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9" r:id="rId2"/>
    <p:sldId id="258" r:id="rId3"/>
    <p:sldId id="257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5" r:id="rId12"/>
    <p:sldId id="304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281" r:id="rId21"/>
    <p:sldId id="282" r:id="rId22"/>
    <p:sldId id="284" r:id="rId23"/>
    <p:sldId id="286" r:id="rId24"/>
    <p:sldId id="288" r:id="rId25"/>
    <p:sldId id="290" r:id="rId26"/>
    <p:sldId id="295" r:id="rId27"/>
    <p:sldId id="292" r:id="rId28"/>
    <p:sldId id="29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>
        <p:scale>
          <a:sx n="73" d="100"/>
          <a:sy n="73" d="100"/>
        </p:scale>
        <p:origin x="1070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7B055-EF85-41CA-B402-25FDC42154A6}" type="datetimeFigureOut">
              <a:rPr lang="en-GB" smtClean="0"/>
              <a:t>25/03/2025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3B1873-FBB2-49A2-9143-AB8BFF820F7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5311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3B1873-FBB2-49A2-9143-AB8BFF820F7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410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85D60-D223-3E5A-4794-191875FDCD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F5CEE-D798-9A8A-9CA1-4A399D3F46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87C66-4D91-EA1F-D094-6D0468833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73005-8FD8-4BA8-8EFD-45FF372C8C37}" type="datetimeFigureOut">
              <a:rPr lang="en-GB" smtClean="0"/>
              <a:t>25/03/2025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69B70-8E89-C1D2-A08D-1DCE363DD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D9DEB-57F2-6701-E3A0-C76388E4A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621D-0E18-449E-9C16-518938BDE6E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956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0A65E-9E70-ADC7-F6DB-37028C088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1C1E85-CE47-D61B-B548-2EAEAD9D6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3776A-47EB-EB68-CBAD-8EC1E5696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73005-8FD8-4BA8-8EFD-45FF372C8C37}" type="datetimeFigureOut">
              <a:rPr lang="en-GB" smtClean="0"/>
              <a:t>25/03/2025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1A785-2D77-BA20-103F-C96A572F0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50D3-1A2F-3EF5-232E-9D728B0B0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621D-0E18-449E-9C16-518938BDE6E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745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29552A-23B7-992A-B4B5-579069F187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049776-99C7-3973-A3E6-293747DEED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E000D-AAC0-7F2A-4131-B8CC189A8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73005-8FD8-4BA8-8EFD-45FF372C8C37}" type="datetimeFigureOut">
              <a:rPr lang="en-GB" smtClean="0"/>
              <a:t>25/03/2025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FE477-7A5A-01FF-766C-95523C3AA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6E53B-58A0-2B5F-ACA9-AF2A00E6A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621D-0E18-449E-9C16-518938BDE6E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616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26F7A-8681-4284-FA1C-7CD8D27D7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8C91F-5FD9-97DB-3E68-679305B79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619E0-7E16-764E-7028-6DF1ECDD8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73005-8FD8-4BA8-8EFD-45FF372C8C37}" type="datetimeFigureOut">
              <a:rPr lang="en-GB" smtClean="0"/>
              <a:t>25/03/2025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F7C73-2767-F937-969F-F4872550D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FEE00-8845-9B7A-AF79-6558C9AA6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621D-0E18-449E-9C16-518938BDE6E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7139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B993B-4E70-42E2-0115-6AD40D874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F98BD-5EA6-7F2E-355E-B7E04D89E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2091E-BBA2-AF22-A20C-356C8FDB4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73005-8FD8-4BA8-8EFD-45FF372C8C37}" type="datetimeFigureOut">
              <a:rPr lang="en-GB" smtClean="0"/>
              <a:t>25/03/2025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1483C-11BA-B34A-F3E5-1A2568B9A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C7C14-171C-1667-A123-A85B3C47B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621D-0E18-449E-9C16-518938BDE6E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9933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77BB-4EFE-1B37-BD50-1D9DB8E64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6A31F-2676-6A4F-603B-1AD9B2618C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99B2A0-ADA5-39AC-F56C-E4759EE49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1EF9F-0B0F-85E1-5894-F21EB8B91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73005-8FD8-4BA8-8EFD-45FF372C8C37}" type="datetimeFigureOut">
              <a:rPr lang="en-GB" smtClean="0"/>
              <a:t>25/03/2025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C57094-00B8-CB7D-2781-BBFA6ACC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4407A6-99FC-423C-10DB-888025CE0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621D-0E18-449E-9C16-518938BDE6E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6128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5DB80-B3B8-FD80-2742-0D3164BD1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51621-A7A4-67E2-C86A-C9C77BB1C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5F7D45-110B-3B66-3D69-ABB1AEE9A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FE7E55-EF77-62F7-1A54-2978EA7F44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DA1DC4-FA53-E4E6-255C-41EDDD23F5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308387-4097-2C9B-3F60-F890A9AA2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73005-8FD8-4BA8-8EFD-45FF372C8C37}" type="datetimeFigureOut">
              <a:rPr lang="en-GB" smtClean="0"/>
              <a:t>25/03/2025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121A8E-E64C-A931-2FAE-3871C27A3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A9FA1A-B5FC-E47D-AF3C-EF9FBA018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621D-0E18-449E-9C16-518938BDE6E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4295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63184-7807-9526-A464-DDED2FDC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8AB475-2186-8306-98C8-F1D41F023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73005-8FD8-4BA8-8EFD-45FF372C8C37}" type="datetimeFigureOut">
              <a:rPr lang="en-GB" smtClean="0"/>
              <a:t>25/03/2025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5EDB0A-0DBC-AFDB-9279-DAD526D1E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E9A4A-3AE2-E0A3-F2A9-E952FD2F8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621D-0E18-449E-9C16-518938BDE6E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5403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D1E8A7-2179-830B-9A36-0B17FABBF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73005-8FD8-4BA8-8EFD-45FF372C8C37}" type="datetimeFigureOut">
              <a:rPr lang="en-GB" smtClean="0"/>
              <a:t>25/03/2025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D23ACE-688A-6BD6-C629-3C352D65A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A9323-CA3D-40E2-317D-9990155D7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621D-0E18-449E-9C16-518938BDE6E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9651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BC600-34BD-4EC2-8361-8DB0A0A18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50D6E-5BBF-4AFC-922C-F2B63470F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2C843-1AB1-B7FC-7867-EF0772846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5AC37-E85C-8951-C2BF-C80C6C55F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73005-8FD8-4BA8-8EFD-45FF372C8C37}" type="datetimeFigureOut">
              <a:rPr lang="en-GB" smtClean="0"/>
              <a:t>25/03/2025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DC0C6-BBAB-A203-7954-C6140E1A4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EF0D3-829F-1546-C858-8E0B1DFA3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621D-0E18-449E-9C16-518938BDE6E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682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0418B-4568-9061-C77F-F72A94047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24230D-E7EC-A9FF-29F5-7BEDFFE6A9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BDFB49-F925-66E3-68FA-A7B7D9E2B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6D566-8D8F-A0CA-86C3-84F35981D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73005-8FD8-4BA8-8EFD-45FF372C8C37}" type="datetimeFigureOut">
              <a:rPr lang="en-GB" smtClean="0"/>
              <a:t>25/03/2025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E9D6A-46BD-22FA-3DB9-47423BE13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1B675-32FC-0951-2F7A-381BC76B9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621D-0E18-449E-9C16-518938BDE6E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7168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15DB78-EB16-3179-F09F-E425D1D9B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302F9-6130-3A58-5625-7E9A8A1BA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F29B6-3FFA-DEB3-DEA7-F889560010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573005-8FD8-4BA8-8EFD-45FF372C8C37}" type="datetimeFigureOut">
              <a:rPr lang="en-GB" smtClean="0"/>
              <a:t>25/03/2025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F887B-2AEC-F7C5-F241-8952BE955B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93361-63DA-B1BB-E167-6A2832C1F2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D2621D-0E18-449E-9C16-518938BDE6E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3529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0A7E4-6DEA-D3CB-BD7C-BB919D795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51239-F89D-C50F-E026-340819CA8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does seasonality influence the occurrence of algal blooms within Loch Leven? </a:t>
            </a:r>
          </a:p>
          <a:p>
            <a:r>
              <a:rPr lang="en-GB" dirty="0"/>
              <a:t>What are the drivers (chemical and physical) of algal blooms in Loch Leven?</a:t>
            </a:r>
          </a:p>
          <a:p>
            <a:r>
              <a:rPr lang="en-GB" dirty="0"/>
              <a:t>How does environmental drivers influence the composition of phytoplankton communities within Loch Leven?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6245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F976D-94A9-A848-5AD7-965B93C0C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CF644-8609-FDD6-ED12-481AC3574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6801AD-C417-1564-DE73-329A212DF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326" y="0"/>
            <a:ext cx="87073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133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76B90-6694-EAA7-AFDB-1FF3328FA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A5F34-2282-6DEC-6ED5-80C05B8AF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5C3B1D-BE57-096F-B861-645BFFF0A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6944"/>
            <a:ext cx="12192000" cy="636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312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4AE3-C3C8-3189-9828-D1E5369FD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B70B9-9A85-4ADC-0939-7A816A89C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1E126A-EDC4-C1DC-CCA5-DCE9B62FA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704" y="32863"/>
            <a:ext cx="9440592" cy="679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977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F14B7-7C72-0336-DB0D-AE50DD3F5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4D75D-86B1-DE7C-C994-FE416DA4E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5C10FD-569A-43D5-AB20-BEFEE1688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6944"/>
            <a:ext cx="12192000" cy="636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578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CA59-1091-3E98-CE34-9F048BF28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BE27A-BAB1-7FF7-1A78-C33B0225B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735E72-ADD5-4355-9997-E6356BF1A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731" y="0"/>
            <a:ext cx="88745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078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8A0FD-6653-4F5E-DAEE-9B942AD92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16454E5-009D-15F5-8661-FCE976F5A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72D805-C244-E49B-6E89-FAE7C51D8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6944"/>
            <a:ext cx="12192000" cy="636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322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90429-DB63-2C2A-807E-B1B39E6FD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349D5-E02C-8D01-487D-D5AC8460E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F3C614-DF1F-CBA9-0295-4BB8F09E3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880" y="0"/>
            <a:ext cx="1001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439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DB58A-A3F9-AB09-71DE-71572B433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BD4DC-E136-CF03-9BA7-66E3FC5B0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D804BB-F394-DA6F-D974-8095C5CC2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6944"/>
            <a:ext cx="12192000" cy="636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664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459F-2383-04A1-1FAC-DAEC2B81C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EEAD5-F86E-9543-01C1-FCEE78407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23EA23-8848-7EA2-A865-28DED606E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001" y="0"/>
            <a:ext cx="85659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624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CDE6A-4BC9-FC16-133F-86D63DF4F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58941-4DA7-440D-E3CF-5349E0A76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F7EB90-436B-DF27-7536-B4E00C1B7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6944"/>
            <a:ext cx="12192000" cy="636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418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30731D1-7262-3ED2-042A-CA1ED1977D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906454"/>
              </p:ext>
            </p:extLst>
          </p:nvPr>
        </p:nvGraphicFramePr>
        <p:xfrm>
          <a:off x="275302" y="61943"/>
          <a:ext cx="11602064" cy="6680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4018">
                  <a:extLst>
                    <a:ext uri="{9D8B030D-6E8A-4147-A177-3AD203B41FA5}">
                      <a16:colId xmlns:a16="http://schemas.microsoft.com/office/drawing/2014/main" val="565729266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3317822547"/>
                    </a:ext>
                  </a:extLst>
                </a:gridCol>
                <a:gridCol w="3185160">
                  <a:extLst>
                    <a:ext uri="{9D8B030D-6E8A-4147-A177-3AD203B41FA5}">
                      <a16:colId xmlns:a16="http://schemas.microsoft.com/office/drawing/2014/main" val="3461427292"/>
                    </a:ext>
                  </a:extLst>
                </a:gridCol>
                <a:gridCol w="4592646">
                  <a:extLst>
                    <a:ext uri="{9D8B030D-6E8A-4147-A177-3AD203B41FA5}">
                      <a16:colId xmlns:a16="http://schemas.microsoft.com/office/drawing/2014/main" val="2072230529"/>
                    </a:ext>
                  </a:extLst>
                </a:gridCol>
              </a:tblGrid>
              <a:tr h="444901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Variables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Ranking for </a:t>
                      </a:r>
                      <a:r>
                        <a:rPr lang="en-GB" sz="1600" dirty="0" err="1">
                          <a:solidFill>
                            <a:sysClr val="windowText" lastClr="000000"/>
                          </a:solidFill>
                        </a:rPr>
                        <a:t>lmer</a:t>
                      </a:r>
                      <a:endParaRPr lang="en-GB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References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Notes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8972568"/>
                  </a:ext>
                </a:extLst>
              </a:tr>
              <a:tr h="444901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SRP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10.1007/s10750-011-0923-x</a:t>
                      </a:r>
                    </a:p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10.1111/j.1365-2427.2007.01865.x</a:t>
                      </a:r>
                    </a:p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10.1080/20442041.2020.1827891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10.1007/s10750-013-1525-6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10.1016/j.ecolind.2022.109560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10.1016/j.hal.2019.02.002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Nutrient availability (10.1016/j.envpol.2020.116210)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272896"/>
                  </a:ext>
                </a:extLst>
              </a:tr>
              <a:tr h="444901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10.1007/s10750-011-0923-x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755767"/>
                  </a:ext>
                </a:extLst>
              </a:tr>
              <a:tr h="444901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NO3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10.1007/s10750-011-0996-6</a:t>
                      </a:r>
                      <a:br>
                        <a:rPr lang="en-GB" sz="1200" dirty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10.1007/s10750-013-1525-6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10.1016/j.ecolind.2022.109560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10.1016/j.hal.2019.02.002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Total N played a more important role for phytoplankton richness than total P (10.1007/s10750-011-0996-6)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50448"/>
                  </a:ext>
                </a:extLst>
              </a:tr>
              <a:tr h="444901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Salinity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10.3390/w15061116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Talks about salinity in brackish coastal lakes – relevant?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337269"/>
                  </a:ext>
                </a:extLst>
              </a:tr>
              <a:tr h="444901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Daphnia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10.100 7/s10750-011-0923-x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55002"/>
                  </a:ext>
                </a:extLst>
              </a:tr>
              <a:tr h="444901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10.1080/20442041.2020.1827891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464431"/>
                  </a:ext>
                </a:extLst>
              </a:tr>
              <a:tr h="444901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pH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10.1007/s10750-013-1525-6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10.1016/j.ecolind.2022.109560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454159"/>
                  </a:ext>
                </a:extLst>
              </a:tr>
              <a:tr h="444901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Temperature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10.1007/s10750-011-0923-x</a:t>
                      </a:r>
                    </a:p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10.1080/20442041.2020.1827891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Some found that temperature had little effect (10.1111/j.1365-2427.2007.01865.x)</a:t>
                      </a:r>
                    </a:p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Spilt findings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720981"/>
                  </a:ext>
                </a:extLst>
              </a:tr>
              <a:tr h="444901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Water Depth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10.1016/j.ecolind.2022.109560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509810"/>
                  </a:ext>
                </a:extLst>
              </a:tr>
              <a:tr h="444901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Phytoplankton Group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855425"/>
                  </a:ext>
                </a:extLst>
              </a:tr>
              <a:tr h="444901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Season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10.1016/j.ecolind.2022.109560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the plankton community was the least diverse in winter and the most stable during the spring-to-summer transition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850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7201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7F028-067A-2EE3-8260-9EF4496F0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test the effect of seasonality on phytoplankton groups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8F30-E18C-8C30-5F1C-2677C2A47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GB" dirty="0"/>
              <a:t>Tried nesting season within year – models didn’t converge – so didn’t continue with it </a:t>
            </a:r>
          </a:p>
          <a:p>
            <a:pPr>
              <a:buFontTx/>
              <a:buChar char="-"/>
            </a:pPr>
            <a:r>
              <a:rPr lang="en-GB" dirty="0"/>
              <a:t>Can we go through how to label the letters again? </a:t>
            </a:r>
            <a:r>
              <a:rPr lang="en-GB" dirty="0" err="1"/>
              <a:t>Im</a:t>
            </a:r>
            <a:r>
              <a:rPr lang="en-GB" dirty="0"/>
              <a:t> a bit confused</a:t>
            </a:r>
          </a:p>
          <a:p>
            <a:pPr>
              <a:buFontTx/>
              <a:buChar char="-"/>
            </a:pPr>
            <a:r>
              <a:rPr lang="en-GB" sz="2800" dirty="0"/>
              <a:t>When reporting differences report using actual biovolumes (</a:t>
            </a:r>
            <a:r>
              <a:rPr lang="en-GB" sz="2800" dirty="0" err="1"/>
              <a:t>unlog</a:t>
            </a:r>
            <a:r>
              <a:rPr lang="en-GB" sz="2800" dirty="0"/>
              <a:t>)</a:t>
            </a:r>
          </a:p>
          <a:p>
            <a:pPr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66792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77393212-4DCE-0BCD-7D4E-848A7EFE8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2291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F4161-6ECC-BF73-1BE0-08FE32F87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178F01-ACC9-1B4C-42A4-E3686CCC3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F92D50-E686-2F6A-6E4B-48FD7FD7A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309" y="471074"/>
            <a:ext cx="9545382" cy="591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3570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39677-4433-5C65-C999-66AEC3535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B5134-8A71-DEDF-D53B-0194A8E52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484414-1747-7AF5-2F2C-5C4066E9E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441" y="418680"/>
            <a:ext cx="8907118" cy="60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5798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CAD05-0340-C604-0D5E-BCEA41F71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DC5EC-EC03-FE0E-1F7C-91F03573A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F7B866-2FF2-FD63-D3DE-CBAEBFA91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388" y="266258"/>
            <a:ext cx="9669224" cy="632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0104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23734-AE8B-E867-1AF3-641450897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62287-AA92-FA63-B216-39A87F3D3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563E7D-C3C0-3E27-D7EE-DCDB42CE0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967" y="413916"/>
            <a:ext cx="8888065" cy="603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8794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79335-7CD6-DA78-5D81-A59D9BB7E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Seasonal Daphnia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D5721-0DF4-134D-AD4F-715BE76F5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Question about Logging the y-axis – I just cant do it LOL </a:t>
            </a:r>
          </a:p>
          <a:p>
            <a:r>
              <a:rPr lang="en-GB" dirty="0"/>
              <a:t>Question about the 1:1 line – because the difference in range of values is so high – do I log the value?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29825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812AD-DAAF-1099-2AAE-899FFD0B0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9" name="Content Placeholder 18" descr="A group of graphs showing different types of data&#10;&#10;AI-generated content may be incorrect.">
            <a:extLst>
              <a:ext uri="{FF2B5EF4-FFF2-40B4-BE49-F238E27FC236}">
                <a16:creationId xmlns:a16="http://schemas.microsoft.com/office/drawing/2014/main" id="{C24FC7DB-8AE5-3ED7-3098-67C9F68A3F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0" y="365125"/>
            <a:ext cx="12108990" cy="6054495"/>
          </a:xfrm>
        </p:spPr>
      </p:pic>
    </p:spTree>
    <p:extLst>
      <p:ext uri="{BB962C8B-B14F-4D97-AF65-F5344CB8AC3E}">
        <p14:creationId xmlns:p14="http://schemas.microsoft.com/office/powerpoint/2010/main" val="24515570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CD6ED-C33A-5B6F-4CF8-58794DBBB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Content Placeholder 8" descr="A line graph with dots and lines&#10;&#10;AI-generated content may be incorrect.">
            <a:extLst>
              <a:ext uri="{FF2B5EF4-FFF2-40B4-BE49-F238E27FC236}">
                <a16:creationId xmlns:a16="http://schemas.microsoft.com/office/drawing/2014/main" id="{71C2712E-1E51-415D-5270-5BA7C88FC8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48" y="0"/>
            <a:ext cx="10943303" cy="6839565"/>
          </a:xfrm>
        </p:spPr>
      </p:pic>
    </p:spTree>
    <p:extLst>
      <p:ext uri="{BB962C8B-B14F-4D97-AF65-F5344CB8AC3E}">
        <p14:creationId xmlns:p14="http://schemas.microsoft.com/office/powerpoint/2010/main" val="710214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A9D82F0-50EC-0E62-0280-C5D75B2CAC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0131802"/>
              </p:ext>
            </p:extLst>
          </p:nvPr>
        </p:nvGraphicFramePr>
        <p:xfrm>
          <a:off x="106680" y="134476"/>
          <a:ext cx="11978639" cy="5141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817">
                  <a:extLst>
                    <a:ext uri="{9D8B030D-6E8A-4147-A177-3AD203B41FA5}">
                      <a16:colId xmlns:a16="http://schemas.microsoft.com/office/drawing/2014/main" val="3255850897"/>
                    </a:ext>
                  </a:extLst>
                </a:gridCol>
                <a:gridCol w="1248020">
                  <a:extLst>
                    <a:ext uri="{9D8B030D-6E8A-4147-A177-3AD203B41FA5}">
                      <a16:colId xmlns:a16="http://schemas.microsoft.com/office/drawing/2014/main" val="3313193608"/>
                    </a:ext>
                  </a:extLst>
                </a:gridCol>
                <a:gridCol w="3393355">
                  <a:extLst>
                    <a:ext uri="{9D8B030D-6E8A-4147-A177-3AD203B41FA5}">
                      <a16:colId xmlns:a16="http://schemas.microsoft.com/office/drawing/2014/main" val="3428908328"/>
                    </a:ext>
                  </a:extLst>
                </a:gridCol>
                <a:gridCol w="1473011">
                  <a:extLst>
                    <a:ext uri="{9D8B030D-6E8A-4147-A177-3AD203B41FA5}">
                      <a16:colId xmlns:a16="http://schemas.microsoft.com/office/drawing/2014/main" val="89417524"/>
                    </a:ext>
                  </a:extLst>
                </a:gridCol>
                <a:gridCol w="1042225">
                  <a:extLst>
                    <a:ext uri="{9D8B030D-6E8A-4147-A177-3AD203B41FA5}">
                      <a16:colId xmlns:a16="http://schemas.microsoft.com/office/drawing/2014/main" val="1641976208"/>
                    </a:ext>
                  </a:extLst>
                </a:gridCol>
                <a:gridCol w="986640">
                  <a:extLst>
                    <a:ext uri="{9D8B030D-6E8A-4147-A177-3AD203B41FA5}">
                      <a16:colId xmlns:a16="http://schemas.microsoft.com/office/drawing/2014/main" val="913688913"/>
                    </a:ext>
                  </a:extLst>
                </a:gridCol>
                <a:gridCol w="1028329">
                  <a:extLst>
                    <a:ext uri="{9D8B030D-6E8A-4147-A177-3AD203B41FA5}">
                      <a16:colId xmlns:a16="http://schemas.microsoft.com/office/drawing/2014/main" val="4288468300"/>
                    </a:ext>
                  </a:extLst>
                </a:gridCol>
                <a:gridCol w="1056121">
                  <a:extLst>
                    <a:ext uri="{9D8B030D-6E8A-4147-A177-3AD203B41FA5}">
                      <a16:colId xmlns:a16="http://schemas.microsoft.com/office/drawing/2014/main" val="2080825465"/>
                    </a:ext>
                  </a:extLst>
                </a:gridCol>
                <a:gridCol w="1056121">
                  <a:extLst>
                    <a:ext uri="{9D8B030D-6E8A-4147-A177-3AD203B41FA5}">
                      <a16:colId xmlns:a16="http://schemas.microsoft.com/office/drawing/2014/main" val="4200138565"/>
                    </a:ext>
                  </a:extLst>
                </a:gridCol>
              </a:tblGrid>
              <a:tr h="725028">
                <a:tc>
                  <a:txBody>
                    <a:bodyPr/>
                    <a:lstStyle/>
                    <a:p>
                      <a:r>
                        <a:rPr lang="en-GB" sz="1600" dirty="0" err="1">
                          <a:solidFill>
                            <a:sysClr val="windowText" lastClr="000000"/>
                          </a:solidFill>
                        </a:rPr>
                        <a:t>ModNo</a:t>
                      </a:r>
                      <a:endParaRPr lang="en-GB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Response Variable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Fixed Effects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Interaction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Random Effects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Dataset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Is the model happy?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AIC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360795"/>
                  </a:ext>
                </a:extLst>
              </a:tr>
              <a:tr h="420056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>
                          <a:solidFill>
                            <a:sysClr val="windowText" lastClr="000000"/>
                          </a:solidFill>
                        </a:rPr>
                        <a:t>Total.Biovolume</a:t>
                      </a: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SRP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9"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>
                          <a:solidFill>
                            <a:sysClr val="windowText" lastClr="000000"/>
                          </a:solidFill>
                        </a:rPr>
                        <a:t>alldata</a:t>
                      </a:r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450.7465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0.02892068</a:t>
                      </a:r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274814"/>
                  </a:ext>
                </a:extLst>
              </a:tr>
              <a:tr h="491176"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Biovolume</a:t>
                      </a:r>
                      <a:r>
                        <a:rPr lang="en-GB" sz="1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SRP, Season, Phytoplankton Group 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Season*</a:t>
                      </a:r>
                    </a:p>
                    <a:p>
                      <a:r>
                        <a:rPr lang="en-GB" sz="1200" dirty="0" err="1">
                          <a:solidFill>
                            <a:sysClr val="windowText" lastClr="000000"/>
                          </a:solidFill>
                        </a:rPr>
                        <a:t>PhytoplanktonGroup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r>
                        <a:rPr lang="en-GB" sz="1200" dirty="0" err="1">
                          <a:solidFill>
                            <a:sysClr val="windowText" lastClr="000000"/>
                          </a:solidFill>
                        </a:rPr>
                        <a:t>alldatalong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2063.5528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0.4661754</a:t>
                      </a:r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79133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SRP, Season, Phytoplankton Group, NO3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519841"/>
                  </a:ext>
                </a:extLst>
              </a:tr>
              <a:tr h="59784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703.4487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0.4399829</a:t>
                      </a:r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478894"/>
                  </a:ext>
                </a:extLst>
              </a:tr>
              <a:tr h="600044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SRP, Season, Phytoplankton Group, NO3, Daphnia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706.8337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0.454438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8900199"/>
                  </a:ext>
                </a:extLst>
              </a:tr>
              <a:tr h="561120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SRP, Season, Phytoplankton Group, NO3, Daphnia, pH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522.7784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0.4856075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49539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SRP, Season, Phytoplankton Group, NO3, Daphnia, pH, Temperature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527.1982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0.4881119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2195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SRP, Season, Phytoplankton Group, NO3, Daphnia, pH, Temperature, Water Depth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506.0372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0.5222546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331666"/>
                  </a:ext>
                </a:extLst>
              </a:tr>
              <a:tr h="540440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SRP, Season, Phytoplankton Group, NO3, Daphnia, pH, Temperature, Water Depth, 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286.9359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0.4901466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565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1710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4C898-8E58-3AE2-8532-11A6D005D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0F42E-68F7-AD3C-2D6A-FF87E241B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D735AF0-31D8-CDE4-DB3D-E5F24CE5D3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4505614"/>
              </p:ext>
            </p:extLst>
          </p:nvPr>
        </p:nvGraphicFramePr>
        <p:xfrm>
          <a:off x="106680" y="134476"/>
          <a:ext cx="11978639" cy="4704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817">
                  <a:extLst>
                    <a:ext uri="{9D8B030D-6E8A-4147-A177-3AD203B41FA5}">
                      <a16:colId xmlns:a16="http://schemas.microsoft.com/office/drawing/2014/main" val="3255850897"/>
                    </a:ext>
                  </a:extLst>
                </a:gridCol>
                <a:gridCol w="1181188">
                  <a:extLst>
                    <a:ext uri="{9D8B030D-6E8A-4147-A177-3AD203B41FA5}">
                      <a16:colId xmlns:a16="http://schemas.microsoft.com/office/drawing/2014/main" val="3313193608"/>
                    </a:ext>
                  </a:extLst>
                </a:gridCol>
                <a:gridCol w="3230446">
                  <a:extLst>
                    <a:ext uri="{9D8B030D-6E8A-4147-A177-3AD203B41FA5}">
                      <a16:colId xmlns:a16="http://schemas.microsoft.com/office/drawing/2014/main" val="3428908328"/>
                    </a:ext>
                  </a:extLst>
                </a:gridCol>
                <a:gridCol w="1702752">
                  <a:extLst>
                    <a:ext uri="{9D8B030D-6E8A-4147-A177-3AD203B41FA5}">
                      <a16:colId xmlns:a16="http://schemas.microsoft.com/office/drawing/2014/main" val="89417524"/>
                    </a:ext>
                  </a:extLst>
                </a:gridCol>
                <a:gridCol w="1042225">
                  <a:extLst>
                    <a:ext uri="{9D8B030D-6E8A-4147-A177-3AD203B41FA5}">
                      <a16:colId xmlns:a16="http://schemas.microsoft.com/office/drawing/2014/main" val="1641976208"/>
                    </a:ext>
                  </a:extLst>
                </a:gridCol>
                <a:gridCol w="986640">
                  <a:extLst>
                    <a:ext uri="{9D8B030D-6E8A-4147-A177-3AD203B41FA5}">
                      <a16:colId xmlns:a16="http://schemas.microsoft.com/office/drawing/2014/main" val="913688913"/>
                    </a:ext>
                  </a:extLst>
                </a:gridCol>
                <a:gridCol w="1028329">
                  <a:extLst>
                    <a:ext uri="{9D8B030D-6E8A-4147-A177-3AD203B41FA5}">
                      <a16:colId xmlns:a16="http://schemas.microsoft.com/office/drawing/2014/main" val="4288468300"/>
                    </a:ext>
                  </a:extLst>
                </a:gridCol>
                <a:gridCol w="1056121">
                  <a:extLst>
                    <a:ext uri="{9D8B030D-6E8A-4147-A177-3AD203B41FA5}">
                      <a16:colId xmlns:a16="http://schemas.microsoft.com/office/drawing/2014/main" val="2080825465"/>
                    </a:ext>
                  </a:extLst>
                </a:gridCol>
                <a:gridCol w="1056121">
                  <a:extLst>
                    <a:ext uri="{9D8B030D-6E8A-4147-A177-3AD203B41FA5}">
                      <a16:colId xmlns:a16="http://schemas.microsoft.com/office/drawing/2014/main" val="819738042"/>
                    </a:ext>
                  </a:extLst>
                </a:gridCol>
              </a:tblGrid>
              <a:tr h="725028">
                <a:tc>
                  <a:txBody>
                    <a:bodyPr/>
                    <a:lstStyle/>
                    <a:p>
                      <a:r>
                        <a:rPr lang="en-GB" sz="1600" dirty="0" err="1">
                          <a:solidFill>
                            <a:sysClr val="windowText" lastClr="000000"/>
                          </a:solidFill>
                        </a:rPr>
                        <a:t>ModNo</a:t>
                      </a:r>
                      <a:endParaRPr lang="en-GB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Response Variable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Fixed Effects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Interaction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Random Effects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Dataset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Is the model happy?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AIC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360795"/>
                  </a:ext>
                </a:extLst>
              </a:tr>
              <a:tr h="420056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>
                          <a:solidFill>
                            <a:sysClr val="windowText" lastClr="000000"/>
                          </a:solidFill>
                        </a:rPr>
                        <a:t>Total.Biovolume</a:t>
                      </a: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SRP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8"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>
                          <a:solidFill>
                            <a:sysClr val="windowText" lastClr="000000"/>
                          </a:solidFill>
                        </a:rPr>
                        <a:t>alldata</a:t>
                      </a:r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450.7465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274814"/>
                  </a:ext>
                </a:extLst>
              </a:tr>
              <a:tr h="491176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ysClr val="windowText" lastClr="000000"/>
                          </a:solidFill>
                        </a:rPr>
                        <a:t>Biovolume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ysClr val="windowText" lastClr="000000"/>
                          </a:solidFill>
                        </a:rPr>
                        <a:t>SRP, Season, Phytoplankton Group </a:t>
                      </a:r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Season*</a:t>
                      </a:r>
                    </a:p>
                    <a:p>
                      <a:r>
                        <a:rPr lang="en-GB" sz="1200" dirty="0" err="1">
                          <a:solidFill>
                            <a:sysClr val="windowText" lastClr="000000"/>
                          </a:solidFill>
                        </a:rPr>
                        <a:t>PhytoplanktonGroup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r>
                        <a:rPr lang="en-GB" sz="1200" dirty="0" err="1">
                          <a:solidFill>
                            <a:sysClr val="windowText" lastClr="000000"/>
                          </a:solidFill>
                        </a:rPr>
                        <a:t>alldatalong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200">
                          <a:solidFill>
                            <a:sysClr val="windowText" lastClr="000000"/>
                          </a:solidFill>
                        </a:rPr>
                        <a:t>Y</a:t>
                      </a:r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200">
                          <a:solidFill>
                            <a:sysClr val="windowText" lastClr="000000"/>
                          </a:solidFill>
                        </a:rPr>
                        <a:t>2063.5528</a:t>
                      </a:r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79133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SRP, Season, Phytoplankton Group, NO3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519841"/>
                  </a:ext>
                </a:extLst>
              </a:tr>
              <a:tr h="59784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ysClr val="windowText" lastClr="000000"/>
                          </a:solidFill>
                        </a:rPr>
                        <a:t>Y</a:t>
                      </a:r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ysClr val="windowText" lastClr="000000"/>
                          </a:solidFill>
                        </a:rPr>
                        <a:t>703.4487</a:t>
                      </a:r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478894"/>
                  </a:ext>
                </a:extLst>
              </a:tr>
              <a:tr h="656440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SRP, Season, Phytoplankton Group, NO3, Daphnia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706.8337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8900199"/>
                  </a:ext>
                </a:extLst>
              </a:tr>
              <a:tr h="519595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7a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SRP, Season, Phytoplankton Group, NO3, Daphnia, Temperature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711.7142</a:t>
                      </a:r>
                    </a:p>
                    <a:p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0.4555228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21952"/>
                  </a:ext>
                </a:extLst>
              </a:tr>
              <a:tr h="547654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8a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SRP, Season, Phytoplankton Group, NO3, Daphnia,  Temperature, Water Depth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693.1178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0.4744143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331666"/>
                  </a:ext>
                </a:extLst>
              </a:tr>
              <a:tr h="540440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9a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SRP, Season, Phytoplankton Group, NO3, Daphnia,  Temperature, Water Depth, 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287.6417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0.4956113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565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7230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EE7C3-AE77-020A-1C00-E2EDCBE50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61E17-05A4-E9A9-4508-0B8E3665E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64DC575-53E1-ABA7-64D8-DD8DAB0D68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8701962"/>
              </p:ext>
            </p:extLst>
          </p:nvPr>
        </p:nvGraphicFramePr>
        <p:xfrm>
          <a:off x="106680" y="134476"/>
          <a:ext cx="11978639" cy="3966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817">
                  <a:extLst>
                    <a:ext uri="{9D8B030D-6E8A-4147-A177-3AD203B41FA5}">
                      <a16:colId xmlns:a16="http://schemas.microsoft.com/office/drawing/2014/main" val="3255850897"/>
                    </a:ext>
                  </a:extLst>
                </a:gridCol>
                <a:gridCol w="1181188">
                  <a:extLst>
                    <a:ext uri="{9D8B030D-6E8A-4147-A177-3AD203B41FA5}">
                      <a16:colId xmlns:a16="http://schemas.microsoft.com/office/drawing/2014/main" val="3313193608"/>
                    </a:ext>
                  </a:extLst>
                </a:gridCol>
                <a:gridCol w="3282998">
                  <a:extLst>
                    <a:ext uri="{9D8B030D-6E8A-4147-A177-3AD203B41FA5}">
                      <a16:colId xmlns:a16="http://schemas.microsoft.com/office/drawing/2014/main" val="3428908328"/>
                    </a:ext>
                  </a:extLst>
                </a:gridCol>
                <a:gridCol w="1650200">
                  <a:extLst>
                    <a:ext uri="{9D8B030D-6E8A-4147-A177-3AD203B41FA5}">
                      <a16:colId xmlns:a16="http://schemas.microsoft.com/office/drawing/2014/main" val="89417524"/>
                    </a:ext>
                  </a:extLst>
                </a:gridCol>
                <a:gridCol w="1042225">
                  <a:extLst>
                    <a:ext uri="{9D8B030D-6E8A-4147-A177-3AD203B41FA5}">
                      <a16:colId xmlns:a16="http://schemas.microsoft.com/office/drawing/2014/main" val="1641976208"/>
                    </a:ext>
                  </a:extLst>
                </a:gridCol>
                <a:gridCol w="986640">
                  <a:extLst>
                    <a:ext uri="{9D8B030D-6E8A-4147-A177-3AD203B41FA5}">
                      <a16:colId xmlns:a16="http://schemas.microsoft.com/office/drawing/2014/main" val="913688913"/>
                    </a:ext>
                  </a:extLst>
                </a:gridCol>
                <a:gridCol w="1028329">
                  <a:extLst>
                    <a:ext uri="{9D8B030D-6E8A-4147-A177-3AD203B41FA5}">
                      <a16:colId xmlns:a16="http://schemas.microsoft.com/office/drawing/2014/main" val="4288468300"/>
                    </a:ext>
                  </a:extLst>
                </a:gridCol>
                <a:gridCol w="1056121">
                  <a:extLst>
                    <a:ext uri="{9D8B030D-6E8A-4147-A177-3AD203B41FA5}">
                      <a16:colId xmlns:a16="http://schemas.microsoft.com/office/drawing/2014/main" val="2080825465"/>
                    </a:ext>
                  </a:extLst>
                </a:gridCol>
                <a:gridCol w="1056121">
                  <a:extLst>
                    <a:ext uri="{9D8B030D-6E8A-4147-A177-3AD203B41FA5}">
                      <a16:colId xmlns:a16="http://schemas.microsoft.com/office/drawing/2014/main" val="3396610719"/>
                    </a:ext>
                  </a:extLst>
                </a:gridCol>
              </a:tblGrid>
              <a:tr h="725028">
                <a:tc>
                  <a:txBody>
                    <a:bodyPr/>
                    <a:lstStyle/>
                    <a:p>
                      <a:r>
                        <a:rPr lang="en-GB" sz="1600" dirty="0" err="1">
                          <a:solidFill>
                            <a:sysClr val="windowText" lastClr="000000"/>
                          </a:solidFill>
                        </a:rPr>
                        <a:t>ModNo</a:t>
                      </a:r>
                      <a:endParaRPr lang="en-GB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Response Variable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Fixed Effects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Interaction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Random Effects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Dataset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Is the model happy?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AIC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ysClr val="windowText" lastClr="000000"/>
                          </a:solidFill>
                        </a:rPr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360795"/>
                  </a:ext>
                </a:extLst>
              </a:tr>
              <a:tr h="420056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>
                          <a:solidFill>
                            <a:sysClr val="windowText" lastClr="000000"/>
                          </a:solidFill>
                        </a:rPr>
                        <a:t>Total.Biovolume</a:t>
                      </a: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SRP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>
                          <a:solidFill>
                            <a:sysClr val="windowText" lastClr="000000"/>
                          </a:solidFill>
                        </a:rPr>
                        <a:t>alldata</a:t>
                      </a:r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450.7465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274814"/>
                  </a:ext>
                </a:extLst>
              </a:tr>
              <a:tr h="562296"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ysClr val="windowText" lastClr="000000"/>
                          </a:solidFill>
                        </a:rPr>
                        <a:t>Biovolume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solidFill>
                            <a:sysClr val="windowText" lastClr="000000"/>
                          </a:solidFill>
                        </a:rPr>
                        <a:t>SRP, Season, Phytoplankton Group </a:t>
                      </a:r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Season*</a:t>
                      </a:r>
                    </a:p>
                    <a:p>
                      <a:r>
                        <a:rPr lang="en-GB" sz="1200" dirty="0" err="1">
                          <a:solidFill>
                            <a:sysClr val="windowText" lastClr="000000"/>
                          </a:solidFill>
                        </a:rPr>
                        <a:t>PhytoplanktonGroup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r>
                        <a:rPr lang="en-GB" sz="1200" dirty="0" err="1">
                          <a:solidFill>
                            <a:sysClr val="windowText" lastClr="000000"/>
                          </a:solidFill>
                        </a:rPr>
                        <a:t>alldatalong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2063.5528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791330"/>
                  </a:ext>
                </a:extLst>
              </a:tr>
              <a:tr h="561120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5b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SRP, Season, Phytoplankton Group, Daphnia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2056.0258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0.4873192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495391"/>
                  </a:ext>
                </a:extLst>
              </a:tr>
              <a:tr h="477074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7b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SRP, Season, Phytoplankton Group, Daphnia,  Temperature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2058.9468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0.4928073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21952"/>
                  </a:ext>
                </a:extLst>
              </a:tr>
              <a:tr h="545820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8b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SRP, Season, Phytoplankton Group, Daphnia,  Temperature, Water Depth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1572.2913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0.4805001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331666"/>
                  </a:ext>
                </a:extLst>
              </a:tr>
              <a:tr h="540440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9b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ysClr val="windowText" lastClr="000000"/>
                          </a:solidFill>
                        </a:rPr>
                        <a:t>SRP, Season, Phytoplankton Group, Daphnia,  Temperature, Water Depth, 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effectLst/>
                        </a:rPr>
                        <a:t>852.1185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>
                          <a:effectLst/>
                        </a:rPr>
                        <a:t>0.5428273</a:t>
                      </a:r>
                      <a:endParaRPr lang="en-GB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565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2583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FD315-EE8E-A422-1980-0E4DD0FCA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EF79F-266F-56E1-EA1B-39E65BB60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CC337B-9D7D-2723-60FD-B36117D28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545" y="0"/>
            <a:ext cx="89709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852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9D9AE-1812-4894-7B2D-A3F6E0D5F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769CC-B543-0569-62CD-14CAF4951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90C682-ED92-3722-5AA6-603F5FC8E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1975"/>
            <a:ext cx="12192000" cy="58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288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92845-2229-0B25-84AB-395CB98A8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E82B0-8E61-7152-5162-F2077A6D6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6CF69D-6931-07C9-ACE1-701816D99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174" y="0"/>
            <a:ext cx="86636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726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A658C-2368-A4B6-15E4-5FA9A774F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1D9DE-5493-CAAC-CA58-22CEFF4A9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6D8B62-3D4A-BF2E-30EC-83C2ACD51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6944"/>
            <a:ext cx="12192000" cy="636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78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4063</TotalTime>
  <Words>693</Words>
  <Application>Microsoft Office PowerPoint</Application>
  <PresentationFormat>Widescreen</PresentationFormat>
  <Paragraphs>212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Aptos</vt:lpstr>
      <vt:lpstr>Aptos Display</vt:lpstr>
      <vt:lpstr>Arial</vt:lpstr>
      <vt:lpstr>Office Theme</vt:lpstr>
      <vt:lpstr>Research 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to test the effect of seasonality on phytoplankton groups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Seasonal Daphnia Trends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Ariel Koh</dc:creator>
  <cp:lastModifiedBy>Ariel Koh</cp:lastModifiedBy>
  <cp:revision>56</cp:revision>
  <dcterms:created xsi:type="dcterms:W3CDTF">2025-03-19T14:55:57Z</dcterms:created>
  <dcterms:modified xsi:type="dcterms:W3CDTF">2025-03-26T12:52:41Z</dcterms:modified>
</cp:coreProperties>
</file>