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58" r:id="rId3"/>
    <p:sldId id="257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82" r:id="rId23"/>
    <p:sldId id="284" r:id="rId24"/>
    <p:sldId id="286" r:id="rId25"/>
    <p:sldId id="288" r:id="rId26"/>
    <p:sldId id="290" r:id="rId27"/>
    <p:sldId id="295" r:id="rId28"/>
    <p:sldId id="292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seasonality influence the occurrence of algal blooms within Loch Leven? </a:t>
            </a:r>
          </a:p>
          <a:p>
            <a:r>
              <a:rPr lang="en-GB" dirty="0"/>
              <a:t>What are the drivers (chemical and physical) of algal blooms in Loch Leven?</a:t>
            </a:r>
          </a:p>
          <a:p>
            <a:r>
              <a:rPr lang="en-GB" dirty="0"/>
              <a:t>How does environmental drivers influence the composition of phytoplankton communities within Loch Leven?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8DEB-4EC9-9590-DCB5-87B977CD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5704-6347-5A2A-9185-6EA9DC7D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EADF2-DC54-599C-CD21-8A1FF69F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9047"/>
            <a:ext cx="801164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E03C-71BB-2157-6EED-BFC57439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6346C-98BF-6F4B-2F42-30577810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71F13-7156-CA11-0717-0365F82C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4461-122F-A4F6-09BA-5A0EBBD5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24C-DB12-642F-40BC-2F2AC5BE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1845289"/>
            <a:ext cx="1698523" cy="4351338"/>
          </a:xfrm>
        </p:spPr>
        <p:txBody>
          <a:bodyPr>
            <a:normAutofit/>
          </a:bodyPr>
          <a:lstStyle/>
          <a:p>
            <a:r>
              <a:rPr lang="en-GB" sz="1400" dirty="0"/>
              <a:t>Try to scale pH or normalisation </a:t>
            </a:r>
          </a:p>
          <a:p>
            <a:r>
              <a:rPr lang="en-GB" sz="1400" dirty="0"/>
              <a:t>Read about it – how to approach scaling or normalising for 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D0BE4-D238-4D07-7A65-F822A963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21" y="0"/>
            <a:ext cx="8102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8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A76-39B8-5671-7B92-07B2B05A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05A4-AACC-EEB1-3E30-56B49F92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883D-53A1-5153-ADEE-903C819D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5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64C-6075-1B7E-64B9-CB43D176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A96A-C7E4-3061-7199-04587D9B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CA87C-6C04-8E24-68C5-AE13451D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2" y="0"/>
            <a:ext cx="8459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5D72-C9D4-E6D4-3ABA-DBD18DC5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8643-1FF3-C268-93B7-AF3A12B7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D7299-CFB1-84CF-9CA5-7555C8B4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4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C5E1-D467-C695-CB3A-DBBDCEB2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FD01-0C50-894C-72CB-0FB2583C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51EDC-2900-63A7-2565-CA1FA3C5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57" y="0"/>
            <a:ext cx="7696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36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E49B-0CB1-122C-967B-F05F6BD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76DC-72B5-B26B-FAFD-54CD7703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5922-5D9A-FC97-0219-A6559643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9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CAD7-B362-DF09-361A-EEE66A2B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54A3-EDF9-FA48-84F5-5F64B0A8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403AA-2C42-65FC-C9DF-F250DE84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60" y="0"/>
            <a:ext cx="706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0FD6-F441-8BBE-BCF6-11C93AE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23B6-7EDC-3B66-D6F8-28516C54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25565-63CD-57C0-2724-A49EE1B7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ECBE-45C1-BF17-52F6-31FAB165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68AD-1036-971E-0B90-452D8EC0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6458" cy="4351338"/>
          </a:xfrm>
        </p:spPr>
        <p:txBody>
          <a:bodyPr>
            <a:normAutofit/>
          </a:bodyPr>
          <a:lstStyle/>
          <a:p>
            <a:r>
              <a:rPr lang="en-GB" sz="1600" dirty="0"/>
              <a:t>R2 doesn’t punish for overfitting </a:t>
            </a:r>
          </a:p>
          <a:p>
            <a:r>
              <a:rPr lang="en-GB" sz="1600" dirty="0"/>
              <a:t>But AIC does punish for overfitting – and its still getting lower – so its getting better </a:t>
            </a:r>
          </a:p>
          <a:p>
            <a:endParaRPr lang="en-GB" sz="1600" dirty="0"/>
          </a:p>
          <a:p>
            <a:r>
              <a:rPr lang="en-GB" sz="1600" dirty="0"/>
              <a:t>Run everything without nitrate??</a:t>
            </a:r>
          </a:p>
          <a:p>
            <a:r>
              <a:rPr lang="en-GB" sz="1600" dirty="0"/>
              <a:t>Table that has models with NO3 and models without NO3 and then AIC and R2</a:t>
            </a:r>
          </a:p>
          <a:p>
            <a:endParaRPr lang="en-GB" sz="1600" dirty="0"/>
          </a:p>
          <a:p>
            <a:r>
              <a:rPr lang="en-GB" sz="1600" dirty="0"/>
              <a:t>Look at multicollinearity – DO and temperature – build a justification – then test </a:t>
            </a:r>
          </a:p>
          <a:p>
            <a:pPr lvl="1"/>
            <a:r>
              <a:rPr lang="en-GB" sz="1200" dirty="0"/>
              <a:t>choose which one to take out </a:t>
            </a:r>
          </a:p>
          <a:p>
            <a:pPr lvl="1"/>
            <a:r>
              <a:rPr lang="en-GB" sz="1200" dirty="0"/>
              <a:t>VIF over 10 then remove one </a:t>
            </a:r>
          </a:p>
          <a:p>
            <a:pPr lvl="1"/>
            <a:r>
              <a:rPr lang="en-GB" sz="1200" dirty="0"/>
              <a:t>Quality control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4AEA9-EE98-B96C-4302-8070A8B5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87" y="1825625"/>
            <a:ext cx="510611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F028-067A-2EE3-8260-9EF4496F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the effect of seasonality on phytoplankton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8F30-E18C-8C30-5F1C-2677C2A4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Tried nesting season within year – models didn’t converge – so didn’t continue with it </a:t>
            </a:r>
          </a:p>
          <a:p>
            <a:pPr>
              <a:buFontTx/>
              <a:buChar char="-"/>
            </a:pPr>
            <a:r>
              <a:rPr lang="en-GB" dirty="0"/>
              <a:t>Can we go through how to label the letters again? </a:t>
            </a:r>
            <a:r>
              <a:rPr lang="en-GB" dirty="0" err="1"/>
              <a:t>Im</a:t>
            </a:r>
            <a:r>
              <a:rPr lang="en-GB" dirty="0"/>
              <a:t> a bit confused</a:t>
            </a:r>
          </a:p>
          <a:p>
            <a:pPr>
              <a:buFontTx/>
              <a:buChar char="-"/>
            </a:pPr>
            <a:r>
              <a:rPr lang="en-GB" sz="2800" dirty="0"/>
              <a:t>When reporting differences report using actual biovolumes (</a:t>
            </a:r>
            <a:r>
              <a:rPr lang="en-GB" sz="2800" dirty="0" err="1"/>
              <a:t>unlog</a:t>
            </a:r>
            <a:r>
              <a:rPr lang="en-GB" sz="2800" dirty="0"/>
              <a:t>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67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7393212-4DCE-0BCD-7D4E-848A7EFE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161-6ECC-BF73-1BE0-08FE32F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78F01-ACC9-1B4C-42A4-E3686CCC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92D50-E686-2F6A-6E4B-48FD7FD7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471074"/>
            <a:ext cx="954538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5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677-4433-5C65-C999-66AEC35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5134-8A71-DEDF-D53B-0194A8E5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84414-1747-7AF5-2F2C-5C4066E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418680"/>
            <a:ext cx="890711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9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AD05-0340-C604-0D5E-BCEA41F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C5EC-EC03-FE0E-1F7C-91F03573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7B866-2FF2-FD63-D3DE-CBAEBFA9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66258"/>
            <a:ext cx="966922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1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3734-AE8B-E867-1AF3-64145089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2287-AA92-FA63-B216-39A87F3D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63E7D-C3C0-3E27-D7EE-DCDB42C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413916"/>
            <a:ext cx="888806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335-7CD6-DA78-5D81-A59D9B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Daphnia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721-0DF4-134D-AD4F-715BE76F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 about Logging the y-axis – I just cant do it LOL </a:t>
            </a:r>
          </a:p>
          <a:p>
            <a:r>
              <a:rPr lang="en-GB" dirty="0"/>
              <a:t>Question about the 1:1 line – because the difference in range of values is so high – do I log the value?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98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2AD-DAAF-1099-2AAE-899FFD0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5" name="Content Placeholder 1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96DD0B16-6269-B30D-57AB-A94E1D75C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475533"/>
            <a:ext cx="12034684" cy="6017342"/>
          </a:xfrm>
        </p:spPr>
      </p:pic>
    </p:spTree>
    <p:extLst>
      <p:ext uri="{BB962C8B-B14F-4D97-AF65-F5344CB8AC3E}">
        <p14:creationId xmlns:p14="http://schemas.microsoft.com/office/powerpoint/2010/main" val="2451557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6ED-C33A-5B6F-4CF8-58794DB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line graph with dots and lines&#10;&#10;AI-generated content may be incorrect.">
            <a:extLst>
              <a:ext uri="{FF2B5EF4-FFF2-40B4-BE49-F238E27FC236}">
                <a16:creationId xmlns:a16="http://schemas.microsoft.com/office/drawing/2014/main" id="{71C2712E-1E51-415D-5270-5BA7C88F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" y="0"/>
            <a:ext cx="10943303" cy="6839565"/>
          </a:xfrm>
        </p:spPr>
      </p:pic>
    </p:spTree>
    <p:extLst>
      <p:ext uri="{BB962C8B-B14F-4D97-AF65-F5344CB8AC3E}">
        <p14:creationId xmlns:p14="http://schemas.microsoft.com/office/powerpoint/2010/main" val="7102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096"/>
              </p:ext>
            </p:extLst>
          </p:nvPr>
        </p:nvGraphicFramePr>
        <p:xfrm>
          <a:off x="106680" y="134476"/>
          <a:ext cx="11978640" cy="559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Model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0004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DO, 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287.8010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7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81A7-C786-76A0-9DB5-75B95819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00B3-3D78-C427-84B2-33C8F0A4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2BC1B-6511-234A-A2CD-DAB81EEC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1104575"/>
            <a:ext cx="826885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DB4-E7C7-4BA3-90FA-68AAF99D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2F1A-592F-05EC-7C05-9C44A086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64425-C870-9AC8-E25B-83EB467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691-5F91-8194-83DA-9B91EF15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E8D-027E-C703-67BA-3018212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EC2E1-70A0-F6A1-0D00-A9594C19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0"/>
            <a:ext cx="848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AF3-6502-776D-CEA9-90B68005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081C-D987-39BF-99C3-59A1D79D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43815-EFAB-D46F-AA84-A3CFEF00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2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2E55-FDC6-2AA5-0C49-F5E0012C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0A8E-E50C-A289-9A27-A8FF9E30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1455-6B73-D26C-A891-A7117B50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062" y="0"/>
            <a:ext cx="8253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2E70-E50F-288D-44A2-9CD69A6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DD0E-270A-F1A4-FB26-CD77E25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DCF6F-565E-C0D6-001D-AFDC2A5D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575</Words>
  <Application>Microsoft Office PowerPoint</Application>
  <PresentationFormat>Widescreen</PresentationFormat>
  <Paragraphs>126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test the effect of seasonality on phytoplankton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Seasonal Daphnia Trends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42</cp:revision>
  <dcterms:created xsi:type="dcterms:W3CDTF">2025-03-19T14:55:57Z</dcterms:created>
  <dcterms:modified xsi:type="dcterms:W3CDTF">2025-03-25T17:33:51Z</dcterms:modified>
</cp:coreProperties>
</file>