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58" r:id="rId3"/>
    <p:sldId id="257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B055-EF85-41CA-B402-25FDC42154A6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B1873-FBB2-49A2-9143-AB8BFF820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31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B1873-FBB2-49A2-9143-AB8BFF820F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1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D60-D223-3E5A-4794-191875FD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5CEE-D798-9A8A-9CA1-4A399D3F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7C66-4D91-EA1F-D094-6D046883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9B70-8E89-C1D2-A08D-1DCE363D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9DEB-57F2-6701-E3A0-C76388E4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5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A65E-9E70-ADC7-F6DB-37028C08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1E85-CE47-D61B-B548-2EAEAD9D6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776A-47EB-EB68-CBAD-8EC1E569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A785-2D77-BA20-103F-C96A572F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50D3-1A2F-3EF5-232E-9D728B0B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9552A-23B7-992A-B4B5-579069F18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49776-99C7-3973-A3E6-293747DEE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E000D-AAC0-7F2A-4131-B8CC189A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E477-7A5A-01FF-766C-95523C3A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E53B-58A0-2B5F-ACA9-AF2A00E6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1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6F7A-8681-4284-FA1C-7CD8D27D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C91F-5FD9-97DB-3E68-679305B7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19E0-7E16-764E-7028-6DF1ECDD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7C73-2767-F937-969F-F487255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EE00-8845-9B7A-AF79-6558C9A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1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993B-4E70-42E2-0115-6AD40D87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F98BD-5EA6-7F2E-355E-B7E04D89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091E-BBA2-AF22-A20C-356C8FDB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483C-11BA-B34A-F3E5-1A2568B9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7C14-171C-1667-A123-A85B3C47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9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77BB-4EFE-1B37-BD50-1D9DB8E6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A31F-2676-6A4F-603B-1AD9B261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9B2A0-ADA5-39AC-F56C-E4759EE4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1EF9F-0B0F-85E1-5894-F21EB8B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57094-00B8-CB7D-2781-BBFA6ACC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407A6-99FC-423C-10DB-888025CE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1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DB80-B3B8-FD80-2742-0D3164BD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1621-A7A4-67E2-C86A-C9C77BB1C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F7D45-110B-3B66-3D69-ABB1AEE9A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E7E55-EF77-62F7-1A54-2978EA7F4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A1DC4-FA53-E4E6-255C-41EDDD23F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08387-4097-2C9B-3F60-F890A9AA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21A8E-E64C-A931-2FAE-3871C27A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9FA1A-B5FC-E47D-AF3C-EF9FBA01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29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3184-7807-9526-A464-DDED2FD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AB475-2186-8306-98C8-F1D41F02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EDB0A-0DBC-AFDB-9279-DAD526D1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E9A4A-3AE2-E0A3-F2A9-E952FD2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4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1E8A7-2179-830B-9A36-0B17FABB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23ACE-688A-6BD6-C629-3C352D65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9323-CA3D-40E2-317D-9990155D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5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C600-34BD-4EC2-8361-8DB0A0A1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0D6E-5BBF-4AFC-922C-F2B63470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2C843-1AB1-B7FC-7867-EF077284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5AC37-E85C-8951-C2BF-C80C6C55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C0C6-BBAB-A203-7954-C6140E1A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F0D3-829F-1546-C858-8E0B1DFA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418B-4568-9061-C77F-F72A9404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4230D-E7EC-A9FF-29F5-7BEDFFE6A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DFB49-F925-66E3-68FA-A7B7D9E2B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D566-8D8F-A0CA-86C3-84F35981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E9D6A-46BD-22FA-3DB9-47423BE1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1B675-32FC-0951-2F7A-381BC76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6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5DB78-EB16-3179-F09F-E425D1D9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02F9-6130-3A58-5625-7E9A8A1B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29B6-3FFA-DEB3-DEA7-F88956001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73005-8FD8-4BA8-8EFD-45FF372C8C3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887B-2AEC-F7C5-F241-8952BE955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3361-63DA-B1BB-E167-6A2832C1F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2621D-0E18-449E-9C16-518938BDE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2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A7E4-6DEA-D3CB-BD7C-BB919D7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1239-F89D-C50F-E026-340819CA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predictive powers of different drivers (chemical and physical) of algal blooms in Loch Leven?</a:t>
            </a:r>
          </a:p>
          <a:p>
            <a:r>
              <a:rPr lang="en-GB" dirty="0"/>
              <a:t>How does these influence the composition of phytoplankton communities?</a:t>
            </a:r>
          </a:p>
          <a:p>
            <a:r>
              <a:rPr lang="en-GB" dirty="0"/>
              <a:t>How does seasonality influence the occurrence of algal blooms?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24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B40C-754F-2ADE-DECE-5D5F612E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0659-9266-77F2-AF59-69D3E418C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BE1D6-87DA-4EDB-4EDB-CF5F71BD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49" y="0"/>
            <a:ext cx="8151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5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9AA1-D0B5-B465-BA9F-606D0869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55E6-A9FD-28F0-70B6-10E5B86D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2CF43-76E7-C18D-E638-1DCAA299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3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F0A0-B96A-9481-FD34-216584CC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3D754-A49E-2721-6C71-465AE011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468F9-2591-DC2D-7B14-D75BCB8F8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78" y="0"/>
            <a:ext cx="8015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4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124E-E590-6F43-70BC-320AE194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BE88-8409-A7B2-727F-E677A547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B8F25-2BE8-45B8-9D11-4381C0B3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3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915A-3D9E-ECE9-7F4B-DE688B11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ABF7-CECA-BBF6-7ED1-71B7D8557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893EF-02C9-ECF5-FF00-D535746EF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89" y="0"/>
            <a:ext cx="8918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02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BAEC-ED58-46E5-813F-F6BE1BD2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FA53-1C36-A013-31A1-D5D60DB4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1F9E4-54F8-4FCC-014B-5F4F3CA3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5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7542-8D7F-FF71-3F95-AF89E1F5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2084-18D2-26B3-5C5A-0F25DA57F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E637B-B107-080A-E779-22A650EFA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16" y="0"/>
            <a:ext cx="9124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9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FE39-33FA-CF20-8028-F0A95821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5332C-6454-E3F7-B031-DFDE8E02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1A489-1C2E-6858-CFD3-011A835F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9853-CC37-67F8-910A-4308F575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46D1-E062-2A7A-6FAA-B99F428F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9053D-0ED3-4936-C3EA-D8CEBF8D0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41" y="0"/>
            <a:ext cx="8373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9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DB75-EC48-3F48-AED8-A6BF5A59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B95D-E1F9-E9E3-E514-F66955D3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297F9-7A22-7796-E8D8-751E0CE4F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4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0731D1-7262-3ED2-042A-CA1ED1977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06454"/>
              </p:ext>
            </p:extLst>
          </p:nvPr>
        </p:nvGraphicFramePr>
        <p:xfrm>
          <a:off x="275302" y="61943"/>
          <a:ext cx="11602064" cy="6680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18">
                  <a:extLst>
                    <a:ext uri="{9D8B030D-6E8A-4147-A177-3AD203B41FA5}">
                      <a16:colId xmlns:a16="http://schemas.microsoft.com/office/drawing/2014/main" val="56572926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317822547"/>
                    </a:ext>
                  </a:extLst>
                </a:gridCol>
                <a:gridCol w="3185160">
                  <a:extLst>
                    <a:ext uri="{9D8B030D-6E8A-4147-A177-3AD203B41FA5}">
                      <a16:colId xmlns:a16="http://schemas.microsoft.com/office/drawing/2014/main" val="3461427292"/>
                    </a:ext>
                  </a:extLst>
                </a:gridCol>
                <a:gridCol w="4592646">
                  <a:extLst>
                    <a:ext uri="{9D8B030D-6E8A-4147-A177-3AD203B41FA5}">
                      <a16:colId xmlns:a16="http://schemas.microsoft.com/office/drawing/2014/main" val="2072230529"/>
                    </a:ext>
                  </a:extLst>
                </a:gridCol>
              </a:tblGrid>
              <a:tr h="444901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Ranking for </a:t>
                      </a:r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lmer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References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97256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10.1007/s10750-011-0923-x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10.1111/j.1365-2427.2007.01865.x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10.1016/j.hal.2019.02.002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Nutrient availability (10.1016/j.envpol.2020.116210)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72896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10.1007/s10750-011-0923-x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755767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10.1007/s10750-011-0996-6</a:t>
                      </a:r>
                      <a:br>
                        <a:rPr lang="en-GB" sz="12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10.1016/j.hal.2019.02.002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Total N played a more important role for phytoplankton richness than total P (10.1007/s10750-011-0996-6)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044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Salinity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10.3390/w15061116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Talks about salinity in brackish coastal lakes – relevant?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37269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Daphnia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 7/s10750-011-0923-x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5002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64431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454159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10.1007/s10750-011-0923-x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Some found that temperature had little effect (10.1111/j.1365-2427.2007.01865.x)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Spilt findings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20981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509810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Phytoplankton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855425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the plankton community was the least diverse in winter and the most stable during the spring-to-summer transition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5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0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169A-2B69-7AA6-A332-0A56E197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2AE93-F877-4434-46F7-392BC0C0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AA6A9-7FE0-6ED7-749F-DEF7CF47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32" y="0"/>
            <a:ext cx="8182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67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1895-26B2-F05D-F7B6-311B9CE5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D63C-F46F-9E12-3B8C-7AA9707E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204EA-D01B-D0BF-AA1E-B8BC1DB2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64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3F0A-BEF7-4D8B-4E98-9DAB8B39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253E6-2CE6-C64B-1CE0-F5D3929C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E997A-1B79-0128-203B-73F52366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26" y="0"/>
            <a:ext cx="8003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52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2E6D-1EAC-123B-BF28-D6D88ECE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A3FB-5089-DE70-6E59-DAA60FA7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E911B-D705-A07F-AC1A-16E1D008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18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88B4-8951-9869-0BF5-348894DC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997E-1ED8-3874-74A6-8F45C355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78584-F347-650F-062D-4AC63B54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00" y="2109603"/>
            <a:ext cx="643979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3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9D82F0-50EC-0E62-0280-C5D75B2CA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745719"/>
              </p:ext>
            </p:extLst>
          </p:nvPr>
        </p:nvGraphicFramePr>
        <p:xfrm>
          <a:off x="218768" y="134476"/>
          <a:ext cx="11737258" cy="5484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87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1514168">
                  <a:extLst>
                    <a:ext uri="{9D8B030D-6E8A-4147-A177-3AD203B41FA5}">
                      <a16:colId xmlns:a16="http://schemas.microsoft.com/office/drawing/2014/main" val="3313193608"/>
                    </a:ext>
                  </a:extLst>
                </a:gridCol>
                <a:gridCol w="4345858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2556387">
                  <a:extLst>
                    <a:ext uri="{9D8B030D-6E8A-4147-A177-3AD203B41FA5}">
                      <a16:colId xmlns:a16="http://schemas.microsoft.com/office/drawing/2014/main" val="89417524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1641976208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913688913"/>
                    </a:ext>
                  </a:extLst>
                </a:gridCol>
              </a:tblGrid>
              <a:tr h="725028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Model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Response 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Random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Dataset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ysClr val="windowText" lastClr="000000"/>
                          </a:solidFill>
                        </a:rPr>
                        <a:t>Total.Biovolume</a:t>
                      </a: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ysClr val="windowText" lastClr="000000"/>
                          </a:solidFill>
                        </a:rPr>
                        <a:t>alldata</a:t>
                      </a:r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586928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Biovolume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ysClr val="windowText" lastClr="000000"/>
                          </a:solidFill>
                        </a:rPr>
                        <a:t>alldatalong</a:t>
                      </a:r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973877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Season*</a:t>
                      </a:r>
                      <a:r>
                        <a:rPr lang="en-GB" sz="1400" dirty="0" err="1">
                          <a:solidFill>
                            <a:sysClr val="windowText" lastClr="000000"/>
                          </a:solidFill>
                        </a:rPr>
                        <a:t>PhytoplanktonGroup</a:t>
                      </a:r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936357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Group, 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519841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Group, NO3, Daphnia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00199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95391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Depth, DO, 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67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71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9556EA-F7C1-A2D5-BECD-171CD357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1009312"/>
            <a:ext cx="786874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0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FCF9-DB7D-97A8-1EE7-0A14E3B4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E4C1-CDC1-F31C-A94B-BC76DC12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5824F-9B59-3286-D5AB-EFC3E031C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7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E9AD-2581-AA5C-A2A6-0DACE135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973A-6BA6-E97A-5FF7-808BC31D1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1014B-C643-E99E-71FA-E119CB26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18574"/>
            <a:ext cx="8449854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E91A-E055-ACE4-9A95-3FA59C3C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70FB-0B94-FE92-DFB4-12E7DFBE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F41F7-2482-D683-20F6-371ED26A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BD19-ACB0-7D79-C1A1-3FA6B6BF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FAA2-EC6B-F3E4-5A22-224819B0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C37CD-A452-3976-7483-B84FE5AA8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70" y="0"/>
            <a:ext cx="8570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1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BB58-2503-D043-2ABC-CB00988C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A93D-A812-2188-15CE-CFDD5CC5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EF876-87A8-908D-B244-93425D0E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0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380</Words>
  <Application>Microsoft Office PowerPoint</Application>
  <PresentationFormat>Widescreen</PresentationFormat>
  <Paragraphs>89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Research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Koh</dc:creator>
  <cp:lastModifiedBy>Ariel Koh</cp:lastModifiedBy>
  <cp:revision>2</cp:revision>
  <dcterms:created xsi:type="dcterms:W3CDTF">2025-03-19T14:55:57Z</dcterms:created>
  <dcterms:modified xsi:type="dcterms:W3CDTF">2025-03-19T16:36:17Z</dcterms:modified>
</cp:coreProperties>
</file>