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59" r:id="rId5"/>
    <p:sldId id="260" r:id="rId6"/>
    <p:sldId id="261" r:id="rId7"/>
    <p:sldId id="262" r:id="rId8"/>
    <p:sldId id="266" r:id="rId9"/>
    <p:sldId id="267" r:id="rId10"/>
    <p:sldId id="264" r:id="rId11"/>
    <p:sldId id="270" r:id="rId12"/>
    <p:sldId id="263" r:id="rId13"/>
    <p:sldId id="268" r:id="rId14"/>
    <p:sldId id="269"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22" d="100"/>
          <a:sy n="122" d="100"/>
        </p:scale>
        <p:origin x="24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5/8/23</a:t>
            </a:fld>
            <a:endParaRPr lang="en-US"/>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9EED8031-DD67-43C6-94A0-646636C95560}"/>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0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C3B3-C67F-4C48-A663-EF010429E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C4B3F-B3CB-4CF0-AEC8-1893A6A27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6D005-2B71-4325-A646-A2278C3A2EAA}"/>
              </a:ext>
            </a:extLst>
          </p:cNvPr>
          <p:cNvSpPr>
            <a:spLocks noGrp="1"/>
          </p:cNvSpPr>
          <p:nvPr>
            <p:ph type="dt" sz="half" idx="10"/>
          </p:nvPr>
        </p:nvSpPr>
        <p:spPr/>
        <p:txBody>
          <a:bodyPr/>
          <a:lstStyle/>
          <a:p>
            <a:fld id="{6A14B861-3779-4E37-8DF0-E9EB3EA96210}" type="datetime1">
              <a:rPr lang="en-US" smtClean="0"/>
              <a:t>5/8/23</a:t>
            </a:fld>
            <a:endParaRPr lang="en-US"/>
          </a:p>
        </p:txBody>
      </p:sp>
      <p:sp>
        <p:nvSpPr>
          <p:cNvPr id="5" name="Footer Placeholder 4">
            <a:extLst>
              <a:ext uri="{FF2B5EF4-FFF2-40B4-BE49-F238E27FC236}">
                <a16:creationId xmlns:a16="http://schemas.microsoft.com/office/drawing/2014/main" id="{DB356B01-AE16-42EF-B970-5CAF0C89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9BE2-24F4-4F83-8E64-4307C9794E1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68472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01120-856A-4F01-B7C1-D87A1E5F8150}"/>
              </a:ext>
            </a:extLst>
          </p:cNvPr>
          <p:cNvSpPr>
            <a:spLocks noGrp="1"/>
          </p:cNvSpPr>
          <p:nvPr>
            <p:ph type="title" orient="vert"/>
          </p:nvPr>
        </p:nvSpPr>
        <p:spPr>
          <a:xfrm>
            <a:off x="7874324" y="552782"/>
            <a:ext cx="2620891" cy="52947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9D62358-C84C-4947-B826-FF738422EA5B}"/>
              </a:ext>
            </a:extLst>
          </p:cNvPr>
          <p:cNvSpPr>
            <a:spLocks noGrp="1"/>
          </p:cNvSpPr>
          <p:nvPr>
            <p:ph type="body" orient="vert" idx="1"/>
          </p:nvPr>
        </p:nvSpPr>
        <p:spPr>
          <a:xfrm>
            <a:off x="838200" y="552782"/>
            <a:ext cx="6803155" cy="529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7971139-AA1A-46DB-B793-17FB8E6E8A77}"/>
              </a:ext>
            </a:extLst>
          </p:cNvPr>
          <p:cNvSpPr>
            <a:spLocks noGrp="1"/>
          </p:cNvSpPr>
          <p:nvPr>
            <p:ph type="dt" sz="half" idx="10"/>
          </p:nvPr>
        </p:nvSpPr>
        <p:spPr/>
        <p:txBody>
          <a:bodyPr/>
          <a:lstStyle/>
          <a:p>
            <a:fld id="{53E38388-E864-4553-9937-AE9FC5E50CFC}" type="datetime1">
              <a:rPr lang="en-US" smtClean="0"/>
              <a:t>5/8/23</a:t>
            </a:fld>
            <a:endParaRPr lang="en-US"/>
          </a:p>
        </p:txBody>
      </p:sp>
      <p:sp>
        <p:nvSpPr>
          <p:cNvPr id="5" name="Footer Placeholder 4">
            <a:extLst>
              <a:ext uri="{FF2B5EF4-FFF2-40B4-BE49-F238E27FC236}">
                <a16:creationId xmlns:a16="http://schemas.microsoft.com/office/drawing/2014/main" id="{1B2E06F6-0FE2-40FB-BFEE-010C22293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A7B1B-13A1-41BA-B924-FD11450C14E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94865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5/8/23</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16234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233A-AD59-4FB1-A1CA-AABFAE040805}"/>
              </a:ext>
            </a:extLst>
          </p:cNvPr>
          <p:cNvSpPr>
            <a:spLocks noGrp="1"/>
          </p:cNvSpPr>
          <p:nvPr>
            <p:ph type="title"/>
          </p:nvPr>
        </p:nvSpPr>
        <p:spPr>
          <a:xfrm>
            <a:off x="841249" y="552782"/>
            <a:ext cx="9538428" cy="371441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A656964-650B-4E87-9541-0E659DEC0365}"/>
              </a:ext>
            </a:extLst>
          </p:cNvPr>
          <p:cNvSpPr>
            <a:spLocks noGrp="1"/>
          </p:cNvSpPr>
          <p:nvPr>
            <p:ph type="body" idx="1"/>
          </p:nvPr>
        </p:nvSpPr>
        <p:spPr>
          <a:xfrm>
            <a:off x="841249" y="4672584"/>
            <a:ext cx="9538428" cy="1143802"/>
          </a:xfrm>
        </p:spPr>
        <p:txBody>
          <a:bodyPr>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1BB50-DF4A-47B5-A3AD-18712A3AD40E}"/>
              </a:ext>
            </a:extLst>
          </p:cNvPr>
          <p:cNvSpPr>
            <a:spLocks noGrp="1"/>
          </p:cNvSpPr>
          <p:nvPr>
            <p:ph type="dt" sz="half" idx="10"/>
          </p:nvPr>
        </p:nvSpPr>
        <p:spPr/>
        <p:txBody>
          <a:bodyPr/>
          <a:lstStyle/>
          <a:p>
            <a:fld id="{43C83AFB-9E54-459E-8C6D-0913AC3BA5D7}" type="datetime1">
              <a:rPr lang="en-US" smtClean="0"/>
              <a:t>5/8/23</a:t>
            </a:fld>
            <a:endParaRPr lang="en-US"/>
          </a:p>
        </p:txBody>
      </p:sp>
      <p:sp>
        <p:nvSpPr>
          <p:cNvPr id="5" name="Footer Placeholder 4">
            <a:extLst>
              <a:ext uri="{FF2B5EF4-FFF2-40B4-BE49-F238E27FC236}">
                <a16:creationId xmlns:a16="http://schemas.microsoft.com/office/drawing/2014/main" id="{3CDF59B3-D1B8-4A51-AD6E-868C5BF6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CA779-6272-4A15-A566-20C4E9A60D47}"/>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F0B86E8F-91EA-4626-BCA8-3B4973C7C9D6}"/>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15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A00-5BBD-436C-BB6D-CE650FC46202}"/>
              </a:ext>
            </a:extLst>
          </p:cNvPr>
          <p:cNvSpPr>
            <a:spLocks noGrp="1"/>
          </p:cNvSpPr>
          <p:nvPr>
            <p:ph type="title"/>
          </p:nvPr>
        </p:nvSpPr>
        <p:spPr>
          <a:xfrm>
            <a:off x="841248" y="552783"/>
            <a:ext cx="9683871" cy="132588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DFB3E2E-F3C4-4CDD-9138-86AE7A1B566D}"/>
              </a:ext>
            </a:extLst>
          </p:cNvPr>
          <p:cNvSpPr>
            <a:spLocks noGrp="1"/>
          </p:cNvSpPr>
          <p:nvPr>
            <p:ph sz="half" idx="1"/>
          </p:nvPr>
        </p:nvSpPr>
        <p:spPr>
          <a:xfrm>
            <a:off x="841248" y="2108362"/>
            <a:ext cx="4507926"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795CD01-B639-46B6-B53D-18FE1E39AF50}"/>
              </a:ext>
            </a:extLst>
          </p:cNvPr>
          <p:cNvSpPr>
            <a:spLocks noGrp="1"/>
          </p:cNvSpPr>
          <p:nvPr>
            <p:ph sz="half" idx="2"/>
          </p:nvPr>
        </p:nvSpPr>
        <p:spPr>
          <a:xfrm>
            <a:off x="5699171" y="2108362"/>
            <a:ext cx="4825948"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396E34C3-86AC-48F9-92A4-F17BFAF9EF06}"/>
              </a:ext>
            </a:extLst>
          </p:cNvPr>
          <p:cNvSpPr>
            <a:spLocks noGrp="1"/>
          </p:cNvSpPr>
          <p:nvPr>
            <p:ph type="dt" sz="half" idx="10"/>
          </p:nvPr>
        </p:nvSpPr>
        <p:spPr/>
        <p:txBody>
          <a:bodyPr/>
          <a:lstStyle/>
          <a:p>
            <a:fld id="{F10144B6-0CA7-46BA-A00B-1E68E5C3ED0C}" type="datetime1">
              <a:rPr lang="en-US" smtClean="0"/>
              <a:t>5/8/23</a:t>
            </a:fld>
            <a:endParaRPr lang="en-US"/>
          </a:p>
        </p:txBody>
      </p:sp>
      <p:sp>
        <p:nvSpPr>
          <p:cNvPr id="6" name="Footer Placeholder 5">
            <a:extLst>
              <a:ext uri="{FF2B5EF4-FFF2-40B4-BE49-F238E27FC236}">
                <a16:creationId xmlns:a16="http://schemas.microsoft.com/office/drawing/2014/main" id="{275D6A29-C51F-4654-82AD-04056FA6C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1EEB6-57E6-40E7-9702-1D5999B505DC}"/>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8" name="Straight Connector 7">
            <a:extLst>
              <a:ext uri="{FF2B5EF4-FFF2-40B4-BE49-F238E27FC236}">
                <a16:creationId xmlns:a16="http://schemas.microsoft.com/office/drawing/2014/main" id="{F929C81A-4806-44FF-99D8-13A65B2D066F}"/>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8DDCF9-5353-4B5F-8565-8C27F795A4BF}"/>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00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D1A9-BF08-4C6D-805E-244B234EE852}"/>
              </a:ext>
            </a:extLst>
          </p:cNvPr>
          <p:cNvSpPr>
            <a:spLocks noGrp="1"/>
          </p:cNvSpPr>
          <p:nvPr>
            <p:ph type="title"/>
          </p:nvPr>
        </p:nvSpPr>
        <p:spPr>
          <a:xfrm>
            <a:off x="841248" y="557784"/>
            <a:ext cx="943957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920C1D8-0907-4FDB-BFAD-36E14AF98D81}"/>
              </a:ext>
            </a:extLst>
          </p:cNvPr>
          <p:cNvSpPr>
            <a:spLocks noGrp="1"/>
          </p:cNvSpPr>
          <p:nvPr>
            <p:ph type="body" idx="1"/>
          </p:nvPr>
        </p:nvSpPr>
        <p:spPr>
          <a:xfrm>
            <a:off x="841248" y="2114185"/>
            <a:ext cx="4438887"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A4441-5FC3-4F86-8ADE-ED90424DB9B8}"/>
              </a:ext>
            </a:extLst>
          </p:cNvPr>
          <p:cNvSpPr>
            <a:spLocks noGrp="1"/>
          </p:cNvSpPr>
          <p:nvPr>
            <p:ph sz="half" idx="2"/>
          </p:nvPr>
        </p:nvSpPr>
        <p:spPr>
          <a:xfrm>
            <a:off x="841248" y="2900451"/>
            <a:ext cx="4438887"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3CEB34D-DB36-47E0-AE2C-FBEBA272076E}"/>
              </a:ext>
            </a:extLst>
          </p:cNvPr>
          <p:cNvSpPr>
            <a:spLocks noGrp="1"/>
          </p:cNvSpPr>
          <p:nvPr>
            <p:ph type="body" sz="quarter" idx="3"/>
          </p:nvPr>
        </p:nvSpPr>
        <p:spPr>
          <a:xfrm>
            <a:off x="5795090" y="2114185"/>
            <a:ext cx="4485728"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56219-D498-410D-8F2C-03045AE48016}"/>
              </a:ext>
            </a:extLst>
          </p:cNvPr>
          <p:cNvSpPr>
            <a:spLocks noGrp="1"/>
          </p:cNvSpPr>
          <p:nvPr>
            <p:ph sz="quarter" idx="4"/>
          </p:nvPr>
        </p:nvSpPr>
        <p:spPr>
          <a:xfrm>
            <a:off x="5795090" y="2900451"/>
            <a:ext cx="4485730"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DC9AD-F6B8-44D0-8169-84553C1F92C9}"/>
              </a:ext>
            </a:extLst>
          </p:cNvPr>
          <p:cNvSpPr>
            <a:spLocks noGrp="1"/>
          </p:cNvSpPr>
          <p:nvPr>
            <p:ph type="dt" sz="half" idx="10"/>
          </p:nvPr>
        </p:nvSpPr>
        <p:spPr/>
        <p:txBody>
          <a:bodyPr/>
          <a:lstStyle/>
          <a:p>
            <a:fld id="{0051F549-537C-41EC-B9CC-5B6A9AC2A6A7}" type="datetime1">
              <a:rPr lang="en-US" smtClean="0"/>
              <a:t>5/8/23</a:t>
            </a:fld>
            <a:endParaRPr lang="en-US"/>
          </a:p>
        </p:txBody>
      </p:sp>
      <p:sp>
        <p:nvSpPr>
          <p:cNvPr id="8" name="Footer Placeholder 7">
            <a:extLst>
              <a:ext uri="{FF2B5EF4-FFF2-40B4-BE49-F238E27FC236}">
                <a16:creationId xmlns:a16="http://schemas.microsoft.com/office/drawing/2014/main" id="{FF9985ED-7382-4F00-845D-4F27841B5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2CC25-9EC7-4706-9BD4-5E20C4B33200}"/>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12" name="Straight Connector 11">
            <a:extLst>
              <a:ext uri="{FF2B5EF4-FFF2-40B4-BE49-F238E27FC236}">
                <a16:creationId xmlns:a16="http://schemas.microsoft.com/office/drawing/2014/main" id="{4DBC7D26-1B30-46B8-8221-09886FA3D030}"/>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186A75-E140-4995-A8BB-89B5ACE678D2}"/>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632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1C2-B85F-435F-8DF3-C714A547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9FE38-24D5-4D5F-A92E-E4F8B23FB7FC}"/>
              </a:ext>
            </a:extLst>
          </p:cNvPr>
          <p:cNvSpPr>
            <a:spLocks noGrp="1"/>
          </p:cNvSpPr>
          <p:nvPr>
            <p:ph type="dt" sz="half" idx="10"/>
          </p:nvPr>
        </p:nvSpPr>
        <p:spPr/>
        <p:txBody>
          <a:bodyPr/>
          <a:lstStyle/>
          <a:p>
            <a:fld id="{952F8D56-3D0E-48B8-8218-1F3A06A96C62}" type="datetime1">
              <a:rPr lang="en-US" smtClean="0"/>
              <a:t>5/8/23</a:t>
            </a:fld>
            <a:endParaRPr lang="en-US"/>
          </a:p>
        </p:txBody>
      </p:sp>
      <p:sp>
        <p:nvSpPr>
          <p:cNvPr id="4" name="Footer Placeholder 3">
            <a:extLst>
              <a:ext uri="{FF2B5EF4-FFF2-40B4-BE49-F238E27FC236}">
                <a16:creationId xmlns:a16="http://schemas.microsoft.com/office/drawing/2014/main" id="{E629DF69-BE29-4038-9744-17BFC57B8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9496F-64EC-46E7-97F0-BCB7E79F820A}"/>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014197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F19E0-8FE3-45E8-A227-D74EEF1A6322}"/>
              </a:ext>
            </a:extLst>
          </p:cNvPr>
          <p:cNvSpPr>
            <a:spLocks noGrp="1"/>
          </p:cNvSpPr>
          <p:nvPr>
            <p:ph type="dt" sz="half" idx="10"/>
          </p:nvPr>
        </p:nvSpPr>
        <p:spPr/>
        <p:txBody>
          <a:bodyPr/>
          <a:lstStyle/>
          <a:p>
            <a:fld id="{E8EC309E-27D4-401F-A74A-DEA16C7B51DC}" type="datetime1">
              <a:rPr lang="en-US" smtClean="0"/>
              <a:t>5/8/23</a:t>
            </a:fld>
            <a:endParaRPr lang="en-US"/>
          </a:p>
        </p:txBody>
      </p:sp>
      <p:sp>
        <p:nvSpPr>
          <p:cNvPr id="3" name="Footer Placeholder 2">
            <a:extLst>
              <a:ext uri="{FF2B5EF4-FFF2-40B4-BE49-F238E27FC236}">
                <a16:creationId xmlns:a16="http://schemas.microsoft.com/office/drawing/2014/main" id="{ABFB1926-56F3-40BC-A03F-62B969419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FFE2B6-07A4-4AA0-9BCE-204E13DA447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386057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266A-CB24-44C5-B2E8-011420844A17}"/>
              </a:ext>
            </a:extLst>
          </p:cNvPr>
          <p:cNvSpPr>
            <a:spLocks noGrp="1"/>
          </p:cNvSpPr>
          <p:nvPr>
            <p:ph type="title"/>
          </p:nvPr>
        </p:nvSpPr>
        <p:spPr>
          <a:xfrm>
            <a:off x="841248" y="549283"/>
            <a:ext cx="4603963" cy="2572489"/>
          </a:xfrm>
        </p:spPr>
        <p:txBody>
          <a:bodyPr anchor="ctr">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39DBD1-7133-47A5-A771-2CEA18533491}"/>
              </a:ext>
            </a:extLst>
          </p:cNvPr>
          <p:cNvSpPr>
            <a:spLocks noGrp="1"/>
          </p:cNvSpPr>
          <p:nvPr>
            <p:ph idx="1"/>
          </p:nvPr>
        </p:nvSpPr>
        <p:spPr>
          <a:xfrm>
            <a:off x="5870796" y="549283"/>
            <a:ext cx="4455517" cy="531970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76A729F-B24D-424E-B067-003B0601F259}"/>
              </a:ext>
            </a:extLst>
          </p:cNvPr>
          <p:cNvSpPr>
            <a:spLocks noGrp="1"/>
          </p:cNvSpPr>
          <p:nvPr>
            <p:ph type="body" sz="half" idx="2"/>
          </p:nvPr>
        </p:nvSpPr>
        <p:spPr>
          <a:xfrm>
            <a:off x="841248" y="3296498"/>
            <a:ext cx="4603963" cy="2572489"/>
          </a:xfrm>
        </p:spPr>
        <p:txBody>
          <a:bodyPr>
            <a:normAutofit/>
          </a:bodyPr>
          <a:lstStyle>
            <a:lvl1pPr marL="0" indent="0">
              <a:buNone/>
              <a:defRPr lang="en-US" sz="20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7323-5497-426C-9DD9-3CF69E88EC38}"/>
              </a:ext>
            </a:extLst>
          </p:cNvPr>
          <p:cNvSpPr>
            <a:spLocks noGrp="1"/>
          </p:cNvSpPr>
          <p:nvPr>
            <p:ph type="dt" sz="half" idx="10"/>
          </p:nvPr>
        </p:nvSpPr>
        <p:spPr/>
        <p:txBody>
          <a:bodyPr/>
          <a:lstStyle/>
          <a:p>
            <a:fld id="{6DEA2B81-2BC3-42D7-B67D-05C685AA80AD}" type="datetime1">
              <a:rPr lang="en-US" smtClean="0"/>
              <a:t>5/8/23</a:t>
            </a:fld>
            <a:endParaRPr lang="en-US"/>
          </a:p>
        </p:txBody>
      </p:sp>
      <p:sp>
        <p:nvSpPr>
          <p:cNvPr id="6" name="Footer Placeholder 5">
            <a:extLst>
              <a:ext uri="{FF2B5EF4-FFF2-40B4-BE49-F238E27FC236}">
                <a16:creationId xmlns:a16="http://schemas.microsoft.com/office/drawing/2014/main" id="{45FD7667-4D25-40AF-9D6D-FCB2C21E8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50918-EDF8-47A5-BEA8-AC9A7A1536D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416787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5D2B-FAFB-4BC9-A917-610FDCD0B859}"/>
              </a:ext>
            </a:extLst>
          </p:cNvPr>
          <p:cNvSpPr>
            <a:spLocks noGrp="1"/>
          </p:cNvSpPr>
          <p:nvPr>
            <p:ph type="title"/>
          </p:nvPr>
        </p:nvSpPr>
        <p:spPr>
          <a:xfrm>
            <a:off x="841249" y="552782"/>
            <a:ext cx="4608576" cy="2569464"/>
          </a:xfrm>
        </p:spPr>
        <p:txBody>
          <a:bodyPr anchor="ctr">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226A694-5302-42BE-8A7A-6007C10F8F70}"/>
              </a:ext>
            </a:extLst>
          </p:cNvPr>
          <p:cNvSpPr>
            <a:spLocks noGrp="1"/>
          </p:cNvSpPr>
          <p:nvPr>
            <p:ph type="pic" idx="1"/>
          </p:nvPr>
        </p:nvSpPr>
        <p:spPr>
          <a:xfrm>
            <a:off x="5825952" y="552783"/>
            <a:ext cx="4663440" cy="53082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8E4481C-81D6-4329-8203-70B3FCC3F8FE}"/>
              </a:ext>
            </a:extLst>
          </p:cNvPr>
          <p:cNvSpPr>
            <a:spLocks noGrp="1"/>
          </p:cNvSpPr>
          <p:nvPr>
            <p:ph type="body" sz="half" idx="2"/>
          </p:nvPr>
        </p:nvSpPr>
        <p:spPr>
          <a:xfrm>
            <a:off x="841249" y="3300984"/>
            <a:ext cx="4608576" cy="2569464"/>
          </a:xfrm>
        </p:spPr>
        <p:txBody>
          <a:bodyPr>
            <a:normAutofit/>
          </a:bodyPr>
          <a:lstStyle>
            <a:lvl1pPr marL="0" indent="0">
              <a:buNone/>
              <a:defRPr lang="en-US" sz="20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D6C12-26C4-4DF7-B013-56D0849AC7DE}"/>
              </a:ext>
            </a:extLst>
          </p:cNvPr>
          <p:cNvSpPr>
            <a:spLocks noGrp="1"/>
          </p:cNvSpPr>
          <p:nvPr>
            <p:ph type="dt" sz="half" idx="10"/>
          </p:nvPr>
        </p:nvSpPr>
        <p:spPr/>
        <p:txBody>
          <a:bodyPr/>
          <a:lstStyle/>
          <a:p>
            <a:fld id="{F0DB8F2B-E487-4905-B553-FB649F2B6F23}" type="datetime1">
              <a:rPr lang="en-US" smtClean="0"/>
              <a:t>5/8/23</a:t>
            </a:fld>
            <a:endParaRPr lang="en-US"/>
          </a:p>
        </p:txBody>
      </p:sp>
      <p:sp>
        <p:nvSpPr>
          <p:cNvPr id="6" name="Footer Placeholder 5">
            <a:extLst>
              <a:ext uri="{FF2B5EF4-FFF2-40B4-BE49-F238E27FC236}">
                <a16:creationId xmlns:a16="http://schemas.microsoft.com/office/drawing/2014/main" id="{5CE2F307-FB97-40EC-8517-E6F351B3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1B397-305A-42B7-A763-829634B939A9}"/>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784256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BD48A-4D17-4225-AC4D-67B4C686C55D}"/>
              </a:ext>
            </a:extLst>
          </p:cNvPr>
          <p:cNvSpPr>
            <a:spLocks noGrp="1"/>
          </p:cNvSpPr>
          <p:nvPr>
            <p:ph type="title"/>
          </p:nvPr>
        </p:nvSpPr>
        <p:spPr>
          <a:xfrm>
            <a:off x="841248" y="552782"/>
            <a:ext cx="9489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7F14A2B-77AF-4E51-B0C1-0D361EF81A2C}"/>
              </a:ext>
            </a:extLst>
          </p:cNvPr>
          <p:cNvSpPr>
            <a:spLocks noGrp="1"/>
          </p:cNvSpPr>
          <p:nvPr>
            <p:ph type="body" idx="1"/>
          </p:nvPr>
        </p:nvSpPr>
        <p:spPr>
          <a:xfrm>
            <a:off x="841248" y="2096199"/>
            <a:ext cx="9489000" cy="37473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239C2F5-57CA-4152-A766-8F877538FB16}"/>
              </a:ext>
            </a:extLst>
          </p:cNvPr>
          <p:cNvSpPr>
            <a:spLocks noGrp="1"/>
          </p:cNvSpPr>
          <p:nvPr>
            <p:ph type="dt" sz="half" idx="2"/>
          </p:nvPr>
        </p:nvSpPr>
        <p:spPr>
          <a:xfrm>
            <a:off x="841248" y="6102693"/>
            <a:ext cx="2743200" cy="365125"/>
          </a:xfrm>
          <a:prstGeom prst="rect">
            <a:avLst/>
          </a:prstGeom>
        </p:spPr>
        <p:txBody>
          <a:bodyPr vert="horz" lIns="91440" tIns="45720" rIns="91440" bIns="45720" rtlCol="0" anchor="ctr"/>
          <a:lstStyle>
            <a:lvl1pPr algn="l">
              <a:defRPr lang="en-US" sz="1000" b="1" kern="1200" cap="all" spc="300" baseline="0" smtClean="0">
                <a:solidFill>
                  <a:schemeClr val="tx1"/>
                </a:solidFill>
                <a:latin typeface="+mn-lt"/>
                <a:ea typeface="+mn-ea"/>
                <a:cs typeface="+mn-cs"/>
              </a:defRPr>
            </a:lvl1pPr>
          </a:lstStyle>
          <a:p>
            <a:fld id="{6EF7C3A7-D6F6-4D38-A7C3-B72967BB81A6}" type="datetime1">
              <a:rPr lang="en-US" smtClean="0"/>
              <a:t>5/8/23</a:t>
            </a:fld>
            <a:endParaRPr lang="en-US"/>
          </a:p>
        </p:txBody>
      </p:sp>
      <p:sp>
        <p:nvSpPr>
          <p:cNvPr id="5" name="Footer Placeholder 4">
            <a:extLst>
              <a:ext uri="{FF2B5EF4-FFF2-40B4-BE49-F238E27FC236}">
                <a16:creationId xmlns:a16="http://schemas.microsoft.com/office/drawing/2014/main" id="{A1225FB5-D02B-4BB9-8B8B-D1A11CFE8961}"/>
              </a:ext>
            </a:extLst>
          </p:cNvPr>
          <p:cNvSpPr>
            <a:spLocks noGrp="1"/>
          </p:cNvSpPr>
          <p:nvPr>
            <p:ph type="ftr" sz="quarter" idx="3"/>
          </p:nvPr>
        </p:nvSpPr>
        <p:spPr>
          <a:xfrm rot="5400000">
            <a:off x="9234260" y="2427620"/>
            <a:ext cx="4114800" cy="365125"/>
          </a:xfrm>
          <a:prstGeom prst="rect">
            <a:avLst/>
          </a:prstGeom>
        </p:spPr>
        <p:txBody>
          <a:bodyPr vert="horz" lIns="91440" tIns="45720" rIns="91440" bIns="45720" rtlCol="0" anchor="ctr"/>
          <a:lstStyle>
            <a:lvl1pPr algn="l">
              <a:defRPr lang="en-US" sz="1000" b="1" kern="1200" cap="all" spc="300" baseline="0">
                <a:solidFill>
                  <a:schemeClr val="tx1"/>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id="{EF6244FF-6F88-4090-A77F-499DF9AAEA8B}"/>
              </a:ext>
            </a:extLst>
          </p:cNvPr>
          <p:cNvSpPr>
            <a:spLocks noGrp="1"/>
          </p:cNvSpPr>
          <p:nvPr>
            <p:ph type="sldNum" sz="quarter" idx="4"/>
          </p:nvPr>
        </p:nvSpPr>
        <p:spPr>
          <a:xfrm>
            <a:off x="10815546" y="5878515"/>
            <a:ext cx="952229" cy="420381"/>
          </a:xfrm>
          <a:prstGeom prst="rect">
            <a:avLst/>
          </a:prstGeom>
        </p:spPr>
        <p:txBody>
          <a:bodyPr vert="horz" lIns="91440" tIns="45720" rIns="91440" bIns="45720" rtlCol="0" anchor="ctr"/>
          <a:lstStyle>
            <a:lvl1pPr algn="ctr">
              <a:defRPr lang="en-US" sz="3200" b="1" kern="1200" cap="all" spc="300" baseline="0" smtClean="0">
                <a:solidFill>
                  <a:schemeClr val="tx1"/>
                </a:solidFill>
                <a:latin typeface="+mn-lt"/>
                <a:ea typeface="+mn-ea"/>
                <a:cs typeface="+mn-cs"/>
              </a:defRPr>
            </a:lvl1pPr>
          </a:lstStyle>
          <a:p>
            <a:fld id="{6586042B-6341-4E38-A80C-926D3BB8AAC9}" type="slidenum">
              <a:rPr lang="en-US" smtClean="0"/>
              <a:t>‹#›</a:t>
            </a:fld>
            <a:endParaRPr lang="en-US"/>
          </a:p>
        </p:txBody>
      </p:sp>
      <p:sp>
        <p:nvSpPr>
          <p:cNvPr id="7" name="Rectangle 6">
            <a:extLst>
              <a:ext uri="{FF2B5EF4-FFF2-40B4-BE49-F238E27FC236}">
                <a16:creationId xmlns:a16="http://schemas.microsoft.com/office/drawing/2014/main" id="{F194AEDE-F25F-43E6-A2C4-7FFF41074990}"/>
              </a:ext>
            </a:extLst>
          </p:cNvPr>
          <p:cNvSpPr/>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C793C08-EF4C-422B-A728-6C717C47DF6F}"/>
              </a:ext>
            </a:extLst>
          </p:cNvPr>
          <p:cNvCxnSpPr>
            <a:cxnSpLocks/>
          </p:cNvCxnSpPr>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825BC6-56A8-46DE-8037-A9A577624B0D}"/>
              </a:ext>
            </a:extLst>
          </p:cNvPr>
          <p:cNvCxnSpPr>
            <a:cxnSpLocks/>
          </p:cNvCxnSpPr>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6971393"/>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84" r:id="rId6"/>
    <p:sldLayoutId id="2147483780" r:id="rId7"/>
    <p:sldLayoutId id="2147483781" r:id="rId8"/>
    <p:sldLayoutId id="2147483782" r:id="rId9"/>
    <p:sldLayoutId id="2147483783" r:id="rId10"/>
    <p:sldLayoutId id="21474837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Black">
            <a:extLst>
              <a:ext uri="{FF2B5EF4-FFF2-40B4-BE49-F238E27FC236}">
                <a16:creationId xmlns:a16="http://schemas.microsoft.com/office/drawing/2014/main" id="{BFD30BD5-4EB8-467B-99B9-BC3D83CEE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2" descr="Microscope in a laboratory">
            <a:extLst>
              <a:ext uri="{FF2B5EF4-FFF2-40B4-BE49-F238E27FC236}">
                <a16:creationId xmlns:a16="http://schemas.microsoft.com/office/drawing/2014/main" id="{1BCA85CE-2F58-E7EC-959C-4B860F18B4C6}"/>
              </a:ext>
            </a:extLst>
          </p:cNvPr>
          <p:cNvPicPr>
            <a:picLocks noChangeAspect="1"/>
          </p:cNvPicPr>
          <p:nvPr/>
        </p:nvPicPr>
        <p:blipFill rotWithShape="1">
          <a:blip r:embed="rId2">
            <a:alphaModFix amt="40000"/>
          </a:blip>
          <a:srcRect r="-1" b="15708"/>
          <a:stretch/>
        </p:blipFill>
        <p:spPr>
          <a:xfrm>
            <a:off x="20" y="10"/>
            <a:ext cx="12188932" cy="6857990"/>
          </a:xfrm>
          <a:prstGeom prst="rect">
            <a:avLst/>
          </a:prstGeom>
        </p:spPr>
      </p:pic>
      <p:sp>
        <p:nvSpPr>
          <p:cNvPr id="42"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2AF685-9981-E8C9-61F3-F78BAD5F6912}"/>
              </a:ext>
            </a:extLst>
          </p:cNvPr>
          <p:cNvSpPr>
            <a:spLocks noGrp="1"/>
          </p:cNvSpPr>
          <p:nvPr>
            <p:ph type="ctrTitle"/>
          </p:nvPr>
        </p:nvSpPr>
        <p:spPr>
          <a:xfrm>
            <a:off x="4208499" y="663959"/>
            <a:ext cx="6088798" cy="5048548"/>
          </a:xfrm>
        </p:spPr>
        <p:txBody>
          <a:bodyPr anchor="t">
            <a:normAutofit/>
          </a:bodyPr>
          <a:lstStyle/>
          <a:p>
            <a:r>
              <a:rPr lang="en-US" dirty="0">
                <a:solidFill>
                  <a:srgbClr val="FFFFFF"/>
                </a:solidFill>
              </a:rPr>
              <a:t>Microbiome workshop </a:t>
            </a:r>
            <a:br>
              <a:rPr lang="en-US" dirty="0">
                <a:solidFill>
                  <a:srgbClr val="FFFFFF"/>
                </a:solidFill>
              </a:rPr>
            </a:br>
            <a:r>
              <a:rPr lang="en-US" sz="4000" dirty="0">
                <a:solidFill>
                  <a:srgbClr val="FFFFFF"/>
                </a:solidFill>
              </a:rPr>
              <a:t>1</a:t>
            </a:r>
            <a:r>
              <a:rPr lang="en-US" sz="4000" baseline="30000" dirty="0">
                <a:solidFill>
                  <a:srgbClr val="FFFFFF"/>
                </a:solidFill>
              </a:rPr>
              <a:t>st</a:t>
            </a:r>
            <a:r>
              <a:rPr lang="en-US" sz="4000" dirty="0">
                <a:solidFill>
                  <a:srgbClr val="FFFFFF"/>
                </a:solidFill>
              </a:rPr>
              <a:t> milestone</a:t>
            </a:r>
            <a:endParaRPr lang="he-IL" dirty="0">
              <a:solidFill>
                <a:srgbClr val="FFFFFF"/>
              </a:solidFill>
            </a:endParaRPr>
          </a:p>
        </p:txBody>
      </p:sp>
      <p:sp>
        <p:nvSpPr>
          <p:cNvPr id="3" name="Subtitle 2">
            <a:extLst>
              <a:ext uri="{FF2B5EF4-FFF2-40B4-BE49-F238E27FC236}">
                <a16:creationId xmlns:a16="http://schemas.microsoft.com/office/drawing/2014/main" id="{10B16D2A-92F6-7B29-7B4F-F66CACEBD23E}"/>
              </a:ext>
            </a:extLst>
          </p:cNvPr>
          <p:cNvSpPr>
            <a:spLocks noGrp="1"/>
          </p:cNvSpPr>
          <p:nvPr>
            <p:ph type="subTitle" idx="1"/>
          </p:nvPr>
        </p:nvSpPr>
        <p:spPr>
          <a:xfrm>
            <a:off x="841249" y="663959"/>
            <a:ext cx="2656820" cy="5048549"/>
          </a:xfrm>
        </p:spPr>
        <p:txBody>
          <a:bodyPr anchor="b">
            <a:normAutofit/>
          </a:bodyPr>
          <a:lstStyle/>
          <a:p>
            <a:r>
              <a:rPr lang="en-US">
                <a:solidFill>
                  <a:srgbClr val="FFFFFF"/>
                </a:solidFill>
              </a:rPr>
              <a:t>Arielle Arabov</a:t>
            </a:r>
          </a:p>
          <a:p>
            <a:r>
              <a:rPr lang="en-US">
                <a:solidFill>
                  <a:srgbClr val="FFFFFF"/>
                </a:solidFill>
              </a:rPr>
              <a:t>Saar Gerasi</a:t>
            </a:r>
          </a:p>
          <a:p>
            <a:r>
              <a:rPr lang="en-US">
                <a:solidFill>
                  <a:srgbClr val="FFFFFF"/>
                </a:solidFill>
              </a:rPr>
              <a:t>Yuval Abeles</a:t>
            </a:r>
            <a:endParaRPr lang="he-IL">
              <a:solidFill>
                <a:srgbClr val="FFFFFF"/>
              </a:solidFill>
            </a:endParaRPr>
          </a:p>
        </p:txBody>
      </p:sp>
      <p:cxnSp>
        <p:nvCxnSpPr>
          <p:cNvPr id="43"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Straight Connector 34">
            <a:extLst>
              <a:ext uri="{FF2B5EF4-FFF2-40B4-BE49-F238E27FC236}">
                <a16:creationId xmlns:a16="http://schemas.microsoft.com/office/drawing/2014/main" id="{962EC698-CCE0-4BBF-9C26-491E48547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8100" y="334928"/>
            <a:ext cx="0" cy="571250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5"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6765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10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7BB7-1943-B88B-2A2C-3C3140E38AB3}"/>
              </a:ext>
            </a:extLst>
          </p:cNvPr>
          <p:cNvSpPr>
            <a:spLocks noGrp="1"/>
          </p:cNvSpPr>
          <p:nvPr>
            <p:ph type="title"/>
          </p:nvPr>
        </p:nvSpPr>
        <p:spPr/>
        <p:txBody>
          <a:bodyPr/>
          <a:lstStyle/>
          <a:p>
            <a:r>
              <a:rPr lang="en-US" dirty="0"/>
              <a:t>Stage 2: </a:t>
            </a:r>
            <a:br>
              <a:rPr lang="en-US" dirty="0"/>
            </a:br>
            <a:r>
              <a:rPr lang="en-US" dirty="0"/>
              <a:t>Feature Selection </a:t>
            </a:r>
            <a:endParaRPr lang="he-IL" dirty="0"/>
          </a:p>
        </p:txBody>
      </p:sp>
      <p:sp>
        <p:nvSpPr>
          <p:cNvPr id="4" name="Content Placeholder 2">
            <a:extLst>
              <a:ext uri="{FF2B5EF4-FFF2-40B4-BE49-F238E27FC236}">
                <a16:creationId xmlns:a16="http://schemas.microsoft.com/office/drawing/2014/main" id="{C30B8375-AB31-79BB-9A98-5C04C0504D47}"/>
              </a:ext>
            </a:extLst>
          </p:cNvPr>
          <p:cNvSpPr>
            <a:spLocks noGrp="1"/>
          </p:cNvSpPr>
          <p:nvPr>
            <p:ph idx="1"/>
          </p:nvPr>
        </p:nvSpPr>
        <p:spPr/>
        <p:txBody>
          <a:bodyPr>
            <a:normAutofit fontScale="85000" lnSpcReduction="20000"/>
          </a:bodyPr>
          <a:lstStyle/>
          <a:p>
            <a:r>
              <a:rPr lang="en-US" b="0" i="0" u="none" strike="noStrike" dirty="0">
                <a:effectLst/>
              </a:rPr>
              <a:t>Microbiome data are high-dimensional, meaning they contain many variables or features</a:t>
            </a:r>
            <a:r>
              <a:rPr lang="en-US" dirty="0"/>
              <a:t> as seen in the given data frames</a:t>
            </a:r>
            <a:r>
              <a:rPr lang="en-US" b="0" i="0" u="none" strike="noStrike" dirty="0">
                <a:effectLst/>
              </a:rPr>
              <a:t>. Therefore, feature selection aims to identify a subset of features that are most predictive or associated with the outcome of interest, such as disease status in our matter.</a:t>
            </a:r>
          </a:p>
          <a:p>
            <a:r>
              <a:rPr lang="en-US" b="0" i="0" u="none" strike="noStrike" dirty="0">
                <a:effectLst/>
              </a:rPr>
              <a:t>Filter methods: These methods use statistical or machine learning criteria to rank features based on their relevance to the outcome, such as correlation, mutual information, chi-squared test, or ANOVA. The top-ranked features are then selected for further analysis. This approach is computationally efficient but does not account for the interaction or redundancy among features.</a:t>
            </a:r>
          </a:p>
          <a:p>
            <a:r>
              <a:rPr lang="en-US" b="0" i="0" u="none" strike="noStrike" dirty="0">
                <a:effectLst/>
              </a:rPr>
              <a:t>Wrapper methods: These methods use a predictive model (e.g., regression, classification) to evaluate subsets of features and select the best performing one based on cross-validation or other criteria. This approach is more computationally intensive but can capture the interaction or non-linear effects among features.</a:t>
            </a:r>
          </a:p>
          <a:p>
            <a:endParaRPr lang="he-IL" dirty="0"/>
          </a:p>
        </p:txBody>
      </p:sp>
    </p:spTree>
    <p:extLst>
      <p:ext uri="{BB962C8B-B14F-4D97-AF65-F5344CB8AC3E}">
        <p14:creationId xmlns:p14="http://schemas.microsoft.com/office/powerpoint/2010/main" val="9953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7BB7-1943-B88B-2A2C-3C3140E38AB3}"/>
              </a:ext>
            </a:extLst>
          </p:cNvPr>
          <p:cNvSpPr>
            <a:spLocks noGrp="1"/>
          </p:cNvSpPr>
          <p:nvPr>
            <p:ph type="title"/>
          </p:nvPr>
        </p:nvSpPr>
        <p:spPr/>
        <p:txBody>
          <a:bodyPr/>
          <a:lstStyle/>
          <a:p>
            <a:r>
              <a:rPr lang="en-US" dirty="0"/>
              <a:t>Stage 2: </a:t>
            </a:r>
            <a:br>
              <a:rPr lang="en-US" dirty="0"/>
            </a:br>
            <a:r>
              <a:rPr lang="en-US" dirty="0"/>
              <a:t>Feature Selection </a:t>
            </a:r>
            <a:endParaRPr lang="he-IL" dirty="0"/>
          </a:p>
        </p:txBody>
      </p:sp>
      <p:sp>
        <p:nvSpPr>
          <p:cNvPr id="4" name="Content Placeholder 2">
            <a:extLst>
              <a:ext uri="{FF2B5EF4-FFF2-40B4-BE49-F238E27FC236}">
                <a16:creationId xmlns:a16="http://schemas.microsoft.com/office/drawing/2014/main" id="{C30B8375-AB31-79BB-9A98-5C04C0504D47}"/>
              </a:ext>
            </a:extLst>
          </p:cNvPr>
          <p:cNvSpPr>
            <a:spLocks noGrp="1"/>
          </p:cNvSpPr>
          <p:nvPr>
            <p:ph idx="1"/>
          </p:nvPr>
        </p:nvSpPr>
        <p:spPr/>
        <p:txBody>
          <a:bodyPr>
            <a:normAutofit lnSpcReduction="10000"/>
          </a:bodyPr>
          <a:lstStyle/>
          <a:p>
            <a:r>
              <a:rPr lang="en-US" b="0" i="0" u="none" strike="noStrike" dirty="0">
                <a:effectLst/>
              </a:rPr>
              <a:t>Embedded methods: These methods integrate feature selection within a learning algorithm, such as Lasso or Random Forest, that penalizes or prunes irrelevant or redundant features during the model training. This approach balances the trade-off between accuracy and complexity.</a:t>
            </a:r>
          </a:p>
          <a:p>
            <a:r>
              <a:rPr lang="en-US" b="0" i="0" u="none" strike="noStrike" dirty="0">
                <a:effectLst/>
              </a:rPr>
              <a:t>Dimensionality reduction: These methods transform the original high-dimensional data into a lower-dimensional space using techniques such as principal component analysis (PCA), non-negative matrix factorization (NMF), or latent Dirichlet allocation (LDA). </a:t>
            </a:r>
          </a:p>
          <a:p>
            <a:r>
              <a:rPr lang="en-US" dirty="0"/>
              <a:t>As of now our first step is to see how we can integrate all these methods in order achieve the best outcome.  </a:t>
            </a:r>
            <a:endParaRPr lang="he-IL" dirty="0"/>
          </a:p>
        </p:txBody>
      </p:sp>
    </p:spTree>
    <p:extLst>
      <p:ext uri="{BB962C8B-B14F-4D97-AF65-F5344CB8AC3E}">
        <p14:creationId xmlns:p14="http://schemas.microsoft.com/office/powerpoint/2010/main" val="1737467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66BB-27C8-0DC1-14A6-DDBC0AF5954A}"/>
              </a:ext>
            </a:extLst>
          </p:cNvPr>
          <p:cNvSpPr>
            <a:spLocks noGrp="1"/>
          </p:cNvSpPr>
          <p:nvPr>
            <p:ph type="title"/>
          </p:nvPr>
        </p:nvSpPr>
        <p:spPr/>
        <p:txBody>
          <a:bodyPr>
            <a:normAutofit/>
          </a:bodyPr>
          <a:lstStyle/>
          <a:p>
            <a:r>
              <a:rPr lang="en-US" dirty="0"/>
              <a:t>Stage 3: </a:t>
            </a:r>
            <a:br>
              <a:rPr lang="en-US" dirty="0"/>
            </a:br>
            <a:r>
              <a:rPr lang="en-US" dirty="0"/>
              <a:t>Hyperparameters tuning</a:t>
            </a:r>
            <a:endParaRPr lang="he-IL" dirty="0"/>
          </a:p>
        </p:txBody>
      </p:sp>
      <p:sp>
        <p:nvSpPr>
          <p:cNvPr id="3" name="Content Placeholder 2">
            <a:extLst>
              <a:ext uri="{FF2B5EF4-FFF2-40B4-BE49-F238E27FC236}">
                <a16:creationId xmlns:a16="http://schemas.microsoft.com/office/drawing/2014/main" id="{8B2DA54A-742F-4B26-622D-846C1D155BE1}"/>
              </a:ext>
            </a:extLst>
          </p:cNvPr>
          <p:cNvSpPr>
            <a:spLocks noGrp="1"/>
          </p:cNvSpPr>
          <p:nvPr>
            <p:ph idx="1"/>
          </p:nvPr>
        </p:nvSpPr>
        <p:spPr/>
        <p:txBody>
          <a:bodyPr>
            <a:noAutofit/>
          </a:bodyPr>
          <a:lstStyle/>
          <a:p>
            <a:r>
              <a:rPr lang="en-US" sz="1900" dirty="0"/>
              <a:t>In machine learning, hyperparameters are parameters that are set before the training of a model begins. They are not learned during the training process like the model's weights are, but rather they are set by the user before the training process begins.</a:t>
            </a:r>
          </a:p>
          <a:p>
            <a:pPr marL="0" indent="0">
              <a:buNone/>
            </a:pPr>
            <a:endParaRPr lang="en-US" sz="1900" dirty="0"/>
          </a:p>
          <a:p>
            <a:r>
              <a:rPr lang="en-US" sz="1900" dirty="0"/>
              <a:t>Hyperparameters are used to control the behavior of the machine learning algorithm during training. For example, in a neural network, hyperparameters may include the learning rate, the number of hidden layers, the number of neurons in each hidden layer, the activation function, the batch size, and the number of training epochs.</a:t>
            </a:r>
          </a:p>
        </p:txBody>
      </p:sp>
    </p:spTree>
    <p:extLst>
      <p:ext uri="{BB962C8B-B14F-4D97-AF65-F5344CB8AC3E}">
        <p14:creationId xmlns:p14="http://schemas.microsoft.com/office/powerpoint/2010/main" val="270565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66BB-27C8-0DC1-14A6-DDBC0AF5954A}"/>
              </a:ext>
            </a:extLst>
          </p:cNvPr>
          <p:cNvSpPr>
            <a:spLocks noGrp="1"/>
          </p:cNvSpPr>
          <p:nvPr>
            <p:ph type="title"/>
          </p:nvPr>
        </p:nvSpPr>
        <p:spPr/>
        <p:txBody>
          <a:bodyPr>
            <a:normAutofit/>
          </a:bodyPr>
          <a:lstStyle/>
          <a:p>
            <a:r>
              <a:rPr lang="en-US" dirty="0"/>
              <a:t>Stage 3: </a:t>
            </a:r>
            <a:br>
              <a:rPr lang="en-US" dirty="0"/>
            </a:br>
            <a:r>
              <a:rPr lang="en-US" dirty="0"/>
              <a:t>Hyperparameters tuning</a:t>
            </a:r>
            <a:endParaRPr lang="he-IL" dirty="0"/>
          </a:p>
        </p:txBody>
      </p:sp>
      <p:sp>
        <p:nvSpPr>
          <p:cNvPr id="3" name="Content Placeholder 2">
            <a:extLst>
              <a:ext uri="{FF2B5EF4-FFF2-40B4-BE49-F238E27FC236}">
                <a16:creationId xmlns:a16="http://schemas.microsoft.com/office/drawing/2014/main" id="{8B2DA54A-742F-4B26-622D-846C1D155BE1}"/>
              </a:ext>
            </a:extLst>
          </p:cNvPr>
          <p:cNvSpPr>
            <a:spLocks noGrp="1"/>
          </p:cNvSpPr>
          <p:nvPr>
            <p:ph idx="1"/>
          </p:nvPr>
        </p:nvSpPr>
        <p:spPr/>
        <p:txBody>
          <a:bodyPr>
            <a:normAutofit fontScale="92500" lnSpcReduction="20000"/>
          </a:bodyPr>
          <a:lstStyle/>
          <a:p>
            <a:endParaRPr lang="en-US" sz="2100" dirty="0"/>
          </a:p>
          <a:p>
            <a:r>
              <a:rPr lang="en-US" sz="2100" dirty="0"/>
              <a:t>The choice of hyperparameters can have a significant impact on the performance of a machine learning model. Different hyperparameters can lead to different model architectures, optimization methods, and learning behaviors. As a result, selecting the right hyperparameters is an important part of developing a successful machine learning model</a:t>
            </a:r>
          </a:p>
          <a:p>
            <a:pPr marL="0" indent="0">
              <a:buNone/>
            </a:pPr>
            <a:endParaRPr lang="en-US" sz="2100" dirty="0"/>
          </a:p>
          <a:p>
            <a:r>
              <a:rPr lang="en-US" sz="2100" dirty="0"/>
              <a:t>Hyperparameters are typically set by the user, either through intuition, trial and error, or more sophisticated methods such as hyperparameter tuning. In general, the goal is to find hyperparameters that result in a model that generalizes well to new data, while avoiding overfitting to the training data.</a:t>
            </a:r>
          </a:p>
          <a:p>
            <a:endParaRPr lang="en-US" sz="1900" dirty="0"/>
          </a:p>
          <a:p>
            <a:pPr marL="0" indent="0">
              <a:buNone/>
            </a:pPr>
            <a:endParaRPr lang="he-IL" dirty="0"/>
          </a:p>
        </p:txBody>
      </p:sp>
    </p:spTree>
    <p:extLst>
      <p:ext uri="{BB962C8B-B14F-4D97-AF65-F5344CB8AC3E}">
        <p14:creationId xmlns:p14="http://schemas.microsoft.com/office/powerpoint/2010/main" val="2958905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66BB-27C8-0DC1-14A6-DDBC0AF5954A}"/>
              </a:ext>
            </a:extLst>
          </p:cNvPr>
          <p:cNvSpPr>
            <a:spLocks noGrp="1"/>
          </p:cNvSpPr>
          <p:nvPr>
            <p:ph type="title"/>
          </p:nvPr>
        </p:nvSpPr>
        <p:spPr/>
        <p:txBody>
          <a:bodyPr>
            <a:normAutofit/>
          </a:bodyPr>
          <a:lstStyle/>
          <a:p>
            <a:r>
              <a:rPr lang="en-US" dirty="0"/>
              <a:t>Stage 3: </a:t>
            </a:r>
            <a:br>
              <a:rPr lang="en-US" dirty="0"/>
            </a:br>
            <a:r>
              <a:rPr lang="en-US" dirty="0"/>
              <a:t>Hyperparameters tuning</a:t>
            </a:r>
            <a:endParaRPr lang="he-IL" dirty="0"/>
          </a:p>
        </p:txBody>
      </p:sp>
      <p:sp>
        <p:nvSpPr>
          <p:cNvPr id="3" name="Content Placeholder 2">
            <a:extLst>
              <a:ext uri="{FF2B5EF4-FFF2-40B4-BE49-F238E27FC236}">
                <a16:creationId xmlns:a16="http://schemas.microsoft.com/office/drawing/2014/main" id="{8B2DA54A-742F-4B26-622D-846C1D155BE1}"/>
              </a:ext>
            </a:extLst>
          </p:cNvPr>
          <p:cNvSpPr>
            <a:spLocks noGrp="1"/>
          </p:cNvSpPr>
          <p:nvPr>
            <p:ph idx="1"/>
          </p:nvPr>
        </p:nvSpPr>
        <p:spPr/>
        <p:txBody>
          <a:bodyPr>
            <a:normAutofit/>
          </a:bodyPr>
          <a:lstStyle/>
          <a:p>
            <a:pPr marL="0" indent="0">
              <a:buNone/>
            </a:pPr>
            <a:endParaRPr lang="en-US" sz="1900" dirty="0"/>
          </a:p>
          <a:p>
            <a:r>
              <a:rPr lang="en-US" sz="1900" dirty="0"/>
              <a:t>Overall, hyperparameters play a crucial role in the development and optimization of machine learning models, and careful consideration of their values is essential for achieving good model performance.</a:t>
            </a:r>
            <a:endParaRPr lang="he-IL" sz="1900" dirty="0"/>
          </a:p>
          <a:p>
            <a:pPr marL="0" indent="0">
              <a:buNone/>
            </a:pPr>
            <a:endParaRPr lang="he-IL" dirty="0"/>
          </a:p>
        </p:txBody>
      </p:sp>
    </p:spTree>
    <p:extLst>
      <p:ext uri="{BB962C8B-B14F-4D97-AF65-F5344CB8AC3E}">
        <p14:creationId xmlns:p14="http://schemas.microsoft.com/office/powerpoint/2010/main" val="276847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C7A3D3-980E-9B20-87BD-2594EA8AE55E}"/>
              </a:ext>
            </a:extLst>
          </p:cNvPr>
          <p:cNvSpPr>
            <a:spLocks noGrp="1"/>
          </p:cNvSpPr>
          <p:nvPr>
            <p:ph type="title"/>
          </p:nvPr>
        </p:nvSpPr>
        <p:spPr>
          <a:xfrm>
            <a:off x="841248" y="552782"/>
            <a:ext cx="9310924" cy="1154711"/>
          </a:xfrm>
        </p:spPr>
        <p:txBody>
          <a:bodyPr vert="horz" lIns="91440" tIns="45720" rIns="91440" bIns="45720" rtlCol="0">
            <a:normAutofit/>
          </a:bodyPr>
          <a:lstStyle/>
          <a:p>
            <a:r>
              <a:rPr lang="en-US" dirty="0"/>
              <a:t>Step 3 – our plan for the model</a:t>
            </a:r>
          </a:p>
        </p:txBody>
      </p:sp>
      <p:pic>
        <p:nvPicPr>
          <p:cNvPr id="35" name="Picture 4" descr="White bulbs with a yellow one standing out">
            <a:extLst>
              <a:ext uri="{FF2B5EF4-FFF2-40B4-BE49-F238E27FC236}">
                <a16:creationId xmlns:a16="http://schemas.microsoft.com/office/drawing/2014/main" id="{71B9FEDA-F097-F701-F87F-CC85DE1B73C2}"/>
              </a:ext>
            </a:extLst>
          </p:cNvPr>
          <p:cNvPicPr>
            <a:picLocks noChangeAspect="1"/>
          </p:cNvPicPr>
          <p:nvPr/>
        </p:nvPicPr>
        <p:blipFill rotWithShape="1">
          <a:blip r:embed="rId2"/>
          <a:srcRect l="2212"/>
          <a:stretch/>
        </p:blipFill>
        <p:spPr>
          <a:xfrm>
            <a:off x="4689347" y="1911349"/>
            <a:ext cx="6059351" cy="4136089"/>
          </a:xfrm>
          <a:prstGeom prst="rect">
            <a:avLst/>
          </a:prstGeom>
        </p:spPr>
      </p:pic>
      <p:sp>
        <p:nvSpPr>
          <p:cNvPr id="46"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A245249-2F4C-4F85-AB62-095DBE524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2D08E46-4633-48DB-9AC2-D98F115E43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68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78D09-A1B6-6AE7-B201-22A4FCE83079}"/>
              </a:ext>
            </a:extLst>
          </p:cNvPr>
          <p:cNvSpPr>
            <a:spLocks noGrp="1"/>
          </p:cNvSpPr>
          <p:nvPr>
            <p:ph type="title"/>
          </p:nvPr>
        </p:nvSpPr>
        <p:spPr>
          <a:xfrm>
            <a:off x="688848" y="494779"/>
            <a:ext cx="9310924" cy="1154711"/>
          </a:xfrm>
        </p:spPr>
        <p:txBody>
          <a:bodyPr vert="horz" lIns="91440" tIns="45720" rIns="91440" bIns="45720" rtlCol="0" anchor="ctr">
            <a:normAutofit/>
          </a:bodyPr>
          <a:lstStyle/>
          <a:p>
            <a:r>
              <a:rPr lang="en-US" dirty="0"/>
              <a:t>Step 1 - Data Exploration</a:t>
            </a:r>
          </a:p>
        </p:txBody>
      </p:sp>
      <p:sp>
        <p:nvSpPr>
          <p:cNvPr id="6" name="TextBox 5">
            <a:extLst>
              <a:ext uri="{FF2B5EF4-FFF2-40B4-BE49-F238E27FC236}">
                <a16:creationId xmlns:a16="http://schemas.microsoft.com/office/drawing/2014/main" id="{0FAF92C2-F005-8F68-6E63-D2A745373C60}"/>
              </a:ext>
            </a:extLst>
          </p:cNvPr>
          <p:cNvSpPr txBox="1"/>
          <p:nvPr/>
        </p:nvSpPr>
        <p:spPr>
          <a:xfrm>
            <a:off x="476553" y="1984418"/>
            <a:ext cx="3768876" cy="3940130"/>
          </a:xfrm>
          <a:prstGeom prst="rect">
            <a:avLst/>
          </a:prstGeom>
        </p:spPr>
        <p:txBody>
          <a:bodyPr vert="horz" lIns="91440" tIns="45720" rIns="91440" bIns="45720" rtlCol="0" anchor="t">
            <a:normAutofit fontScale="85000" lnSpcReduction="10000"/>
          </a:bodyPr>
          <a:lstStyle/>
          <a:p>
            <a:pPr defTabSz="914400">
              <a:lnSpc>
                <a:spcPct val="130000"/>
              </a:lnSpc>
              <a:spcAft>
                <a:spcPts val="600"/>
              </a:spcAft>
            </a:pPr>
            <a:r>
              <a:rPr lang="en-US" dirty="0"/>
              <a:t>We explored the data in various ways to better understand the information it contained. We aimed to understand the variance of the values in each feature, the amount of missing data we’ll have to handle, etc.</a:t>
            </a:r>
          </a:p>
          <a:p>
            <a:pPr defTabSz="914400">
              <a:lnSpc>
                <a:spcPct val="130000"/>
              </a:lnSpc>
              <a:spcAft>
                <a:spcPts val="600"/>
              </a:spcAft>
            </a:pPr>
            <a:r>
              <a:rPr lang="en-US" dirty="0"/>
              <a:t>Next, we will show:</a:t>
            </a:r>
          </a:p>
          <a:p>
            <a:pPr marL="285750" indent="-285750" defTabSz="914400">
              <a:lnSpc>
                <a:spcPct val="130000"/>
              </a:lnSpc>
              <a:spcAft>
                <a:spcPts val="600"/>
              </a:spcAft>
              <a:buFontTx/>
              <a:buChar char="-"/>
            </a:pPr>
            <a:r>
              <a:rPr lang="en-US" dirty="0"/>
              <a:t>Visualizations of our data exploration.</a:t>
            </a:r>
          </a:p>
          <a:p>
            <a:pPr marL="285750" indent="-285750" defTabSz="914400">
              <a:lnSpc>
                <a:spcPct val="130000"/>
              </a:lnSpc>
              <a:spcAft>
                <a:spcPts val="600"/>
              </a:spcAft>
              <a:buFontTx/>
              <a:buChar char="-"/>
            </a:pPr>
            <a:r>
              <a:rPr lang="en-US" dirty="0"/>
              <a:t>The steps of the pipeline we chose to dive into</a:t>
            </a:r>
            <a:r>
              <a:rPr lang="he-IL" dirty="0"/>
              <a:t> </a:t>
            </a:r>
            <a:r>
              <a:rPr lang="en-US" dirty="0"/>
              <a:t>and a short elaboration on each</a:t>
            </a:r>
            <a:r>
              <a:rPr lang="he-IL" dirty="0"/>
              <a:t> </a:t>
            </a:r>
            <a:r>
              <a:rPr lang="en-US" dirty="0"/>
              <a:t>one. </a:t>
            </a:r>
          </a:p>
          <a:p>
            <a:pPr marL="285750" indent="-285750" defTabSz="914400">
              <a:lnSpc>
                <a:spcPct val="130000"/>
              </a:lnSpc>
              <a:spcAft>
                <a:spcPts val="600"/>
              </a:spcAft>
              <a:buFontTx/>
              <a:buChar char="-"/>
            </a:pPr>
            <a:r>
              <a:rPr lang="en-US" dirty="0"/>
              <a:t>The different conclusions and assumptions we got during this process. </a:t>
            </a:r>
          </a:p>
          <a:p>
            <a:pPr marL="285750" indent="-285750" defTabSz="914400">
              <a:lnSpc>
                <a:spcPct val="130000"/>
              </a:lnSpc>
              <a:spcAft>
                <a:spcPts val="600"/>
              </a:spcAft>
              <a:buFontTx/>
              <a:buChar char="-"/>
            </a:pPr>
            <a:r>
              <a:rPr lang="en-US" dirty="0"/>
              <a:t>A general outlook of our model. </a:t>
            </a:r>
          </a:p>
        </p:txBody>
      </p:sp>
      <p:pic>
        <p:nvPicPr>
          <p:cNvPr id="5" name="Picture 4" descr="101010 data lines to infinity">
            <a:extLst>
              <a:ext uri="{FF2B5EF4-FFF2-40B4-BE49-F238E27FC236}">
                <a16:creationId xmlns:a16="http://schemas.microsoft.com/office/drawing/2014/main" id="{29812FA9-0F01-DA9B-2984-E211B9A3A5F4}"/>
              </a:ext>
            </a:extLst>
          </p:cNvPr>
          <p:cNvPicPr>
            <a:picLocks noChangeAspect="1"/>
          </p:cNvPicPr>
          <p:nvPr/>
        </p:nvPicPr>
        <p:blipFill rotWithShape="1">
          <a:blip r:embed="rId2"/>
          <a:srcRect l="2571" r="2568" b="-3"/>
          <a:stretch/>
        </p:blipFill>
        <p:spPr>
          <a:xfrm>
            <a:off x="4689347" y="1911342"/>
            <a:ext cx="6059351" cy="4136089"/>
          </a:xfrm>
          <a:prstGeom prst="rect">
            <a:avLst/>
          </a:prstGeom>
          <a:effectLst>
            <a:outerShdw blurRad="50800" dist="50800" dir="5400000" algn="ctr" rotWithShape="0">
              <a:srgbClr val="000000">
                <a:alpha val="0"/>
              </a:srgbClr>
            </a:outerShdw>
          </a:effectLst>
        </p:spPr>
      </p:pic>
      <p:sp>
        <p:nvSpPr>
          <p:cNvPr id="44"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39">
            <a:extLst>
              <a:ext uri="{FF2B5EF4-FFF2-40B4-BE49-F238E27FC236}">
                <a16:creationId xmlns:a16="http://schemas.microsoft.com/office/drawing/2014/main" id="{DA245249-2F4C-4F85-AB62-095DBE524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2D08E46-4633-48DB-9AC2-D98F115E43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538019C9-AEED-6C3D-EF9A-5DBB0B4F0228}"/>
              </a:ext>
            </a:extLst>
          </p:cNvPr>
          <p:cNvSpPr txBox="1">
            <a:spLocks/>
          </p:cNvSpPr>
          <p:nvPr/>
        </p:nvSpPr>
        <p:spPr>
          <a:xfrm>
            <a:off x="841249" y="2412417"/>
            <a:ext cx="7435244" cy="36350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5400" dirty="0">
              <a:solidFill>
                <a:srgbClr val="FFFFFF"/>
              </a:solidFill>
            </a:endParaRPr>
          </a:p>
        </p:txBody>
      </p:sp>
    </p:spTree>
    <p:extLst>
      <p:ext uri="{BB962C8B-B14F-4D97-AF65-F5344CB8AC3E}">
        <p14:creationId xmlns:p14="http://schemas.microsoft.com/office/powerpoint/2010/main" val="1103014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43B1E4-19E2-A391-8758-4A4E18C8FAE0}"/>
              </a:ext>
            </a:extLst>
          </p:cNvPr>
          <p:cNvSpPr>
            <a:spLocks noGrp="1"/>
          </p:cNvSpPr>
          <p:nvPr>
            <p:ph type="title"/>
          </p:nvPr>
        </p:nvSpPr>
        <p:spPr>
          <a:xfrm>
            <a:off x="4331056" y="552782"/>
            <a:ext cx="5950081" cy="1154711"/>
          </a:xfrm>
        </p:spPr>
        <p:txBody>
          <a:bodyPr>
            <a:normAutofit/>
          </a:bodyPr>
          <a:lstStyle/>
          <a:p>
            <a:r>
              <a:rPr lang="en-US" sz="3700"/>
              <a:t>Visualization of the data:</a:t>
            </a:r>
            <a:endParaRPr lang="he-IL" sz="3700"/>
          </a:p>
        </p:txBody>
      </p:sp>
      <p:pic>
        <p:nvPicPr>
          <p:cNvPr id="41" name="Picture 23" descr="Graph">
            <a:extLst>
              <a:ext uri="{FF2B5EF4-FFF2-40B4-BE49-F238E27FC236}">
                <a16:creationId xmlns:a16="http://schemas.microsoft.com/office/drawing/2014/main" id="{7A4B926B-2B92-F35C-F2D0-BC91AAABF0D3}"/>
              </a:ext>
            </a:extLst>
          </p:cNvPr>
          <p:cNvPicPr>
            <a:picLocks noChangeAspect="1"/>
          </p:cNvPicPr>
          <p:nvPr/>
        </p:nvPicPr>
        <p:blipFill rotWithShape="1">
          <a:blip r:embed="rId2"/>
          <a:srcRect l="23593" r="38725"/>
          <a:stretch/>
        </p:blipFill>
        <p:spPr>
          <a:xfrm>
            <a:off x="367744" y="334928"/>
            <a:ext cx="3444167" cy="5712507"/>
          </a:xfrm>
          <a:prstGeom prst="rect">
            <a:avLst/>
          </a:prstGeom>
        </p:spPr>
      </p:pic>
      <p:sp>
        <p:nvSpPr>
          <p:cNvPr id="3" name="Content Placeholder 2">
            <a:extLst>
              <a:ext uri="{FF2B5EF4-FFF2-40B4-BE49-F238E27FC236}">
                <a16:creationId xmlns:a16="http://schemas.microsoft.com/office/drawing/2014/main" id="{7B62977A-4D76-6E47-1B55-EED0E260D7DC}"/>
              </a:ext>
            </a:extLst>
          </p:cNvPr>
          <p:cNvSpPr>
            <a:spLocks noGrp="1"/>
          </p:cNvSpPr>
          <p:nvPr>
            <p:ph idx="1"/>
          </p:nvPr>
        </p:nvSpPr>
        <p:spPr>
          <a:xfrm>
            <a:off x="4331057" y="2391995"/>
            <a:ext cx="5934684" cy="3174788"/>
          </a:xfrm>
        </p:spPr>
        <p:txBody>
          <a:bodyPr anchor="t">
            <a:normAutofit/>
          </a:bodyPr>
          <a:lstStyle/>
          <a:p>
            <a:pPr marL="0" indent="0">
              <a:buNone/>
            </a:pPr>
            <a:r>
              <a:rPr lang="en-US" dirty="0"/>
              <a:t>Our goal was to better understand the patterns and redundancies in the vast amount of data we received. </a:t>
            </a:r>
          </a:p>
          <a:p>
            <a:pPr marL="0" indent="0">
              <a:buNone/>
            </a:pPr>
            <a:r>
              <a:rPr lang="en-US" dirty="0"/>
              <a:t>We saw fit to start with quantifying the relative parts of the missing values from each feature across the different data frames.</a:t>
            </a:r>
          </a:p>
          <a:p>
            <a:pPr marL="0" indent="0">
              <a:buNone/>
            </a:pPr>
            <a:endParaRPr lang="he-IL" dirty="0"/>
          </a:p>
        </p:txBody>
      </p:sp>
      <p:sp>
        <p:nvSpPr>
          <p:cNvPr id="52"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245249-2F4C-4F85-AB62-095DBE524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1917" y="1911349"/>
            <a:ext cx="69367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43AC32E-AE77-4E1A-8AB2-CFF1D400EE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1917" y="340659"/>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24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80016-7544-594A-1FF8-504671DCE60A}"/>
              </a:ext>
            </a:extLst>
          </p:cNvPr>
          <p:cNvSpPr>
            <a:spLocks noGrp="1"/>
          </p:cNvSpPr>
          <p:nvPr>
            <p:ph idx="1"/>
          </p:nvPr>
        </p:nvSpPr>
        <p:spPr>
          <a:xfrm>
            <a:off x="757272" y="690465"/>
            <a:ext cx="9489000" cy="4574620"/>
          </a:xfrm>
        </p:spPr>
        <p:txBody>
          <a:bodyPr>
            <a:normAutofit fontScale="92500" lnSpcReduction="20000"/>
          </a:bodyPr>
          <a:lstStyle/>
          <a:p>
            <a:r>
              <a:rPr lang="en-US" dirty="0"/>
              <a:t>For each data frame we created a mapping between a feature and a dictionary.</a:t>
            </a:r>
          </a:p>
          <a:p>
            <a:r>
              <a:rPr lang="en-US" dirty="0"/>
              <a:t>In this dictionary we summed how many times each value appeared, for some features we discovered that there is a unique value per sampleID. </a:t>
            </a:r>
          </a:p>
          <a:p>
            <a:r>
              <a:rPr lang="en-US" dirty="0"/>
              <a:t>For other features we saw a small, closed group of values for the samples.</a:t>
            </a:r>
          </a:p>
          <a:p>
            <a:r>
              <a:rPr lang="en-US" dirty="0"/>
              <a:t>This will be very useful when we’ll perform the feature selection – for example, features that got the same value per sample, are redundant. They do not add any information about the samples.</a:t>
            </a:r>
          </a:p>
          <a:p>
            <a:r>
              <a:rPr lang="en-US" dirty="0"/>
              <a:t>In the next slide we’ll show examples for all the above.</a:t>
            </a:r>
          </a:p>
          <a:p>
            <a:endParaRPr lang="en-US" dirty="0"/>
          </a:p>
          <a:p>
            <a:r>
              <a:rPr lang="he-IL" dirty="0"/>
              <a:t>לא רלוונטי מסבירים </a:t>
            </a:r>
            <a:r>
              <a:rPr lang="he-IL" dirty="0" err="1"/>
              <a:t>בעפ</a:t>
            </a:r>
            <a:endParaRPr lang="en-US" dirty="0"/>
          </a:p>
          <a:p>
            <a:r>
              <a:rPr lang="he-IL" dirty="0"/>
              <a:t>להוסיף פה את הבוקס פלוט</a:t>
            </a:r>
            <a:endParaRPr lang="en-US" dirty="0"/>
          </a:p>
        </p:txBody>
      </p:sp>
    </p:spTree>
    <p:extLst>
      <p:ext uri="{BB962C8B-B14F-4D97-AF65-F5344CB8AC3E}">
        <p14:creationId xmlns:p14="http://schemas.microsoft.com/office/powerpoint/2010/main" val="85941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AE34E-90C4-0D4C-D5C0-2BA98B7637D3}"/>
              </a:ext>
            </a:extLst>
          </p:cNvPr>
          <p:cNvSpPr>
            <a:spLocks noGrp="1"/>
          </p:cNvSpPr>
          <p:nvPr>
            <p:ph type="title"/>
          </p:nvPr>
        </p:nvSpPr>
        <p:spPr/>
        <p:txBody>
          <a:bodyPr/>
          <a:lstStyle/>
          <a:p>
            <a:r>
              <a:rPr lang="en-US" dirty="0"/>
              <a:t>Example – mtx.family:</a:t>
            </a:r>
            <a:endParaRPr lang="he-IL" dirty="0"/>
          </a:p>
        </p:txBody>
      </p:sp>
      <p:sp>
        <p:nvSpPr>
          <p:cNvPr id="3" name="Content Placeholder 2">
            <a:extLst>
              <a:ext uri="{FF2B5EF4-FFF2-40B4-BE49-F238E27FC236}">
                <a16:creationId xmlns:a16="http://schemas.microsoft.com/office/drawing/2014/main" id="{97C093BA-0024-B1D0-D94E-C1D226BBD02E}"/>
              </a:ext>
            </a:extLst>
          </p:cNvPr>
          <p:cNvSpPr>
            <a:spLocks noGrp="1"/>
          </p:cNvSpPr>
          <p:nvPr>
            <p:ph idx="1"/>
          </p:nvPr>
        </p:nvSpPr>
        <p:spPr/>
        <p:txBody>
          <a:bodyPr>
            <a:normAutofit fontScale="70000" lnSpcReduction="20000"/>
          </a:bodyPr>
          <a:lstStyle/>
          <a:p>
            <a:r>
              <a:rPr lang="en-US" dirty="0"/>
              <a:t>Upon exploring the different features, we discovered that out of 246 features for that data frame, there are 187 features that get only 2 different values. </a:t>
            </a:r>
          </a:p>
          <a:p>
            <a:r>
              <a:rPr lang="en-US" dirty="0"/>
              <a:t>In other words, 187 out of 246 features are binary.</a:t>
            </a:r>
          </a:p>
          <a:p>
            <a:r>
              <a:rPr lang="en-US" dirty="0"/>
              <a:t>That is extremely useful for us – now we have significantly less features to further explore, and we can convert these features to binary as we move on.</a:t>
            </a:r>
          </a:p>
          <a:p>
            <a:r>
              <a:rPr lang="en-US" dirty="0"/>
              <a:t>Furthermore, we checked the number of features with 80% or more, of unique values. We got 15 out of 246 with at least 846 different values across the 1058 samples.</a:t>
            </a:r>
          </a:p>
          <a:p>
            <a:r>
              <a:rPr lang="en-US" dirty="0"/>
              <a:t>That information will also come in handy when doing feature selection – those features we’ll need to explore further the range of those values, to look for abnormal values on both sides of the spectrum.</a:t>
            </a:r>
            <a:endParaRPr lang="he-IL" dirty="0"/>
          </a:p>
          <a:p>
            <a:endParaRPr lang="he-IL" dirty="0"/>
          </a:p>
          <a:p>
            <a:r>
              <a:rPr lang="he-IL" dirty="0"/>
              <a:t>גם את זה לדעתי לא צריך </a:t>
            </a:r>
          </a:p>
        </p:txBody>
      </p:sp>
    </p:spTree>
    <p:extLst>
      <p:ext uri="{BB962C8B-B14F-4D97-AF65-F5344CB8AC3E}">
        <p14:creationId xmlns:p14="http://schemas.microsoft.com/office/powerpoint/2010/main" val="3323501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88643B-DFAC-11C0-76CB-D351D85E5054}"/>
              </a:ext>
            </a:extLst>
          </p:cNvPr>
          <p:cNvSpPr>
            <a:spLocks noGrp="1"/>
          </p:cNvSpPr>
          <p:nvPr>
            <p:ph type="title"/>
          </p:nvPr>
        </p:nvSpPr>
        <p:spPr>
          <a:xfrm>
            <a:off x="5560546" y="421709"/>
            <a:ext cx="5637276" cy="1643663"/>
          </a:xfrm>
        </p:spPr>
        <p:txBody>
          <a:bodyPr>
            <a:normAutofit/>
          </a:bodyPr>
          <a:lstStyle/>
          <a:p>
            <a:r>
              <a:rPr lang="en-US" sz="3700" dirty="0"/>
              <a:t>Step 2 –</a:t>
            </a:r>
            <a:br>
              <a:rPr lang="en-US" sz="3700" dirty="0"/>
            </a:br>
            <a:r>
              <a:rPr lang="en-US" sz="3700" dirty="0"/>
              <a:t>Stages of the Pipeline</a:t>
            </a:r>
            <a:endParaRPr lang="he-IL" sz="3700" dirty="0"/>
          </a:p>
        </p:txBody>
      </p:sp>
      <p:pic>
        <p:nvPicPr>
          <p:cNvPr id="5" name="Picture 4" descr="Manometer beer equipment">
            <a:extLst>
              <a:ext uri="{FF2B5EF4-FFF2-40B4-BE49-F238E27FC236}">
                <a16:creationId xmlns:a16="http://schemas.microsoft.com/office/drawing/2014/main" id="{932AF056-7040-5D4F-765D-C14FF7B5AC4B}"/>
              </a:ext>
            </a:extLst>
          </p:cNvPr>
          <p:cNvPicPr>
            <a:picLocks noChangeAspect="1"/>
          </p:cNvPicPr>
          <p:nvPr/>
        </p:nvPicPr>
        <p:blipFill rotWithShape="1">
          <a:blip r:embed="rId2"/>
          <a:srcRect l="36531" r="13134" b="-1"/>
          <a:stretch/>
        </p:blipFill>
        <p:spPr>
          <a:xfrm>
            <a:off x="20" y="10"/>
            <a:ext cx="5210493" cy="6857990"/>
          </a:xfrm>
          <a:prstGeom prst="rect">
            <a:avLst/>
          </a:prstGeom>
        </p:spPr>
      </p:pic>
      <p:sp>
        <p:nvSpPr>
          <p:cNvPr id="3" name="Content Placeholder 2">
            <a:extLst>
              <a:ext uri="{FF2B5EF4-FFF2-40B4-BE49-F238E27FC236}">
                <a16:creationId xmlns:a16="http://schemas.microsoft.com/office/drawing/2014/main" id="{49DE1C89-1D94-895B-C93B-26C36C299D8F}"/>
              </a:ext>
            </a:extLst>
          </p:cNvPr>
          <p:cNvSpPr>
            <a:spLocks noGrp="1"/>
          </p:cNvSpPr>
          <p:nvPr>
            <p:ph idx="1"/>
          </p:nvPr>
        </p:nvSpPr>
        <p:spPr>
          <a:xfrm>
            <a:off x="5907024" y="2735229"/>
            <a:ext cx="4423224" cy="3108354"/>
          </a:xfrm>
        </p:spPr>
        <p:txBody>
          <a:bodyPr>
            <a:normAutofit/>
          </a:bodyPr>
          <a:lstStyle/>
          <a:p>
            <a:pPr marL="0" indent="0">
              <a:buNone/>
            </a:pPr>
            <a:r>
              <a:rPr lang="en-US" dirty="0"/>
              <a:t>We’ll elaborate on the three stages we chose from the pipeline to examine and modify in order to perfect our model.</a:t>
            </a:r>
            <a:endParaRPr lang="he-IL" dirty="0"/>
          </a:p>
        </p:txBody>
      </p:sp>
      <p:cxnSp>
        <p:nvCxnSpPr>
          <p:cNvPr id="26"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Main Frame">
            <a:extLst>
              <a:ext uri="{FF2B5EF4-FFF2-40B4-BE49-F238E27FC236}">
                <a16:creationId xmlns:a16="http://schemas.microsoft.com/office/drawing/2014/main" id="{60B98957-D5C0-4FFC-8987-C5D8A06FD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EB123B9E-16C1-47FC-BA6E-0B62BE4F2E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133" y="2400300"/>
            <a:ext cx="51865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Main Horizontal Connector">
            <a:extLst>
              <a:ext uri="{FF2B5EF4-FFF2-40B4-BE49-F238E27FC236}">
                <a16:creationId xmlns:a16="http://schemas.microsoft.com/office/drawing/2014/main" id="{51DA9589-40B0-4B65-A035-81057865F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58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3DF9A-6C1F-F09B-01F7-564FF9EFCF2A}"/>
              </a:ext>
            </a:extLst>
          </p:cNvPr>
          <p:cNvSpPr>
            <a:spLocks noGrp="1"/>
          </p:cNvSpPr>
          <p:nvPr>
            <p:ph type="title"/>
          </p:nvPr>
        </p:nvSpPr>
        <p:spPr/>
        <p:txBody>
          <a:bodyPr/>
          <a:lstStyle/>
          <a:p>
            <a:r>
              <a:rPr lang="en-US" dirty="0"/>
              <a:t>Stage 1: </a:t>
            </a:r>
            <a:br>
              <a:rPr lang="en-US" dirty="0"/>
            </a:br>
            <a:r>
              <a:rPr lang="en-US" dirty="0"/>
              <a:t>Missing Values Imputation</a:t>
            </a:r>
            <a:endParaRPr lang="he-IL" dirty="0"/>
          </a:p>
        </p:txBody>
      </p:sp>
      <p:sp>
        <p:nvSpPr>
          <p:cNvPr id="3" name="Content Placeholder 2">
            <a:extLst>
              <a:ext uri="{FF2B5EF4-FFF2-40B4-BE49-F238E27FC236}">
                <a16:creationId xmlns:a16="http://schemas.microsoft.com/office/drawing/2014/main" id="{7C603426-2EA1-E625-19D7-E3AEEFFD07F7}"/>
              </a:ext>
            </a:extLst>
          </p:cNvPr>
          <p:cNvSpPr>
            <a:spLocks noGrp="1"/>
          </p:cNvSpPr>
          <p:nvPr>
            <p:ph idx="1"/>
          </p:nvPr>
        </p:nvSpPr>
        <p:spPr/>
        <p:txBody>
          <a:bodyPr>
            <a:normAutofit/>
          </a:bodyPr>
          <a:lstStyle/>
          <a:p>
            <a:r>
              <a:rPr lang="en-US" dirty="0"/>
              <a:t>There are various ways to handle missing values, for example - deleting rows with missing values above a certain threshold; given a sample with 85% or more of missing values, we might consider disregarding the sample altogether. </a:t>
            </a:r>
          </a:p>
          <a:p>
            <a:r>
              <a:rPr lang="en-US" dirty="0"/>
              <a:t>We preferred a different approach – as we saw in the exploration, we have many features that can be converted to categorical variables, despite being continuous, since they have a small variety of values. As a result, we can produce a default value for those variables that are backed by different studies as an expected value. </a:t>
            </a:r>
            <a:endParaRPr lang="he-IL" dirty="0"/>
          </a:p>
        </p:txBody>
      </p:sp>
    </p:spTree>
    <p:extLst>
      <p:ext uri="{BB962C8B-B14F-4D97-AF65-F5344CB8AC3E}">
        <p14:creationId xmlns:p14="http://schemas.microsoft.com/office/powerpoint/2010/main" val="268906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03426-2EA1-E625-19D7-E3AEEFFD07F7}"/>
              </a:ext>
            </a:extLst>
          </p:cNvPr>
          <p:cNvSpPr>
            <a:spLocks noGrp="1"/>
          </p:cNvSpPr>
          <p:nvPr>
            <p:ph idx="1"/>
          </p:nvPr>
        </p:nvSpPr>
        <p:spPr>
          <a:xfrm>
            <a:off x="747942" y="1125815"/>
            <a:ext cx="9489000" cy="3747384"/>
          </a:xfrm>
        </p:spPr>
        <p:txBody>
          <a:bodyPr>
            <a:normAutofit fontScale="92500"/>
          </a:bodyPr>
          <a:lstStyle/>
          <a:p>
            <a:r>
              <a:rPr lang="en-US" dirty="0"/>
              <a:t>On the other hand, most features have many unique values. Missing values in those features can be filled with default values based on the data itself such as median, mean, etc.</a:t>
            </a:r>
          </a:p>
          <a:p>
            <a:r>
              <a:rPr lang="en-US" dirty="0"/>
              <a:t>Moreover, the metadata file mostly contains categorical values such as age, smoke, gender. These as well, will require us to study and find biological evidence to back up certain assumptions we’ll use in order to impute missing values with a reasonably expected value.</a:t>
            </a:r>
          </a:p>
          <a:p>
            <a:r>
              <a:rPr lang="en-US" dirty="0"/>
              <a:t>An assumption for example: there is a gender with a higher leniency towards smoking. We’ll focus our research to studies done in Denmark (as the missing information in that category is limited to that center), and we hope to find sufficient data to support said leniency, in one way or the other.</a:t>
            </a:r>
            <a:endParaRPr lang="he-IL" dirty="0"/>
          </a:p>
        </p:txBody>
      </p:sp>
    </p:spTree>
    <p:extLst>
      <p:ext uri="{BB962C8B-B14F-4D97-AF65-F5344CB8AC3E}">
        <p14:creationId xmlns:p14="http://schemas.microsoft.com/office/powerpoint/2010/main" val="2514192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03426-2EA1-E625-19D7-E3AEEFFD07F7}"/>
              </a:ext>
            </a:extLst>
          </p:cNvPr>
          <p:cNvSpPr>
            <a:spLocks noGrp="1"/>
          </p:cNvSpPr>
          <p:nvPr>
            <p:ph idx="1"/>
          </p:nvPr>
        </p:nvSpPr>
        <p:spPr>
          <a:xfrm>
            <a:off x="747942" y="1125815"/>
            <a:ext cx="9489000" cy="3747384"/>
          </a:xfrm>
        </p:spPr>
        <p:txBody>
          <a:bodyPr>
            <a:normAutofit/>
          </a:bodyPr>
          <a:lstStyle/>
          <a:p>
            <a:r>
              <a:rPr lang="en-US" dirty="0"/>
              <a:t>Another problem we encountered upon exploring the data: there were many samples with the value 0. </a:t>
            </a:r>
          </a:p>
          <a:p>
            <a:r>
              <a:rPr lang="en-US" dirty="0"/>
              <a:t>Supposably, it’s not missing. However, we’ll need to find an efficient method to figure out which of those need to be considered as missing values, and which of those are in fact </a:t>
            </a:r>
            <a:r>
              <a:rPr lang="en-US"/>
              <a:t>the value 0. </a:t>
            </a:r>
          </a:p>
          <a:p>
            <a:endParaRPr lang="he-IL" dirty="0"/>
          </a:p>
        </p:txBody>
      </p:sp>
    </p:spTree>
    <p:extLst>
      <p:ext uri="{BB962C8B-B14F-4D97-AF65-F5344CB8AC3E}">
        <p14:creationId xmlns:p14="http://schemas.microsoft.com/office/powerpoint/2010/main" val="205024685"/>
      </p:ext>
    </p:extLst>
  </p:cSld>
  <p:clrMapOvr>
    <a:masterClrMapping/>
  </p:clrMapOvr>
</p:sld>
</file>

<file path=ppt/theme/theme1.xml><?xml version="1.0" encoding="utf-8"?>
<a:theme xmlns:a="http://schemas.openxmlformats.org/drawingml/2006/main" name="MimeoVTI">
  <a:themeElements>
    <a:clrScheme name="AnalogousFromLightSeedRightStep">
      <a:dk1>
        <a:srgbClr val="000000"/>
      </a:dk1>
      <a:lt1>
        <a:srgbClr val="FFFFFF"/>
      </a:lt1>
      <a:dk2>
        <a:srgbClr val="223C29"/>
      </a:dk2>
      <a:lt2>
        <a:srgbClr val="E2E4E8"/>
      </a:lt2>
      <a:accent1>
        <a:srgbClr val="BA9D75"/>
      </a:accent1>
      <a:accent2>
        <a:srgbClr val="A4A46B"/>
      </a:accent2>
      <a:accent3>
        <a:srgbClr val="95A77B"/>
      </a:accent3>
      <a:accent4>
        <a:srgbClr val="7BAD71"/>
      </a:accent4>
      <a:accent5>
        <a:srgbClr val="7EAC8A"/>
      </a:accent5>
      <a:accent6>
        <a:srgbClr val="70AC98"/>
      </a:accent6>
      <a:hlink>
        <a:srgbClr val="6582AC"/>
      </a:hlink>
      <a:folHlink>
        <a:srgbClr val="7F7F7F"/>
      </a:folHlink>
    </a:clrScheme>
    <a:fontScheme name="Custom 3">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meoVTI" id="{63E3BFD8-7F9C-46D1-A4F3-04054403C108}" vid="{C505C190-EE38-45FD-8294-6454536D04BA}"/>
    </a:ext>
  </a:extLst>
</a:theme>
</file>

<file path=docProps/app.xml><?xml version="1.0" encoding="utf-8"?>
<Properties xmlns="http://schemas.openxmlformats.org/officeDocument/2006/extended-properties" xmlns:vt="http://schemas.openxmlformats.org/officeDocument/2006/docPropsVTypes">
  <Template>TM04033937[[fn=Vapor Trail]]</Template>
  <TotalTime>341</TotalTime>
  <Words>1314</Words>
  <Application>Microsoft Macintosh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Elephant</vt:lpstr>
      <vt:lpstr>Univers Condensed</vt:lpstr>
      <vt:lpstr>MimeoVTI</vt:lpstr>
      <vt:lpstr>Microbiome workshop  1st milestone</vt:lpstr>
      <vt:lpstr>Step 1 - Data Exploration</vt:lpstr>
      <vt:lpstr>Visualization of the data:</vt:lpstr>
      <vt:lpstr>PowerPoint Presentation</vt:lpstr>
      <vt:lpstr>Example – mtx.family:</vt:lpstr>
      <vt:lpstr>Step 2 – Stages of the Pipeline</vt:lpstr>
      <vt:lpstr>Stage 1:  Missing Values Imputation</vt:lpstr>
      <vt:lpstr>PowerPoint Presentation</vt:lpstr>
      <vt:lpstr>PowerPoint Presentation</vt:lpstr>
      <vt:lpstr>Stage 2:  Feature Selection </vt:lpstr>
      <vt:lpstr>Stage 2:  Feature Selection </vt:lpstr>
      <vt:lpstr>Stage 3:  Hyperparameters tuning</vt:lpstr>
      <vt:lpstr>Stage 3:  Hyperparameters tuning</vt:lpstr>
      <vt:lpstr>Stage 3:  Hyperparameters tuning</vt:lpstr>
      <vt:lpstr>Step 3 – our plan for the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Microbiome workshop  1st milestone</dc:title>
  <dc:creator>Yuval Abeles</dc:creator>
  <cp:lastModifiedBy>Arielle Arabov</cp:lastModifiedBy>
  <cp:revision>9</cp:revision>
  <dcterms:created xsi:type="dcterms:W3CDTF">2023-05-08T07:06:41Z</dcterms:created>
  <dcterms:modified xsi:type="dcterms:W3CDTF">2023-05-08T12:55:57Z</dcterms:modified>
</cp:coreProperties>
</file>