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Lst>
  <p:notesMasterIdLst>
    <p:notesMasterId r:id="rId38"/>
  </p:notesMasterIdLst>
  <p:sldIdLst>
    <p:sldId id="401" r:id="rId3"/>
    <p:sldId id="402" r:id="rId4"/>
    <p:sldId id="357" r:id="rId5"/>
    <p:sldId id="342" r:id="rId6"/>
    <p:sldId id="358" r:id="rId7"/>
    <p:sldId id="355" r:id="rId8"/>
    <p:sldId id="356" r:id="rId9"/>
    <p:sldId id="360" r:id="rId10"/>
    <p:sldId id="414" r:id="rId11"/>
    <p:sldId id="425" r:id="rId12"/>
    <p:sldId id="431" r:id="rId13"/>
    <p:sldId id="430" r:id="rId14"/>
    <p:sldId id="437" r:id="rId15"/>
    <p:sldId id="438" r:id="rId16"/>
    <p:sldId id="439" r:id="rId17"/>
    <p:sldId id="383" r:id="rId18"/>
    <p:sldId id="373" r:id="rId19"/>
    <p:sldId id="418" r:id="rId20"/>
    <p:sldId id="426" r:id="rId21"/>
    <p:sldId id="408" r:id="rId22"/>
    <p:sldId id="410" r:id="rId23"/>
    <p:sldId id="419" r:id="rId24"/>
    <p:sldId id="411" r:id="rId25"/>
    <p:sldId id="440" r:id="rId26"/>
    <p:sldId id="433" r:id="rId27"/>
    <p:sldId id="429" r:id="rId28"/>
    <p:sldId id="428" r:id="rId29"/>
    <p:sldId id="441" r:id="rId30"/>
    <p:sldId id="423" r:id="rId31"/>
    <p:sldId id="422" r:id="rId32"/>
    <p:sldId id="442" r:id="rId33"/>
    <p:sldId id="436" r:id="rId34"/>
    <p:sldId id="443" r:id="rId35"/>
    <p:sldId id="434" r:id="rId36"/>
    <p:sldId id="351" r:id="rId3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300">
          <p15:clr>
            <a:srgbClr val="A4A3A4"/>
          </p15:clr>
        </p15:guide>
        <p15:guide id="2" pos="7287">
          <p15:clr>
            <a:srgbClr val="A4A3A4"/>
          </p15:clr>
        </p15:guide>
        <p15:guide id="3" pos="665">
          <p15:clr>
            <a:srgbClr val="A4A3A4"/>
          </p15:clr>
        </p15:guide>
        <p15:guide id="4" orient="horz" pos="4020">
          <p15:clr>
            <a:srgbClr val="A4A3A4"/>
          </p15:clr>
        </p15:guide>
        <p15:guide id="5" pos="1277">
          <p15:clr>
            <a:srgbClr val="A4A3A4"/>
          </p15:clr>
        </p15:guide>
        <p15:guide id="6" pos="44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2A4D"/>
    <a:srgbClr val="2E6599"/>
    <a:srgbClr val="FF9195"/>
    <a:srgbClr val="A4B008"/>
    <a:srgbClr val="D3E30A"/>
    <a:srgbClr val="CCE6FF"/>
    <a:srgbClr val="EBF5FF"/>
    <a:srgbClr val="FCFFCE"/>
    <a:srgbClr val="FCE3E4"/>
    <a:srgbClr val="F8F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p:scale>
          <a:sx n="49" d="100"/>
          <a:sy n="49" d="100"/>
        </p:scale>
        <p:origin x="2040" y="2048"/>
      </p:cViewPr>
      <p:guideLst>
        <p:guide orient="horz" pos="300"/>
        <p:guide pos="7287"/>
        <p:guide pos="665"/>
        <p:guide orient="horz" pos="4020"/>
        <p:guide pos="1277"/>
        <p:guide pos="44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E0556-8E15-1349-A06F-CDECAA5A0A93}" type="datetimeFigureOut">
              <a:rPr lang="en-US" smtClean="0"/>
              <a:t>1/23/23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2B3379-43EB-B24B-B571-AF652B8592F4}" type="slidenum">
              <a:rPr lang="en-US" smtClean="0"/>
              <a:t>‹#›</a:t>
            </a:fld>
            <a:endParaRPr lang="en-US"/>
          </a:p>
        </p:txBody>
      </p:sp>
    </p:spTree>
    <p:extLst>
      <p:ext uri="{BB962C8B-B14F-4D97-AF65-F5344CB8AC3E}">
        <p14:creationId xmlns:p14="http://schemas.microsoft.com/office/powerpoint/2010/main" val="760322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5D5473-8800-BF44-B55F-97787E0BE472}" type="slidenum">
              <a:rPr lang="en-US" smtClean="0"/>
              <a:t>1</a:t>
            </a:fld>
            <a:endParaRPr lang="en-US"/>
          </a:p>
        </p:txBody>
      </p:sp>
    </p:spTree>
    <p:extLst>
      <p:ext uri="{BB962C8B-B14F-4D97-AF65-F5344CB8AC3E}">
        <p14:creationId xmlns:p14="http://schemas.microsoft.com/office/powerpoint/2010/main" val="221851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laceholder 01">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7710615" y="1912730"/>
            <a:ext cx="3862259" cy="4945270"/>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317097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ceholder 10">
    <p:spTree>
      <p:nvGrpSpPr>
        <p:cNvPr id="1" name=""/>
        <p:cNvGrpSpPr/>
        <p:nvPr/>
      </p:nvGrpSpPr>
      <p:grpSpPr>
        <a:xfrm>
          <a:off x="0" y="0"/>
          <a:ext cx="0" cy="0"/>
          <a:chOff x="0" y="0"/>
          <a:chExt cx="0" cy="0"/>
        </a:xfrm>
      </p:grpSpPr>
      <p:sp>
        <p:nvSpPr>
          <p:cNvPr id="4" name="Picture Placeholder 8"/>
          <p:cNvSpPr>
            <a:spLocks noGrp="1"/>
          </p:cNvSpPr>
          <p:nvPr>
            <p:ph type="pic" sz="quarter" idx="12"/>
          </p:nvPr>
        </p:nvSpPr>
        <p:spPr>
          <a:xfrm>
            <a:off x="7104063" y="506264"/>
            <a:ext cx="4464050" cy="5875485"/>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266020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laceholder 11">
    <p:spTree>
      <p:nvGrpSpPr>
        <p:cNvPr id="1" name=""/>
        <p:cNvGrpSpPr/>
        <p:nvPr/>
      </p:nvGrpSpPr>
      <p:grpSpPr>
        <a:xfrm>
          <a:off x="0" y="0"/>
          <a:ext cx="0" cy="0"/>
          <a:chOff x="0" y="0"/>
          <a:chExt cx="0" cy="0"/>
        </a:xfrm>
      </p:grpSpPr>
      <p:sp>
        <p:nvSpPr>
          <p:cNvPr id="8" name="Picture Placeholder 8"/>
          <p:cNvSpPr>
            <a:spLocks noGrp="1"/>
          </p:cNvSpPr>
          <p:nvPr>
            <p:ph type="pic" sz="quarter" idx="13"/>
          </p:nvPr>
        </p:nvSpPr>
        <p:spPr>
          <a:xfrm>
            <a:off x="2027237" y="476250"/>
            <a:ext cx="5070477" cy="5905500"/>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9" name="Picture Placeholder 8"/>
          <p:cNvSpPr>
            <a:spLocks noGrp="1"/>
          </p:cNvSpPr>
          <p:nvPr>
            <p:ph type="pic" sz="quarter" idx="14"/>
          </p:nvPr>
        </p:nvSpPr>
        <p:spPr>
          <a:xfrm>
            <a:off x="7288789" y="4396510"/>
            <a:ext cx="2044124" cy="1985240"/>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10" name="Picture Placeholder 8"/>
          <p:cNvSpPr>
            <a:spLocks noGrp="1"/>
          </p:cNvSpPr>
          <p:nvPr>
            <p:ph type="pic" sz="quarter" idx="15"/>
          </p:nvPr>
        </p:nvSpPr>
        <p:spPr>
          <a:xfrm>
            <a:off x="9523989" y="4396510"/>
            <a:ext cx="2044124" cy="1985240"/>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11" name="Picture Placeholder 8"/>
          <p:cNvSpPr>
            <a:spLocks noGrp="1"/>
          </p:cNvSpPr>
          <p:nvPr>
            <p:ph type="pic" sz="quarter" idx="16"/>
          </p:nvPr>
        </p:nvSpPr>
        <p:spPr>
          <a:xfrm>
            <a:off x="7282440" y="2235202"/>
            <a:ext cx="2044124" cy="1985240"/>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12" name="Picture Placeholder 8"/>
          <p:cNvSpPr>
            <a:spLocks noGrp="1"/>
          </p:cNvSpPr>
          <p:nvPr>
            <p:ph type="pic" sz="quarter" idx="17"/>
          </p:nvPr>
        </p:nvSpPr>
        <p:spPr>
          <a:xfrm>
            <a:off x="9517640" y="2235202"/>
            <a:ext cx="2044124" cy="1985240"/>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1274670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laceholder 12">
    <p:spTree>
      <p:nvGrpSpPr>
        <p:cNvPr id="1" name=""/>
        <p:cNvGrpSpPr/>
        <p:nvPr/>
      </p:nvGrpSpPr>
      <p:grpSpPr>
        <a:xfrm>
          <a:off x="0" y="0"/>
          <a:ext cx="0" cy="0"/>
          <a:chOff x="0" y="0"/>
          <a:chExt cx="0" cy="0"/>
        </a:xfrm>
      </p:grpSpPr>
      <p:sp>
        <p:nvSpPr>
          <p:cNvPr id="4" name="Picture Placeholder 8"/>
          <p:cNvSpPr>
            <a:spLocks noGrp="1"/>
          </p:cNvSpPr>
          <p:nvPr>
            <p:ph type="pic" sz="quarter" idx="14"/>
          </p:nvPr>
        </p:nvSpPr>
        <p:spPr>
          <a:xfrm>
            <a:off x="7104064" y="476250"/>
            <a:ext cx="4464050" cy="3952875"/>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427794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laceholder 13">
    <p:spTree>
      <p:nvGrpSpPr>
        <p:cNvPr id="1" name=""/>
        <p:cNvGrpSpPr/>
        <p:nvPr/>
      </p:nvGrpSpPr>
      <p:grpSpPr>
        <a:xfrm>
          <a:off x="0" y="0"/>
          <a:ext cx="0" cy="0"/>
          <a:chOff x="0" y="0"/>
          <a:chExt cx="0" cy="0"/>
        </a:xfrm>
      </p:grpSpPr>
      <p:sp>
        <p:nvSpPr>
          <p:cNvPr id="6" name="Picture Placeholder 8"/>
          <p:cNvSpPr>
            <a:spLocks noGrp="1"/>
          </p:cNvSpPr>
          <p:nvPr>
            <p:ph type="pic" sz="quarter" idx="17"/>
          </p:nvPr>
        </p:nvSpPr>
        <p:spPr>
          <a:xfrm>
            <a:off x="9156702" y="476248"/>
            <a:ext cx="2405062" cy="2912283"/>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7" name="Picture Placeholder 8"/>
          <p:cNvSpPr>
            <a:spLocks noGrp="1"/>
          </p:cNvSpPr>
          <p:nvPr>
            <p:ph type="pic" sz="quarter" idx="18"/>
          </p:nvPr>
        </p:nvSpPr>
        <p:spPr>
          <a:xfrm>
            <a:off x="6580188" y="3514725"/>
            <a:ext cx="4981576" cy="2867024"/>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8" name="Picture Placeholder 8"/>
          <p:cNvSpPr>
            <a:spLocks noGrp="1"/>
          </p:cNvSpPr>
          <p:nvPr>
            <p:ph type="pic" sz="quarter" idx="19"/>
          </p:nvPr>
        </p:nvSpPr>
        <p:spPr>
          <a:xfrm>
            <a:off x="2020889" y="476248"/>
            <a:ext cx="4427536" cy="5905501"/>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2116239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laceholder 14">
    <p:spTree>
      <p:nvGrpSpPr>
        <p:cNvPr id="1" name=""/>
        <p:cNvGrpSpPr/>
        <p:nvPr/>
      </p:nvGrpSpPr>
      <p:grpSpPr>
        <a:xfrm>
          <a:off x="0" y="0"/>
          <a:ext cx="0" cy="0"/>
          <a:chOff x="0" y="0"/>
          <a:chExt cx="0" cy="0"/>
        </a:xfrm>
      </p:grpSpPr>
      <p:sp>
        <p:nvSpPr>
          <p:cNvPr id="4" name="Picture Placeholder 8"/>
          <p:cNvSpPr>
            <a:spLocks noGrp="1"/>
          </p:cNvSpPr>
          <p:nvPr>
            <p:ph type="pic" sz="quarter" idx="18"/>
          </p:nvPr>
        </p:nvSpPr>
        <p:spPr>
          <a:xfrm>
            <a:off x="7104062" y="476250"/>
            <a:ext cx="4457701" cy="5905499"/>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2278584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laceholder 15">
    <p:spTree>
      <p:nvGrpSpPr>
        <p:cNvPr id="1" name=""/>
        <p:cNvGrpSpPr/>
        <p:nvPr/>
      </p:nvGrpSpPr>
      <p:grpSpPr>
        <a:xfrm>
          <a:off x="0" y="0"/>
          <a:ext cx="0" cy="0"/>
          <a:chOff x="0" y="0"/>
          <a:chExt cx="0" cy="0"/>
        </a:xfrm>
      </p:grpSpPr>
      <p:sp>
        <p:nvSpPr>
          <p:cNvPr id="6" name="Picture Placeholder 8"/>
          <p:cNvSpPr>
            <a:spLocks noGrp="1"/>
          </p:cNvSpPr>
          <p:nvPr>
            <p:ph type="pic" sz="quarter" idx="18"/>
          </p:nvPr>
        </p:nvSpPr>
        <p:spPr>
          <a:xfrm>
            <a:off x="2027238" y="506264"/>
            <a:ext cx="3125787" cy="6351735"/>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5" name="Picture Placeholder 8"/>
          <p:cNvSpPr>
            <a:spLocks noGrp="1"/>
          </p:cNvSpPr>
          <p:nvPr>
            <p:ph type="pic" sz="quarter" idx="17"/>
          </p:nvPr>
        </p:nvSpPr>
        <p:spPr>
          <a:xfrm>
            <a:off x="10229849" y="506264"/>
            <a:ext cx="1962151" cy="2316516"/>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1986988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laceholder 16">
    <p:spTree>
      <p:nvGrpSpPr>
        <p:cNvPr id="1" name=""/>
        <p:cNvGrpSpPr/>
        <p:nvPr/>
      </p:nvGrpSpPr>
      <p:grpSpPr>
        <a:xfrm>
          <a:off x="0" y="0"/>
          <a:ext cx="0" cy="0"/>
          <a:chOff x="0" y="0"/>
          <a:chExt cx="0" cy="0"/>
        </a:xfrm>
      </p:grpSpPr>
      <p:sp>
        <p:nvSpPr>
          <p:cNvPr id="6" name="Picture Placeholder 8"/>
          <p:cNvSpPr>
            <a:spLocks noGrp="1"/>
          </p:cNvSpPr>
          <p:nvPr>
            <p:ph type="pic" sz="quarter" idx="17"/>
          </p:nvPr>
        </p:nvSpPr>
        <p:spPr>
          <a:xfrm>
            <a:off x="7496175" y="476250"/>
            <a:ext cx="4071937" cy="1924049"/>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7" name="Picture Placeholder 8"/>
          <p:cNvSpPr>
            <a:spLocks noGrp="1"/>
          </p:cNvSpPr>
          <p:nvPr>
            <p:ph type="pic" sz="quarter" idx="18"/>
          </p:nvPr>
        </p:nvSpPr>
        <p:spPr>
          <a:xfrm>
            <a:off x="7496175" y="2467463"/>
            <a:ext cx="4071937" cy="1924049"/>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8" name="Picture Placeholder 8"/>
          <p:cNvSpPr>
            <a:spLocks noGrp="1"/>
          </p:cNvSpPr>
          <p:nvPr>
            <p:ph type="pic" sz="quarter" idx="19"/>
          </p:nvPr>
        </p:nvSpPr>
        <p:spPr>
          <a:xfrm>
            <a:off x="7496175" y="4458680"/>
            <a:ext cx="4071937" cy="1924049"/>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2072828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laceholder 17">
    <p:spTree>
      <p:nvGrpSpPr>
        <p:cNvPr id="1" name=""/>
        <p:cNvGrpSpPr/>
        <p:nvPr/>
      </p:nvGrpSpPr>
      <p:grpSpPr>
        <a:xfrm>
          <a:off x="0" y="0"/>
          <a:ext cx="0" cy="0"/>
          <a:chOff x="0" y="0"/>
          <a:chExt cx="0" cy="0"/>
        </a:xfrm>
      </p:grpSpPr>
      <p:sp>
        <p:nvSpPr>
          <p:cNvPr id="4" name="Picture Placeholder 8"/>
          <p:cNvSpPr>
            <a:spLocks noGrp="1"/>
          </p:cNvSpPr>
          <p:nvPr>
            <p:ph type="pic" sz="quarter" idx="19"/>
          </p:nvPr>
        </p:nvSpPr>
        <p:spPr>
          <a:xfrm>
            <a:off x="2027239" y="3590925"/>
            <a:ext cx="10164762" cy="3267075"/>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25072280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laceholder 18">
    <p:spTree>
      <p:nvGrpSpPr>
        <p:cNvPr id="1" name=""/>
        <p:cNvGrpSpPr/>
        <p:nvPr/>
      </p:nvGrpSpPr>
      <p:grpSpPr>
        <a:xfrm>
          <a:off x="0" y="0"/>
          <a:ext cx="0" cy="0"/>
          <a:chOff x="0" y="0"/>
          <a:chExt cx="0" cy="0"/>
        </a:xfrm>
      </p:grpSpPr>
      <p:sp>
        <p:nvSpPr>
          <p:cNvPr id="5" name="Picture Placeholder 8"/>
          <p:cNvSpPr>
            <a:spLocks noGrp="1"/>
          </p:cNvSpPr>
          <p:nvPr>
            <p:ph type="pic" sz="quarter" idx="17"/>
          </p:nvPr>
        </p:nvSpPr>
        <p:spPr>
          <a:xfrm>
            <a:off x="7104063" y="0"/>
            <a:ext cx="4464050" cy="1912730"/>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6" name="Picture Placeholder 8"/>
          <p:cNvSpPr>
            <a:spLocks noGrp="1"/>
          </p:cNvSpPr>
          <p:nvPr>
            <p:ph type="pic" sz="quarter" idx="18"/>
          </p:nvPr>
        </p:nvSpPr>
        <p:spPr>
          <a:xfrm>
            <a:off x="2027239" y="2990849"/>
            <a:ext cx="4430712" cy="3390901"/>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376359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laceholder 19">
    <p:spTree>
      <p:nvGrpSpPr>
        <p:cNvPr id="1" name=""/>
        <p:cNvGrpSpPr/>
        <p:nvPr/>
      </p:nvGrpSpPr>
      <p:grpSpPr>
        <a:xfrm>
          <a:off x="0" y="0"/>
          <a:ext cx="0" cy="0"/>
          <a:chOff x="0" y="0"/>
          <a:chExt cx="0" cy="0"/>
        </a:xfrm>
      </p:grpSpPr>
      <p:sp>
        <p:nvSpPr>
          <p:cNvPr id="4" name="Picture Placeholder 8"/>
          <p:cNvSpPr>
            <a:spLocks noGrp="1"/>
          </p:cNvSpPr>
          <p:nvPr>
            <p:ph type="pic" sz="quarter" idx="17"/>
          </p:nvPr>
        </p:nvSpPr>
        <p:spPr>
          <a:xfrm>
            <a:off x="7104063" y="1281112"/>
            <a:ext cx="4464050" cy="4295775"/>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1586814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laceholder 0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342909" y="506264"/>
            <a:ext cx="4229966" cy="5875485"/>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32208319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laceholder 20">
    <p:spTree>
      <p:nvGrpSpPr>
        <p:cNvPr id="1" name=""/>
        <p:cNvGrpSpPr/>
        <p:nvPr/>
      </p:nvGrpSpPr>
      <p:grpSpPr>
        <a:xfrm>
          <a:off x="0" y="0"/>
          <a:ext cx="0" cy="0"/>
          <a:chOff x="0" y="0"/>
          <a:chExt cx="0" cy="0"/>
        </a:xfrm>
      </p:grpSpPr>
      <p:sp>
        <p:nvSpPr>
          <p:cNvPr id="7" name="Picture Placeholder 8"/>
          <p:cNvSpPr>
            <a:spLocks noGrp="1"/>
          </p:cNvSpPr>
          <p:nvPr>
            <p:ph type="pic" sz="quarter" idx="17"/>
          </p:nvPr>
        </p:nvSpPr>
        <p:spPr>
          <a:xfrm>
            <a:off x="2027238" y="2031999"/>
            <a:ext cx="6091525" cy="2287297"/>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8" name="Picture Placeholder 8"/>
          <p:cNvSpPr>
            <a:spLocks noGrp="1"/>
          </p:cNvSpPr>
          <p:nvPr>
            <p:ph type="pic" sz="quarter" idx="18"/>
          </p:nvPr>
        </p:nvSpPr>
        <p:spPr>
          <a:xfrm>
            <a:off x="8220363" y="2031999"/>
            <a:ext cx="3347750" cy="2287297"/>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9" name="Picture Placeholder 8"/>
          <p:cNvSpPr>
            <a:spLocks noGrp="1"/>
          </p:cNvSpPr>
          <p:nvPr>
            <p:ph type="pic" sz="quarter" idx="19"/>
          </p:nvPr>
        </p:nvSpPr>
        <p:spPr>
          <a:xfrm>
            <a:off x="6125947" y="4433453"/>
            <a:ext cx="5442166" cy="1948296"/>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10" name="Picture Placeholder 8"/>
          <p:cNvSpPr>
            <a:spLocks noGrp="1"/>
          </p:cNvSpPr>
          <p:nvPr>
            <p:ph type="pic" sz="quarter" idx="20"/>
          </p:nvPr>
        </p:nvSpPr>
        <p:spPr>
          <a:xfrm>
            <a:off x="2027238" y="4433453"/>
            <a:ext cx="3985636" cy="1948296"/>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175736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laceholder 21">
    <p:spTree>
      <p:nvGrpSpPr>
        <p:cNvPr id="1" name=""/>
        <p:cNvGrpSpPr/>
        <p:nvPr/>
      </p:nvGrpSpPr>
      <p:grpSpPr>
        <a:xfrm>
          <a:off x="0" y="0"/>
          <a:ext cx="0" cy="0"/>
          <a:chOff x="0" y="0"/>
          <a:chExt cx="0" cy="0"/>
        </a:xfrm>
      </p:grpSpPr>
      <p:sp>
        <p:nvSpPr>
          <p:cNvPr id="4" name="Picture Placeholder 8"/>
          <p:cNvSpPr>
            <a:spLocks noGrp="1"/>
          </p:cNvSpPr>
          <p:nvPr>
            <p:ph type="pic" sz="quarter" idx="18"/>
          </p:nvPr>
        </p:nvSpPr>
        <p:spPr>
          <a:xfrm>
            <a:off x="7104063" y="3945925"/>
            <a:ext cx="4464050" cy="2435826"/>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9144482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laceholder 22">
    <p:spTree>
      <p:nvGrpSpPr>
        <p:cNvPr id="1" name=""/>
        <p:cNvGrpSpPr/>
        <p:nvPr/>
      </p:nvGrpSpPr>
      <p:grpSpPr>
        <a:xfrm>
          <a:off x="0" y="0"/>
          <a:ext cx="0" cy="0"/>
          <a:chOff x="0" y="0"/>
          <a:chExt cx="0" cy="0"/>
        </a:xfrm>
      </p:grpSpPr>
      <p:sp>
        <p:nvSpPr>
          <p:cNvPr id="4" name="Picture Placeholder 8"/>
          <p:cNvSpPr>
            <a:spLocks noGrp="1"/>
          </p:cNvSpPr>
          <p:nvPr>
            <p:ph type="pic" sz="quarter" idx="18"/>
          </p:nvPr>
        </p:nvSpPr>
        <p:spPr>
          <a:xfrm>
            <a:off x="7530479" y="506265"/>
            <a:ext cx="4037634" cy="5875486"/>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37619268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laceholder 01">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7710615" y="1912730"/>
            <a:ext cx="3862259" cy="4945270"/>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21478358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laceholder 0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342909" y="506264"/>
            <a:ext cx="4229966" cy="5875485"/>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37678832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laceholder 03">
    <p:spTree>
      <p:nvGrpSpPr>
        <p:cNvPr id="1" name=""/>
        <p:cNvGrpSpPr/>
        <p:nvPr/>
      </p:nvGrpSpPr>
      <p:grpSpPr>
        <a:xfrm>
          <a:off x="0" y="0"/>
          <a:ext cx="0" cy="0"/>
          <a:chOff x="0" y="0"/>
          <a:chExt cx="0" cy="0"/>
        </a:xfrm>
      </p:grpSpPr>
      <p:sp>
        <p:nvSpPr>
          <p:cNvPr id="5" name="Picture Placeholder 8"/>
          <p:cNvSpPr>
            <a:spLocks noGrp="1"/>
          </p:cNvSpPr>
          <p:nvPr>
            <p:ph type="pic" sz="quarter" idx="10"/>
          </p:nvPr>
        </p:nvSpPr>
        <p:spPr>
          <a:xfrm>
            <a:off x="7648575" y="0"/>
            <a:ext cx="3919538" cy="4257675"/>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6" name="Picture Placeholder 8"/>
          <p:cNvSpPr>
            <a:spLocks noGrp="1"/>
          </p:cNvSpPr>
          <p:nvPr>
            <p:ph type="pic" sz="quarter" idx="11"/>
          </p:nvPr>
        </p:nvSpPr>
        <p:spPr>
          <a:xfrm>
            <a:off x="2027238" y="4257675"/>
            <a:ext cx="4449760" cy="2124075"/>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15029002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laceholder 04">
    <p:spTree>
      <p:nvGrpSpPr>
        <p:cNvPr id="1" name=""/>
        <p:cNvGrpSpPr/>
        <p:nvPr/>
      </p:nvGrpSpPr>
      <p:grpSpPr>
        <a:xfrm>
          <a:off x="0" y="0"/>
          <a:ext cx="0" cy="0"/>
          <a:chOff x="0" y="0"/>
          <a:chExt cx="0" cy="0"/>
        </a:xfrm>
      </p:grpSpPr>
      <p:sp>
        <p:nvSpPr>
          <p:cNvPr id="6" name="Picture Placeholder 8"/>
          <p:cNvSpPr>
            <a:spLocks noGrp="1"/>
          </p:cNvSpPr>
          <p:nvPr>
            <p:ph type="pic" sz="quarter" idx="12"/>
          </p:nvPr>
        </p:nvSpPr>
        <p:spPr>
          <a:xfrm>
            <a:off x="9382125" y="5029200"/>
            <a:ext cx="2809875" cy="1828800"/>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5" name="Picture Placeholder 8"/>
          <p:cNvSpPr>
            <a:spLocks noGrp="1"/>
          </p:cNvSpPr>
          <p:nvPr>
            <p:ph type="pic" sz="quarter" idx="11"/>
          </p:nvPr>
        </p:nvSpPr>
        <p:spPr>
          <a:xfrm>
            <a:off x="2027238" y="506265"/>
            <a:ext cx="3506787" cy="5875485"/>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37950150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laceholder 05">
    <p:spTree>
      <p:nvGrpSpPr>
        <p:cNvPr id="1" name=""/>
        <p:cNvGrpSpPr/>
        <p:nvPr/>
      </p:nvGrpSpPr>
      <p:grpSpPr>
        <a:xfrm>
          <a:off x="0" y="0"/>
          <a:ext cx="0" cy="0"/>
          <a:chOff x="0" y="0"/>
          <a:chExt cx="0" cy="0"/>
        </a:xfrm>
      </p:grpSpPr>
      <p:sp>
        <p:nvSpPr>
          <p:cNvPr id="5" name="Picture Placeholder 8"/>
          <p:cNvSpPr>
            <a:spLocks noGrp="1"/>
          </p:cNvSpPr>
          <p:nvPr>
            <p:ph type="pic" sz="quarter" idx="11"/>
          </p:nvPr>
        </p:nvSpPr>
        <p:spPr>
          <a:xfrm>
            <a:off x="2027238" y="4174836"/>
            <a:ext cx="5075526" cy="2683164"/>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6" name="Picture Placeholder 8"/>
          <p:cNvSpPr>
            <a:spLocks noGrp="1"/>
          </p:cNvSpPr>
          <p:nvPr>
            <p:ph type="pic" sz="quarter" idx="12"/>
          </p:nvPr>
        </p:nvSpPr>
        <p:spPr>
          <a:xfrm>
            <a:off x="7102764" y="476250"/>
            <a:ext cx="5075526" cy="3698586"/>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3385370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laceholder 06">
    <p:spTree>
      <p:nvGrpSpPr>
        <p:cNvPr id="1" name=""/>
        <p:cNvGrpSpPr/>
        <p:nvPr/>
      </p:nvGrpSpPr>
      <p:grpSpPr>
        <a:xfrm>
          <a:off x="0" y="0"/>
          <a:ext cx="0" cy="0"/>
          <a:chOff x="0" y="0"/>
          <a:chExt cx="0" cy="0"/>
        </a:xfrm>
      </p:grpSpPr>
      <p:sp>
        <p:nvSpPr>
          <p:cNvPr id="4" name="Picture Placeholder 8"/>
          <p:cNvSpPr>
            <a:spLocks noGrp="1"/>
          </p:cNvSpPr>
          <p:nvPr>
            <p:ph type="pic" sz="quarter" idx="11"/>
          </p:nvPr>
        </p:nvSpPr>
        <p:spPr>
          <a:xfrm>
            <a:off x="2027238" y="3260437"/>
            <a:ext cx="4672754" cy="3121313"/>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19852237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laceholder 07">
    <p:spTree>
      <p:nvGrpSpPr>
        <p:cNvPr id="1" name=""/>
        <p:cNvGrpSpPr/>
        <p:nvPr/>
      </p:nvGrpSpPr>
      <p:grpSpPr>
        <a:xfrm>
          <a:off x="0" y="0"/>
          <a:ext cx="0" cy="0"/>
          <a:chOff x="0" y="0"/>
          <a:chExt cx="0" cy="0"/>
        </a:xfrm>
      </p:grpSpPr>
      <p:sp>
        <p:nvSpPr>
          <p:cNvPr id="4" name="Picture Placeholder 8"/>
          <p:cNvSpPr>
            <a:spLocks noGrp="1"/>
          </p:cNvSpPr>
          <p:nvPr>
            <p:ph type="pic" sz="quarter" idx="12"/>
          </p:nvPr>
        </p:nvSpPr>
        <p:spPr>
          <a:xfrm>
            <a:off x="7841674" y="1320800"/>
            <a:ext cx="3726440" cy="5537200"/>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317055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ceholder 03">
    <p:spTree>
      <p:nvGrpSpPr>
        <p:cNvPr id="1" name=""/>
        <p:cNvGrpSpPr/>
        <p:nvPr/>
      </p:nvGrpSpPr>
      <p:grpSpPr>
        <a:xfrm>
          <a:off x="0" y="0"/>
          <a:ext cx="0" cy="0"/>
          <a:chOff x="0" y="0"/>
          <a:chExt cx="0" cy="0"/>
        </a:xfrm>
      </p:grpSpPr>
      <p:sp>
        <p:nvSpPr>
          <p:cNvPr id="5" name="Picture Placeholder 8"/>
          <p:cNvSpPr>
            <a:spLocks noGrp="1"/>
          </p:cNvSpPr>
          <p:nvPr>
            <p:ph type="pic" sz="quarter" idx="10"/>
          </p:nvPr>
        </p:nvSpPr>
        <p:spPr>
          <a:xfrm>
            <a:off x="7648575" y="0"/>
            <a:ext cx="3919538" cy="4257675"/>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6" name="Picture Placeholder 8"/>
          <p:cNvSpPr>
            <a:spLocks noGrp="1"/>
          </p:cNvSpPr>
          <p:nvPr>
            <p:ph type="pic" sz="quarter" idx="11"/>
          </p:nvPr>
        </p:nvSpPr>
        <p:spPr>
          <a:xfrm>
            <a:off x="2027238" y="4257675"/>
            <a:ext cx="4449760" cy="2124075"/>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11142870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laceholder 08">
    <p:spTree>
      <p:nvGrpSpPr>
        <p:cNvPr id="1" name=""/>
        <p:cNvGrpSpPr/>
        <p:nvPr/>
      </p:nvGrpSpPr>
      <p:grpSpPr>
        <a:xfrm>
          <a:off x="0" y="0"/>
          <a:ext cx="0" cy="0"/>
          <a:chOff x="0" y="0"/>
          <a:chExt cx="0" cy="0"/>
        </a:xfrm>
      </p:grpSpPr>
      <p:sp>
        <p:nvSpPr>
          <p:cNvPr id="5" name="Picture Placeholder 8"/>
          <p:cNvSpPr>
            <a:spLocks noGrp="1"/>
          </p:cNvSpPr>
          <p:nvPr>
            <p:ph type="pic" sz="quarter" idx="12"/>
          </p:nvPr>
        </p:nvSpPr>
        <p:spPr>
          <a:xfrm>
            <a:off x="7104063" y="506265"/>
            <a:ext cx="4464051" cy="3437662"/>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6" name="Picture Placeholder 8"/>
          <p:cNvSpPr>
            <a:spLocks noGrp="1"/>
          </p:cNvSpPr>
          <p:nvPr>
            <p:ph type="pic" sz="quarter" idx="13"/>
          </p:nvPr>
        </p:nvSpPr>
        <p:spPr>
          <a:xfrm>
            <a:off x="7104063" y="4044551"/>
            <a:ext cx="2147024" cy="2337197"/>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3746970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laceholder 09">
    <p:spTree>
      <p:nvGrpSpPr>
        <p:cNvPr id="1" name=""/>
        <p:cNvGrpSpPr/>
        <p:nvPr/>
      </p:nvGrpSpPr>
      <p:grpSpPr>
        <a:xfrm>
          <a:off x="0" y="0"/>
          <a:ext cx="0" cy="0"/>
          <a:chOff x="0" y="0"/>
          <a:chExt cx="0" cy="0"/>
        </a:xfrm>
      </p:grpSpPr>
      <p:sp>
        <p:nvSpPr>
          <p:cNvPr id="8" name="Picture Placeholder 8"/>
          <p:cNvSpPr>
            <a:spLocks noGrp="1"/>
          </p:cNvSpPr>
          <p:nvPr>
            <p:ph type="pic" sz="quarter" idx="13"/>
          </p:nvPr>
        </p:nvSpPr>
        <p:spPr>
          <a:xfrm>
            <a:off x="2027237" y="476250"/>
            <a:ext cx="5076825" cy="3670877"/>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9" name="Picture Placeholder 8"/>
          <p:cNvSpPr>
            <a:spLocks noGrp="1"/>
          </p:cNvSpPr>
          <p:nvPr>
            <p:ph type="pic" sz="quarter" idx="14"/>
          </p:nvPr>
        </p:nvSpPr>
        <p:spPr>
          <a:xfrm>
            <a:off x="9439564" y="476250"/>
            <a:ext cx="2128549" cy="3670877"/>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10" name="Picture Placeholder 8"/>
          <p:cNvSpPr>
            <a:spLocks noGrp="1"/>
          </p:cNvSpPr>
          <p:nvPr>
            <p:ph type="pic" sz="quarter" idx="15"/>
          </p:nvPr>
        </p:nvSpPr>
        <p:spPr>
          <a:xfrm>
            <a:off x="9439564" y="4290932"/>
            <a:ext cx="2128549" cy="2105314"/>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11" name="Picture Placeholder 8"/>
          <p:cNvSpPr>
            <a:spLocks noGrp="1"/>
          </p:cNvSpPr>
          <p:nvPr>
            <p:ph type="pic" sz="quarter" idx="16"/>
          </p:nvPr>
        </p:nvSpPr>
        <p:spPr>
          <a:xfrm>
            <a:off x="7207539" y="4290932"/>
            <a:ext cx="2128549" cy="2090818"/>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12" name="Picture Placeholder 8"/>
          <p:cNvSpPr>
            <a:spLocks noGrp="1"/>
          </p:cNvSpPr>
          <p:nvPr>
            <p:ph type="pic" sz="quarter" idx="17"/>
          </p:nvPr>
        </p:nvSpPr>
        <p:spPr>
          <a:xfrm>
            <a:off x="2027237" y="4290932"/>
            <a:ext cx="5076825" cy="2105314"/>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35015981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laceholder 10">
    <p:spTree>
      <p:nvGrpSpPr>
        <p:cNvPr id="1" name=""/>
        <p:cNvGrpSpPr/>
        <p:nvPr/>
      </p:nvGrpSpPr>
      <p:grpSpPr>
        <a:xfrm>
          <a:off x="0" y="0"/>
          <a:ext cx="0" cy="0"/>
          <a:chOff x="0" y="0"/>
          <a:chExt cx="0" cy="0"/>
        </a:xfrm>
      </p:grpSpPr>
      <p:sp>
        <p:nvSpPr>
          <p:cNvPr id="4" name="Picture Placeholder 8"/>
          <p:cNvSpPr>
            <a:spLocks noGrp="1"/>
          </p:cNvSpPr>
          <p:nvPr>
            <p:ph type="pic" sz="quarter" idx="12"/>
          </p:nvPr>
        </p:nvSpPr>
        <p:spPr>
          <a:xfrm>
            <a:off x="7104063" y="506264"/>
            <a:ext cx="4464050" cy="5875485"/>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12066174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laceholder 11">
    <p:spTree>
      <p:nvGrpSpPr>
        <p:cNvPr id="1" name=""/>
        <p:cNvGrpSpPr/>
        <p:nvPr/>
      </p:nvGrpSpPr>
      <p:grpSpPr>
        <a:xfrm>
          <a:off x="0" y="0"/>
          <a:ext cx="0" cy="0"/>
          <a:chOff x="0" y="0"/>
          <a:chExt cx="0" cy="0"/>
        </a:xfrm>
      </p:grpSpPr>
      <p:sp>
        <p:nvSpPr>
          <p:cNvPr id="8" name="Picture Placeholder 8"/>
          <p:cNvSpPr>
            <a:spLocks noGrp="1"/>
          </p:cNvSpPr>
          <p:nvPr>
            <p:ph type="pic" sz="quarter" idx="13"/>
          </p:nvPr>
        </p:nvSpPr>
        <p:spPr>
          <a:xfrm>
            <a:off x="2027237" y="476250"/>
            <a:ext cx="5070477" cy="5905500"/>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9" name="Picture Placeholder 8"/>
          <p:cNvSpPr>
            <a:spLocks noGrp="1"/>
          </p:cNvSpPr>
          <p:nvPr>
            <p:ph type="pic" sz="quarter" idx="14"/>
          </p:nvPr>
        </p:nvSpPr>
        <p:spPr>
          <a:xfrm>
            <a:off x="7288789" y="4396510"/>
            <a:ext cx="2044124" cy="1985240"/>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10" name="Picture Placeholder 8"/>
          <p:cNvSpPr>
            <a:spLocks noGrp="1"/>
          </p:cNvSpPr>
          <p:nvPr>
            <p:ph type="pic" sz="quarter" idx="15"/>
          </p:nvPr>
        </p:nvSpPr>
        <p:spPr>
          <a:xfrm>
            <a:off x="9523989" y="4396510"/>
            <a:ext cx="2044124" cy="1985240"/>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11" name="Picture Placeholder 8"/>
          <p:cNvSpPr>
            <a:spLocks noGrp="1"/>
          </p:cNvSpPr>
          <p:nvPr>
            <p:ph type="pic" sz="quarter" idx="16"/>
          </p:nvPr>
        </p:nvSpPr>
        <p:spPr>
          <a:xfrm>
            <a:off x="7282440" y="2235202"/>
            <a:ext cx="2044124" cy="1985240"/>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12" name="Picture Placeholder 8"/>
          <p:cNvSpPr>
            <a:spLocks noGrp="1"/>
          </p:cNvSpPr>
          <p:nvPr>
            <p:ph type="pic" sz="quarter" idx="17"/>
          </p:nvPr>
        </p:nvSpPr>
        <p:spPr>
          <a:xfrm>
            <a:off x="9517640" y="2235202"/>
            <a:ext cx="2044124" cy="1985240"/>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24162522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laceholder 12">
    <p:spTree>
      <p:nvGrpSpPr>
        <p:cNvPr id="1" name=""/>
        <p:cNvGrpSpPr/>
        <p:nvPr/>
      </p:nvGrpSpPr>
      <p:grpSpPr>
        <a:xfrm>
          <a:off x="0" y="0"/>
          <a:ext cx="0" cy="0"/>
          <a:chOff x="0" y="0"/>
          <a:chExt cx="0" cy="0"/>
        </a:xfrm>
      </p:grpSpPr>
      <p:sp>
        <p:nvSpPr>
          <p:cNvPr id="4" name="Picture Placeholder 8"/>
          <p:cNvSpPr>
            <a:spLocks noGrp="1"/>
          </p:cNvSpPr>
          <p:nvPr>
            <p:ph type="pic" sz="quarter" idx="14"/>
          </p:nvPr>
        </p:nvSpPr>
        <p:spPr>
          <a:xfrm>
            <a:off x="7104064" y="476250"/>
            <a:ext cx="4464050" cy="3952875"/>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16718525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laceholder 13">
    <p:spTree>
      <p:nvGrpSpPr>
        <p:cNvPr id="1" name=""/>
        <p:cNvGrpSpPr/>
        <p:nvPr/>
      </p:nvGrpSpPr>
      <p:grpSpPr>
        <a:xfrm>
          <a:off x="0" y="0"/>
          <a:ext cx="0" cy="0"/>
          <a:chOff x="0" y="0"/>
          <a:chExt cx="0" cy="0"/>
        </a:xfrm>
      </p:grpSpPr>
      <p:sp>
        <p:nvSpPr>
          <p:cNvPr id="6" name="Picture Placeholder 8"/>
          <p:cNvSpPr>
            <a:spLocks noGrp="1"/>
          </p:cNvSpPr>
          <p:nvPr>
            <p:ph type="pic" sz="quarter" idx="17"/>
          </p:nvPr>
        </p:nvSpPr>
        <p:spPr>
          <a:xfrm>
            <a:off x="9156702" y="476248"/>
            <a:ext cx="2405062" cy="2912283"/>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7" name="Picture Placeholder 8"/>
          <p:cNvSpPr>
            <a:spLocks noGrp="1"/>
          </p:cNvSpPr>
          <p:nvPr>
            <p:ph type="pic" sz="quarter" idx="18"/>
          </p:nvPr>
        </p:nvSpPr>
        <p:spPr>
          <a:xfrm>
            <a:off x="6580188" y="3514725"/>
            <a:ext cx="4981576" cy="2867024"/>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8" name="Picture Placeholder 8"/>
          <p:cNvSpPr>
            <a:spLocks noGrp="1"/>
          </p:cNvSpPr>
          <p:nvPr>
            <p:ph type="pic" sz="quarter" idx="19"/>
          </p:nvPr>
        </p:nvSpPr>
        <p:spPr>
          <a:xfrm>
            <a:off x="2020889" y="476248"/>
            <a:ext cx="4427536" cy="5905501"/>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10076702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laceholder 14">
    <p:spTree>
      <p:nvGrpSpPr>
        <p:cNvPr id="1" name=""/>
        <p:cNvGrpSpPr/>
        <p:nvPr/>
      </p:nvGrpSpPr>
      <p:grpSpPr>
        <a:xfrm>
          <a:off x="0" y="0"/>
          <a:ext cx="0" cy="0"/>
          <a:chOff x="0" y="0"/>
          <a:chExt cx="0" cy="0"/>
        </a:xfrm>
      </p:grpSpPr>
      <p:sp>
        <p:nvSpPr>
          <p:cNvPr id="4" name="Picture Placeholder 8"/>
          <p:cNvSpPr>
            <a:spLocks noGrp="1"/>
          </p:cNvSpPr>
          <p:nvPr>
            <p:ph type="pic" sz="quarter" idx="18"/>
          </p:nvPr>
        </p:nvSpPr>
        <p:spPr>
          <a:xfrm>
            <a:off x="7104062" y="476250"/>
            <a:ext cx="4457701" cy="5905499"/>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13908484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laceholder 15">
    <p:spTree>
      <p:nvGrpSpPr>
        <p:cNvPr id="1" name=""/>
        <p:cNvGrpSpPr/>
        <p:nvPr/>
      </p:nvGrpSpPr>
      <p:grpSpPr>
        <a:xfrm>
          <a:off x="0" y="0"/>
          <a:ext cx="0" cy="0"/>
          <a:chOff x="0" y="0"/>
          <a:chExt cx="0" cy="0"/>
        </a:xfrm>
      </p:grpSpPr>
      <p:sp>
        <p:nvSpPr>
          <p:cNvPr id="6" name="Picture Placeholder 8"/>
          <p:cNvSpPr>
            <a:spLocks noGrp="1"/>
          </p:cNvSpPr>
          <p:nvPr>
            <p:ph type="pic" sz="quarter" idx="18"/>
          </p:nvPr>
        </p:nvSpPr>
        <p:spPr>
          <a:xfrm>
            <a:off x="2027238" y="506264"/>
            <a:ext cx="3125787" cy="6351735"/>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5" name="Picture Placeholder 8"/>
          <p:cNvSpPr>
            <a:spLocks noGrp="1"/>
          </p:cNvSpPr>
          <p:nvPr>
            <p:ph type="pic" sz="quarter" idx="17"/>
          </p:nvPr>
        </p:nvSpPr>
        <p:spPr>
          <a:xfrm>
            <a:off x="10229849" y="506264"/>
            <a:ext cx="1962151" cy="2316516"/>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29673410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laceholder 16">
    <p:spTree>
      <p:nvGrpSpPr>
        <p:cNvPr id="1" name=""/>
        <p:cNvGrpSpPr/>
        <p:nvPr/>
      </p:nvGrpSpPr>
      <p:grpSpPr>
        <a:xfrm>
          <a:off x="0" y="0"/>
          <a:ext cx="0" cy="0"/>
          <a:chOff x="0" y="0"/>
          <a:chExt cx="0" cy="0"/>
        </a:xfrm>
      </p:grpSpPr>
      <p:sp>
        <p:nvSpPr>
          <p:cNvPr id="6" name="Picture Placeholder 8"/>
          <p:cNvSpPr>
            <a:spLocks noGrp="1"/>
          </p:cNvSpPr>
          <p:nvPr>
            <p:ph type="pic" sz="quarter" idx="17"/>
          </p:nvPr>
        </p:nvSpPr>
        <p:spPr>
          <a:xfrm>
            <a:off x="7496175" y="476250"/>
            <a:ext cx="4071937" cy="1924049"/>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7" name="Picture Placeholder 8"/>
          <p:cNvSpPr>
            <a:spLocks noGrp="1"/>
          </p:cNvSpPr>
          <p:nvPr>
            <p:ph type="pic" sz="quarter" idx="18"/>
          </p:nvPr>
        </p:nvSpPr>
        <p:spPr>
          <a:xfrm>
            <a:off x="7496175" y="2467463"/>
            <a:ext cx="4071937" cy="1924049"/>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8" name="Picture Placeholder 8"/>
          <p:cNvSpPr>
            <a:spLocks noGrp="1"/>
          </p:cNvSpPr>
          <p:nvPr>
            <p:ph type="pic" sz="quarter" idx="19"/>
          </p:nvPr>
        </p:nvSpPr>
        <p:spPr>
          <a:xfrm>
            <a:off x="7496175" y="4458680"/>
            <a:ext cx="4071937" cy="1924049"/>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16658979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laceholder 17">
    <p:spTree>
      <p:nvGrpSpPr>
        <p:cNvPr id="1" name=""/>
        <p:cNvGrpSpPr/>
        <p:nvPr/>
      </p:nvGrpSpPr>
      <p:grpSpPr>
        <a:xfrm>
          <a:off x="0" y="0"/>
          <a:ext cx="0" cy="0"/>
          <a:chOff x="0" y="0"/>
          <a:chExt cx="0" cy="0"/>
        </a:xfrm>
      </p:grpSpPr>
      <p:sp>
        <p:nvSpPr>
          <p:cNvPr id="4" name="Picture Placeholder 8"/>
          <p:cNvSpPr>
            <a:spLocks noGrp="1"/>
          </p:cNvSpPr>
          <p:nvPr>
            <p:ph type="pic" sz="quarter" idx="19"/>
          </p:nvPr>
        </p:nvSpPr>
        <p:spPr>
          <a:xfrm>
            <a:off x="2027239" y="3590925"/>
            <a:ext cx="10164762" cy="3267075"/>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152091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ceholder 04">
    <p:spTree>
      <p:nvGrpSpPr>
        <p:cNvPr id="1" name=""/>
        <p:cNvGrpSpPr/>
        <p:nvPr/>
      </p:nvGrpSpPr>
      <p:grpSpPr>
        <a:xfrm>
          <a:off x="0" y="0"/>
          <a:ext cx="0" cy="0"/>
          <a:chOff x="0" y="0"/>
          <a:chExt cx="0" cy="0"/>
        </a:xfrm>
      </p:grpSpPr>
      <p:sp>
        <p:nvSpPr>
          <p:cNvPr id="6" name="Picture Placeholder 8"/>
          <p:cNvSpPr>
            <a:spLocks noGrp="1"/>
          </p:cNvSpPr>
          <p:nvPr>
            <p:ph type="pic" sz="quarter" idx="12"/>
          </p:nvPr>
        </p:nvSpPr>
        <p:spPr>
          <a:xfrm>
            <a:off x="9382125" y="5029200"/>
            <a:ext cx="2809875" cy="1828800"/>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5" name="Picture Placeholder 8"/>
          <p:cNvSpPr>
            <a:spLocks noGrp="1"/>
          </p:cNvSpPr>
          <p:nvPr>
            <p:ph type="pic" sz="quarter" idx="11"/>
          </p:nvPr>
        </p:nvSpPr>
        <p:spPr>
          <a:xfrm>
            <a:off x="2027238" y="506265"/>
            <a:ext cx="3506787" cy="5875485"/>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31344417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laceholder 18">
    <p:spTree>
      <p:nvGrpSpPr>
        <p:cNvPr id="1" name=""/>
        <p:cNvGrpSpPr/>
        <p:nvPr/>
      </p:nvGrpSpPr>
      <p:grpSpPr>
        <a:xfrm>
          <a:off x="0" y="0"/>
          <a:ext cx="0" cy="0"/>
          <a:chOff x="0" y="0"/>
          <a:chExt cx="0" cy="0"/>
        </a:xfrm>
      </p:grpSpPr>
      <p:sp>
        <p:nvSpPr>
          <p:cNvPr id="5" name="Picture Placeholder 8"/>
          <p:cNvSpPr>
            <a:spLocks noGrp="1"/>
          </p:cNvSpPr>
          <p:nvPr>
            <p:ph type="pic" sz="quarter" idx="17"/>
          </p:nvPr>
        </p:nvSpPr>
        <p:spPr>
          <a:xfrm>
            <a:off x="7104063" y="0"/>
            <a:ext cx="4464050" cy="1912730"/>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6" name="Picture Placeholder 8"/>
          <p:cNvSpPr>
            <a:spLocks noGrp="1"/>
          </p:cNvSpPr>
          <p:nvPr>
            <p:ph type="pic" sz="quarter" idx="18"/>
          </p:nvPr>
        </p:nvSpPr>
        <p:spPr>
          <a:xfrm>
            <a:off x="2027239" y="2990849"/>
            <a:ext cx="4430712" cy="3390901"/>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12924513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laceholder 19">
    <p:spTree>
      <p:nvGrpSpPr>
        <p:cNvPr id="1" name=""/>
        <p:cNvGrpSpPr/>
        <p:nvPr/>
      </p:nvGrpSpPr>
      <p:grpSpPr>
        <a:xfrm>
          <a:off x="0" y="0"/>
          <a:ext cx="0" cy="0"/>
          <a:chOff x="0" y="0"/>
          <a:chExt cx="0" cy="0"/>
        </a:xfrm>
      </p:grpSpPr>
      <p:sp>
        <p:nvSpPr>
          <p:cNvPr id="4" name="Picture Placeholder 8"/>
          <p:cNvSpPr>
            <a:spLocks noGrp="1"/>
          </p:cNvSpPr>
          <p:nvPr>
            <p:ph type="pic" sz="quarter" idx="17"/>
          </p:nvPr>
        </p:nvSpPr>
        <p:spPr>
          <a:xfrm>
            <a:off x="7104063" y="1281112"/>
            <a:ext cx="4464050" cy="4295775"/>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41115651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laceholder 20">
    <p:spTree>
      <p:nvGrpSpPr>
        <p:cNvPr id="1" name=""/>
        <p:cNvGrpSpPr/>
        <p:nvPr/>
      </p:nvGrpSpPr>
      <p:grpSpPr>
        <a:xfrm>
          <a:off x="0" y="0"/>
          <a:ext cx="0" cy="0"/>
          <a:chOff x="0" y="0"/>
          <a:chExt cx="0" cy="0"/>
        </a:xfrm>
      </p:grpSpPr>
      <p:sp>
        <p:nvSpPr>
          <p:cNvPr id="7" name="Picture Placeholder 8"/>
          <p:cNvSpPr>
            <a:spLocks noGrp="1"/>
          </p:cNvSpPr>
          <p:nvPr>
            <p:ph type="pic" sz="quarter" idx="17"/>
          </p:nvPr>
        </p:nvSpPr>
        <p:spPr>
          <a:xfrm>
            <a:off x="2027238" y="2031999"/>
            <a:ext cx="6091525" cy="2287297"/>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8" name="Picture Placeholder 8"/>
          <p:cNvSpPr>
            <a:spLocks noGrp="1"/>
          </p:cNvSpPr>
          <p:nvPr>
            <p:ph type="pic" sz="quarter" idx="18"/>
          </p:nvPr>
        </p:nvSpPr>
        <p:spPr>
          <a:xfrm>
            <a:off x="8220363" y="2031999"/>
            <a:ext cx="3347750" cy="2287297"/>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9" name="Picture Placeholder 8"/>
          <p:cNvSpPr>
            <a:spLocks noGrp="1"/>
          </p:cNvSpPr>
          <p:nvPr>
            <p:ph type="pic" sz="quarter" idx="19"/>
          </p:nvPr>
        </p:nvSpPr>
        <p:spPr>
          <a:xfrm>
            <a:off x="6125947" y="4433453"/>
            <a:ext cx="5442166" cy="1948296"/>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10" name="Picture Placeholder 8"/>
          <p:cNvSpPr>
            <a:spLocks noGrp="1"/>
          </p:cNvSpPr>
          <p:nvPr>
            <p:ph type="pic" sz="quarter" idx="20"/>
          </p:nvPr>
        </p:nvSpPr>
        <p:spPr>
          <a:xfrm>
            <a:off x="2027238" y="4433453"/>
            <a:ext cx="3985636" cy="1948296"/>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32770604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laceholder 21">
    <p:spTree>
      <p:nvGrpSpPr>
        <p:cNvPr id="1" name=""/>
        <p:cNvGrpSpPr/>
        <p:nvPr/>
      </p:nvGrpSpPr>
      <p:grpSpPr>
        <a:xfrm>
          <a:off x="0" y="0"/>
          <a:ext cx="0" cy="0"/>
          <a:chOff x="0" y="0"/>
          <a:chExt cx="0" cy="0"/>
        </a:xfrm>
      </p:grpSpPr>
      <p:sp>
        <p:nvSpPr>
          <p:cNvPr id="4" name="Picture Placeholder 8"/>
          <p:cNvSpPr>
            <a:spLocks noGrp="1"/>
          </p:cNvSpPr>
          <p:nvPr>
            <p:ph type="pic" sz="quarter" idx="18"/>
          </p:nvPr>
        </p:nvSpPr>
        <p:spPr>
          <a:xfrm>
            <a:off x="7104063" y="3945925"/>
            <a:ext cx="4464050" cy="2435826"/>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8712239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laceholder 22">
    <p:spTree>
      <p:nvGrpSpPr>
        <p:cNvPr id="1" name=""/>
        <p:cNvGrpSpPr/>
        <p:nvPr/>
      </p:nvGrpSpPr>
      <p:grpSpPr>
        <a:xfrm>
          <a:off x="0" y="0"/>
          <a:ext cx="0" cy="0"/>
          <a:chOff x="0" y="0"/>
          <a:chExt cx="0" cy="0"/>
        </a:xfrm>
      </p:grpSpPr>
      <p:sp>
        <p:nvSpPr>
          <p:cNvPr id="4" name="Picture Placeholder 8"/>
          <p:cNvSpPr>
            <a:spLocks noGrp="1"/>
          </p:cNvSpPr>
          <p:nvPr>
            <p:ph type="pic" sz="quarter" idx="18"/>
          </p:nvPr>
        </p:nvSpPr>
        <p:spPr>
          <a:xfrm>
            <a:off x="7530479" y="506265"/>
            <a:ext cx="4037634" cy="5875486"/>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2641560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laceholder 05">
    <p:spTree>
      <p:nvGrpSpPr>
        <p:cNvPr id="1" name=""/>
        <p:cNvGrpSpPr/>
        <p:nvPr/>
      </p:nvGrpSpPr>
      <p:grpSpPr>
        <a:xfrm>
          <a:off x="0" y="0"/>
          <a:ext cx="0" cy="0"/>
          <a:chOff x="0" y="0"/>
          <a:chExt cx="0" cy="0"/>
        </a:xfrm>
      </p:grpSpPr>
      <p:sp>
        <p:nvSpPr>
          <p:cNvPr id="5" name="Picture Placeholder 8"/>
          <p:cNvSpPr>
            <a:spLocks noGrp="1"/>
          </p:cNvSpPr>
          <p:nvPr>
            <p:ph type="pic" sz="quarter" idx="11"/>
          </p:nvPr>
        </p:nvSpPr>
        <p:spPr>
          <a:xfrm>
            <a:off x="2027238" y="4174836"/>
            <a:ext cx="5075526" cy="2683164"/>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6" name="Picture Placeholder 8"/>
          <p:cNvSpPr>
            <a:spLocks noGrp="1"/>
          </p:cNvSpPr>
          <p:nvPr>
            <p:ph type="pic" sz="quarter" idx="12"/>
          </p:nvPr>
        </p:nvSpPr>
        <p:spPr>
          <a:xfrm>
            <a:off x="7102764" y="476250"/>
            <a:ext cx="5075526" cy="3698586"/>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2377139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laceholder 06">
    <p:spTree>
      <p:nvGrpSpPr>
        <p:cNvPr id="1" name=""/>
        <p:cNvGrpSpPr/>
        <p:nvPr/>
      </p:nvGrpSpPr>
      <p:grpSpPr>
        <a:xfrm>
          <a:off x="0" y="0"/>
          <a:ext cx="0" cy="0"/>
          <a:chOff x="0" y="0"/>
          <a:chExt cx="0" cy="0"/>
        </a:xfrm>
      </p:grpSpPr>
      <p:sp>
        <p:nvSpPr>
          <p:cNvPr id="4" name="Picture Placeholder 8"/>
          <p:cNvSpPr>
            <a:spLocks noGrp="1"/>
          </p:cNvSpPr>
          <p:nvPr>
            <p:ph type="pic" sz="quarter" idx="11"/>
          </p:nvPr>
        </p:nvSpPr>
        <p:spPr>
          <a:xfrm>
            <a:off x="2027238" y="3260437"/>
            <a:ext cx="4672754" cy="3121313"/>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374315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ceholder 07">
    <p:spTree>
      <p:nvGrpSpPr>
        <p:cNvPr id="1" name=""/>
        <p:cNvGrpSpPr/>
        <p:nvPr/>
      </p:nvGrpSpPr>
      <p:grpSpPr>
        <a:xfrm>
          <a:off x="0" y="0"/>
          <a:ext cx="0" cy="0"/>
          <a:chOff x="0" y="0"/>
          <a:chExt cx="0" cy="0"/>
        </a:xfrm>
      </p:grpSpPr>
      <p:sp>
        <p:nvSpPr>
          <p:cNvPr id="4" name="Picture Placeholder 8"/>
          <p:cNvSpPr>
            <a:spLocks noGrp="1"/>
          </p:cNvSpPr>
          <p:nvPr>
            <p:ph type="pic" sz="quarter" idx="12"/>
          </p:nvPr>
        </p:nvSpPr>
        <p:spPr>
          <a:xfrm>
            <a:off x="7841674" y="1320800"/>
            <a:ext cx="3726440" cy="5537200"/>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2020724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laceholder 08">
    <p:spTree>
      <p:nvGrpSpPr>
        <p:cNvPr id="1" name=""/>
        <p:cNvGrpSpPr/>
        <p:nvPr/>
      </p:nvGrpSpPr>
      <p:grpSpPr>
        <a:xfrm>
          <a:off x="0" y="0"/>
          <a:ext cx="0" cy="0"/>
          <a:chOff x="0" y="0"/>
          <a:chExt cx="0" cy="0"/>
        </a:xfrm>
      </p:grpSpPr>
      <p:sp>
        <p:nvSpPr>
          <p:cNvPr id="5" name="Picture Placeholder 8"/>
          <p:cNvSpPr>
            <a:spLocks noGrp="1"/>
          </p:cNvSpPr>
          <p:nvPr>
            <p:ph type="pic" sz="quarter" idx="12"/>
          </p:nvPr>
        </p:nvSpPr>
        <p:spPr>
          <a:xfrm>
            <a:off x="7104063" y="506265"/>
            <a:ext cx="4464051" cy="3437662"/>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6" name="Picture Placeholder 8"/>
          <p:cNvSpPr>
            <a:spLocks noGrp="1"/>
          </p:cNvSpPr>
          <p:nvPr>
            <p:ph type="pic" sz="quarter" idx="13"/>
          </p:nvPr>
        </p:nvSpPr>
        <p:spPr>
          <a:xfrm>
            <a:off x="7104063" y="4044551"/>
            <a:ext cx="2147024" cy="2337197"/>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201086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laceholder 09">
    <p:spTree>
      <p:nvGrpSpPr>
        <p:cNvPr id="1" name=""/>
        <p:cNvGrpSpPr/>
        <p:nvPr/>
      </p:nvGrpSpPr>
      <p:grpSpPr>
        <a:xfrm>
          <a:off x="0" y="0"/>
          <a:ext cx="0" cy="0"/>
          <a:chOff x="0" y="0"/>
          <a:chExt cx="0" cy="0"/>
        </a:xfrm>
      </p:grpSpPr>
      <p:sp>
        <p:nvSpPr>
          <p:cNvPr id="8" name="Picture Placeholder 8"/>
          <p:cNvSpPr>
            <a:spLocks noGrp="1"/>
          </p:cNvSpPr>
          <p:nvPr>
            <p:ph type="pic" sz="quarter" idx="13"/>
          </p:nvPr>
        </p:nvSpPr>
        <p:spPr>
          <a:xfrm>
            <a:off x="2027237" y="476250"/>
            <a:ext cx="5076825" cy="3670877"/>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9" name="Picture Placeholder 8"/>
          <p:cNvSpPr>
            <a:spLocks noGrp="1"/>
          </p:cNvSpPr>
          <p:nvPr>
            <p:ph type="pic" sz="quarter" idx="14"/>
          </p:nvPr>
        </p:nvSpPr>
        <p:spPr>
          <a:xfrm>
            <a:off x="9439564" y="476250"/>
            <a:ext cx="2128549" cy="3670877"/>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10" name="Picture Placeholder 8"/>
          <p:cNvSpPr>
            <a:spLocks noGrp="1"/>
          </p:cNvSpPr>
          <p:nvPr>
            <p:ph type="pic" sz="quarter" idx="15"/>
          </p:nvPr>
        </p:nvSpPr>
        <p:spPr>
          <a:xfrm>
            <a:off x="9439564" y="4290932"/>
            <a:ext cx="2128549" cy="2105314"/>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11" name="Picture Placeholder 8"/>
          <p:cNvSpPr>
            <a:spLocks noGrp="1"/>
          </p:cNvSpPr>
          <p:nvPr>
            <p:ph type="pic" sz="quarter" idx="16"/>
          </p:nvPr>
        </p:nvSpPr>
        <p:spPr>
          <a:xfrm>
            <a:off x="7207539" y="4290932"/>
            <a:ext cx="2128549" cy="2090818"/>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
        <p:nvSpPr>
          <p:cNvPr id="12" name="Picture Placeholder 8"/>
          <p:cNvSpPr>
            <a:spLocks noGrp="1"/>
          </p:cNvSpPr>
          <p:nvPr>
            <p:ph type="pic" sz="quarter" idx="17"/>
          </p:nvPr>
        </p:nvSpPr>
        <p:spPr>
          <a:xfrm>
            <a:off x="2027237" y="4290932"/>
            <a:ext cx="5076825" cy="2105314"/>
          </a:xfrm>
          <a:prstGeom prst="rect">
            <a:avLst/>
          </a:prstGeom>
          <a:pattFill prst="trellis">
            <a:fgClr>
              <a:schemeClr val="bg2"/>
            </a:fgClr>
            <a:bgClr>
              <a:schemeClr val="bg1"/>
            </a:bgClr>
          </a:pattFill>
        </p:spPr>
        <p:txBody>
          <a:bodyPr/>
          <a:lstStyle>
            <a:lvl1pPr>
              <a:defRPr sz="1200"/>
            </a:lvl1pPr>
          </a:lstStyle>
          <a:p>
            <a:pPr lvl="0"/>
            <a:endParaRPr lang="en-US" noProof="0" dirty="0"/>
          </a:p>
        </p:txBody>
      </p:sp>
    </p:spTree>
    <p:extLst>
      <p:ext uri="{BB962C8B-B14F-4D97-AF65-F5344CB8AC3E}">
        <p14:creationId xmlns:p14="http://schemas.microsoft.com/office/powerpoint/2010/main" val="15170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hyperlink" Target="http://acerinidesigns.com/" TargetMode="Externa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7">
            <a:extLst>
              <a:ext uri="{FF2B5EF4-FFF2-40B4-BE49-F238E27FC236}">
                <a16:creationId xmlns:a16="http://schemas.microsoft.com/office/drawing/2014/main" id="{C1CE89FF-D9C9-268A-6CCB-0EFFABEBE563}"/>
              </a:ext>
            </a:extLst>
          </p:cNvPr>
          <p:cNvSpPr txBox="1"/>
          <p:nvPr userDrawn="1"/>
        </p:nvSpPr>
        <p:spPr>
          <a:xfrm rot="16200000">
            <a:off x="-163754" y="2165647"/>
            <a:ext cx="1364156" cy="153888"/>
          </a:xfrm>
          <a:prstGeom prst="rect">
            <a:avLst/>
          </a:prstGeom>
          <a:noFill/>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1000" dirty="0">
                <a:solidFill>
                  <a:schemeClr val="tx1">
                    <a:lumMod val="85000"/>
                    <a:lumOff val="15000"/>
                  </a:schemeClr>
                </a:solidFill>
                <a:latin typeface="Space Grotesk" pitchFamily="2" charset="77"/>
                <a:ea typeface="Sawarabi Mincho" panose="02000600000000000000" pitchFamily="2" charset="-128"/>
                <a:cs typeface="Space Grotesk" pitchFamily="2" charset="77"/>
              </a:rPr>
              <a:t>Arielle Cerini, MFA, PhD</a:t>
            </a:r>
          </a:p>
        </p:txBody>
      </p:sp>
      <p:sp>
        <p:nvSpPr>
          <p:cNvPr id="4" name="TextBox 7">
            <a:extLst>
              <a:ext uri="{FF2B5EF4-FFF2-40B4-BE49-F238E27FC236}">
                <a16:creationId xmlns:a16="http://schemas.microsoft.com/office/drawing/2014/main" id="{FF3D0BFE-178C-14D2-CC3E-1C63AA8ACB19}"/>
              </a:ext>
            </a:extLst>
          </p:cNvPr>
          <p:cNvSpPr txBox="1"/>
          <p:nvPr userDrawn="1"/>
        </p:nvSpPr>
        <p:spPr>
          <a:xfrm rot="16200000">
            <a:off x="-142114" y="5185071"/>
            <a:ext cx="1320874" cy="153888"/>
          </a:xfrm>
          <a:prstGeom prst="rect">
            <a:avLst/>
          </a:prstGeom>
          <a:noFill/>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1000" dirty="0">
                <a:solidFill>
                  <a:schemeClr val="tx1">
                    <a:lumMod val="85000"/>
                    <a:lumOff val="15000"/>
                  </a:schemeClr>
                </a:solidFill>
                <a:latin typeface="Space Grotesk" pitchFamily="2" charset="77"/>
                <a:ea typeface="Sawarabi Mincho" panose="02000600000000000000" pitchFamily="2" charset="-128"/>
                <a:cs typeface="Space Grotesk" pitchFamily="2" charset="77"/>
              </a:rPr>
              <a:t>Zenith Design System</a:t>
            </a:r>
          </a:p>
        </p:txBody>
      </p:sp>
      <p:sp>
        <p:nvSpPr>
          <p:cNvPr id="5" name="TextBox 7">
            <a:extLst>
              <a:ext uri="{FF2B5EF4-FFF2-40B4-BE49-F238E27FC236}">
                <a16:creationId xmlns:a16="http://schemas.microsoft.com/office/drawing/2014/main" id="{50858D5E-EF6F-38E5-2771-8D4FC943FC72}"/>
              </a:ext>
            </a:extLst>
          </p:cNvPr>
          <p:cNvSpPr txBox="1"/>
          <p:nvPr userDrawn="1"/>
        </p:nvSpPr>
        <p:spPr>
          <a:xfrm>
            <a:off x="360363" y="6219825"/>
            <a:ext cx="315912" cy="161925"/>
          </a:xfrm>
          <a:prstGeom prst="rect">
            <a:avLst/>
          </a:prstGeom>
          <a:noFill/>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fld id="{7A7FA2C4-436B-114A-8977-44C959F91933}" type="slidenum">
              <a:rPr lang="en-US" sz="1050" smtClean="0">
                <a:solidFill>
                  <a:schemeClr val="tx1">
                    <a:lumMod val="85000"/>
                    <a:lumOff val="15000"/>
                  </a:schemeClr>
                </a:solidFill>
                <a:latin typeface="Space Grotesk" pitchFamily="2" charset="77"/>
                <a:ea typeface="Sawarabi Mincho" panose="02000600000000000000" pitchFamily="2" charset="-128"/>
                <a:cs typeface="Space Grotesk" pitchFamily="2" charset="77"/>
              </a:rPr>
              <a:t>‹#›</a:t>
            </a:fld>
            <a:endParaRPr lang="en-US" sz="1050" dirty="0">
              <a:solidFill>
                <a:schemeClr val="tx1">
                  <a:lumMod val="85000"/>
                  <a:lumOff val="15000"/>
                </a:schemeClr>
              </a:solidFill>
              <a:latin typeface="Space Grotesk" pitchFamily="2" charset="77"/>
              <a:ea typeface="Sawarabi Mincho" panose="02000600000000000000" pitchFamily="2" charset="-128"/>
              <a:cs typeface="Space Grotesk" pitchFamily="2" charset="77"/>
            </a:endParaRPr>
          </a:p>
        </p:txBody>
      </p:sp>
      <p:cxnSp>
        <p:nvCxnSpPr>
          <p:cNvPr id="22" name="Straight Connector 21">
            <a:extLst>
              <a:ext uri="{FF2B5EF4-FFF2-40B4-BE49-F238E27FC236}">
                <a16:creationId xmlns:a16="http://schemas.microsoft.com/office/drawing/2014/main" id="{7BFD37C7-46EF-23CF-15B0-4B3170A65759}"/>
              </a:ext>
            </a:extLst>
          </p:cNvPr>
          <p:cNvCxnSpPr/>
          <p:nvPr userDrawn="1"/>
        </p:nvCxnSpPr>
        <p:spPr>
          <a:xfrm>
            <a:off x="1055688" y="476250"/>
            <a:ext cx="0" cy="59055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E72B76C-1F93-9F0A-94C1-FA53C8DC7001}"/>
              </a:ext>
            </a:extLst>
          </p:cNvPr>
          <p:cNvCxnSpPr/>
          <p:nvPr userDrawn="1"/>
        </p:nvCxnSpPr>
        <p:spPr>
          <a:xfrm>
            <a:off x="1055688" y="1560513"/>
            <a:ext cx="0" cy="1349375"/>
          </a:xfrm>
          <a:prstGeom prst="line">
            <a:avLst/>
          </a:prstGeom>
          <a:ln w="25400">
            <a:solidFill>
              <a:srgbClr val="EBF5FF"/>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7213C846-DD39-8C31-0136-5C2F679C7559}"/>
              </a:ext>
            </a:extLst>
          </p:cNvPr>
          <p:cNvGrpSpPr/>
          <p:nvPr userDrawn="1"/>
        </p:nvGrpSpPr>
        <p:grpSpPr>
          <a:xfrm>
            <a:off x="382839" y="420093"/>
            <a:ext cx="270960" cy="306374"/>
            <a:chOff x="671766" y="476572"/>
            <a:chExt cx="192116" cy="217225"/>
          </a:xfrm>
        </p:grpSpPr>
        <p:sp>
          <p:nvSpPr>
            <p:cNvPr id="37" name="Freeform 36">
              <a:extLst>
                <a:ext uri="{FF2B5EF4-FFF2-40B4-BE49-F238E27FC236}">
                  <a16:creationId xmlns:a16="http://schemas.microsoft.com/office/drawing/2014/main" id="{69A414AB-4517-32B2-7600-8F483D891DC1}"/>
                </a:ext>
              </a:extLst>
            </p:cNvPr>
            <p:cNvSpPr/>
            <p:nvPr/>
          </p:nvSpPr>
          <p:spPr>
            <a:xfrm>
              <a:off x="751725" y="476572"/>
              <a:ext cx="32734" cy="34411"/>
            </a:xfrm>
            <a:custGeom>
              <a:avLst/>
              <a:gdLst>
                <a:gd name="connsiteX0" fmla="*/ 0 w 32734"/>
                <a:gd name="connsiteY0" fmla="*/ 0 h 34411"/>
                <a:gd name="connsiteX1" fmla="*/ 32735 w 32734"/>
                <a:gd name="connsiteY1" fmla="*/ 0 h 34411"/>
                <a:gd name="connsiteX2" fmla="*/ 32735 w 32734"/>
                <a:gd name="connsiteY2" fmla="*/ 34412 h 34411"/>
                <a:gd name="connsiteX3" fmla="*/ 0 w 32734"/>
                <a:gd name="connsiteY3" fmla="*/ 34412 h 34411"/>
                <a:gd name="connsiteX4" fmla="*/ 0 w 32734"/>
                <a:gd name="connsiteY4" fmla="*/ 0 h 34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4" h="34411" extrusionOk="0">
                  <a:moveTo>
                    <a:pt x="0" y="0"/>
                  </a:moveTo>
                  <a:cubicBezTo>
                    <a:pt x="12189" y="-1545"/>
                    <a:pt x="24717" y="523"/>
                    <a:pt x="32735" y="0"/>
                  </a:cubicBezTo>
                  <a:cubicBezTo>
                    <a:pt x="31836" y="6960"/>
                    <a:pt x="33640" y="24358"/>
                    <a:pt x="32735" y="34412"/>
                  </a:cubicBezTo>
                  <a:cubicBezTo>
                    <a:pt x="16736" y="34857"/>
                    <a:pt x="12347" y="34270"/>
                    <a:pt x="0" y="34412"/>
                  </a:cubicBezTo>
                  <a:cubicBezTo>
                    <a:pt x="1219" y="21786"/>
                    <a:pt x="747" y="7898"/>
                    <a:pt x="0" y="0"/>
                  </a:cubicBezTo>
                  <a:close/>
                </a:path>
              </a:pathLst>
            </a:custGeom>
            <a:noFill/>
            <a:ln w="9525" cap="rnd">
              <a:solidFill>
                <a:srgbClr val="FF999C"/>
              </a:solidFill>
              <a:prstDash val="solid"/>
              <a:round/>
              <a:extLst>
                <a:ext uri="{C807C97D-BFC1-408E-A445-0C87EB9F89A2}">
                  <ask:lineSketchStyleProps xmlns:ask="http://schemas.microsoft.com/office/drawing/2018/sketchyshapes" sd="1219033472">
                    <a:custGeom>
                      <a:avLst/>
                      <a:gdLst>
                        <a:gd name="connsiteX0" fmla="*/ 0 w 32734"/>
                        <a:gd name="connsiteY0" fmla="*/ 0 h 34411"/>
                        <a:gd name="connsiteX1" fmla="*/ 32735 w 32734"/>
                        <a:gd name="connsiteY1" fmla="*/ 0 h 34411"/>
                        <a:gd name="connsiteX2" fmla="*/ 32735 w 32734"/>
                        <a:gd name="connsiteY2" fmla="*/ 34412 h 34411"/>
                        <a:gd name="connsiteX3" fmla="*/ 0 w 32734"/>
                        <a:gd name="connsiteY3" fmla="*/ 34412 h 34411"/>
                      </a:gdLst>
                      <a:ahLst/>
                      <a:cxnLst>
                        <a:cxn ang="0">
                          <a:pos x="connsiteX0" y="connsiteY0"/>
                        </a:cxn>
                        <a:cxn ang="0">
                          <a:pos x="connsiteX1" y="connsiteY1"/>
                        </a:cxn>
                        <a:cxn ang="0">
                          <a:pos x="connsiteX2" y="connsiteY2"/>
                        </a:cxn>
                        <a:cxn ang="0">
                          <a:pos x="connsiteX3" y="connsiteY3"/>
                        </a:cxn>
                      </a:cxnLst>
                      <a:rect l="l" t="t" r="r" b="b"/>
                      <a:pathLst>
                        <a:path w="32734" h="34411">
                          <a:moveTo>
                            <a:pt x="0" y="0"/>
                          </a:moveTo>
                          <a:lnTo>
                            <a:pt x="32735" y="0"/>
                          </a:lnTo>
                          <a:lnTo>
                            <a:pt x="32735" y="34412"/>
                          </a:lnTo>
                          <a:lnTo>
                            <a:pt x="0" y="34412"/>
                          </a:lnTo>
                          <a:close/>
                        </a:path>
                      </a:pathLst>
                    </a:custGeom>
                    <ask:type>
                      <ask:lineSketchFreehand/>
                    </ask:type>
                  </ask:lineSketchStyleProps>
                </a:ext>
              </a:extLst>
            </a:ln>
          </p:spPr>
          <p:txBody>
            <a:bodyPr rtlCol="0" anchor="ctr"/>
            <a:lstStyle/>
            <a:p>
              <a:endParaRPr lang="en-US"/>
            </a:p>
          </p:txBody>
        </p:sp>
        <p:sp>
          <p:nvSpPr>
            <p:cNvPr id="38" name="Freeform 37">
              <a:extLst>
                <a:ext uri="{FF2B5EF4-FFF2-40B4-BE49-F238E27FC236}">
                  <a16:creationId xmlns:a16="http://schemas.microsoft.com/office/drawing/2014/main" id="{D9868DAB-B892-01D1-76C1-08E958CB2CB2}"/>
                </a:ext>
              </a:extLst>
            </p:cNvPr>
            <p:cNvSpPr/>
            <p:nvPr/>
          </p:nvSpPr>
          <p:spPr>
            <a:xfrm>
              <a:off x="751725" y="510984"/>
              <a:ext cx="32734" cy="34411"/>
            </a:xfrm>
            <a:custGeom>
              <a:avLst/>
              <a:gdLst>
                <a:gd name="connsiteX0" fmla="*/ 0 w 32734"/>
                <a:gd name="connsiteY0" fmla="*/ 0 h 34411"/>
                <a:gd name="connsiteX1" fmla="*/ 32735 w 32734"/>
                <a:gd name="connsiteY1" fmla="*/ 0 h 34411"/>
                <a:gd name="connsiteX2" fmla="*/ 32735 w 32734"/>
                <a:gd name="connsiteY2" fmla="*/ 34412 h 34411"/>
                <a:gd name="connsiteX3" fmla="*/ 0 w 32734"/>
                <a:gd name="connsiteY3" fmla="*/ 34412 h 34411"/>
                <a:gd name="connsiteX4" fmla="*/ 0 w 32734"/>
                <a:gd name="connsiteY4" fmla="*/ 0 h 34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4" h="34411" extrusionOk="0">
                  <a:moveTo>
                    <a:pt x="0" y="0"/>
                  </a:moveTo>
                  <a:cubicBezTo>
                    <a:pt x="15809" y="-490"/>
                    <a:pt x="18534" y="-114"/>
                    <a:pt x="32735" y="0"/>
                  </a:cubicBezTo>
                  <a:cubicBezTo>
                    <a:pt x="34394" y="7914"/>
                    <a:pt x="31801" y="23707"/>
                    <a:pt x="32735" y="34412"/>
                  </a:cubicBezTo>
                  <a:cubicBezTo>
                    <a:pt x="18841" y="32817"/>
                    <a:pt x="13173" y="33966"/>
                    <a:pt x="0" y="34412"/>
                  </a:cubicBezTo>
                  <a:cubicBezTo>
                    <a:pt x="411" y="24951"/>
                    <a:pt x="-140" y="9313"/>
                    <a:pt x="0" y="0"/>
                  </a:cubicBezTo>
                  <a:close/>
                </a:path>
              </a:pathLst>
            </a:custGeom>
            <a:noFill/>
            <a:ln w="9525" cap="rnd">
              <a:solidFill>
                <a:srgbClr val="FF999C"/>
              </a:solidFill>
              <a:prstDash val="solid"/>
              <a:round/>
              <a:extLst>
                <a:ext uri="{C807C97D-BFC1-408E-A445-0C87EB9F89A2}">
                  <ask:lineSketchStyleProps xmlns:ask="http://schemas.microsoft.com/office/drawing/2018/sketchyshapes" sd="2650216993">
                    <a:custGeom>
                      <a:avLst/>
                      <a:gdLst>
                        <a:gd name="connsiteX0" fmla="*/ 0 w 32734"/>
                        <a:gd name="connsiteY0" fmla="*/ 0 h 34411"/>
                        <a:gd name="connsiteX1" fmla="*/ 32735 w 32734"/>
                        <a:gd name="connsiteY1" fmla="*/ 0 h 34411"/>
                        <a:gd name="connsiteX2" fmla="*/ 32735 w 32734"/>
                        <a:gd name="connsiteY2" fmla="*/ 34412 h 34411"/>
                        <a:gd name="connsiteX3" fmla="*/ 0 w 32734"/>
                        <a:gd name="connsiteY3" fmla="*/ 34412 h 34411"/>
                      </a:gdLst>
                      <a:ahLst/>
                      <a:cxnLst>
                        <a:cxn ang="0">
                          <a:pos x="connsiteX0" y="connsiteY0"/>
                        </a:cxn>
                        <a:cxn ang="0">
                          <a:pos x="connsiteX1" y="connsiteY1"/>
                        </a:cxn>
                        <a:cxn ang="0">
                          <a:pos x="connsiteX2" y="connsiteY2"/>
                        </a:cxn>
                        <a:cxn ang="0">
                          <a:pos x="connsiteX3" y="connsiteY3"/>
                        </a:cxn>
                      </a:cxnLst>
                      <a:rect l="l" t="t" r="r" b="b"/>
                      <a:pathLst>
                        <a:path w="32734" h="34411">
                          <a:moveTo>
                            <a:pt x="0" y="0"/>
                          </a:moveTo>
                          <a:lnTo>
                            <a:pt x="32735" y="0"/>
                          </a:lnTo>
                          <a:lnTo>
                            <a:pt x="32735" y="34412"/>
                          </a:lnTo>
                          <a:lnTo>
                            <a:pt x="0" y="34412"/>
                          </a:lnTo>
                          <a:close/>
                        </a:path>
                      </a:pathLst>
                    </a:custGeom>
                    <ask:type>
                      <ask:lineSketchFreehand/>
                    </ask:type>
                  </ask:lineSketchStyleProps>
                </a:ext>
              </a:extLst>
            </a:ln>
          </p:spPr>
          <p:txBody>
            <a:bodyPr rtlCol="0" anchor="ctr"/>
            <a:lstStyle/>
            <a:p>
              <a:endParaRPr lang="en-US"/>
            </a:p>
          </p:txBody>
        </p:sp>
        <p:sp>
          <p:nvSpPr>
            <p:cNvPr id="39" name="Freeform 38">
              <a:extLst>
                <a:ext uri="{FF2B5EF4-FFF2-40B4-BE49-F238E27FC236}">
                  <a16:creationId xmlns:a16="http://schemas.microsoft.com/office/drawing/2014/main" id="{BF9B4FCF-007A-DDC4-541A-77AAAD0D0E26}"/>
                </a:ext>
              </a:extLst>
            </p:cNvPr>
            <p:cNvSpPr/>
            <p:nvPr/>
          </p:nvSpPr>
          <p:spPr>
            <a:xfrm>
              <a:off x="717381" y="510984"/>
              <a:ext cx="34344" cy="34411"/>
            </a:xfrm>
            <a:custGeom>
              <a:avLst/>
              <a:gdLst>
                <a:gd name="connsiteX0" fmla="*/ 0 w 34344"/>
                <a:gd name="connsiteY0" fmla="*/ 0 h 34411"/>
                <a:gd name="connsiteX1" fmla="*/ 34345 w 34344"/>
                <a:gd name="connsiteY1" fmla="*/ 0 h 34411"/>
                <a:gd name="connsiteX2" fmla="*/ 34345 w 34344"/>
                <a:gd name="connsiteY2" fmla="*/ 34412 h 34411"/>
                <a:gd name="connsiteX3" fmla="*/ 0 w 34344"/>
                <a:gd name="connsiteY3" fmla="*/ 34412 h 34411"/>
                <a:gd name="connsiteX4" fmla="*/ 0 w 34344"/>
                <a:gd name="connsiteY4" fmla="*/ 0 h 34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44" h="34411" extrusionOk="0">
                  <a:moveTo>
                    <a:pt x="0" y="0"/>
                  </a:moveTo>
                  <a:cubicBezTo>
                    <a:pt x="15870" y="1505"/>
                    <a:pt x="27402" y="871"/>
                    <a:pt x="34345" y="0"/>
                  </a:cubicBezTo>
                  <a:cubicBezTo>
                    <a:pt x="35707" y="12457"/>
                    <a:pt x="34720" y="20600"/>
                    <a:pt x="34345" y="34412"/>
                  </a:cubicBezTo>
                  <a:cubicBezTo>
                    <a:pt x="19427" y="32718"/>
                    <a:pt x="15583" y="34443"/>
                    <a:pt x="0" y="34412"/>
                  </a:cubicBezTo>
                  <a:cubicBezTo>
                    <a:pt x="1473" y="21732"/>
                    <a:pt x="-1643" y="10265"/>
                    <a:pt x="0" y="0"/>
                  </a:cubicBezTo>
                  <a:close/>
                </a:path>
              </a:pathLst>
            </a:custGeom>
            <a:noFill/>
            <a:ln w="9525" cap="rnd">
              <a:solidFill>
                <a:srgbClr val="FF999C"/>
              </a:solidFill>
              <a:prstDash val="solid"/>
              <a:round/>
              <a:extLst>
                <a:ext uri="{C807C97D-BFC1-408E-A445-0C87EB9F89A2}">
                  <ask:lineSketchStyleProps xmlns:ask="http://schemas.microsoft.com/office/drawing/2018/sketchyshapes" sd="4266498984">
                    <a:custGeom>
                      <a:avLst/>
                      <a:gdLst>
                        <a:gd name="connsiteX0" fmla="*/ 0 w 34344"/>
                        <a:gd name="connsiteY0" fmla="*/ 0 h 34411"/>
                        <a:gd name="connsiteX1" fmla="*/ 34345 w 34344"/>
                        <a:gd name="connsiteY1" fmla="*/ 0 h 34411"/>
                        <a:gd name="connsiteX2" fmla="*/ 34345 w 34344"/>
                        <a:gd name="connsiteY2" fmla="*/ 34412 h 34411"/>
                        <a:gd name="connsiteX3" fmla="*/ 0 w 34344"/>
                        <a:gd name="connsiteY3" fmla="*/ 34412 h 34411"/>
                      </a:gdLst>
                      <a:ahLst/>
                      <a:cxnLst>
                        <a:cxn ang="0">
                          <a:pos x="connsiteX0" y="connsiteY0"/>
                        </a:cxn>
                        <a:cxn ang="0">
                          <a:pos x="connsiteX1" y="connsiteY1"/>
                        </a:cxn>
                        <a:cxn ang="0">
                          <a:pos x="connsiteX2" y="connsiteY2"/>
                        </a:cxn>
                        <a:cxn ang="0">
                          <a:pos x="connsiteX3" y="connsiteY3"/>
                        </a:cxn>
                      </a:cxnLst>
                      <a:rect l="l" t="t" r="r" b="b"/>
                      <a:pathLst>
                        <a:path w="34344" h="34411">
                          <a:moveTo>
                            <a:pt x="0" y="0"/>
                          </a:moveTo>
                          <a:lnTo>
                            <a:pt x="34345" y="0"/>
                          </a:lnTo>
                          <a:lnTo>
                            <a:pt x="34345" y="34412"/>
                          </a:lnTo>
                          <a:lnTo>
                            <a:pt x="0" y="34412"/>
                          </a:lnTo>
                          <a:close/>
                        </a:path>
                      </a:pathLst>
                    </a:custGeom>
                    <ask:type>
                      <ask:lineSketchFreehand/>
                    </ask:type>
                  </ask:lineSketchStyleProps>
                </a:ext>
              </a:extLst>
            </a:ln>
          </p:spPr>
          <p:txBody>
            <a:bodyPr rtlCol="0" anchor="ctr"/>
            <a:lstStyle/>
            <a:p>
              <a:endParaRPr lang="en-US"/>
            </a:p>
          </p:txBody>
        </p:sp>
        <p:sp>
          <p:nvSpPr>
            <p:cNvPr id="40" name="Freeform 39">
              <a:extLst>
                <a:ext uri="{FF2B5EF4-FFF2-40B4-BE49-F238E27FC236}">
                  <a16:creationId xmlns:a16="http://schemas.microsoft.com/office/drawing/2014/main" id="{048F7C0A-8B37-4AF0-0D0D-59CB32AB605A}"/>
                </a:ext>
              </a:extLst>
            </p:cNvPr>
            <p:cNvSpPr/>
            <p:nvPr/>
          </p:nvSpPr>
          <p:spPr>
            <a:xfrm>
              <a:off x="784460" y="510984"/>
              <a:ext cx="34344" cy="34411"/>
            </a:xfrm>
            <a:custGeom>
              <a:avLst/>
              <a:gdLst>
                <a:gd name="connsiteX0" fmla="*/ 0 w 34344"/>
                <a:gd name="connsiteY0" fmla="*/ 0 h 34411"/>
                <a:gd name="connsiteX1" fmla="*/ 34345 w 34344"/>
                <a:gd name="connsiteY1" fmla="*/ 0 h 34411"/>
                <a:gd name="connsiteX2" fmla="*/ 34345 w 34344"/>
                <a:gd name="connsiteY2" fmla="*/ 34412 h 34411"/>
                <a:gd name="connsiteX3" fmla="*/ 0 w 34344"/>
                <a:gd name="connsiteY3" fmla="*/ 34412 h 34411"/>
                <a:gd name="connsiteX4" fmla="*/ 0 w 34344"/>
                <a:gd name="connsiteY4" fmla="*/ 0 h 34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44" h="34411" extrusionOk="0">
                  <a:moveTo>
                    <a:pt x="0" y="0"/>
                  </a:moveTo>
                  <a:cubicBezTo>
                    <a:pt x="10778" y="307"/>
                    <a:pt x="19971" y="770"/>
                    <a:pt x="34345" y="0"/>
                  </a:cubicBezTo>
                  <a:cubicBezTo>
                    <a:pt x="32816" y="7349"/>
                    <a:pt x="35578" y="26922"/>
                    <a:pt x="34345" y="34412"/>
                  </a:cubicBezTo>
                  <a:cubicBezTo>
                    <a:pt x="26544" y="34639"/>
                    <a:pt x="13118" y="32856"/>
                    <a:pt x="0" y="34412"/>
                  </a:cubicBezTo>
                  <a:cubicBezTo>
                    <a:pt x="-558" y="20075"/>
                    <a:pt x="1153" y="14938"/>
                    <a:pt x="0" y="0"/>
                  </a:cubicBezTo>
                  <a:close/>
                </a:path>
              </a:pathLst>
            </a:custGeom>
            <a:noFill/>
            <a:ln w="9525" cap="rnd">
              <a:solidFill>
                <a:srgbClr val="FF999C"/>
              </a:solidFill>
              <a:prstDash val="solid"/>
              <a:round/>
              <a:extLst>
                <a:ext uri="{C807C97D-BFC1-408E-A445-0C87EB9F89A2}">
                  <ask:lineSketchStyleProps xmlns:ask="http://schemas.microsoft.com/office/drawing/2018/sketchyshapes" sd="879248734">
                    <a:custGeom>
                      <a:avLst/>
                      <a:gdLst>
                        <a:gd name="connsiteX0" fmla="*/ 0 w 34344"/>
                        <a:gd name="connsiteY0" fmla="*/ 0 h 34411"/>
                        <a:gd name="connsiteX1" fmla="*/ 34345 w 34344"/>
                        <a:gd name="connsiteY1" fmla="*/ 0 h 34411"/>
                        <a:gd name="connsiteX2" fmla="*/ 34345 w 34344"/>
                        <a:gd name="connsiteY2" fmla="*/ 34412 h 34411"/>
                        <a:gd name="connsiteX3" fmla="*/ 0 w 34344"/>
                        <a:gd name="connsiteY3" fmla="*/ 34412 h 34411"/>
                      </a:gdLst>
                      <a:ahLst/>
                      <a:cxnLst>
                        <a:cxn ang="0">
                          <a:pos x="connsiteX0" y="connsiteY0"/>
                        </a:cxn>
                        <a:cxn ang="0">
                          <a:pos x="connsiteX1" y="connsiteY1"/>
                        </a:cxn>
                        <a:cxn ang="0">
                          <a:pos x="connsiteX2" y="connsiteY2"/>
                        </a:cxn>
                        <a:cxn ang="0">
                          <a:pos x="connsiteX3" y="connsiteY3"/>
                        </a:cxn>
                      </a:cxnLst>
                      <a:rect l="l" t="t" r="r" b="b"/>
                      <a:pathLst>
                        <a:path w="34344" h="34411">
                          <a:moveTo>
                            <a:pt x="0" y="0"/>
                          </a:moveTo>
                          <a:lnTo>
                            <a:pt x="34345" y="0"/>
                          </a:lnTo>
                          <a:lnTo>
                            <a:pt x="34345" y="34412"/>
                          </a:lnTo>
                          <a:lnTo>
                            <a:pt x="0" y="34412"/>
                          </a:lnTo>
                          <a:close/>
                        </a:path>
                      </a:pathLst>
                    </a:custGeom>
                    <ask:type>
                      <ask:lineSketchFreehand/>
                    </ask:type>
                  </ask:lineSketchStyleProps>
                </a:ext>
              </a:extLst>
            </a:ln>
          </p:spPr>
          <p:txBody>
            <a:bodyPr rtlCol="0" anchor="ctr"/>
            <a:lstStyle/>
            <a:p>
              <a:endParaRPr lang="en-US"/>
            </a:p>
          </p:txBody>
        </p:sp>
        <p:sp>
          <p:nvSpPr>
            <p:cNvPr id="41" name="Freeform 40">
              <a:extLst>
                <a:ext uri="{FF2B5EF4-FFF2-40B4-BE49-F238E27FC236}">
                  <a16:creationId xmlns:a16="http://schemas.microsoft.com/office/drawing/2014/main" id="{D7737C51-0FCA-EAC9-B917-546CD508BA16}"/>
                </a:ext>
              </a:extLst>
            </p:cNvPr>
            <p:cNvSpPr/>
            <p:nvPr/>
          </p:nvSpPr>
          <p:spPr>
            <a:xfrm>
              <a:off x="784460" y="545396"/>
              <a:ext cx="34344" cy="32798"/>
            </a:xfrm>
            <a:custGeom>
              <a:avLst/>
              <a:gdLst>
                <a:gd name="connsiteX0" fmla="*/ 0 w 34344"/>
                <a:gd name="connsiteY0" fmla="*/ 0 h 32798"/>
                <a:gd name="connsiteX1" fmla="*/ 34345 w 34344"/>
                <a:gd name="connsiteY1" fmla="*/ 0 h 32798"/>
                <a:gd name="connsiteX2" fmla="*/ 34345 w 34344"/>
                <a:gd name="connsiteY2" fmla="*/ 32799 h 32798"/>
                <a:gd name="connsiteX3" fmla="*/ 0 w 34344"/>
                <a:gd name="connsiteY3" fmla="*/ 32799 h 32798"/>
                <a:gd name="connsiteX4" fmla="*/ 0 w 34344"/>
                <a:gd name="connsiteY4" fmla="*/ 0 h 32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44" h="32798" extrusionOk="0">
                  <a:moveTo>
                    <a:pt x="0" y="0"/>
                  </a:moveTo>
                  <a:cubicBezTo>
                    <a:pt x="15230" y="1376"/>
                    <a:pt x="26921" y="455"/>
                    <a:pt x="34345" y="0"/>
                  </a:cubicBezTo>
                  <a:cubicBezTo>
                    <a:pt x="35166" y="14642"/>
                    <a:pt x="33646" y="24938"/>
                    <a:pt x="34345" y="32799"/>
                  </a:cubicBezTo>
                  <a:cubicBezTo>
                    <a:pt x="20102" y="31349"/>
                    <a:pt x="8166" y="32704"/>
                    <a:pt x="0" y="32799"/>
                  </a:cubicBezTo>
                  <a:cubicBezTo>
                    <a:pt x="-315" y="22763"/>
                    <a:pt x="1210" y="12243"/>
                    <a:pt x="0" y="0"/>
                  </a:cubicBezTo>
                  <a:close/>
                </a:path>
              </a:pathLst>
            </a:custGeom>
            <a:noFill/>
            <a:ln w="9525" cap="rnd">
              <a:solidFill>
                <a:srgbClr val="FF999C"/>
              </a:solidFill>
              <a:prstDash val="solid"/>
              <a:round/>
              <a:extLst>
                <a:ext uri="{C807C97D-BFC1-408E-A445-0C87EB9F89A2}">
                  <ask:lineSketchStyleProps xmlns:ask="http://schemas.microsoft.com/office/drawing/2018/sketchyshapes" sd="264327539">
                    <a:custGeom>
                      <a:avLst/>
                      <a:gdLst>
                        <a:gd name="connsiteX0" fmla="*/ 0 w 34344"/>
                        <a:gd name="connsiteY0" fmla="*/ 0 h 32798"/>
                        <a:gd name="connsiteX1" fmla="*/ 34345 w 34344"/>
                        <a:gd name="connsiteY1" fmla="*/ 0 h 32798"/>
                        <a:gd name="connsiteX2" fmla="*/ 34345 w 34344"/>
                        <a:gd name="connsiteY2" fmla="*/ 32799 h 32798"/>
                        <a:gd name="connsiteX3" fmla="*/ 0 w 34344"/>
                        <a:gd name="connsiteY3" fmla="*/ 32799 h 32798"/>
                      </a:gdLst>
                      <a:ahLst/>
                      <a:cxnLst>
                        <a:cxn ang="0">
                          <a:pos x="connsiteX0" y="connsiteY0"/>
                        </a:cxn>
                        <a:cxn ang="0">
                          <a:pos x="connsiteX1" y="connsiteY1"/>
                        </a:cxn>
                        <a:cxn ang="0">
                          <a:pos x="connsiteX2" y="connsiteY2"/>
                        </a:cxn>
                        <a:cxn ang="0">
                          <a:pos x="connsiteX3" y="connsiteY3"/>
                        </a:cxn>
                      </a:cxnLst>
                      <a:rect l="l" t="t" r="r" b="b"/>
                      <a:pathLst>
                        <a:path w="34344" h="32798">
                          <a:moveTo>
                            <a:pt x="0" y="0"/>
                          </a:moveTo>
                          <a:lnTo>
                            <a:pt x="34345" y="0"/>
                          </a:lnTo>
                          <a:lnTo>
                            <a:pt x="34345" y="32799"/>
                          </a:lnTo>
                          <a:lnTo>
                            <a:pt x="0" y="32799"/>
                          </a:lnTo>
                          <a:close/>
                        </a:path>
                      </a:pathLst>
                    </a:custGeom>
                    <ask:type>
                      <ask:lineSketchFreehand/>
                    </ask:type>
                  </ask:lineSketchStyleProps>
                </a:ext>
              </a:extLst>
            </a:ln>
          </p:spPr>
          <p:txBody>
            <a:bodyPr rtlCol="0" anchor="ctr"/>
            <a:lstStyle/>
            <a:p>
              <a:endParaRPr lang="en-US"/>
            </a:p>
          </p:txBody>
        </p:sp>
        <p:sp>
          <p:nvSpPr>
            <p:cNvPr id="42" name="Freeform 41">
              <a:extLst>
                <a:ext uri="{FF2B5EF4-FFF2-40B4-BE49-F238E27FC236}">
                  <a16:creationId xmlns:a16="http://schemas.microsoft.com/office/drawing/2014/main" id="{3EB90AB9-D768-F33E-ED68-B123782381E5}"/>
                </a:ext>
              </a:extLst>
            </p:cNvPr>
            <p:cNvSpPr/>
            <p:nvPr/>
          </p:nvSpPr>
          <p:spPr>
            <a:xfrm>
              <a:off x="717381" y="545396"/>
              <a:ext cx="34344" cy="32798"/>
            </a:xfrm>
            <a:custGeom>
              <a:avLst/>
              <a:gdLst>
                <a:gd name="connsiteX0" fmla="*/ 0 w 34344"/>
                <a:gd name="connsiteY0" fmla="*/ 0 h 32798"/>
                <a:gd name="connsiteX1" fmla="*/ 34345 w 34344"/>
                <a:gd name="connsiteY1" fmla="*/ 0 h 32798"/>
                <a:gd name="connsiteX2" fmla="*/ 34345 w 34344"/>
                <a:gd name="connsiteY2" fmla="*/ 32799 h 32798"/>
                <a:gd name="connsiteX3" fmla="*/ 0 w 34344"/>
                <a:gd name="connsiteY3" fmla="*/ 32799 h 32798"/>
                <a:gd name="connsiteX4" fmla="*/ 0 w 34344"/>
                <a:gd name="connsiteY4" fmla="*/ 0 h 32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44" h="32798" extrusionOk="0">
                  <a:moveTo>
                    <a:pt x="0" y="0"/>
                  </a:moveTo>
                  <a:cubicBezTo>
                    <a:pt x="7432" y="-118"/>
                    <a:pt x="22566" y="303"/>
                    <a:pt x="34345" y="0"/>
                  </a:cubicBezTo>
                  <a:cubicBezTo>
                    <a:pt x="34181" y="10864"/>
                    <a:pt x="33413" y="17881"/>
                    <a:pt x="34345" y="32799"/>
                  </a:cubicBezTo>
                  <a:cubicBezTo>
                    <a:pt x="26317" y="32833"/>
                    <a:pt x="16556" y="32968"/>
                    <a:pt x="0" y="32799"/>
                  </a:cubicBezTo>
                  <a:cubicBezTo>
                    <a:pt x="580" y="26163"/>
                    <a:pt x="1347" y="10816"/>
                    <a:pt x="0" y="0"/>
                  </a:cubicBezTo>
                  <a:close/>
                </a:path>
              </a:pathLst>
            </a:custGeom>
            <a:noFill/>
            <a:ln w="9525" cap="rnd">
              <a:solidFill>
                <a:srgbClr val="FF999C"/>
              </a:solidFill>
              <a:prstDash val="solid"/>
              <a:round/>
              <a:extLst>
                <a:ext uri="{C807C97D-BFC1-408E-A445-0C87EB9F89A2}">
                  <ask:lineSketchStyleProps xmlns:ask="http://schemas.microsoft.com/office/drawing/2018/sketchyshapes" sd="1634779923">
                    <a:custGeom>
                      <a:avLst/>
                      <a:gdLst>
                        <a:gd name="connsiteX0" fmla="*/ 0 w 34344"/>
                        <a:gd name="connsiteY0" fmla="*/ 0 h 32798"/>
                        <a:gd name="connsiteX1" fmla="*/ 34345 w 34344"/>
                        <a:gd name="connsiteY1" fmla="*/ 0 h 32798"/>
                        <a:gd name="connsiteX2" fmla="*/ 34345 w 34344"/>
                        <a:gd name="connsiteY2" fmla="*/ 32799 h 32798"/>
                        <a:gd name="connsiteX3" fmla="*/ 0 w 34344"/>
                        <a:gd name="connsiteY3" fmla="*/ 32799 h 32798"/>
                      </a:gdLst>
                      <a:ahLst/>
                      <a:cxnLst>
                        <a:cxn ang="0">
                          <a:pos x="connsiteX0" y="connsiteY0"/>
                        </a:cxn>
                        <a:cxn ang="0">
                          <a:pos x="connsiteX1" y="connsiteY1"/>
                        </a:cxn>
                        <a:cxn ang="0">
                          <a:pos x="connsiteX2" y="connsiteY2"/>
                        </a:cxn>
                        <a:cxn ang="0">
                          <a:pos x="connsiteX3" y="connsiteY3"/>
                        </a:cxn>
                      </a:cxnLst>
                      <a:rect l="l" t="t" r="r" b="b"/>
                      <a:pathLst>
                        <a:path w="34344" h="32798">
                          <a:moveTo>
                            <a:pt x="0" y="0"/>
                          </a:moveTo>
                          <a:lnTo>
                            <a:pt x="34345" y="0"/>
                          </a:lnTo>
                          <a:lnTo>
                            <a:pt x="34345" y="32799"/>
                          </a:lnTo>
                          <a:lnTo>
                            <a:pt x="0" y="32799"/>
                          </a:lnTo>
                          <a:close/>
                        </a:path>
                      </a:pathLst>
                    </a:custGeom>
                    <ask:type>
                      <ask:lineSketchFreehand/>
                    </ask:type>
                  </ask:lineSketchStyleProps>
                </a:ext>
              </a:extLst>
            </a:ln>
          </p:spPr>
          <p:txBody>
            <a:bodyPr rtlCol="0" anchor="ctr"/>
            <a:lstStyle/>
            <a:p>
              <a:endParaRPr lang="en-US"/>
            </a:p>
          </p:txBody>
        </p:sp>
        <p:sp>
          <p:nvSpPr>
            <p:cNvPr id="43" name="Freeform 42">
              <a:extLst>
                <a:ext uri="{FF2B5EF4-FFF2-40B4-BE49-F238E27FC236}">
                  <a16:creationId xmlns:a16="http://schemas.microsoft.com/office/drawing/2014/main" id="{7322F09B-CEB7-1F36-215A-9C6DE3929A8A}"/>
                </a:ext>
              </a:extLst>
            </p:cNvPr>
            <p:cNvSpPr/>
            <p:nvPr/>
          </p:nvSpPr>
          <p:spPr>
            <a:xfrm>
              <a:off x="671766" y="591099"/>
              <a:ext cx="32734" cy="34411"/>
            </a:xfrm>
            <a:custGeom>
              <a:avLst/>
              <a:gdLst>
                <a:gd name="connsiteX0" fmla="*/ 0 w 32734"/>
                <a:gd name="connsiteY0" fmla="*/ 0 h 34411"/>
                <a:gd name="connsiteX1" fmla="*/ 32735 w 32734"/>
                <a:gd name="connsiteY1" fmla="*/ 0 h 34411"/>
                <a:gd name="connsiteX2" fmla="*/ 32735 w 32734"/>
                <a:gd name="connsiteY2" fmla="*/ 34412 h 34411"/>
                <a:gd name="connsiteX3" fmla="*/ 0 w 32734"/>
                <a:gd name="connsiteY3" fmla="*/ 34412 h 34411"/>
                <a:gd name="connsiteX4" fmla="*/ 0 w 32734"/>
                <a:gd name="connsiteY4" fmla="*/ 0 h 34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4" h="34411" extrusionOk="0">
                  <a:moveTo>
                    <a:pt x="0" y="0"/>
                  </a:moveTo>
                  <a:cubicBezTo>
                    <a:pt x="12757" y="413"/>
                    <a:pt x="19210" y="-1255"/>
                    <a:pt x="32735" y="0"/>
                  </a:cubicBezTo>
                  <a:cubicBezTo>
                    <a:pt x="34381" y="8279"/>
                    <a:pt x="31653" y="26045"/>
                    <a:pt x="32735" y="34412"/>
                  </a:cubicBezTo>
                  <a:cubicBezTo>
                    <a:pt x="16387" y="33224"/>
                    <a:pt x="14728" y="33782"/>
                    <a:pt x="0" y="34412"/>
                  </a:cubicBezTo>
                  <a:cubicBezTo>
                    <a:pt x="-1638" y="19964"/>
                    <a:pt x="918" y="15654"/>
                    <a:pt x="0" y="0"/>
                  </a:cubicBezTo>
                  <a:close/>
                </a:path>
              </a:pathLst>
            </a:custGeom>
            <a:noFill/>
            <a:ln w="9525" cap="rnd">
              <a:solidFill>
                <a:srgbClr val="FF999C"/>
              </a:solidFill>
              <a:prstDash val="solid"/>
              <a:round/>
              <a:extLst>
                <a:ext uri="{C807C97D-BFC1-408E-A445-0C87EB9F89A2}">
                  <ask:lineSketchStyleProps xmlns:ask="http://schemas.microsoft.com/office/drawing/2018/sketchyshapes" sd="4172447036">
                    <a:custGeom>
                      <a:avLst/>
                      <a:gdLst>
                        <a:gd name="connsiteX0" fmla="*/ 0 w 32734"/>
                        <a:gd name="connsiteY0" fmla="*/ 0 h 34411"/>
                        <a:gd name="connsiteX1" fmla="*/ 32735 w 32734"/>
                        <a:gd name="connsiteY1" fmla="*/ 0 h 34411"/>
                        <a:gd name="connsiteX2" fmla="*/ 32735 w 32734"/>
                        <a:gd name="connsiteY2" fmla="*/ 34412 h 34411"/>
                        <a:gd name="connsiteX3" fmla="*/ 0 w 32734"/>
                        <a:gd name="connsiteY3" fmla="*/ 34412 h 34411"/>
                      </a:gdLst>
                      <a:ahLst/>
                      <a:cxnLst>
                        <a:cxn ang="0">
                          <a:pos x="connsiteX0" y="connsiteY0"/>
                        </a:cxn>
                        <a:cxn ang="0">
                          <a:pos x="connsiteX1" y="connsiteY1"/>
                        </a:cxn>
                        <a:cxn ang="0">
                          <a:pos x="connsiteX2" y="connsiteY2"/>
                        </a:cxn>
                        <a:cxn ang="0">
                          <a:pos x="connsiteX3" y="connsiteY3"/>
                        </a:cxn>
                      </a:cxnLst>
                      <a:rect l="l" t="t" r="r" b="b"/>
                      <a:pathLst>
                        <a:path w="32734" h="34411">
                          <a:moveTo>
                            <a:pt x="0" y="0"/>
                          </a:moveTo>
                          <a:lnTo>
                            <a:pt x="32735" y="0"/>
                          </a:lnTo>
                          <a:lnTo>
                            <a:pt x="32735" y="34412"/>
                          </a:lnTo>
                          <a:lnTo>
                            <a:pt x="0" y="34412"/>
                          </a:lnTo>
                          <a:close/>
                        </a:path>
                      </a:pathLst>
                    </a:custGeom>
                    <ask:type>
                      <ask:lineSketchFreehand/>
                    </ask:type>
                  </ask:lineSketchStyleProps>
                </a:ext>
              </a:extLst>
            </a:ln>
          </p:spPr>
          <p:txBody>
            <a:bodyPr rtlCol="0" anchor="ctr"/>
            <a:lstStyle/>
            <a:p>
              <a:endParaRPr lang="en-US"/>
            </a:p>
          </p:txBody>
        </p:sp>
        <p:sp>
          <p:nvSpPr>
            <p:cNvPr id="44" name="Freeform 43">
              <a:extLst>
                <a:ext uri="{FF2B5EF4-FFF2-40B4-BE49-F238E27FC236}">
                  <a16:creationId xmlns:a16="http://schemas.microsoft.com/office/drawing/2014/main" id="{8476FAC8-27DB-A854-C03B-B5522442ABDF}"/>
                </a:ext>
              </a:extLst>
            </p:cNvPr>
            <p:cNvSpPr/>
            <p:nvPr/>
          </p:nvSpPr>
          <p:spPr>
            <a:xfrm>
              <a:off x="671766" y="625511"/>
              <a:ext cx="32734" cy="33874"/>
            </a:xfrm>
            <a:custGeom>
              <a:avLst/>
              <a:gdLst>
                <a:gd name="connsiteX0" fmla="*/ 0 w 32734"/>
                <a:gd name="connsiteY0" fmla="*/ 0 h 33874"/>
                <a:gd name="connsiteX1" fmla="*/ 32735 w 32734"/>
                <a:gd name="connsiteY1" fmla="*/ 0 h 33874"/>
                <a:gd name="connsiteX2" fmla="*/ 32735 w 32734"/>
                <a:gd name="connsiteY2" fmla="*/ 33874 h 33874"/>
                <a:gd name="connsiteX3" fmla="*/ 0 w 32734"/>
                <a:gd name="connsiteY3" fmla="*/ 33874 h 33874"/>
                <a:gd name="connsiteX4" fmla="*/ 0 w 32734"/>
                <a:gd name="connsiteY4" fmla="*/ 0 h 33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4" h="33874" extrusionOk="0">
                  <a:moveTo>
                    <a:pt x="0" y="0"/>
                  </a:moveTo>
                  <a:cubicBezTo>
                    <a:pt x="8428" y="-1274"/>
                    <a:pt x="20886" y="-1175"/>
                    <a:pt x="32735" y="0"/>
                  </a:cubicBezTo>
                  <a:cubicBezTo>
                    <a:pt x="31157" y="7301"/>
                    <a:pt x="32164" y="25718"/>
                    <a:pt x="32735" y="33874"/>
                  </a:cubicBezTo>
                  <a:cubicBezTo>
                    <a:pt x="20142" y="34339"/>
                    <a:pt x="16218" y="34036"/>
                    <a:pt x="0" y="33874"/>
                  </a:cubicBezTo>
                  <a:cubicBezTo>
                    <a:pt x="-195" y="24709"/>
                    <a:pt x="804" y="11556"/>
                    <a:pt x="0" y="0"/>
                  </a:cubicBezTo>
                  <a:close/>
                </a:path>
              </a:pathLst>
            </a:custGeom>
            <a:noFill/>
            <a:ln w="9525" cap="rnd">
              <a:solidFill>
                <a:srgbClr val="FF999C"/>
              </a:solidFill>
              <a:prstDash val="solid"/>
              <a:round/>
              <a:extLst>
                <a:ext uri="{C807C97D-BFC1-408E-A445-0C87EB9F89A2}">
                  <ask:lineSketchStyleProps xmlns:ask="http://schemas.microsoft.com/office/drawing/2018/sketchyshapes" sd="849061371">
                    <a:custGeom>
                      <a:avLst/>
                      <a:gdLst>
                        <a:gd name="connsiteX0" fmla="*/ 0 w 32734"/>
                        <a:gd name="connsiteY0" fmla="*/ 0 h 33874"/>
                        <a:gd name="connsiteX1" fmla="*/ 32735 w 32734"/>
                        <a:gd name="connsiteY1" fmla="*/ 0 h 33874"/>
                        <a:gd name="connsiteX2" fmla="*/ 32735 w 32734"/>
                        <a:gd name="connsiteY2" fmla="*/ 33874 h 33874"/>
                        <a:gd name="connsiteX3" fmla="*/ 0 w 32734"/>
                        <a:gd name="connsiteY3" fmla="*/ 33874 h 33874"/>
                      </a:gdLst>
                      <a:ahLst/>
                      <a:cxnLst>
                        <a:cxn ang="0">
                          <a:pos x="connsiteX0" y="connsiteY0"/>
                        </a:cxn>
                        <a:cxn ang="0">
                          <a:pos x="connsiteX1" y="connsiteY1"/>
                        </a:cxn>
                        <a:cxn ang="0">
                          <a:pos x="connsiteX2" y="connsiteY2"/>
                        </a:cxn>
                        <a:cxn ang="0">
                          <a:pos x="connsiteX3" y="connsiteY3"/>
                        </a:cxn>
                      </a:cxnLst>
                      <a:rect l="l" t="t" r="r" b="b"/>
                      <a:pathLst>
                        <a:path w="32734" h="33874">
                          <a:moveTo>
                            <a:pt x="0" y="0"/>
                          </a:moveTo>
                          <a:lnTo>
                            <a:pt x="32735" y="0"/>
                          </a:lnTo>
                          <a:lnTo>
                            <a:pt x="32735" y="33874"/>
                          </a:lnTo>
                          <a:lnTo>
                            <a:pt x="0" y="33874"/>
                          </a:lnTo>
                          <a:close/>
                        </a:path>
                      </a:pathLst>
                    </a:custGeom>
                    <ask:type>
                      <ask:lineSketchFreehand/>
                    </ask:type>
                  </ask:lineSketchStyleProps>
                </a:ext>
              </a:extLst>
            </a:ln>
          </p:spPr>
          <p:txBody>
            <a:bodyPr rtlCol="0" anchor="ctr"/>
            <a:lstStyle/>
            <a:p>
              <a:endParaRPr lang="en-US"/>
            </a:p>
          </p:txBody>
        </p:sp>
        <p:sp>
          <p:nvSpPr>
            <p:cNvPr id="45" name="Freeform 44">
              <a:extLst>
                <a:ext uri="{FF2B5EF4-FFF2-40B4-BE49-F238E27FC236}">
                  <a16:creationId xmlns:a16="http://schemas.microsoft.com/office/drawing/2014/main" id="{CE9D4E89-9853-DCE6-E94A-6DD81FBA7BD4}"/>
                </a:ext>
              </a:extLst>
            </p:cNvPr>
            <p:cNvSpPr/>
            <p:nvPr/>
          </p:nvSpPr>
          <p:spPr>
            <a:xfrm>
              <a:off x="704501" y="625511"/>
              <a:ext cx="34344" cy="33874"/>
            </a:xfrm>
            <a:custGeom>
              <a:avLst/>
              <a:gdLst>
                <a:gd name="connsiteX0" fmla="*/ 0 w 34344"/>
                <a:gd name="connsiteY0" fmla="*/ 0 h 33874"/>
                <a:gd name="connsiteX1" fmla="*/ 34345 w 34344"/>
                <a:gd name="connsiteY1" fmla="*/ 0 h 33874"/>
                <a:gd name="connsiteX2" fmla="*/ 34345 w 34344"/>
                <a:gd name="connsiteY2" fmla="*/ 33874 h 33874"/>
                <a:gd name="connsiteX3" fmla="*/ 0 w 34344"/>
                <a:gd name="connsiteY3" fmla="*/ 33874 h 33874"/>
                <a:gd name="connsiteX4" fmla="*/ 0 w 34344"/>
                <a:gd name="connsiteY4" fmla="*/ 0 h 33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44" h="33874" extrusionOk="0">
                  <a:moveTo>
                    <a:pt x="0" y="0"/>
                  </a:moveTo>
                  <a:cubicBezTo>
                    <a:pt x="16968" y="1556"/>
                    <a:pt x="18117" y="-519"/>
                    <a:pt x="34345" y="0"/>
                  </a:cubicBezTo>
                  <a:cubicBezTo>
                    <a:pt x="35505" y="14736"/>
                    <a:pt x="33342" y="19146"/>
                    <a:pt x="34345" y="33874"/>
                  </a:cubicBezTo>
                  <a:cubicBezTo>
                    <a:pt x="23707" y="35278"/>
                    <a:pt x="16937" y="34134"/>
                    <a:pt x="0" y="33874"/>
                  </a:cubicBezTo>
                  <a:cubicBezTo>
                    <a:pt x="-993" y="18365"/>
                    <a:pt x="801" y="6853"/>
                    <a:pt x="0" y="0"/>
                  </a:cubicBezTo>
                  <a:close/>
                </a:path>
              </a:pathLst>
            </a:custGeom>
            <a:noFill/>
            <a:ln w="9525" cap="rnd">
              <a:solidFill>
                <a:srgbClr val="FF999C"/>
              </a:solidFill>
              <a:prstDash val="solid"/>
              <a:round/>
              <a:extLst>
                <a:ext uri="{C807C97D-BFC1-408E-A445-0C87EB9F89A2}">
                  <ask:lineSketchStyleProps xmlns:ask="http://schemas.microsoft.com/office/drawing/2018/sketchyshapes" sd="52657929">
                    <a:custGeom>
                      <a:avLst/>
                      <a:gdLst>
                        <a:gd name="connsiteX0" fmla="*/ 0 w 34344"/>
                        <a:gd name="connsiteY0" fmla="*/ 0 h 33874"/>
                        <a:gd name="connsiteX1" fmla="*/ 34345 w 34344"/>
                        <a:gd name="connsiteY1" fmla="*/ 0 h 33874"/>
                        <a:gd name="connsiteX2" fmla="*/ 34345 w 34344"/>
                        <a:gd name="connsiteY2" fmla="*/ 33874 h 33874"/>
                        <a:gd name="connsiteX3" fmla="*/ 0 w 34344"/>
                        <a:gd name="connsiteY3" fmla="*/ 33874 h 33874"/>
                      </a:gdLst>
                      <a:ahLst/>
                      <a:cxnLst>
                        <a:cxn ang="0">
                          <a:pos x="connsiteX0" y="connsiteY0"/>
                        </a:cxn>
                        <a:cxn ang="0">
                          <a:pos x="connsiteX1" y="connsiteY1"/>
                        </a:cxn>
                        <a:cxn ang="0">
                          <a:pos x="connsiteX2" y="connsiteY2"/>
                        </a:cxn>
                        <a:cxn ang="0">
                          <a:pos x="connsiteX3" y="connsiteY3"/>
                        </a:cxn>
                      </a:cxnLst>
                      <a:rect l="l" t="t" r="r" b="b"/>
                      <a:pathLst>
                        <a:path w="34344" h="33874">
                          <a:moveTo>
                            <a:pt x="0" y="0"/>
                          </a:moveTo>
                          <a:lnTo>
                            <a:pt x="34345" y="0"/>
                          </a:lnTo>
                          <a:lnTo>
                            <a:pt x="34345" y="33874"/>
                          </a:lnTo>
                          <a:lnTo>
                            <a:pt x="0" y="33874"/>
                          </a:lnTo>
                          <a:close/>
                        </a:path>
                      </a:pathLst>
                    </a:custGeom>
                    <ask:type>
                      <ask:lineSketchFreehand/>
                    </ask:type>
                  </ask:lineSketchStyleProps>
                </a:ext>
              </a:extLst>
            </a:ln>
          </p:spPr>
          <p:txBody>
            <a:bodyPr rtlCol="0" anchor="ctr"/>
            <a:lstStyle/>
            <a:p>
              <a:endParaRPr lang="en-US"/>
            </a:p>
          </p:txBody>
        </p:sp>
        <p:sp>
          <p:nvSpPr>
            <p:cNvPr id="46" name="Freeform 45">
              <a:extLst>
                <a:ext uri="{FF2B5EF4-FFF2-40B4-BE49-F238E27FC236}">
                  <a16:creationId xmlns:a16="http://schemas.microsoft.com/office/drawing/2014/main" id="{E3548E04-F30B-DD40-06CE-98AEED5F062A}"/>
                </a:ext>
              </a:extLst>
            </p:cNvPr>
            <p:cNvSpPr/>
            <p:nvPr/>
          </p:nvSpPr>
          <p:spPr>
            <a:xfrm>
              <a:off x="671766" y="659385"/>
              <a:ext cx="32734" cy="34411"/>
            </a:xfrm>
            <a:custGeom>
              <a:avLst/>
              <a:gdLst>
                <a:gd name="connsiteX0" fmla="*/ 0 w 32734"/>
                <a:gd name="connsiteY0" fmla="*/ 0 h 34411"/>
                <a:gd name="connsiteX1" fmla="*/ 32735 w 32734"/>
                <a:gd name="connsiteY1" fmla="*/ 0 h 34411"/>
                <a:gd name="connsiteX2" fmla="*/ 32735 w 32734"/>
                <a:gd name="connsiteY2" fmla="*/ 34412 h 34411"/>
                <a:gd name="connsiteX3" fmla="*/ 0 w 32734"/>
                <a:gd name="connsiteY3" fmla="*/ 34412 h 34411"/>
                <a:gd name="connsiteX4" fmla="*/ 0 w 32734"/>
                <a:gd name="connsiteY4" fmla="*/ 0 h 34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4" h="34411" extrusionOk="0">
                  <a:moveTo>
                    <a:pt x="0" y="0"/>
                  </a:moveTo>
                  <a:cubicBezTo>
                    <a:pt x="13751" y="-904"/>
                    <a:pt x="17875" y="655"/>
                    <a:pt x="32735" y="0"/>
                  </a:cubicBezTo>
                  <a:cubicBezTo>
                    <a:pt x="33449" y="7643"/>
                    <a:pt x="33684" y="23694"/>
                    <a:pt x="32735" y="34412"/>
                  </a:cubicBezTo>
                  <a:cubicBezTo>
                    <a:pt x="17080" y="33052"/>
                    <a:pt x="8687" y="33196"/>
                    <a:pt x="0" y="34412"/>
                  </a:cubicBezTo>
                  <a:cubicBezTo>
                    <a:pt x="1615" y="26110"/>
                    <a:pt x="-1458" y="8302"/>
                    <a:pt x="0" y="0"/>
                  </a:cubicBezTo>
                  <a:close/>
                </a:path>
              </a:pathLst>
            </a:custGeom>
            <a:noFill/>
            <a:ln w="9525" cap="rnd">
              <a:solidFill>
                <a:srgbClr val="FF999C"/>
              </a:solidFill>
              <a:prstDash val="solid"/>
              <a:round/>
              <a:extLst>
                <a:ext uri="{C807C97D-BFC1-408E-A445-0C87EB9F89A2}">
                  <ask:lineSketchStyleProps xmlns:ask="http://schemas.microsoft.com/office/drawing/2018/sketchyshapes" sd="2112297733">
                    <a:custGeom>
                      <a:avLst/>
                      <a:gdLst>
                        <a:gd name="connsiteX0" fmla="*/ 0 w 32734"/>
                        <a:gd name="connsiteY0" fmla="*/ 0 h 34411"/>
                        <a:gd name="connsiteX1" fmla="*/ 32735 w 32734"/>
                        <a:gd name="connsiteY1" fmla="*/ 0 h 34411"/>
                        <a:gd name="connsiteX2" fmla="*/ 32735 w 32734"/>
                        <a:gd name="connsiteY2" fmla="*/ 34412 h 34411"/>
                        <a:gd name="connsiteX3" fmla="*/ 0 w 32734"/>
                        <a:gd name="connsiteY3" fmla="*/ 34412 h 34411"/>
                      </a:gdLst>
                      <a:ahLst/>
                      <a:cxnLst>
                        <a:cxn ang="0">
                          <a:pos x="connsiteX0" y="connsiteY0"/>
                        </a:cxn>
                        <a:cxn ang="0">
                          <a:pos x="connsiteX1" y="connsiteY1"/>
                        </a:cxn>
                        <a:cxn ang="0">
                          <a:pos x="connsiteX2" y="connsiteY2"/>
                        </a:cxn>
                        <a:cxn ang="0">
                          <a:pos x="connsiteX3" y="connsiteY3"/>
                        </a:cxn>
                      </a:cxnLst>
                      <a:rect l="l" t="t" r="r" b="b"/>
                      <a:pathLst>
                        <a:path w="32734" h="34411">
                          <a:moveTo>
                            <a:pt x="0" y="0"/>
                          </a:moveTo>
                          <a:lnTo>
                            <a:pt x="32735" y="0"/>
                          </a:lnTo>
                          <a:lnTo>
                            <a:pt x="32735" y="34412"/>
                          </a:lnTo>
                          <a:lnTo>
                            <a:pt x="0" y="34412"/>
                          </a:lnTo>
                          <a:close/>
                        </a:path>
                      </a:pathLst>
                    </a:custGeom>
                    <ask:type>
                      <ask:lineSketchFreehand/>
                    </ask:type>
                  </ask:lineSketchStyleProps>
                </a:ext>
              </a:extLst>
            </a:ln>
          </p:spPr>
          <p:txBody>
            <a:bodyPr rtlCol="0" anchor="ctr"/>
            <a:lstStyle/>
            <a:p>
              <a:endParaRPr lang="en-US"/>
            </a:p>
          </p:txBody>
        </p:sp>
        <p:sp>
          <p:nvSpPr>
            <p:cNvPr id="47" name="Freeform 46">
              <a:extLst>
                <a:ext uri="{FF2B5EF4-FFF2-40B4-BE49-F238E27FC236}">
                  <a16:creationId xmlns:a16="http://schemas.microsoft.com/office/drawing/2014/main" id="{6DD3DA2C-0A54-E639-666C-D68E2E5ACD2C}"/>
                </a:ext>
              </a:extLst>
            </p:cNvPr>
            <p:cNvSpPr/>
            <p:nvPr/>
          </p:nvSpPr>
          <p:spPr>
            <a:xfrm rot="10800000">
              <a:off x="830611" y="659923"/>
              <a:ext cx="33271" cy="33874"/>
            </a:xfrm>
            <a:custGeom>
              <a:avLst/>
              <a:gdLst>
                <a:gd name="connsiteX0" fmla="*/ -62 w 33271"/>
                <a:gd name="connsiteY0" fmla="*/ -63 h 33874"/>
                <a:gd name="connsiteX1" fmla="*/ 33210 w 33271"/>
                <a:gd name="connsiteY1" fmla="*/ -63 h 33874"/>
                <a:gd name="connsiteX2" fmla="*/ 33210 w 33271"/>
                <a:gd name="connsiteY2" fmla="*/ 33811 h 33874"/>
                <a:gd name="connsiteX3" fmla="*/ -62 w 33271"/>
                <a:gd name="connsiteY3" fmla="*/ 33811 h 33874"/>
                <a:gd name="connsiteX4" fmla="*/ -62 w 33271"/>
                <a:gd name="connsiteY4" fmla="*/ -63 h 33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71" h="33874" extrusionOk="0">
                  <a:moveTo>
                    <a:pt x="-62" y="-63"/>
                  </a:moveTo>
                  <a:cubicBezTo>
                    <a:pt x="15107" y="-969"/>
                    <a:pt x="20826" y="-706"/>
                    <a:pt x="33210" y="-63"/>
                  </a:cubicBezTo>
                  <a:cubicBezTo>
                    <a:pt x="33213" y="13387"/>
                    <a:pt x="33604" y="24193"/>
                    <a:pt x="33210" y="33811"/>
                  </a:cubicBezTo>
                  <a:cubicBezTo>
                    <a:pt x="25435" y="33043"/>
                    <a:pt x="14035" y="33972"/>
                    <a:pt x="-62" y="33811"/>
                  </a:cubicBezTo>
                  <a:cubicBezTo>
                    <a:pt x="427" y="17459"/>
                    <a:pt x="-1328" y="12155"/>
                    <a:pt x="-62" y="-63"/>
                  </a:cubicBezTo>
                  <a:close/>
                </a:path>
              </a:pathLst>
            </a:custGeom>
            <a:noFill/>
            <a:ln w="9525" cap="rnd">
              <a:solidFill>
                <a:srgbClr val="FF999C"/>
              </a:solidFill>
              <a:prstDash val="solid"/>
              <a:round/>
              <a:extLst>
                <a:ext uri="{C807C97D-BFC1-408E-A445-0C87EB9F89A2}">
                  <ask:lineSketchStyleProps xmlns:ask="http://schemas.microsoft.com/office/drawing/2018/sketchyshapes" sd="437392774">
                    <a:custGeom>
                      <a:avLst/>
                      <a:gdLst>
                        <a:gd name="connsiteX0" fmla="*/ -62 w 33271"/>
                        <a:gd name="connsiteY0" fmla="*/ -63 h 33874"/>
                        <a:gd name="connsiteX1" fmla="*/ 33210 w 33271"/>
                        <a:gd name="connsiteY1" fmla="*/ -63 h 33874"/>
                        <a:gd name="connsiteX2" fmla="*/ 33210 w 33271"/>
                        <a:gd name="connsiteY2" fmla="*/ 33811 h 33874"/>
                        <a:gd name="connsiteX3" fmla="*/ -62 w 33271"/>
                        <a:gd name="connsiteY3" fmla="*/ 33811 h 33874"/>
                      </a:gdLst>
                      <a:ahLst/>
                      <a:cxnLst>
                        <a:cxn ang="0">
                          <a:pos x="connsiteX0" y="connsiteY0"/>
                        </a:cxn>
                        <a:cxn ang="0">
                          <a:pos x="connsiteX1" y="connsiteY1"/>
                        </a:cxn>
                        <a:cxn ang="0">
                          <a:pos x="connsiteX2" y="connsiteY2"/>
                        </a:cxn>
                        <a:cxn ang="0">
                          <a:pos x="connsiteX3" y="connsiteY3"/>
                        </a:cxn>
                      </a:cxnLst>
                      <a:rect l="l" t="t" r="r" b="b"/>
                      <a:pathLst>
                        <a:path w="33271" h="33874">
                          <a:moveTo>
                            <a:pt x="-62" y="-63"/>
                          </a:moveTo>
                          <a:lnTo>
                            <a:pt x="33210" y="-63"/>
                          </a:lnTo>
                          <a:lnTo>
                            <a:pt x="33210" y="33811"/>
                          </a:lnTo>
                          <a:lnTo>
                            <a:pt x="-62" y="33811"/>
                          </a:lnTo>
                          <a:close/>
                        </a:path>
                      </a:pathLst>
                    </a:custGeom>
                    <ask:type>
                      <ask:lineSketchFreehand/>
                    </ask:type>
                  </ask:lineSketchStyleProps>
                </a:ext>
              </a:extLst>
            </a:ln>
          </p:spPr>
          <p:txBody>
            <a:bodyPr rtlCol="0" anchor="ctr"/>
            <a:lstStyle/>
            <a:p>
              <a:endParaRPr lang="en-US"/>
            </a:p>
          </p:txBody>
        </p:sp>
        <p:sp>
          <p:nvSpPr>
            <p:cNvPr id="48" name="Freeform 47">
              <a:extLst>
                <a:ext uri="{FF2B5EF4-FFF2-40B4-BE49-F238E27FC236}">
                  <a16:creationId xmlns:a16="http://schemas.microsoft.com/office/drawing/2014/main" id="{FBA87CC7-7904-0899-DCE7-0015528DE819}"/>
                </a:ext>
              </a:extLst>
            </p:cNvPr>
            <p:cNvSpPr/>
            <p:nvPr/>
          </p:nvSpPr>
          <p:spPr>
            <a:xfrm rot="10800000">
              <a:off x="796803" y="625511"/>
              <a:ext cx="33808" cy="33874"/>
            </a:xfrm>
            <a:custGeom>
              <a:avLst/>
              <a:gdLst>
                <a:gd name="connsiteX0" fmla="*/ -63 w 33808"/>
                <a:gd name="connsiteY0" fmla="*/ -63 h 33874"/>
                <a:gd name="connsiteX1" fmla="*/ 33745 w 33808"/>
                <a:gd name="connsiteY1" fmla="*/ -63 h 33874"/>
                <a:gd name="connsiteX2" fmla="*/ 33745 w 33808"/>
                <a:gd name="connsiteY2" fmla="*/ 33811 h 33874"/>
                <a:gd name="connsiteX3" fmla="*/ -63 w 33808"/>
                <a:gd name="connsiteY3" fmla="*/ 33811 h 33874"/>
                <a:gd name="connsiteX4" fmla="*/ -63 w 33808"/>
                <a:gd name="connsiteY4" fmla="*/ -63 h 33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08" h="33874" extrusionOk="0">
                  <a:moveTo>
                    <a:pt x="-63" y="-63"/>
                  </a:moveTo>
                  <a:cubicBezTo>
                    <a:pt x="11348" y="1145"/>
                    <a:pt x="22120" y="300"/>
                    <a:pt x="33745" y="-63"/>
                  </a:cubicBezTo>
                  <a:cubicBezTo>
                    <a:pt x="32748" y="16160"/>
                    <a:pt x="33534" y="19965"/>
                    <a:pt x="33745" y="33811"/>
                  </a:cubicBezTo>
                  <a:cubicBezTo>
                    <a:pt x="22913" y="34034"/>
                    <a:pt x="13547" y="35165"/>
                    <a:pt x="-63" y="33811"/>
                  </a:cubicBezTo>
                  <a:cubicBezTo>
                    <a:pt x="152" y="18511"/>
                    <a:pt x="49" y="15981"/>
                    <a:pt x="-63" y="-63"/>
                  </a:cubicBezTo>
                  <a:close/>
                </a:path>
              </a:pathLst>
            </a:custGeom>
            <a:noFill/>
            <a:ln w="9525" cap="rnd">
              <a:solidFill>
                <a:srgbClr val="FF999C"/>
              </a:solidFill>
              <a:prstDash val="solid"/>
              <a:round/>
              <a:extLst>
                <a:ext uri="{C807C97D-BFC1-408E-A445-0C87EB9F89A2}">
                  <ask:lineSketchStyleProps xmlns:ask="http://schemas.microsoft.com/office/drawing/2018/sketchyshapes" sd="285666640">
                    <a:custGeom>
                      <a:avLst/>
                      <a:gdLst>
                        <a:gd name="connsiteX0" fmla="*/ -63 w 33808"/>
                        <a:gd name="connsiteY0" fmla="*/ -63 h 33874"/>
                        <a:gd name="connsiteX1" fmla="*/ 33745 w 33808"/>
                        <a:gd name="connsiteY1" fmla="*/ -63 h 33874"/>
                        <a:gd name="connsiteX2" fmla="*/ 33745 w 33808"/>
                        <a:gd name="connsiteY2" fmla="*/ 33811 h 33874"/>
                        <a:gd name="connsiteX3" fmla="*/ -63 w 33808"/>
                        <a:gd name="connsiteY3" fmla="*/ 33811 h 33874"/>
                      </a:gdLst>
                      <a:ahLst/>
                      <a:cxnLst>
                        <a:cxn ang="0">
                          <a:pos x="connsiteX0" y="connsiteY0"/>
                        </a:cxn>
                        <a:cxn ang="0">
                          <a:pos x="connsiteX1" y="connsiteY1"/>
                        </a:cxn>
                        <a:cxn ang="0">
                          <a:pos x="connsiteX2" y="connsiteY2"/>
                        </a:cxn>
                        <a:cxn ang="0">
                          <a:pos x="connsiteX3" y="connsiteY3"/>
                        </a:cxn>
                      </a:cxnLst>
                      <a:rect l="l" t="t" r="r" b="b"/>
                      <a:pathLst>
                        <a:path w="33808" h="33874">
                          <a:moveTo>
                            <a:pt x="-63" y="-63"/>
                          </a:moveTo>
                          <a:lnTo>
                            <a:pt x="33745" y="-63"/>
                          </a:lnTo>
                          <a:lnTo>
                            <a:pt x="33745" y="33811"/>
                          </a:lnTo>
                          <a:lnTo>
                            <a:pt x="-63" y="33811"/>
                          </a:lnTo>
                          <a:close/>
                        </a:path>
                      </a:pathLst>
                    </a:custGeom>
                    <ask:type>
                      <ask:lineSketchFreehand/>
                    </ask:type>
                  </ask:lineSketchStyleProps>
                </a:ext>
              </a:extLst>
            </a:ln>
          </p:spPr>
          <p:txBody>
            <a:bodyPr rtlCol="0" anchor="ctr"/>
            <a:lstStyle/>
            <a:p>
              <a:endParaRPr lang="en-US"/>
            </a:p>
          </p:txBody>
        </p:sp>
        <p:sp>
          <p:nvSpPr>
            <p:cNvPr id="49" name="Freeform 48">
              <a:extLst>
                <a:ext uri="{FF2B5EF4-FFF2-40B4-BE49-F238E27FC236}">
                  <a16:creationId xmlns:a16="http://schemas.microsoft.com/office/drawing/2014/main" id="{A45DC2FE-9AC0-77A0-50CF-1079D14E4889}"/>
                </a:ext>
              </a:extLst>
            </p:cNvPr>
            <p:cNvSpPr/>
            <p:nvPr/>
          </p:nvSpPr>
          <p:spPr>
            <a:xfrm rot="10800000">
              <a:off x="830611" y="591099"/>
              <a:ext cx="33271" cy="33874"/>
            </a:xfrm>
            <a:custGeom>
              <a:avLst/>
              <a:gdLst>
                <a:gd name="connsiteX0" fmla="*/ -62 w 33271"/>
                <a:gd name="connsiteY0" fmla="*/ -63 h 33874"/>
                <a:gd name="connsiteX1" fmla="*/ 33210 w 33271"/>
                <a:gd name="connsiteY1" fmla="*/ -63 h 33874"/>
                <a:gd name="connsiteX2" fmla="*/ 33210 w 33271"/>
                <a:gd name="connsiteY2" fmla="*/ 33811 h 33874"/>
                <a:gd name="connsiteX3" fmla="*/ -62 w 33271"/>
                <a:gd name="connsiteY3" fmla="*/ 33811 h 33874"/>
                <a:gd name="connsiteX4" fmla="*/ -62 w 33271"/>
                <a:gd name="connsiteY4" fmla="*/ -63 h 33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71" h="33874" extrusionOk="0">
                  <a:moveTo>
                    <a:pt x="-62" y="-63"/>
                  </a:moveTo>
                  <a:cubicBezTo>
                    <a:pt x="9909" y="354"/>
                    <a:pt x="17403" y="928"/>
                    <a:pt x="33210" y="-63"/>
                  </a:cubicBezTo>
                  <a:cubicBezTo>
                    <a:pt x="31726" y="15542"/>
                    <a:pt x="31841" y="25039"/>
                    <a:pt x="33210" y="33811"/>
                  </a:cubicBezTo>
                  <a:cubicBezTo>
                    <a:pt x="26377" y="33053"/>
                    <a:pt x="11890" y="32187"/>
                    <a:pt x="-62" y="33811"/>
                  </a:cubicBezTo>
                  <a:cubicBezTo>
                    <a:pt x="-1098" y="25349"/>
                    <a:pt x="791" y="14404"/>
                    <a:pt x="-62" y="-63"/>
                  </a:cubicBezTo>
                  <a:close/>
                </a:path>
              </a:pathLst>
            </a:custGeom>
            <a:noFill/>
            <a:ln w="9525" cap="rnd">
              <a:solidFill>
                <a:srgbClr val="FF999C"/>
              </a:solidFill>
              <a:prstDash val="solid"/>
              <a:round/>
              <a:extLst>
                <a:ext uri="{C807C97D-BFC1-408E-A445-0C87EB9F89A2}">
                  <ask:lineSketchStyleProps xmlns:ask="http://schemas.microsoft.com/office/drawing/2018/sketchyshapes" sd="1401229236">
                    <a:custGeom>
                      <a:avLst/>
                      <a:gdLst>
                        <a:gd name="connsiteX0" fmla="*/ -62 w 33271"/>
                        <a:gd name="connsiteY0" fmla="*/ -63 h 33874"/>
                        <a:gd name="connsiteX1" fmla="*/ 33210 w 33271"/>
                        <a:gd name="connsiteY1" fmla="*/ -63 h 33874"/>
                        <a:gd name="connsiteX2" fmla="*/ 33210 w 33271"/>
                        <a:gd name="connsiteY2" fmla="*/ 33811 h 33874"/>
                        <a:gd name="connsiteX3" fmla="*/ -62 w 33271"/>
                        <a:gd name="connsiteY3" fmla="*/ 33811 h 33874"/>
                      </a:gdLst>
                      <a:ahLst/>
                      <a:cxnLst>
                        <a:cxn ang="0">
                          <a:pos x="connsiteX0" y="connsiteY0"/>
                        </a:cxn>
                        <a:cxn ang="0">
                          <a:pos x="connsiteX1" y="connsiteY1"/>
                        </a:cxn>
                        <a:cxn ang="0">
                          <a:pos x="connsiteX2" y="connsiteY2"/>
                        </a:cxn>
                        <a:cxn ang="0">
                          <a:pos x="connsiteX3" y="connsiteY3"/>
                        </a:cxn>
                      </a:cxnLst>
                      <a:rect l="l" t="t" r="r" b="b"/>
                      <a:pathLst>
                        <a:path w="33271" h="33874">
                          <a:moveTo>
                            <a:pt x="-62" y="-63"/>
                          </a:moveTo>
                          <a:lnTo>
                            <a:pt x="33210" y="-63"/>
                          </a:lnTo>
                          <a:lnTo>
                            <a:pt x="33210" y="33811"/>
                          </a:lnTo>
                          <a:lnTo>
                            <a:pt x="-62" y="33811"/>
                          </a:lnTo>
                          <a:close/>
                        </a:path>
                      </a:pathLst>
                    </a:custGeom>
                    <ask:type>
                      <ask:lineSketchFreehand/>
                    </ask:type>
                  </ask:lineSketchStyleProps>
                </a:ext>
              </a:extLst>
            </a:ln>
          </p:spPr>
          <p:txBody>
            <a:bodyPr rtlCol="0" anchor="ctr"/>
            <a:lstStyle/>
            <a:p>
              <a:endParaRPr lang="en-US"/>
            </a:p>
          </p:txBody>
        </p:sp>
      </p:grpSp>
      <p:sp>
        <p:nvSpPr>
          <p:cNvPr id="50" name="TextBox 49" descr="View my portfolio">
            <a:hlinkClick r:id="rId24"/>
            <a:extLst>
              <a:ext uri="{FF2B5EF4-FFF2-40B4-BE49-F238E27FC236}">
                <a16:creationId xmlns:a16="http://schemas.microsoft.com/office/drawing/2014/main" id="{6BDEB597-C6B4-D989-1DAA-06A2B2E8DECA}"/>
              </a:ext>
            </a:extLst>
          </p:cNvPr>
          <p:cNvSpPr txBox="1"/>
          <p:nvPr userDrawn="1"/>
        </p:nvSpPr>
        <p:spPr>
          <a:xfrm>
            <a:off x="349250" y="387228"/>
            <a:ext cx="338137" cy="369332"/>
          </a:xfrm>
          <a:prstGeom prst="rect">
            <a:avLst/>
          </a:prstGeom>
          <a:noFill/>
        </p:spPr>
        <p:txBody>
          <a:bodyPr wrap="square" rtlCol="0">
            <a:spAutoFit/>
          </a:bodyPr>
          <a:lstStyle/>
          <a:p>
            <a:r>
              <a:rPr lang="en-US" dirty="0">
                <a:hlinkClick r:id="rId24" tooltip="View my portfolio"/>
              </a:rPr>
              <a:t> </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2A4D"/>
        </a:solidFill>
        <a:effectLst/>
      </p:bgPr>
    </p:bg>
    <p:spTree>
      <p:nvGrpSpPr>
        <p:cNvPr id="1" name=""/>
        <p:cNvGrpSpPr/>
        <p:nvPr/>
      </p:nvGrpSpPr>
      <p:grpSpPr>
        <a:xfrm>
          <a:off x="0" y="0"/>
          <a:ext cx="0" cy="0"/>
          <a:chOff x="0" y="0"/>
          <a:chExt cx="0" cy="0"/>
        </a:xfrm>
      </p:grpSpPr>
      <p:sp>
        <p:nvSpPr>
          <p:cNvPr id="3" name="TextBox 7">
            <a:extLst>
              <a:ext uri="{FF2B5EF4-FFF2-40B4-BE49-F238E27FC236}">
                <a16:creationId xmlns:a16="http://schemas.microsoft.com/office/drawing/2014/main" id="{C1CE89FF-D9C9-268A-6CCB-0EFFABEBE563}"/>
              </a:ext>
            </a:extLst>
          </p:cNvPr>
          <p:cNvSpPr txBox="1"/>
          <p:nvPr userDrawn="1"/>
        </p:nvSpPr>
        <p:spPr>
          <a:xfrm rot="5400000">
            <a:off x="-163754" y="2201119"/>
            <a:ext cx="1364156" cy="153888"/>
          </a:xfrm>
          <a:prstGeom prst="rect">
            <a:avLst/>
          </a:prstGeom>
          <a:noFill/>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1000" dirty="0">
                <a:solidFill>
                  <a:schemeClr val="bg1"/>
                </a:solidFill>
                <a:latin typeface="Space Grotesk" pitchFamily="2" charset="77"/>
                <a:ea typeface="Sawarabi Mincho" panose="02000600000000000000" pitchFamily="2" charset="-128"/>
                <a:cs typeface="Space Grotesk" pitchFamily="2" charset="77"/>
              </a:rPr>
              <a:t>Arielle Cerini, MFA, PhD</a:t>
            </a:r>
          </a:p>
        </p:txBody>
      </p:sp>
      <p:sp>
        <p:nvSpPr>
          <p:cNvPr id="4" name="TextBox 7">
            <a:extLst>
              <a:ext uri="{FF2B5EF4-FFF2-40B4-BE49-F238E27FC236}">
                <a16:creationId xmlns:a16="http://schemas.microsoft.com/office/drawing/2014/main" id="{FF3D0BFE-178C-14D2-CC3E-1C63AA8ACB19}"/>
              </a:ext>
            </a:extLst>
          </p:cNvPr>
          <p:cNvSpPr txBox="1"/>
          <p:nvPr userDrawn="1"/>
        </p:nvSpPr>
        <p:spPr>
          <a:xfrm rot="5400000">
            <a:off x="-150934" y="4242644"/>
            <a:ext cx="1338508" cy="153888"/>
          </a:xfrm>
          <a:prstGeom prst="rect">
            <a:avLst/>
          </a:prstGeom>
          <a:noFill/>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1000" dirty="0">
                <a:solidFill>
                  <a:schemeClr val="bg1"/>
                </a:solidFill>
                <a:latin typeface="Space Grotesk" pitchFamily="2" charset="77"/>
                <a:ea typeface="Sawarabi Mincho" panose="02000600000000000000" pitchFamily="2" charset="-128"/>
                <a:cs typeface="Space Grotesk" pitchFamily="2" charset="77"/>
              </a:rPr>
              <a:t>Portfolio UI/UX Design</a:t>
            </a:r>
          </a:p>
        </p:txBody>
      </p:sp>
      <p:sp>
        <p:nvSpPr>
          <p:cNvPr id="5" name="TextBox 7">
            <a:extLst>
              <a:ext uri="{FF2B5EF4-FFF2-40B4-BE49-F238E27FC236}">
                <a16:creationId xmlns:a16="http://schemas.microsoft.com/office/drawing/2014/main" id="{50858D5E-EF6F-38E5-2771-8D4FC943FC72}"/>
              </a:ext>
            </a:extLst>
          </p:cNvPr>
          <p:cNvSpPr txBox="1"/>
          <p:nvPr userDrawn="1"/>
        </p:nvSpPr>
        <p:spPr>
          <a:xfrm>
            <a:off x="360363" y="6219825"/>
            <a:ext cx="315912" cy="161925"/>
          </a:xfrm>
          <a:prstGeom prst="rect">
            <a:avLst/>
          </a:prstGeom>
          <a:noFill/>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fld id="{7A7FA2C4-436B-114A-8977-44C959F91933}" type="slidenum">
              <a:rPr lang="en-US" sz="1050" smtClean="0">
                <a:solidFill>
                  <a:schemeClr val="tx1">
                    <a:lumMod val="85000"/>
                    <a:lumOff val="15000"/>
                  </a:schemeClr>
                </a:solidFill>
                <a:latin typeface="Space Grotesk" pitchFamily="2" charset="77"/>
                <a:ea typeface="Sawarabi Mincho" panose="02000600000000000000" pitchFamily="2" charset="-128"/>
                <a:cs typeface="Space Grotesk" pitchFamily="2" charset="77"/>
              </a:rPr>
              <a:t>‹#›</a:t>
            </a:fld>
            <a:endParaRPr lang="en-US" sz="1050" dirty="0">
              <a:solidFill>
                <a:schemeClr val="tx1">
                  <a:lumMod val="85000"/>
                  <a:lumOff val="15000"/>
                </a:schemeClr>
              </a:solidFill>
              <a:latin typeface="Space Grotesk" pitchFamily="2" charset="77"/>
              <a:ea typeface="Sawarabi Mincho" panose="02000600000000000000" pitchFamily="2" charset="-128"/>
              <a:cs typeface="Space Grotesk" pitchFamily="2" charset="77"/>
            </a:endParaRPr>
          </a:p>
        </p:txBody>
      </p:sp>
      <p:grpSp>
        <p:nvGrpSpPr>
          <p:cNvPr id="6" name="Graphic 699">
            <a:extLst>
              <a:ext uri="{FF2B5EF4-FFF2-40B4-BE49-F238E27FC236}">
                <a16:creationId xmlns:a16="http://schemas.microsoft.com/office/drawing/2014/main" id="{A1056585-1562-0693-1BCA-F8C12FB3BFFA}"/>
              </a:ext>
            </a:extLst>
          </p:cNvPr>
          <p:cNvGrpSpPr/>
          <p:nvPr userDrawn="1"/>
        </p:nvGrpSpPr>
        <p:grpSpPr>
          <a:xfrm>
            <a:off x="405493" y="476250"/>
            <a:ext cx="225834" cy="225384"/>
            <a:chOff x="5371423" y="588721"/>
            <a:chExt cx="566153" cy="565027"/>
          </a:xfrm>
          <a:solidFill>
            <a:srgbClr val="D3E30A"/>
          </a:solidFill>
        </p:grpSpPr>
        <p:sp>
          <p:nvSpPr>
            <p:cNvPr id="7" name="Freeform: Shape 1009">
              <a:extLst>
                <a:ext uri="{FF2B5EF4-FFF2-40B4-BE49-F238E27FC236}">
                  <a16:creationId xmlns:a16="http://schemas.microsoft.com/office/drawing/2014/main" id="{C509862A-A71D-021A-EDAB-7C9A5AD90E83}"/>
                </a:ext>
              </a:extLst>
            </p:cNvPr>
            <p:cNvSpPr/>
            <p:nvPr/>
          </p:nvSpPr>
          <p:spPr>
            <a:xfrm>
              <a:off x="5371423" y="702183"/>
              <a:ext cx="485733" cy="451565"/>
            </a:xfrm>
            <a:custGeom>
              <a:avLst/>
              <a:gdLst>
                <a:gd name="connsiteX0" fmla="*/ 61287 w 485733"/>
                <a:gd name="connsiteY0" fmla="*/ 0 h 451565"/>
                <a:gd name="connsiteX1" fmla="*/ 53654 w 485733"/>
                <a:gd name="connsiteY1" fmla="*/ 3899 h 451565"/>
                <a:gd name="connsiteX2" fmla="*/ 83226 w 485733"/>
                <a:gd name="connsiteY2" fmla="*/ 368922 h 451565"/>
                <a:gd name="connsiteX3" fmla="*/ 482971 w 485733"/>
                <a:gd name="connsiteY3" fmla="*/ 368922 h 451565"/>
                <a:gd name="connsiteX4" fmla="*/ 482971 w 485733"/>
                <a:gd name="connsiteY4" fmla="*/ 355600 h 451565"/>
                <a:gd name="connsiteX5" fmla="*/ 469649 w 485733"/>
                <a:gd name="connsiteY5" fmla="*/ 355600 h 451565"/>
                <a:gd name="connsiteX6" fmla="*/ 96542 w 485733"/>
                <a:gd name="connsiteY6" fmla="*/ 355600 h 451565"/>
                <a:gd name="connsiteX7" fmla="*/ 68926 w 485733"/>
                <a:gd name="connsiteY7" fmla="*/ 14942 h 451565"/>
                <a:gd name="connsiteX8" fmla="*/ 66811 w 485733"/>
                <a:gd name="connsiteY8" fmla="*/ 1784 h 451565"/>
                <a:gd name="connsiteX9" fmla="*/ 61287 w 485733"/>
                <a:gd name="connsiteY9" fmla="*/ 0 h 45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5733" h="451565">
                  <a:moveTo>
                    <a:pt x="61287" y="0"/>
                  </a:moveTo>
                  <a:cubicBezTo>
                    <a:pt x="58378" y="0"/>
                    <a:pt x="55489" y="1359"/>
                    <a:pt x="53654" y="3899"/>
                  </a:cubicBezTo>
                  <a:cubicBezTo>
                    <a:pt x="-27810" y="116770"/>
                    <a:pt x="-15370" y="270294"/>
                    <a:pt x="83226" y="368922"/>
                  </a:cubicBezTo>
                  <a:cubicBezTo>
                    <a:pt x="193449" y="479114"/>
                    <a:pt x="372748" y="479114"/>
                    <a:pt x="482971" y="368922"/>
                  </a:cubicBezTo>
                  <a:cubicBezTo>
                    <a:pt x="486654" y="365246"/>
                    <a:pt x="486654" y="359283"/>
                    <a:pt x="482971" y="355600"/>
                  </a:cubicBezTo>
                  <a:cubicBezTo>
                    <a:pt x="479295" y="351923"/>
                    <a:pt x="473332" y="351923"/>
                    <a:pt x="469649" y="355600"/>
                  </a:cubicBezTo>
                  <a:cubicBezTo>
                    <a:pt x="366786" y="458426"/>
                    <a:pt x="199406" y="458426"/>
                    <a:pt x="96542" y="355600"/>
                  </a:cubicBezTo>
                  <a:cubicBezTo>
                    <a:pt x="4518" y="263538"/>
                    <a:pt x="-7083" y="120269"/>
                    <a:pt x="68926" y="14942"/>
                  </a:cubicBezTo>
                  <a:cubicBezTo>
                    <a:pt x="71980" y="10706"/>
                    <a:pt x="71028" y="4820"/>
                    <a:pt x="66811" y="1784"/>
                  </a:cubicBezTo>
                  <a:cubicBezTo>
                    <a:pt x="65141" y="571"/>
                    <a:pt x="63204" y="0"/>
                    <a:pt x="61287" y="0"/>
                  </a:cubicBezTo>
                  <a:close/>
                </a:path>
              </a:pathLst>
            </a:custGeom>
            <a:grpFill/>
            <a:ln w="6350" cap="flat">
              <a:noFill/>
              <a:prstDash val="solid"/>
              <a:miter/>
            </a:ln>
          </p:spPr>
          <p:txBody>
            <a:bodyPr anchor="ctr"/>
            <a:lstStyle/>
            <a:p>
              <a:pPr eaLnBrk="1" fontAlgn="auto" hangingPunct="1">
                <a:spcBef>
                  <a:spcPts val="0"/>
                </a:spcBef>
                <a:spcAft>
                  <a:spcPts val="0"/>
                </a:spcAft>
                <a:defRPr/>
              </a:pPr>
              <a:endParaRPr lang="en-US">
                <a:solidFill>
                  <a:srgbClr val="FF9195"/>
                </a:solidFill>
                <a:latin typeface="Space Grotesk" pitchFamily="2" charset="77"/>
                <a:cs typeface="Space Grotesk" pitchFamily="2" charset="77"/>
              </a:endParaRPr>
            </a:p>
          </p:txBody>
        </p:sp>
        <p:sp>
          <p:nvSpPr>
            <p:cNvPr id="8" name="Freeform: Shape 1010">
              <a:extLst>
                <a:ext uri="{FF2B5EF4-FFF2-40B4-BE49-F238E27FC236}">
                  <a16:creationId xmlns:a16="http://schemas.microsoft.com/office/drawing/2014/main" id="{C0484259-53BB-0660-58FF-87C8D49F507E}"/>
                </a:ext>
              </a:extLst>
            </p:cNvPr>
            <p:cNvSpPr/>
            <p:nvPr/>
          </p:nvSpPr>
          <p:spPr>
            <a:xfrm>
              <a:off x="5451887" y="588721"/>
              <a:ext cx="485690" cy="451169"/>
            </a:xfrm>
            <a:custGeom>
              <a:avLst/>
              <a:gdLst>
                <a:gd name="connsiteX0" fmla="*/ 202635 w 485690"/>
                <a:gd name="connsiteY0" fmla="*/ 0 h 451169"/>
                <a:gd name="connsiteX1" fmla="*/ 2762 w 485690"/>
                <a:gd name="connsiteY1" fmla="*/ 82639 h 451169"/>
                <a:gd name="connsiteX2" fmla="*/ 2762 w 485690"/>
                <a:gd name="connsiteY2" fmla="*/ 95961 h 451169"/>
                <a:gd name="connsiteX3" fmla="*/ 16078 w 485690"/>
                <a:gd name="connsiteY3" fmla="*/ 95961 h 451169"/>
                <a:gd name="connsiteX4" fmla="*/ 389185 w 485690"/>
                <a:gd name="connsiteY4" fmla="*/ 95961 h 451169"/>
                <a:gd name="connsiteX5" fmla="*/ 417081 w 485690"/>
                <a:gd name="connsiteY5" fmla="*/ 436239 h 451169"/>
                <a:gd name="connsiteX6" fmla="*/ 419233 w 485690"/>
                <a:gd name="connsiteY6" fmla="*/ 449396 h 451169"/>
                <a:gd name="connsiteX7" fmla="*/ 432391 w 485690"/>
                <a:gd name="connsiteY7" fmla="*/ 447243 h 451169"/>
                <a:gd name="connsiteX8" fmla="*/ 402508 w 485690"/>
                <a:gd name="connsiteY8" fmla="*/ 82639 h 451169"/>
                <a:gd name="connsiteX9" fmla="*/ 202635 w 485690"/>
                <a:gd name="connsiteY9" fmla="*/ 0 h 4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5690" h="451169">
                  <a:moveTo>
                    <a:pt x="202635" y="0"/>
                  </a:moveTo>
                  <a:cubicBezTo>
                    <a:pt x="130245" y="0"/>
                    <a:pt x="57874" y="27540"/>
                    <a:pt x="2762" y="82639"/>
                  </a:cubicBezTo>
                  <a:cubicBezTo>
                    <a:pt x="-921" y="86316"/>
                    <a:pt x="-921" y="92278"/>
                    <a:pt x="2762" y="95961"/>
                  </a:cubicBezTo>
                  <a:cubicBezTo>
                    <a:pt x="6439" y="99638"/>
                    <a:pt x="12402" y="99638"/>
                    <a:pt x="16078" y="95961"/>
                  </a:cubicBezTo>
                  <a:cubicBezTo>
                    <a:pt x="118942" y="-6864"/>
                    <a:pt x="286322" y="-6864"/>
                    <a:pt x="389185" y="95961"/>
                  </a:cubicBezTo>
                  <a:cubicBezTo>
                    <a:pt x="481006" y="187839"/>
                    <a:pt x="492748" y="330943"/>
                    <a:pt x="417081" y="436239"/>
                  </a:cubicBezTo>
                  <a:cubicBezTo>
                    <a:pt x="414045" y="440468"/>
                    <a:pt x="415023" y="446361"/>
                    <a:pt x="419233" y="449396"/>
                  </a:cubicBezTo>
                  <a:cubicBezTo>
                    <a:pt x="423469" y="452431"/>
                    <a:pt x="429355" y="451479"/>
                    <a:pt x="432391" y="447243"/>
                  </a:cubicBezTo>
                  <a:cubicBezTo>
                    <a:pt x="513468" y="334429"/>
                    <a:pt x="500901" y="181089"/>
                    <a:pt x="402508" y="82639"/>
                  </a:cubicBezTo>
                  <a:cubicBezTo>
                    <a:pt x="347396" y="27540"/>
                    <a:pt x="275025" y="19"/>
                    <a:pt x="202635" y="0"/>
                  </a:cubicBezTo>
                  <a:close/>
                </a:path>
              </a:pathLst>
            </a:custGeom>
            <a:grpFill/>
            <a:ln w="6350" cap="flat">
              <a:noFill/>
              <a:prstDash val="solid"/>
              <a:miter/>
            </a:ln>
          </p:spPr>
          <p:txBody>
            <a:bodyPr anchor="ctr"/>
            <a:lstStyle/>
            <a:p>
              <a:pPr eaLnBrk="1" fontAlgn="auto" hangingPunct="1">
                <a:spcBef>
                  <a:spcPts val="0"/>
                </a:spcBef>
                <a:spcAft>
                  <a:spcPts val="0"/>
                </a:spcAft>
                <a:defRPr/>
              </a:pPr>
              <a:endParaRPr lang="en-US" dirty="0">
                <a:solidFill>
                  <a:srgbClr val="FF9195"/>
                </a:solidFill>
                <a:latin typeface="Space Grotesk" pitchFamily="2" charset="77"/>
                <a:cs typeface="Space Grotesk" pitchFamily="2" charset="77"/>
              </a:endParaRPr>
            </a:p>
          </p:txBody>
        </p:sp>
        <p:sp>
          <p:nvSpPr>
            <p:cNvPr id="9" name="Freeform: Shape 1011">
              <a:extLst>
                <a:ext uri="{FF2B5EF4-FFF2-40B4-BE49-F238E27FC236}">
                  <a16:creationId xmlns:a16="http://schemas.microsoft.com/office/drawing/2014/main" id="{3DFAEA4A-34F4-DE76-6DA0-5FA88E7E0DCA}"/>
                </a:ext>
              </a:extLst>
            </p:cNvPr>
            <p:cNvSpPr/>
            <p:nvPr/>
          </p:nvSpPr>
          <p:spPr>
            <a:xfrm>
              <a:off x="5447252" y="663968"/>
              <a:ext cx="414540" cy="414540"/>
            </a:xfrm>
            <a:custGeom>
              <a:avLst/>
              <a:gdLst>
                <a:gd name="connsiteX0" fmla="*/ 207270 w 414540"/>
                <a:gd name="connsiteY0" fmla="*/ 0 h 414540"/>
                <a:gd name="connsiteX1" fmla="*/ 414541 w 414540"/>
                <a:gd name="connsiteY1" fmla="*/ 207270 h 414540"/>
                <a:gd name="connsiteX2" fmla="*/ 207270 w 414540"/>
                <a:gd name="connsiteY2" fmla="*/ 414541 h 414540"/>
                <a:gd name="connsiteX3" fmla="*/ 0 w 414540"/>
                <a:gd name="connsiteY3" fmla="*/ 207270 h 414540"/>
                <a:gd name="connsiteX4" fmla="*/ 207270 w 414540"/>
                <a:gd name="connsiteY4" fmla="*/ 0 h 414540"/>
                <a:gd name="connsiteX5" fmla="*/ 207270 w 414540"/>
                <a:gd name="connsiteY5" fmla="*/ 395694 h 414540"/>
                <a:gd name="connsiteX6" fmla="*/ 395700 w 414540"/>
                <a:gd name="connsiteY6" fmla="*/ 207270 h 414540"/>
                <a:gd name="connsiteX7" fmla="*/ 207270 w 414540"/>
                <a:gd name="connsiteY7" fmla="*/ 18834 h 414540"/>
                <a:gd name="connsiteX8" fmla="*/ 18840 w 414540"/>
                <a:gd name="connsiteY8" fmla="*/ 207270 h 414540"/>
                <a:gd name="connsiteX9" fmla="*/ 207270 w 414540"/>
                <a:gd name="connsiteY9" fmla="*/ 395694 h 41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4540" h="414540">
                  <a:moveTo>
                    <a:pt x="207270" y="0"/>
                  </a:moveTo>
                  <a:cubicBezTo>
                    <a:pt x="321558" y="0"/>
                    <a:pt x="414541" y="92983"/>
                    <a:pt x="414541" y="207270"/>
                  </a:cubicBezTo>
                  <a:cubicBezTo>
                    <a:pt x="414541" y="321558"/>
                    <a:pt x="321558" y="414541"/>
                    <a:pt x="207270" y="414541"/>
                  </a:cubicBezTo>
                  <a:cubicBezTo>
                    <a:pt x="92983" y="414541"/>
                    <a:pt x="0" y="321558"/>
                    <a:pt x="0" y="207270"/>
                  </a:cubicBezTo>
                  <a:cubicBezTo>
                    <a:pt x="0" y="92983"/>
                    <a:pt x="92983" y="0"/>
                    <a:pt x="207270" y="0"/>
                  </a:cubicBezTo>
                  <a:close/>
                  <a:moveTo>
                    <a:pt x="207270" y="395694"/>
                  </a:moveTo>
                  <a:cubicBezTo>
                    <a:pt x="311162" y="395694"/>
                    <a:pt x="395700" y="311163"/>
                    <a:pt x="395700" y="207270"/>
                  </a:cubicBezTo>
                  <a:cubicBezTo>
                    <a:pt x="395700" y="103372"/>
                    <a:pt x="311162" y="18834"/>
                    <a:pt x="207270" y="18834"/>
                  </a:cubicBezTo>
                  <a:cubicBezTo>
                    <a:pt x="103378" y="18834"/>
                    <a:pt x="18840" y="103372"/>
                    <a:pt x="18840" y="207270"/>
                  </a:cubicBezTo>
                  <a:cubicBezTo>
                    <a:pt x="18840" y="311163"/>
                    <a:pt x="103378" y="395694"/>
                    <a:pt x="207270" y="395694"/>
                  </a:cubicBezTo>
                  <a:close/>
                </a:path>
              </a:pathLst>
            </a:custGeom>
            <a:grpFill/>
            <a:ln w="6350" cap="flat">
              <a:noFill/>
              <a:prstDash val="solid"/>
              <a:miter/>
            </a:ln>
          </p:spPr>
          <p:txBody>
            <a:bodyPr anchor="ctr"/>
            <a:lstStyle/>
            <a:p>
              <a:pPr eaLnBrk="1" fontAlgn="auto" hangingPunct="1">
                <a:spcBef>
                  <a:spcPts val="0"/>
                </a:spcBef>
                <a:spcAft>
                  <a:spcPts val="0"/>
                </a:spcAft>
                <a:defRPr/>
              </a:pPr>
              <a:endParaRPr lang="en-US">
                <a:solidFill>
                  <a:srgbClr val="FF9195"/>
                </a:solidFill>
                <a:latin typeface="Space Grotesk" pitchFamily="2" charset="77"/>
                <a:cs typeface="Space Grotesk" pitchFamily="2" charset="77"/>
              </a:endParaRPr>
            </a:p>
          </p:txBody>
        </p:sp>
        <p:sp>
          <p:nvSpPr>
            <p:cNvPr id="10" name="Freeform: Shape 1012">
              <a:extLst>
                <a:ext uri="{FF2B5EF4-FFF2-40B4-BE49-F238E27FC236}">
                  <a16:creationId xmlns:a16="http://schemas.microsoft.com/office/drawing/2014/main" id="{6C95FB0C-FAC4-03A8-6392-66BB1A679F44}"/>
                </a:ext>
              </a:extLst>
            </p:cNvPr>
            <p:cNvSpPr/>
            <p:nvPr/>
          </p:nvSpPr>
          <p:spPr>
            <a:xfrm>
              <a:off x="5654522" y="976452"/>
              <a:ext cx="153505" cy="39490"/>
            </a:xfrm>
            <a:custGeom>
              <a:avLst/>
              <a:gdLst>
                <a:gd name="connsiteX0" fmla="*/ 144082 w 153505"/>
                <a:gd name="connsiteY0" fmla="*/ 39491 h 39490"/>
                <a:gd name="connsiteX1" fmla="*/ 141434 w 153505"/>
                <a:gd name="connsiteY1" fmla="*/ 39103 h 39490"/>
                <a:gd name="connsiteX2" fmla="*/ 0 w 153505"/>
                <a:gd name="connsiteY2" fmla="*/ 18847 h 39490"/>
                <a:gd name="connsiteX3" fmla="*/ 0 w 153505"/>
                <a:gd name="connsiteY3" fmla="*/ 0 h 39490"/>
                <a:gd name="connsiteX4" fmla="*/ 146736 w 153505"/>
                <a:gd name="connsiteY4" fmla="*/ 21038 h 39490"/>
                <a:gd name="connsiteX5" fmla="*/ 153117 w 153505"/>
                <a:gd name="connsiteY5" fmla="*/ 32722 h 39490"/>
                <a:gd name="connsiteX6" fmla="*/ 144082 w 153505"/>
                <a:gd name="connsiteY6" fmla="*/ 39491 h 39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505" h="39490">
                  <a:moveTo>
                    <a:pt x="144082" y="39491"/>
                  </a:moveTo>
                  <a:cubicBezTo>
                    <a:pt x="143199" y="39491"/>
                    <a:pt x="142316" y="39364"/>
                    <a:pt x="141434" y="39103"/>
                  </a:cubicBezTo>
                  <a:cubicBezTo>
                    <a:pt x="95447" y="25597"/>
                    <a:pt x="47720" y="18847"/>
                    <a:pt x="0" y="18847"/>
                  </a:cubicBezTo>
                  <a:lnTo>
                    <a:pt x="0" y="0"/>
                  </a:lnTo>
                  <a:cubicBezTo>
                    <a:pt x="49517" y="0"/>
                    <a:pt x="99035" y="7017"/>
                    <a:pt x="146736" y="21038"/>
                  </a:cubicBezTo>
                  <a:cubicBezTo>
                    <a:pt x="151740" y="22511"/>
                    <a:pt x="154591" y="27737"/>
                    <a:pt x="153117" y="32722"/>
                  </a:cubicBezTo>
                  <a:cubicBezTo>
                    <a:pt x="151917" y="36843"/>
                    <a:pt x="148171" y="39491"/>
                    <a:pt x="144082" y="39491"/>
                  </a:cubicBezTo>
                  <a:close/>
                </a:path>
              </a:pathLst>
            </a:custGeom>
            <a:grpFill/>
            <a:ln w="6350" cap="flat">
              <a:noFill/>
              <a:prstDash val="solid"/>
              <a:miter/>
            </a:ln>
          </p:spPr>
          <p:txBody>
            <a:bodyPr anchor="ctr"/>
            <a:lstStyle/>
            <a:p>
              <a:pPr eaLnBrk="1" fontAlgn="auto" hangingPunct="1">
                <a:spcBef>
                  <a:spcPts val="0"/>
                </a:spcBef>
                <a:spcAft>
                  <a:spcPts val="0"/>
                </a:spcAft>
                <a:defRPr/>
              </a:pPr>
              <a:endParaRPr lang="en-US">
                <a:solidFill>
                  <a:srgbClr val="FF9195"/>
                </a:solidFill>
                <a:latin typeface="Space Grotesk" pitchFamily="2" charset="77"/>
                <a:cs typeface="Space Grotesk" pitchFamily="2" charset="77"/>
              </a:endParaRPr>
            </a:p>
          </p:txBody>
        </p:sp>
        <p:sp>
          <p:nvSpPr>
            <p:cNvPr id="11" name="Freeform: Shape 1013">
              <a:extLst>
                <a:ext uri="{FF2B5EF4-FFF2-40B4-BE49-F238E27FC236}">
                  <a16:creationId xmlns:a16="http://schemas.microsoft.com/office/drawing/2014/main" id="{570C81A8-AE41-56E8-0B0B-1F4616BC7333}"/>
                </a:ext>
              </a:extLst>
            </p:cNvPr>
            <p:cNvSpPr/>
            <p:nvPr/>
          </p:nvSpPr>
          <p:spPr>
            <a:xfrm>
              <a:off x="5654522" y="726519"/>
              <a:ext cx="153505" cy="39607"/>
            </a:xfrm>
            <a:custGeom>
              <a:avLst/>
              <a:gdLst>
                <a:gd name="connsiteX0" fmla="*/ 0 w 153505"/>
                <a:gd name="connsiteY0" fmla="*/ 20710 h 39607"/>
                <a:gd name="connsiteX1" fmla="*/ 141434 w 153505"/>
                <a:gd name="connsiteY1" fmla="*/ 396 h 39607"/>
                <a:gd name="connsiteX2" fmla="*/ 153117 w 153505"/>
                <a:gd name="connsiteY2" fmla="*/ 6784 h 39607"/>
                <a:gd name="connsiteX3" fmla="*/ 146736 w 153505"/>
                <a:gd name="connsiteY3" fmla="*/ 18462 h 39607"/>
                <a:gd name="connsiteX4" fmla="*/ 0 w 153505"/>
                <a:gd name="connsiteY4" fmla="*/ 39608 h 39607"/>
                <a:gd name="connsiteX5" fmla="*/ 0 w 153505"/>
                <a:gd name="connsiteY5" fmla="*/ 20710 h 3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505" h="39607">
                  <a:moveTo>
                    <a:pt x="0" y="20710"/>
                  </a:moveTo>
                  <a:cubicBezTo>
                    <a:pt x="47739" y="20678"/>
                    <a:pt x="95510" y="13884"/>
                    <a:pt x="141434" y="396"/>
                  </a:cubicBezTo>
                  <a:cubicBezTo>
                    <a:pt x="146386" y="-1096"/>
                    <a:pt x="151663" y="1755"/>
                    <a:pt x="153117" y="6784"/>
                  </a:cubicBezTo>
                  <a:cubicBezTo>
                    <a:pt x="154591" y="11769"/>
                    <a:pt x="151740" y="16995"/>
                    <a:pt x="146736" y="18462"/>
                  </a:cubicBezTo>
                  <a:cubicBezTo>
                    <a:pt x="99035" y="32483"/>
                    <a:pt x="49663" y="39608"/>
                    <a:pt x="0" y="39608"/>
                  </a:cubicBezTo>
                  <a:lnTo>
                    <a:pt x="0" y="20710"/>
                  </a:lnTo>
                  <a:close/>
                </a:path>
              </a:pathLst>
            </a:custGeom>
            <a:grpFill/>
            <a:ln w="6350" cap="flat">
              <a:noFill/>
              <a:prstDash val="solid"/>
              <a:miter/>
            </a:ln>
          </p:spPr>
          <p:txBody>
            <a:bodyPr anchor="ctr"/>
            <a:lstStyle/>
            <a:p>
              <a:pPr eaLnBrk="1" fontAlgn="auto" hangingPunct="1">
                <a:spcBef>
                  <a:spcPts val="0"/>
                </a:spcBef>
                <a:spcAft>
                  <a:spcPts val="0"/>
                </a:spcAft>
                <a:defRPr/>
              </a:pPr>
              <a:endParaRPr lang="en-US">
                <a:solidFill>
                  <a:srgbClr val="FF9195"/>
                </a:solidFill>
                <a:latin typeface="Space Grotesk" pitchFamily="2" charset="77"/>
                <a:cs typeface="Space Grotesk" pitchFamily="2" charset="77"/>
              </a:endParaRPr>
            </a:p>
          </p:txBody>
        </p:sp>
        <p:sp>
          <p:nvSpPr>
            <p:cNvPr id="12" name="Freeform: Shape 1014">
              <a:extLst>
                <a:ext uri="{FF2B5EF4-FFF2-40B4-BE49-F238E27FC236}">
                  <a16:creationId xmlns:a16="http://schemas.microsoft.com/office/drawing/2014/main" id="{082F39A3-A8AA-4E1A-5234-AD8BAE1B31E6}"/>
                </a:ext>
              </a:extLst>
            </p:cNvPr>
            <p:cNvSpPr/>
            <p:nvPr/>
          </p:nvSpPr>
          <p:spPr>
            <a:xfrm>
              <a:off x="5654593" y="664462"/>
              <a:ext cx="123880" cy="413564"/>
            </a:xfrm>
            <a:custGeom>
              <a:avLst/>
              <a:gdLst>
                <a:gd name="connsiteX0" fmla="*/ 9422 w 123880"/>
                <a:gd name="connsiteY0" fmla="*/ 413564 h 413564"/>
                <a:gd name="connsiteX1" fmla="*/ 1637 w 123880"/>
                <a:gd name="connsiteY1" fmla="*/ 409462 h 413564"/>
                <a:gd name="connsiteX2" fmla="*/ 4107 w 123880"/>
                <a:gd name="connsiteY2" fmla="*/ 396362 h 413564"/>
                <a:gd name="connsiteX3" fmla="*/ 105034 w 123880"/>
                <a:gd name="connsiteY3" fmla="*/ 206776 h 413564"/>
                <a:gd name="connsiteX4" fmla="*/ 4107 w 123880"/>
                <a:gd name="connsiteY4" fmla="*/ 17184 h 413564"/>
                <a:gd name="connsiteX5" fmla="*/ 1637 w 123880"/>
                <a:gd name="connsiteY5" fmla="*/ 4084 h 413564"/>
                <a:gd name="connsiteX6" fmla="*/ 14743 w 123880"/>
                <a:gd name="connsiteY6" fmla="*/ 1620 h 413564"/>
                <a:gd name="connsiteX7" fmla="*/ 123880 w 123880"/>
                <a:gd name="connsiteY7" fmla="*/ 206776 h 413564"/>
                <a:gd name="connsiteX8" fmla="*/ 14743 w 123880"/>
                <a:gd name="connsiteY8" fmla="*/ 411932 h 413564"/>
                <a:gd name="connsiteX9" fmla="*/ 9422 w 123880"/>
                <a:gd name="connsiteY9" fmla="*/ 413564 h 413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80" h="413564">
                  <a:moveTo>
                    <a:pt x="9422" y="413564"/>
                  </a:moveTo>
                  <a:cubicBezTo>
                    <a:pt x="6425" y="413564"/>
                    <a:pt x="3459" y="412129"/>
                    <a:pt x="1637" y="409462"/>
                  </a:cubicBezTo>
                  <a:cubicBezTo>
                    <a:pt x="-1291" y="405157"/>
                    <a:pt x="-186" y="399302"/>
                    <a:pt x="4107" y="396362"/>
                  </a:cubicBezTo>
                  <a:cubicBezTo>
                    <a:pt x="67315" y="353233"/>
                    <a:pt x="105034" y="282367"/>
                    <a:pt x="105034" y="206776"/>
                  </a:cubicBezTo>
                  <a:cubicBezTo>
                    <a:pt x="105034" y="131179"/>
                    <a:pt x="67315" y="60320"/>
                    <a:pt x="4107" y="17184"/>
                  </a:cubicBezTo>
                  <a:cubicBezTo>
                    <a:pt x="-186" y="14238"/>
                    <a:pt x="-1291" y="8390"/>
                    <a:pt x="1637" y="4084"/>
                  </a:cubicBezTo>
                  <a:cubicBezTo>
                    <a:pt x="4583" y="-202"/>
                    <a:pt x="10438" y="-1269"/>
                    <a:pt x="14743" y="1620"/>
                  </a:cubicBezTo>
                  <a:cubicBezTo>
                    <a:pt x="83082" y="48268"/>
                    <a:pt x="123880" y="124963"/>
                    <a:pt x="123880" y="206776"/>
                  </a:cubicBezTo>
                  <a:cubicBezTo>
                    <a:pt x="123880" y="288583"/>
                    <a:pt x="83082" y="365279"/>
                    <a:pt x="14743" y="411932"/>
                  </a:cubicBezTo>
                  <a:cubicBezTo>
                    <a:pt x="13098" y="413031"/>
                    <a:pt x="11263" y="413564"/>
                    <a:pt x="9422" y="413564"/>
                  </a:cubicBezTo>
                  <a:close/>
                </a:path>
              </a:pathLst>
            </a:custGeom>
            <a:grpFill/>
            <a:ln w="6350" cap="flat">
              <a:noFill/>
              <a:prstDash val="solid"/>
              <a:miter/>
            </a:ln>
          </p:spPr>
          <p:txBody>
            <a:bodyPr anchor="ctr"/>
            <a:lstStyle/>
            <a:p>
              <a:pPr eaLnBrk="1" fontAlgn="auto" hangingPunct="1">
                <a:spcBef>
                  <a:spcPts val="0"/>
                </a:spcBef>
                <a:spcAft>
                  <a:spcPts val="0"/>
                </a:spcAft>
                <a:defRPr/>
              </a:pPr>
              <a:endParaRPr lang="en-US">
                <a:solidFill>
                  <a:srgbClr val="FF9195"/>
                </a:solidFill>
                <a:latin typeface="Space Grotesk" pitchFamily="2" charset="77"/>
                <a:cs typeface="Space Grotesk" pitchFamily="2" charset="77"/>
              </a:endParaRPr>
            </a:p>
          </p:txBody>
        </p:sp>
        <p:sp>
          <p:nvSpPr>
            <p:cNvPr id="13" name="Freeform: Shape 1015">
              <a:extLst>
                <a:ext uri="{FF2B5EF4-FFF2-40B4-BE49-F238E27FC236}">
                  <a16:creationId xmlns:a16="http://schemas.microsoft.com/office/drawing/2014/main" id="{22967F3C-976F-E589-8818-9F3AA7DF8C9E}"/>
                </a:ext>
              </a:extLst>
            </p:cNvPr>
            <p:cNvSpPr/>
            <p:nvPr/>
          </p:nvSpPr>
          <p:spPr>
            <a:xfrm>
              <a:off x="5654522" y="861815"/>
              <a:ext cx="196856" cy="18840"/>
            </a:xfrm>
            <a:custGeom>
              <a:avLst/>
              <a:gdLst>
                <a:gd name="connsiteX0" fmla="*/ 187439 w 196856"/>
                <a:gd name="connsiteY0" fmla="*/ 18841 h 18840"/>
                <a:gd name="connsiteX1" fmla="*/ 0 w 196856"/>
                <a:gd name="connsiteY1" fmla="*/ 18841 h 18840"/>
                <a:gd name="connsiteX2" fmla="*/ 0 w 196856"/>
                <a:gd name="connsiteY2" fmla="*/ 0 h 18840"/>
                <a:gd name="connsiteX3" fmla="*/ 187439 w 196856"/>
                <a:gd name="connsiteY3" fmla="*/ 0 h 18840"/>
                <a:gd name="connsiteX4" fmla="*/ 196856 w 196856"/>
                <a:gd name="connsiteY4" fmla="*/ 9423 h 18840"/>
                <a:gd name="connsiteX5" fmla="*/ 187439 w 196856"/>
                <a:gd name="connsiteY5" fmla="*/ 18841 h 1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856" h="18840">
                  <a:moveTo>
                    <a:pt x="187439" y="18841"/>
                  </a:moveTo>
                  <a:lnTo>
                    <a:pt x="0" y="18841"/>
                  </a:lnTo>
                  <a:lnTo>
                    <a:pt x="0" y="0"/>
                  </a:lnTo>
                  <a:lnTo>
                    <a:pt x="187439" y="0"/>
                  </a:lnTo>
                  <a:cubicBezTo>
                    <a:pt x="192640" y="0"/>
                    <a:pt x="196856" y="4210"/>
                    <a:pt x="196856" y="9423"/>
                  </a:cubicBezTo>
                  <a:cubicBezTo>
                    <a:pt x="196856" y="14630"/>
                    <a:pt x="192640" y="18841"/>
                    <a:pt x="187439" y="18841"/>
                  </a:cubicBezTo>
                  <a:close/>
                </a:path>
              </a:pathLst>
            </a:custGeom>
            <a:grpFill/>
            <a:ln w="6350" cap="flat">
              <a:noFill/>
              <a:prstDash val="solid"/>
              <a:miter/>
            </a:ln>
          </p:spPr>
          <p:txBody>
            <a:bodyPr anchor="ctr"/>
            <a:lstStyle/>
            <a:p>
              <a:pPr eaLnBrk="1" fontAlgn="auto" hangingPunct="1">
                <a:spcBef>
                  <a:spcPts val="0"/>
                </a:spcBef>
                <a:spcAft>
                  <a:spcPts val="0"/>
                </a:spcAft>
                <a:defRPr/>
              </a:pPr>
              <a:endParaRPr lang="en-US">
                <a:solidFill>
                  <a:srgbClr val="FF9195"/>
                </a:solidFill>
                <a:latin typeface="Space Grotesk" pitchFamily="2" charset="77"/>
                <a:cs typeface="Space Grotesk" pitchFamily="2" charset="77"/>
              </a:endParaRPr>
            </a:p>
          </p:txBody>
        </p:sp>
        <p:sp>
          <p:nvSpPr>
            <p:cNvPr id="14" name="Freeform: Shape 1016">
              <a:extLst>
                <a:ext uri="{FF2B5EF4-FFF2-40B4-BE49-F238E27FC236}">
                  <a16:creationId xmlns:a16="http://schemas.microsoft.com/office/drawing/2014/main" id="{2011E3D5-D4A5-9DA2-AD9C-F7FB97596F2A}"/>
                </a:ext>
              </a:extLst>
            </p:cNvPr>
            <p:cNvSpPr/>
            <p:nvPr/>
          </p:nvSpPr>
          <p:spPr>
            <a:xfrm>
              <a:off x="5501023" y="976452"/>
              <a:ext cx="153499" cy="39490"/>
            </a:xfrm>
            <a:custGeom>
              <a:avLst/>
              <a:gdLst>
                <a:gd name="connsiteX0" fmla="*/ 9418 w 153499"/>
                <a:gd name="connsiteY0" fmla="*/ 39491 h 39490"/>
                <a:gd name="connsiteX1" fmla="*/ 12065 w 153499"/>
                <a:gd name="connsiteY1" fmla="*/ 39103 h 39490"/>
                <a:gd name="connsiteX2" fmla="*/ 153499 w 153499"/>
                <a:gd name="connsiteY2" fmla="*/ 18847 h 39490"/>
                <a:gd name="connsiteX3" fmla="*/ 153499 w 153499"/>
                <a:gd name="connsiteY3" fmla="*/ 0 h 39490"/>
                <a:gd name="connsiteX4" fmla="*/ 6770 w 153499"/>
                <a:gd name="connsiteY4" fmla="*/ 21038 h 39490"/>
                <a:gd name="connsiteX5" fmla="*/ 388 w 153499"/>
                <a:gd name="connsiteY5" fmla="*/ 32722 h 39490"/>
                <a:gd name="connsiteX6" fmla="*/ 9418 w 153499"/>
                <a:gd name="connsiteY6" fmla="*/ 39491 h 39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499" h="39490">
                  <a:moveTo>
                    <a:pt x="9418" y="39491"/>
                  </a:moveTo>
                  <a:cubicBezTo>
                    <a:pt x="10307" y="39491"/>
                    <a:pt x="11189" y="39364"/>
                    <a:pt x="12065" y="39103"/>
                  </a:cubicBezTo>
                  <a:cubicBezTo>
                    <a:pt x="58058" y="25597"/>
                    <a:pt x="105779" y="18847"/>
                    <a:pt x="153499" y="18847"/>
                  </a:cubicBezTo>
                  <a:lnTo>
                    <a:pt x="153499" y="0"/>
                  </a:lnTo>
                  <a:cubicBezTo>
                    <a:pt x="103982" y="0"/>
                    <a:pt x="54464" y="7017"/>
                    <a:pt x="6770" y="21038"/>
                  </a:cubicBezTo>
                  <a:cubicBezTo>
                    <a:pt x="1766" y="22511"/>
                    <a:pt x="-1085" y="27737"/>
                    <a:pt x="388" y="32722"/>
                  </a:cubicBezTo>
                  <a:cubicBezTo>
                    <a:pt x="1582" y="36843"/>
                    <a:pt x="5334" y="39491"/>
                    <a:pt x="9418" y="39491"/>
                  </a:cubicBezTo>
                  <a:close/>
                </a:path>
              </a:pathLst>
            </a:custGeom>
            <a:grpFill/>
            <a:ln w="6350" cap="flat">
              <a:noFill/>
              <a:prstDash val="solid"/>
              <a:miter/>
            </a:ln>
          </p:spPr>
          <p:txBody>
            <a:bodyPr anchor="ctr"/>
            <a:lstStyle/>
            <a:p>
              <a:pPr eaLnBrk="1" fontAlgn="auto" hangingPunct="1">
                <a:spcBef>
                  <a:spcPts val="0"/>
                </a:spcBef>
                <a:spcAft>
                  <a:spcPts val="0"/>
                </a:spcAft>
                <a:defRPr/>
              </a:pPr>
              <a:endParaRPr lang="en-US">
                <a:solidFill>
                  <a:srgbClr val="FF9195"/>
                </a:solidFill>
                <a:latin typeface="Space Grotesk" pitchFamily="2" charset="77"/>
                <a:cs typeface="Space Grotesk" pitchFamily="2" charset="77"/>
              </a:endParaRPr>
            </a:p>
          </p:txBody>
        </p:sp>
        <p:sp>
          <p:nvSpPr>
            <p:cNvPr id="15" name="Freeform: Shape 1017">
              <a:extLst>
                <a:ext uri="{FF2B5EF4-FFF2-40B4-BE49-F238E27FC236}">
                  <a16:creationId xmlns:a16="http://schemas.microsoft.com/office/drawing/2014/main" id="{9F6A0D5B-A060-BFB4-05EF-BB5B7A7D4F30}"/>
                </a:ext>
              </a:extLst>
            </p:cNvPr>
            <p:cNvSpPr/>
            <p:nvPr/>
          </p:nvSpPr>
          <p:spPr>
            <a:xfrm>
              <a:off x="5501023" y="726519"/>
              <a:ext cx="153499" cy="39607"/>
            </a:xfrm>
            <a:custGeom>
              <a:avLst/>
              <a:gdLst>
                <a:gd name="connsiteX0" fmla="*/ 153499 w 153499"/>
                <a:gd name="connsiteY0" fmla="*/ 20710 h 39607"/>
                <a:gd name="connsiteX1" fmla="*/ 12065 w 153499"/>
                <a:gd name="connsiteY1" fmla="*/ 396 h 39607"/>
                <a:gd name="connsiteX2" fmla="*/ 388 w 153499"/>
                <a:gd name="connsiteY2" fmla="*/ 6784 h 39607"/>
                <a:gd name="connsiteX3" fmla="*/ 6770 w 153499"/>
                <a:gd name="connsiteY3" fmla="*/ 18462 h 39607"/>
                <a:gd name="connsiteX4" fmla="*/ 153499 w 153499"/>
                <a:gd name="connsiteY4" fmla="*/ 39608 h 39607"/>
                <a:gd name="connsiteX5" fmla="*/ 153499 w 153499"/>
                <a:gd name="connsiteY5" fmla="*/ 20710 h 3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499" h="39607">
                  <a:moveTo>
                    <a:pt x="153499" y="20710"/>
                  </a:moveTo>
                  <a:cubicBezTo>
                    <a:pt x="105766" y="20678"/>
                    <a:pt x="57995" y="13884"/>
                    <a:pt x="12065" y="396"/>
                  </a:cubicBezTo>
                  <a:cubicBezTo>
                    <a:pt x="7119" y="-1096"/>
                    <a:pt x="1842" y="1755"/>
                    <a:pt x="388" y="6784"/>
                  </a:cubicBezTo>
                  <a:cubicBezTo>
                    <a:pt x="-1085" y="11769"/>
                    <a:pt x="1766" y="16995"/>
                    <a:pt x="6770" y="18462"/>
                  </a:cubicBezTo>
                  <a:cubicBezTo>
                    <a:pt x="54464" y="32483"/>
                    <a:pt x="103836" y="39608"/>
                    <a:pt x="153499" y="39608"/>
                  </a:cubicBezTo>
                  <a:lnTo>
                    <a:pt x="153499" y="20710"/>
                  </a:lnTo>
                  <a:close/>
                </a:path>
              </a:pathLst>
            </a:custGeom>
            <a:grpFill/>
            <a:ln w="6350" cap="flat">
              <a:noFill/>
              <a:prstDash val="solid"/>
              <a:miter/>
            </a:ln>
          </p:spPr>
          <p:txBody>
            <a:bodyPr anchor="ctr"/>
            <a:lstStyle/>
            <a:p>
              <a:pPr eaLnBrk="1" fontAlgn="auto" hangingPunct="1">
                <a:spcBef>
                  <a:spcPts val="0"/>
                </a:spcBef>
                <a:spcAft>
                  <a:spcPts val="0"/>
                </a:spcAft>
                <a:defRPr/>
              </a:pPr>
              <a:endParaRPr lang="en-US">
                <a:solidFill>
                  <a:srgbClr val="FF9195"/>
                </a:solidFill>
                <a:latin typeface="Space Grotesk" pitchFamily="2" charset="77"/>
                <a:cs typeface="Space Grotesk" pitchFamily="2" charset="77"/>
              </a:endParaRPr>
            </a:p>
          </p:txBody>
        </p:sp>
        <p:sp>
          <p:nvSpPr>
            <p:cNvPr id="16" name="Freeform: Shape 1018">
              <a:extLst>
                <a:ext uri="{FF2B5EF4-FFF2-40B4-BE49-F238E27FC236}">
                  <a16:creationId xmlns:a16="http://schemas.microsoft.com/office/drawing/2014/main" id="{8EFA6A1A-49B2-D369-5409-FDD9AD1143C1}"/>
                </a:ext>
              </a:extLst>
            </p:cNvPr>
            <p:cNvSpPr/>
            <p:nvPr/>
          </p:nvSpPr>
          <p:spPr>
            <a:xfrm>
              <a:off x="5530570" y="664462"/>
              <a:ext cx="123880" cy="413564"/>
            </a:xfrm>
            <a:custGeom>
              <a:avLst/>
              <a:gdLst>
                <a:gd name="connsiteX0" fmla="*/ 114465 w 123880"/>
                <a:gd name="connsiteY0" fmla="*/ 413564 h 413564"/>
                <a:gd name="connsiteX1" fmla="*/ 122244 w 123880"/>
                <a:gd name="connsiteY1" fmla="*/ 409462 h 413564"/>
                <a:gd name="connsiteX2" fmla="*/ 119774 w 123880"/>
                <a:gd name="connsiteY2" fmla="*/ 396362 h 413564"/>
                <a:gd name="connsiteX3" fmla="*/ 18847 w 123880"/>
                <a:gd name="connsiteY3" fmla="*/ 206776 h 413564"/>
                <a:gd name="connsiteX4" fmla="*/ 119774 w 123880"/>
                <a:gd name="connsiteY4" fmla="*/ 17184 h 413564"/>
                <a:gd name="connsiteX5" fmla="*/ 122244 w 123880"/>
                <a:gd name="connsiteY5" fmla="*/ 4084 h 413564"/>
                <a:gd name="connsiteX6" fmla="*/ 109144 w 123880"/>
                <a:gd name="connsiteY6" fmla="*/ 1620 h 413564"/>
                <a:gd name="connsiteX7" fmla="*/ 0 w 123880"/>
                <a:gd name="connsiteY7" fmla="*/ 206776 h 413564"/>
                <a:gd name="connsiteX8" fmla="*/ 109144 w 123880"/>
                <a:gd name="connsiteY8" fmla="*/ 411932 h 413564"/>
                <a:gd name="connsiteX9" fmla="*/ 114465 w 123880"/>
                <a:gd name="connsiteY9" fmla="*/ 413564 h 413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80" h="413564">
                  <a:moveTo>
                    <a:pt x="114465" y="413564"/>
                  </a:moveTo>
                  <a:cubicBezTo>
                    <a:pt x="117456" y="413564"/>
                    <a:pt x="120421" y="412129"/>
                    <a:pt x="122244" y="409462"/>
                  </a:cubicBezTo>
                  <a:cubicBezTo>
                    <a:pt x="125171" y="405157"/>
                    <a:pt x="124066" y="399302"/>
                    <a:pt x="119774" y="396362"/>
                  </a:cubicBezTo>
                  <a:cubicBezTo>
                    <a:pt x="56566" y="353233"/>
                    <a:pt x="18847" y="282367"/>
                    <a:pt x="18847" y="206776"/>
                  </a:cubicBezTo>
                  <a:cubicBezTo>
                    <a:pt x="18847" y="131179"/>
                    <a:pt x="56566" y="60320"/>
                    <a:pt x="119774" y="17184"/>
                  </a:cubicBezTo>
                  <a:cubicBezTo>
                    <a:pt x="124066" y="14238"/>
                    <a:pt x="125171" y="8390"/>
                    <a:pt x="122244" y="4084"/>
                  </a:cubicBezTo>
                  <a:cubicBezTo>
                    <a:pt x="119304" y="-202"/>
                    <a:pt x="113449" y="-1269"/>
                    <a:pt x="109144" y="1620"/>
                  </a:cubicBezTo>
                  <a:cubicBezTo>
                    <a:pt x="40799" y="48268"/>
                    <a:pt x="0" y="124963"/>
                    <a:pt x="0" y="206776"/>
                  </a:cubicBezTo>
                  <a:cubicBezTo>
                    <a:pt x="0" y="288583"/>
                    <a:pt x="40799" y="365279"/>
                    <a:pt x="109144" y="411932"/>
                  </a:cubicBezTo>
                  <a:cubicBezTo>
                    <a:pt x="110782" y="413031"/>
                    <a:pt x="112617" y="413564"/>
                    <a:pt x="114465" y="413564"/>
                  </a:cubicBezTo>
                  <a:close/>
                </a:path>
              </a:pathLst>
            </a:custGeom>
            <a:grpFill/>
            <a:ln w="6350" cap="flat">
              <a:noFill/>
              <a:prstDash val="solid"/>
              <a:miter/>
            </a:ln>
          </p:spPr>
          <p:txBody>
            <a:bodyPr anchor="ctr"/>
            <a:lstStyle/>
            <a:p>
              <a:pPr eaLnBrk="1" fontAlgn="auto" hangingPunct="1">
                <a:spcBef>
                  <a:spcPts val="0"/>
                </a:spcBef>
                <a:spcAft>
                  <a:spcPts val="0"/>
                </a:spcAft>
                <a:defRPr/>
              </a:pPr>
              <a:endParaRPr lang="en-US">
                <a:solidFill>
                  <a:srgbClr val="FF9195"/>
                </a:solidFill>
                <a:latin typeface="Space Grotesk" pitchFamily="2" charset="77"/>
                <a:cs typeface="Space Grotesk" pitchFamily="2" charset="77"/>
              </a:endParaRPr>
            </a:p>
          </p:txBody>
        </p:sp>
        <p:sp>
          <p:nvSpPr>
            <p:cNvPr id="17" name="Freeform: Shape 1019">
              <a:extLst>
                <a:ext uri="{FF2B5EF4-FFF2-40B4-BE49-F238E27FC236}">
                  <a16:creationId xmlns:a16="http://schemas.microsoft.com/office/drawing/2014/main" id="{2A8D435F-524B-ED7A-CDC1-63E472B2079F}"/>
                </a:ext>
              </a:extLst>
            </p:cNvPr>
            <p:cNvSpPr/>
            <p:nvPr/>
          </p:nvSpPr>
          <p:spPr>
            <a:xfrm>
              <a:off x="5645099" y="674376"/>
              <a:ext cx="18846" cy="393719"/>
            </a:xfrm>
            <a:custGeom>
              <a:avLst/>
              <a:gdLst>
                <a:gd name="connsiteX0" fmla="*/ 9423 w 18846"/>
                <a:gd name="connsiteY0" fmla="*/ 0 h 393719"/>
                <a:gd name="connsiteX1" fmla="*/ 0 w 18846"/>
                <a:gd name="connsiteY1" fmla="*/ 9423 h 393719"/>
                <a:gd name="connsiteX2" fmla="*/ 0 w 18846"/>
                <a:gd name="connsiteY2" fmla="*/ 384296 h 393719"/>
                <a:gd name="connsiteX3" fmla="*/ 9423 w 18846"/>
                <a:gd name="connsiteY3" fmla="*/ 393719 h 393719"/>
                <a:gd name="connsiteX4" fmla="*/ 18847 w 18846"/>
                <a:gd name="connsiteY4" fmla="*/ 384296 h 393719"/>
                <a:gd name="connsiteX5" fmla="*/ 18847 w 18846"/>
                <a:gd name="connsiteY5" fmla="*/ 9423 h 393719"/>
                <a:gd name="connsiteX6" fmla="*/ 9423 w 18846"/>
                <a:gd name="connsiteY6" fmla="*/ 0 h 39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46" h="393719">
                  <a:moveTo>
                    <a:pt x="9423" y="0"/>
                  </a:moveTo>
                  <a:cubicBezTo>
                    <a:pt x="4216" y="0"/>
                    <a:pt x="0" y="4223"/>
                    <a:pt x="0" y="9423"/>
                  </a:cubicBezTo>
                  <a:lnTo>
                    <a:pt x="0" y="384296"/>
                  </a:lnTo>
                  <a:cubicBezTo>
                    <a:pt x="0" y="389503"/>
                    <a:pt x="4216" y="393719"/>
                    <a:pt x="9423" y="393719"/>
                  </a:cubicBezTo>
                  <a:cubicBezTo>
                    <a:pt x="14631" y="393719"/>
                    <a:pt x="18847" y="389503"/>
                    <a:pt x="18847" y="384296"/>
                  </a:cubicBezTo>
                  <a:lnTo>
                    <a:pt x="18847" y="9423"/>
                  </a:lnTo>
                  <a:cubicBezTo>
                    <a:pt x="18847" y="4223"/>
                    <a:pt x="14631" y="0"/>
                    <a:pt x="9423" y="0"/>
                  </a:cubicBezTo>
                  <a:close/>
                </a:path>
              </a:pathLst>
            </a:custGeom>
            <a:grpFill/>
            <a:ln w="6350" cap="flat">
              <a:noFill/>
              <a:prstDash val="solid"/>
              <a:miter/>
            </a:ln>
          </p:spPr>
          <p:txBody>
            <a:bodyPr anchor="ctr"/>
            <a:lstStyle/>
            <a:p>
              <a:pPr eaLnBrk="1" fontAlgn="auto" hangingPunct="1">
                <a:spcBef>
                  <a:spcPts val="0"/>
                </a:spcBef>
                <a:spcAft>
                  <a:spcPts val="0"/>
                </a:spcAft>
                <a:defRPr/>
              </a:pPr>
              <a:endParaRPr lang="en-US">
                <a:solidFill>
                  <a:srgbClr val="FF9195"/>
                </a:solidFill>
                <a:latin typeface="Space Grotesk" pitchFamily="2" charset="77"/>
                <a:cs typeface="Space Grotesk" pitchFamily="2" charset="77"/>
              </a:endParaRPr>
            </a:p>
          </p:txBody>
        </p:sp>
        <p:sp>
          <p:nvSpPr>
            <p:cNvPr id="18" name="Freeform: Shape 1020">
              <a:extLst>
                <a:ext uri="{FF2B5EF4-FFF2-40B4-BE49-F238E27FC236}">
                  <a16:creationId xmlns:a16="http://schemas.microsoft.com/office/drawing/2014/main" id="{E87233B0-3EC8-64CB-BF96-46A52776F363}"/>
                </a:ext>
              </a:extLst>
            </p:cNvPr>
            <p:cNvSpPr/>
            <p:nvPr/>
          </p:nvSpPr>
          <p:spPr>
            <a:xfrm>
              <a:off x="5457672" y="861815"/>
              <a:ext cx="196850" cy="18840"/>
            </a:xfrm>
            <a:custGeom>
              <a:avLst/>
              <a:gdLst>
                <a:gd name="connsiteX0" fmla="*/ 9417 w 196850"/>
                <a:gd name="connsiteY0" fmla="*/ 18841 h 18840"/>
                <a:gd name="connsiteX1" fmla="*/ 196850 w 196850"/>
                <a:gd name="connsiteY1" fmla="*/ 18841 h 18840"/>
                <a:gd name="connsiteX2" fmla="*/ 196850 w 196850"/>
                <a:gd name="connsiteY2" fmla="*/ 0 h 18840"/>
                <a:gd name="connsiteX3" fmla="*/ 9417 w 196850"/>
                <a:gd name="connsiteY3" fmla="*/ 0 h 18840"/>
                <a:gd name="connsiteX4" fmla="*/ 0 w 196850"/>
                <a:gd name="connsiteY4" fmla="*/ 9423 h 18840"/>
                <a:gd name="connsiteX5" fmla="*/ 9417 w 196850"/>
                <a:gd name="connsiteY5" fmla="*/ 18841 h 1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850" h="18840">
                  <a:moveTo>
                    <a:pt x="9417" y="18841"/>
                  </a:moveTo>
                  <a:lnTo>
                    <a:pt x="196850" y="18841"/>
                  </a:lnTo>
                  <a:lnTo>
                    <a:pt x="196850" y="0"/>
                  </a:lnTo>
                  <a:lnTo>
                    <a:pt x="9417" y="0"/>
                  </a:lnTo>
                  <a:cubicBezTo>
                    <a:pt x="4210" y="0"/>
                    <a:pt x="0" y="4210"/>
                    <a:pt x="0" y="9423"/>
                  </a:cubicBezTo>
                  <a:cubicBezTo>
                    <a:pt x="0" y="14630"/>
                    <a:pt x="4210" y="18841"/>
                    <a:pt x="9417" y="18841"/>
                  </a:cubicBezTo>
                  <a:close/>
                </a:path>
              </a:pathLst>
            </a:custGeom>
            <a:grpFill/>
            <a:ln w="6350" cap="flat">
              <a:noFill/>
              <a:prstDash val="solid"/>
              <a:miter/>
            </a:ln>
          </p:spPr>
          <p:txBody>
            <a:bodyPr anchor="ctr"/>
            <a:lstStyle/>
            <a:p>
              <a:pPr eaLnBrk="1" fontAlgn="auto" hangingPunct="1">
                <a:spcBef>
                  <a:spcPts val="0"/>
                </a:spcBef>
                <a:spcAft>
                  <a:spcPts val="0"/>
                </a:spcAft>
                <a:defRPr/>
              </a:pPr>
              <a:endParaRPr lang="en-US">
                <a:solidFill>
                  <a:srgbClr val="FF9195"/>
                </a:solidFill>
                <a:latin typeface="Space Grotesk" pitchFamily="2" charset="77"/>
                <a:cs typeface="Space Grotesk" pitchFamily="2" charset="77"/>
              </a:endParaRPr>
            </a:p>
          </p:txBody>
        </p:sp>
      </p:grpSp>
      <p:cxnSp>
        <p:nvCxnSpPr>
          <p:cNvPr id="22" name="Straight Connector 21">
            <a:extLst>
              <a:ext uri="{FF2B5EF4-FFF2-40B4-BE49-F238E27FC236}">
                <a16:creationId xmlns:a16="http://schemas.microsoft.com/office/drawing/2014/main" id="{7BFD37C7-46EF-23CF-15B0-4B3170A65759}"/>
              </a:ext>
            </a:extLst>
          </p:cNvPr>
          <p:cNvCxnSpPr/>
          <p:nvPr userDrawn="1"/>
        </p:nvCxnSpPr>
        <p:spPr>
          <a:xfrm>
            <a:off x="1055688" y="476250"/>
            <a:ext cx="0" cy="59055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E72B76C-1F93-9F0A-94C1-FA53C8DC7001}"/>
              </a:ext>
            </a:extLst>
          </p:cNvPr>
          <p:cNvCxnSpPr/>
          <p:nvPr userDrawn="1"/>
        </p:nvCxnSpPr>
        <p:spPr>
          <a:xfrm>
            <a:off x="1055688" y="1560513"/>
            <a:ext cx="0" cy="1349375"/>
          </a:xfrm>
          <a:prstGeom prst="line">
            <a:avLst/>
          </a:prstGeom>
          <a:ln w="25400">
            <a:solidFill>
              <a:srgbClr val="EBF5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73120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cerinidesign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arielle@acerinidesigns.com" TargetMode="External"/><Relationship Id="rId5" Type="http://schemas.openxmlformats.org/officeDocument/2006/relationships/hyperlink" Target="tel:6316556245"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hyperlink" Target="https://xd.adobe.com/view/06e34704-1115-4e52-87ce-a07ca469fcbf-53b0/" TargetMode="Externa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1drv.ms/x/s!ApD87hYp2miS6Tati6wP729P9h4i" TargetMode="External"/><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hyperlink" Target="http://acerinidesigns.com/portfolio/ui-ux-design/zenith-design-system" TargetMode="Externa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lucid.app/lucidchart/490b7680-d634-4cd1-8328-f11185214203/edit?viewport_loc=-10250%2C-10001%2C12097%2C6155%2C0_0&amp;invitationId=inv_d189b43c-0d74-44aa-a888-0346979cae5b" TargetMode="External"/><Relationship Id="rId2" Type="http://schemas.openxmlformats.org/officeDocument/2006/relationships/image" Target="../media/image16.emf"/><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hyperlink" Target="https://lucid.app/lucidspark/b6fb047f-72b2-4068-b73e-3d3a4de55eee/edit?viewport_loc=-10122%2C-8677%2C32001%2C16445%2C0_0&amp;invitationId=inv_3e1f739e-4361-47e5-88a1-4911174f93f2" TargetMode="External"/><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hyperlink" Target="http://acerinidesigns.com/portfolio/ui-ux-design/zenith-design-system"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DF6B2222-D5E8-7E23-F246-9B3DB68488F2}"/>
              </a:ext>
            </a:extLst>
          </p:cNvPr>
          <p:cNvCxnSpPr>
            <a:cxnSpLocks/>
          </p:cNvCxnSpPr>
          <p:nvPr/>
        </p:nvCxnSpPr>
        <p:spPr>
          <a:xfrm>
            <a:off x="1704462" y="4909716"/>
            <a:ext cx="5949794" cy="0"/>
          </a:xfrm>
          <a:prstGeom prst="line">
            <a:avLst/>
          </a:prstGeom>
          <a:ln w="25400" cap="rnd">
            <a:solidFill>
              <a:srgbClr val="2E6599"/>
            </a:solidFill>
            <a:round/>
          </a:ln>
        </p:spPr>
        <p:style>
          <a:lnRef idx="1">
            <a:schemeClr val="accent1"/>
          </a:lnRef>
          <a:fillRef idx="0">
            <a:schemeClr val="accent1"/>
          </a:fillRef>
          <a:effectRef idx="0">
            <a:schemeClr val="accent1"/>
          </a:effectRef>
          <a:fontRef idx="minor">
            <a:schemeClr val="tx1"/>
          </a:fontRef>
        </p:style>
      </p:cxnSp>
      <p:sp>
        <p:nvSpPr>
          <p:cNvPr id="28" name="TextBox 7">
            <a:extLst>
              <a:ext uri="{FF2B5EF4-FFF2-40B4-BE49-F238E27FC236}">
                <a16:creationId xmlns:a16="http://schemas.microsoft.com/office/drawing/2014/main" id="{8A0AE4AA-5813-96D6-F2D1-48497AC3D012}"/>
              </a:ext>
            </a:extLst>
          </p:cNvPr>
          <p:cNvSpPr txBox="1"/>
          <p:nvPr/>
        </p:nvSpPr>
        <p:spPr>
          <a:xfrm>
            <a:off x="1606312" y="4209470"/>
            <a:ext cx="2249334" cy="338554"/>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1600" b="1" dirty="0">
                <a:solidFill>
                  <a:srgbClr val="012A4D"/>
                </a:solidFill>
                <a:latin typeface="Space Grotesk Bold" pitchFamily="2" charset="77"/>
                <a:ea typeface="Sawarabi Mincho" panose="02000600000000000000" pitchFamily="2" charset="-128"/>
                <a:cs typeface="Space Grotesk Bold" pitchFamily="2" charset="77"/>
              </a:rPr>
              <a:t>Zenith Design System</a:t>
            </a:r>
          </a:p>
        </p:txBody>
      </p:sp>
      <p:grpSp>
        <p:nvGrpSpPr>
          <p:cNvPr id="5" name="Group 4">
            <a:extLst>
              <a:ext uri="{FF2B5EF4-FFF2-40B4-BE49-F238E27FC236}">
                <a16:creationId xmlns:a16="http://schemas.microsoft.com/office/drawing/2014/main" id="{C5D34C49-D917-E073-4E94-E19B184A080F}"/>
              </a:ext>
            </a:extLst>
          </p:cNvPr>
          <p:cNvGrpSpPr/>
          <p:nvPr/>
        </p:nvGrpSpPr>
        <p:grpSpPr>
          <a:xfrm>
            <a:off x="6304881" y="4225019"/>
            <a:ext cx="1349375" cy="317500"/>
            <a:chOff x="5079965" y="4557517"/>
            <a:chExt cx="1349375" cy="317500"/>
          </a:xfrm>
        </p:grpSpPr>
        <p:sp>
          <p:nvSpPr>
            <p:cNvPr id="41" name="Rounded Rectangle 40">
              <a:extLst>
                <a:ext uri="{FF2B5EF4-FFF2-40B4-BE49-F238E27FC236}">
                  <a16:creationId xmlns:a16="http://schemas.microsoft.com/office/drawing/2014/main" id="{0D4C6FC8-BF94-8054-936C-6077B73C0028}"/>
                </a:ext>
              </a:extLst>
            </p:cNvPr>
            <p:cNvSpPr/>
            <p:nvPr/>
          </p:nvSpPr>
          <p:spPr>
            <a:xfrm>
              <a:off x="5079965" y="4557517"/>
              <a:ext cx="1349375" cy="317500"/>
            </a:xfrm>
            <a:prstGeom prst="roundRect">
              <a:avLst/>
            </a:prstGeom>
            <a:solidFill>
              <a:srgbClr val="FF91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1" name="TextBox 7">
              <a:extLst>
                <a:ext uri="{FF2B5EF4-FFF2-40B4-BE49-F238E27FC236}">
                  <a16:creationId xmlns:a16="http://schemas.microsoft.com/office/drawing/2014/main" id="{56FBA702-A4F9-C9EB-8F2A-74DD1D496BBC}"/>
                </a:ext>
              </a:extLst>
            </p:cNvPr>
            <p:cNvSpPr txBox="1"/>
            <p:nvPr/>
          </p:nvSpPr>
          <p:spPr>
            <a:xfrm>
              <a:off x="5269743" y="4639323"/>
              <a:ext cx="969817" cy="153888"/>
            </a:xfrm>
            <a:prstGeom prst="rect">
              <a:avLst/>
            </a:prstGeom>
            <a:noFill/>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GB" sz="1000" b="1" dirty="0">
                  <a:solidFill>
                    <a:schemeClr val="bg1"/>
                  </a:solidFill>
                  <a:latin typeface="Space Grotesk Bold" pitchFamily="2" charset="77"/>
                  <a:ea typeface="Sawarabi Mincho" panose="02000600000000000000" pitchFamily="2" charset="-128"/>
                  <a:cs typeface="Space Grotesk Bold" pitchFamily="2" charset="77"/>
                  <a:hlinkClick r:id="rId3">
                    <a:extLst>
                      <a:ext uri="{A12FA001-AC4F-418D-AE19-62706E023703}">
                        <ahyp:hlinkClr xmlns:ahyp="http://schemas.microsoft.com/office/drawing/2018/hyperlinkcolor" val="tx"/>
                      </a:ext>
                    </a:extLst>
                  </a:hlinkClick>
                </a:rPr>
                <a:t>VIEW PORTFOLIO</a:t>
              </a:r>
              <a:endParaRPr lang="en-US" sz="1000" b="1" dirty="0">
                <a:solidFill>
                  <a:schemeClr val="bg1"/>
                </a:solidFill>
                <a:latin typeface="Space Grotesk Bold" pitchFamily="2" charset="77"/>
                <a:ea typeface="Sawarabi Mincho" panose="02000600000000000000" pitchFamily="2" charset="-128"/>
                <a:cs typeface="Space Grotesk Bold" pitchFamily="2" charset="77"/>
              </a:endParaRPr>
            </a:p>
          </p:txBody>
        </p:sp>
      </p:grpSp>
      <p:cxnSp>
        <p:nvCxnSpPr>
          <p:cNvPr id="42" name="Straight Connector 41">
            <a:extLst>
              <a:ext uri="{FF2B5EF4-FFF2-40B4-BE49-F238E27FC236}">
                <a16:creationId xmlns:a16="http://schemas.microsoft.com/office/drawing/2014/main" id="{51F224F5-D64D-9AB2-1A9D-A64D06B056D2}"/>
              </a:ext>
            </a:extLst>
          </p:cNvPr>
          <p:cNvCxnSpPr/>
          <p:nvPr/>
        </p:nvCxnSpPr>
        <p:spPr>
          <a:xfrm>
            <a:off x="1055688" y="476250"/>
            <a:ext cx="0" cy="59055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686C61-5959-6DEB-6273-87D1C17214E4}"/>
              </a:ext>
            </a:extLst>
          </p:cNvPr>
          <p:cNvCxnSpPr/>
          <p:nvPr/>
        </p:nvCxnSpPr>
        <p:spPr>
          <a:xfrm>
            <a:off x="1055688" y="1560513"/>
            <a:ext cx="0" cy="1349375"/>
          </a:xfrm>
          <a:prstGeom prst="line">
            <a:avLst/>
          </a:prstGeom>
          <a:ln w="25400">
            <a:solidFill>
              <a:srgbClr val="EBF5FF"/>
            </a:solidFill>
          </a:ln>
        </p:spPr>
        <p:style>
          <a:lnRef idx="1">
            <a:schemeClr val="accent1"/>
          </a:lnRef>
          <a:fillRef idx="0">
            <a:schemeClr val="accent1"/>
          </a:fillRef>
          <a:effectRef idx="0">
            <a:schemeClr val="accent1"/>
          </a:effectRef>
          <a:fontRef idx="minor">
            <a:schemeClr val="tx1"/>
          </a:fontRef>
        </p:style>
      </p:cxnSp>
      <p:sp>
        <p:nvSpPr>
          <p:cNvPr id="1043" name="Picture Placeholder 43">
            <a:extLst>
              <a:ext uri="{FF2B5EF4-FFF2-40B4-BE49-F238E27FC236}">
                <a16:creationId xmlns:a16="http://schemas.microsoft.com/office/drawing/2014/main" id="{C6DE088A-EFD1-1371-17CE-4352F1A755E7}"/>
              </a:ext>
            </a:extLst>
          </p:cNvPr>
          <p:cNvSpPr>
            <a:spLocks noGrp="1"/>
          </p:cNvSpPr>
          <p:nvPr>
            <p:ph type="pic" sz="quarter" idx="10"/>
          </p:nvPr>
        </p:nvSpPr>
        <p:spPr bwMode="auto">
          <a:xfrm>
            <a:off x="8353266" y="1912938"/>
            <a:ext cx="3862387" cy="4945062"/>
          </a:xfrm>
          <a:blipFill dpi="0" rotWithShape="0">
            <a:blip r:embed="rId4"/>
            <a:srcRect/>
            <a:stretch>
              <a:fillRect/>
            </a:stretch>
          </a:blipFill>
        </p:spPr>
      </p:sp>
      <p:sp>
        <p:nvSpPr>
          <p:cNvPr id="2" name="Text Box 44">
            <a:extLst>
              <a:ext uri="{FF2B5EF4-FFF2-40B4-BE49-F238E27FC236}">
                <a16:creationId xmlns:a16="http://schemas.microsoft.com/office/drawing/2014/main" id="{0B5FD194-B73B-19AB-B831-A7551C317158}"/>
              </a:ext>
            </a:extLst>
          </p:cNvPr>
          <p:cNvSpPr txBox="1">
            <a:spLocks/>
          </p:cNvSpPr>
          <p:nvPr/>
        </p:nvSpPr>
        <p:spPr bwMode="auto">
          <a:xfrm>
            <a:off x="1606312" y="845582"/>
            <a:ext cx="5307841" cy="272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2700" marR="0">
              <a:lnSpc>
                <a:spcPts val="9460"/>
              </a:lnSpc>
              <a:spcBef>
                <a:spcPts val="0"/>
              </a:spcBef>
              <a:spcAft>
                <a:spcPts val="0"/>
              </a:spcAft>
            </a:pPr>
            <a:r>
              <a:rPr lang="en-US" sz="8800" b="1" spc="200" dirty="0">
                <a:solidFill>
                  <a:srgbClr val="012A4D"/>
                </a:solidFill>
                <a:effectLst/>
                <a:latin typeface="Space Grotesk Bold" pitchFamily="2" charset="77"/>
                <a:ea typeface="Montserrat" pitchFamily="2" charset="77"/>
                <a:cs typeface="Montserrat" pitchFamily="2" charset="77"/>
              </a:rPr>
              <a:t>ARIELLE</a:t>
            </a:r>
            <a:endParaRPr lang="en-US" sz="4000" dirty="0">
              <a:effectLst/>
              <a:latin typeface="Montserrat" pitchFamily="2" charset="77"/>
              <a:ea typeface="Montserrat" pitchFamily="2" charset="77"/>
              <a:cs typeface="Montserrat" pitchFamily="2" charset="77"/>
            </a:endParaRPr>
          </a:p>
          <a:p>
            <a:pPr marL="12700" marR="0">
              <a:lnSpc>
                <a:spcPts val="9460"/>
              </a:lnSpc>
              <a:spcBef>
                <a:spcPts val="0"/>
              </a:spcBef>
              <a:spcAft>
                <a:spcPts val="0"/>
              </a:spcAft>
            </a:pPr>
            <a:r>
              <a:rPr lang="en-US" sz="8800" b="1" spc="150" dirty="0">
                <a:solidFill>
                  <a:srgbClr val="012A4D"/>
                </a:solidFill>
                <a:effectLst/>
                <a:latin typeface="Space Grotesk Bold" pitchFamily="2" charset="77"/>
                <a:ea typeface="Montserrat" pitchFamily="2" charset="77"/>
                <a:cs typeface="Montserrat" pitchFamily="2" charset="77"/>
              </a:rPr>
              <a:t>CERINI</a:t>
            </a:r>
            <a:endParaRPr lang="en-US" sz="4000" dirty="0">
              <a:effectLst/>
              <a:latin typeface="Montserrat" pitchFamily="2" charset="77"/>
              <a:ea typeface="Montserrat" pitchFamily="2" charset="77"/>
              <a:cs typeface="Montserrat" pitchFamily="2" charset="77"/>
            </a:endParaRPr>
          </a:p>
        </p:txBody>
      </p:sp>
      <p:sp>
        <p:nvSpPr>
          <p:cNvPr id="3" name="Text Box 53">
            <a:extLst>
              <a:ext uri="{FF2B5EF4-FFF2-40B4-BE49-F238E27FC236}">
                <a16:creationId xmlns:a16="http://schemas.microsoft.com/office/drawing/2014/main" id="{96DA11CC-C08C-BD18-EBD7-66760C8E1DDE}"/>
              </a:ext>
            </a:extLst>
          </p:cNvPr>
          <p:cNvSpPr txBox="1">
            <a:spLocks/>
          </p:cNvSpPr>
          <p:nvPr/>
        </p:nvSpPr>
        <p:spPr bwMode="auto">
          <a:xfrm>
            <a:off x="1606312" y="3450588"/>
            <a:ext cx="6196330" cy="431997"/>
          </a:xfrm>
          <a:prstGeom prst="rect">
            <a:avLst/>
          </a:prstGeom>
          <a:solidFill>
            <a:srgbClr val="F4FC97"/>
          </a:solidFill>
          <a:ln cap="rnd">
            <a:solidFill>
              <a:srgbClr val="F4FC97"/>
            </a:solidFill>
          </a:ln>
        </p:spPr>
        <p:txBody>
          <a:bodyPr rot="0" vert="horz" wrap="square" lIns="54864" tIns="45720" rIns="27432" bIns="45720" anchor="ctr" anchorCtr="0" upright="1">
            <a:noAutofit/>
          </a:bodyPr>
          <a:lstStyle/>
          <a:p>
            <a:pPr marL="12700" marR="0">
              <a:spcBef>
                <a:spcPts val="70"/>
              </a:spcBef>
              <a:spcAft>
                <a:spcPts val="0"/>
              </a:spcAft>
            </a:pPr>
            <a:r>
              <a:rPr lang="en-US" sz="1600" b="1" dirty="0">
                <a:solidFill>
                  <a:srgbClr val="012A4D"/>
                </a:solidFill>
                <a:latin typeface="Space Grotesk Bold" pitchFamily="2" charset="77"/>
                <a:ea typeface="Montserrat" pitchFamily="2" charset="77"/>
                <a:cs typeface="Montserrat" pitchFamily="2" charset="77"/>
              </a:rPr>
              <a:t>Creative Problem Solver &amp; Strategic Thinker</a:t>
            </a:r>
            <a:endParaRPr lang="en-US" sz="2400" dirty="0">
              <a:effectLst/>
              <a:latin typeface="Montserrat" pitchFamily="2" charset="77"/>
              <a:ea typeface="Montserrat" pitchFamily="2" charset="77"/>
              <a:cs typeface="Montserrat" pitchFamily="2" charset="77"/>
            </a:endParaRPr>
          </a:p>
        </p:txBody>
      </p:sp>
      <p:sp>
        <p:nvSpPr>
          <p:cNvPr id="20" name="Text Box 44">
            <a:extLst>
              <a:ext uri="{FF2B5EF4-FFF2-40B4-BE49-F238E27FC236}">
                <a16:creationId xmlns:a16="http://schemas.microsoft.com/office/drawing/2014/main" id="{57498090-845F-9619-898A-53775E16802C}"/>
              </a:ext>
            </a:extLst>
          </p:cNvPr>
          <p:cNvSpPr txBox="1">
            <a:spLocks/>
          </p:cNvSpPr>
          <p:nvPr/>
        </p:nvSpPr>
        <p:spPr bwMode="auto">
          <a:xfrm>
            <a:off x="5083033" y="2061899"/>
            <a:ext cx="1101885" cy="900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2700" marR="0" algn="just">
              <a:lnSpc>
                <a:spcPts val="4220"/>
              </a:lnSpc>
              <a:spcBef>
                <a:spcPts val="0"/>
              </a:spcBef>
              <a:spcAft>
                <a:spcPts val="0"/>
              </a:spcAft>
            </a:pPr>
            <a:r>
              <a:rPr lang="en-US" sz="2800" dirty="0">
                <a:solidFill>
                  <a:srgbClr val="012A4D"/>
                </a:solidFill>
                <a:effectLst/>
                <a:latin typeface="Space Grotesk Medium" pitchFamily="2" charset="77"/>
                <a:ea typeface="Montserrat" pitchFamily="2" charset="77"/>
                <a:cs typeface="CordiaUPC" panose="020B0304020202020204" pitchFamily="34" charset="-34"/>
              </a:rPr>
              <a:t>MFA PhD</a:t>
            </a:r>
            <a:endParaRPr lang="en-US" sz="3600" dirty="0">
              <a:effectLst/>
              <a:latin typeface="Montserrat" pitchFamily="2" charset="77"/>
              <a:ea typeface="Montserrat" pitchFamily="2" charset="77"/>
              <a:cs typeface="Montserrat" pitchFamily="2" charset="77"/>
            </a:endParaRPr>
          </a:p>
        </p:txBody>
      </p:sp>
      <p:grpSp>
        <p:nvGrpSpPr>
          <p:cNvPr id="22" name="Group 21">
            <a:extLst>
              <a:ext uri="{FF2B5EF4-FFF2-40B4-BE49-F238E27FC236}">
                <a16:creationId xmlns:a16="http://schemas.microsoft.com/office/drawing/2014/main" id="{BA6A7C1C-F309-8FA4-97EF-633A1BF34802}"/>
              </a:ext>
            </a:extLst>
          </p:cNvPr>
          <p:cNvGrpSpPr/>
          <p:nvPr/>
        </p:nvGrpSpPr>
        <p:grpSpPr>
          <a:xfrm>
            <a:off x="1688899" y="5307508"/>
            <a:ext cx="3536951" cy="677545"/>
            <a:chOff x="0" y="0"/>
            <a:chExt cx="3537119" cy="678033"/>
          </a:xfrm>
        </p:grpSpPr>
        <p:grpSp>
          <p:nvGrpSpPr>
            <p:cNvPr id="23" name="Group 22">
              <a:extLst>
                <a:ext uri="{FF2B5EF4-FFF2-40B4-BE49-F238E27FC236}">
                  <a16:creationId xmlns:a16="http://schemas.microsoft.com/office/drawing/2014/main" id="{F936E4EB-63B3-55DE-12BA-BE46319AF4F5}"/>
                </a:ext>
              </a:extLst>
            </p:cNvPr>
            <p:cNvGrpSpPr/>
            <p:nvPr/>
          </p:nvGrpSpPr>
          <p:grpSpPr>
            <a:xfrm>
              <a:off x="0" y="5509"/>
              <a:ext cx="1051453" cy="672524"/>
              <a:chOff x="0" y="0"/>
              <a:chExt cx="1051453" cy="672524"/>
            </a:xfrm>
          </p:grpSpPr>
          <p:grpSp>
            <p:nvGrpSpPr>
              <p:cNvPr id="38" name="Group 37">
                <a:extLst>
                  <a:ext uri="{FF2B5EF4-FFF2-40B4-BE49-F238E27FC236}">
                    <a16:creationId xmlns:a16="http://schemas.microsoft.com/office/drawing/2014/main" id="{D690806D-C895-A95B-C103-D483EE8CEF31}"/>
                  </a:ext>
                </a:extLst>
              </p:cNvPr>
              <p:cNvGrpSpPr/>
              <p:nvPr/>
            </p:nvGrpSpPr>
            <p:grpSpPr>
              <a:xfrm>
                <a:off x="0" y="0"/>
                <a:ext cx="875665" cy="271145"/>
                <a:chOff x="0" y="0"/>
                <a:chExt cx="875665" cy="271145"/>
              </a:xfrm>
            </p:grpSpPr>
            <p:sp>
              <p:nvSpPr>
                <p:cNvPr id="45" name="Text Box 47">
                  <a:extLst>
                    <a:ext uri="{FF2B5EF4-FFF2-40B4-BE49-F238E27FC236}">
                      <a16:creationId xmlns:a16="http://schemas.microsoft.com/office/drawing/2014/main" id="{136C8C8E-D211-C7A6-B1F2-2A09C25ECD2E}"/>
                    </a:ext>
                  </a:extLst>
                </p:cNvPr>
                <p:cNvSpPr txBox="1">
                  <a:spLocks noChangeAspect="1" noEditPoints="1" noChangeArrowheads="1" noChangeShapeType="1" noTextEdit="1"/>
                </p:cNvSpPr>
                <p:nvPr/>
              </p:nvSpPr>
              <p:spPr bwMode="auto">
                <a:xfrm>
                  <a:off x="0" y="0"/>
                  <a:ext cx="369570" cy="133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2700" marR="0">
                    <a:spcBef>
                      <a:spcPts val="0"/>
                    </a:spcBef>
                    <a:spcAft>
                      <a:spcPts val="0"/>
                    </a:spcAft>
                  </a:pPr>
                  <a:r>
                    <a:rPr lang="en-US" sz="700" b="1" spc="50">
                      <a:solidFill>
                        <a:srgbClr val="0D3D66"/>
                      </a:solidFill>
                      <a:effectLst/>
                      <a:latin typeface="Space Grotesk Bold" pitchFamily="2" charset="77"/>
                      <a:ea typeface="Montserrat" pitchFamily="2" charset="77"/>
                      <a:cs typeface="Montserrat" pitchFamily="2" charset="77"/>
                    </a:rPr>
                    <a:t>PHONE</a:t>
                  </a:r>
                  <a:endParaRPr lang="en-US" sz="1100">
                    <a:effectLst/>
                    <a:latin typeface="Montserrat" pitchFamily="2" charset="77"/>
                    <a:ea typeface="Montserrat" pitchFamily="2" charset="77"/>
                    <a:cs typeface="Montserrat" pitchFamily="2" charset="77"/>
                  </a:endParaRPr>
                </a:p>
              </p:txBody>
            </p:sp>
            <p:sp>
              <p:nvSpPr>
                <p:cNvPr id="46" name="Text Box 45">
                  <a:extLst>
                    <a:ext uri="{FF2B5EF4-FFF2-40B4-BE49-F238E27FC236}">
                      <a16:creationId xmlns:a16="http://schemas.microsoft.com/office/drawing/2014/main" id="{B5971B9D-FE47-D00D-CCEE-94100E1825ED}"/>
                    </a:ext>
                  </a:extLst>
                </p:cNvPr>
                <p:cNvSpPr txBox="1">
                  <a:spLocks noChangeAspect="1" noEditPoints="1" noChangeArrowheads="1" noChangeShapeType="1" noTextEdit="1"/>
                </p:cNvSpPr>
                <p:nvPr/>
              </p:nvSpPr>
              <p:spPr bwMode="auto">
                <a:xfrm>
                  <a:off x="0" y="137160"/>
                  <a:ext cx="875665" cy="133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2700" marR="0">
                    <a:spcBef>
                      <a:spcPts val="0"/>
                    </a:spcBef>
                    <a:spcAft>
                      <a:spcPts val="0"/>
                    </a:spcAft>
                  </a:pPr>
                  <a:r>
                    <a:rPr lang="en-US" sz="800" u="sng">
                      <a:solidFill>
                        <a:srgbClr val="2E6599"/>
                      </a:solidFill>
                      <a:effectLst/>
                      <a:latin typeface="Space Grotesk" pitchFamily="2" charset="77"/>
                      <a:ea typeface="Montserrat" pitchFamily="2" charset="77"/>
                      <a:cs typeface="Montserrat" pitchFamily="2" charset="77"/>
                      <a:hlinkClick r:id="rId5" tooltip="Give me a call."/>
                    </a:rPr>
                    <a:t>(631) 655-6245</a:t>
                  </a:r>
                  <a:endParaRPr lang="en-US" sz="700">
                    <a:effectLst/>
                    <a:latin typeface="Montserrat" pitchFamily="2" charset="77"/>
                    <a:ea typeface="Montserrat" pitchFamily="2" charset="77"/>
                    <a:cs typeface="Montserrat" pitchFamily="2" charset="77"/>
                  </a:endParaRPr>
                </a:p>
              </p:txBody>
            </p:sp>
          </p:grpSp>
          <p:grpSp>
            <p:nvGrpSpPr>
              <p:cNvPr id="39" name="Group 38">
                <a:extLst>
                  <a:ext uri="{FF2B5EF4-FFF2-40B4-BE49-F238E27FC236}">
                    <a16:creationId xmlns:a16="http://schemas.microsoft.com/office/drawing/2014/main" id="{F49CBC91-1799-CEAE-C3C4-4D0F1B2077C6}"/>
                  </a:ext>
                </a:extLst>
              </p:cNvPr>
              <p:cNvGrpSpPr/>
              <p:nvPr/>
            </p:nvGrpSpPr>
            <p:grpSpPr>
              <a:xfrm>
                <a:off x="0" y="401379"/>
                <a:ext cx="1051453" cy="271145"/>
                <a:chOff x="0" y="0"/>
                <a:chExt cx="1051453" cy="271145"/>
              </a:xfrm>
            </p:grpSpPr>
            <p:sp>
              <p:nvSpPr>
                <p:cNvPr id="40" name="Text Box 47">
                  <a:extLst>
                    <a:ext uri="{FF2B5EF4-FFF2-40B4-BE49-F238E27FC236}">
                      <a16:creationId xmlns:a16="http://schemas.microsoft.com/office/drawing/2014/main" id="{5C6A7F49-C069-8511-2F69-B7C754C99B1F}"/>
                    </a:ext>
                  </a:extLst>
                </p:cNvPr>
                <p:cNvSpPr txBox="1">
                  <a:spLocks noChangeAspect="1" noEditPoints="1" noChangeArrowheads="1" noChangeShapeType="1" noTextEdit="1"/>
                </p:cNvSpPr>
                <p:nvPr/>
              </p:nvSpPr>
              <p:spPr bwMode="auto">
                <a:xfrm>
                  <a:off x="0" y="0"/>
                  <a:ext cx="483870" cy="150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2700" marR="0">
                    <a:spcBef>
                      <a:spcPts val="0"/>
                    </a:spcBef>
                    <a:spcAft>
                      <a:spcPts val="0"/>
                    </a:spcAft>
                  </a:pPr>
                  <a:r>
                    <a:rPr lang="en-US" sz="700" b="1" spc="50">
                      <a:solidFill>
                        <a:srgbClr val="0D3D66"/>
                      </a:solidFill>
                      <a:effectLst/>
                      <a:latin typeface="Space Grotesk Bold" pitchFamily="2" charset="77"/>
                      <a:ea typeface="Montserrat" pitchFamily="2" charset="77"/>
                      <a:cs typeface="Montserrat" pitchFamily="2" charset="77"/>
                    </a:rPr>
                    <a:t>WEBSITE</a:t>
                  </a:r>
                  <a:endParaRPr lang="en-US" sz="1100">
                    <a:effectLst/>
                    <a:latin typeface="Montserrat" pitchFamily="2" charset="77"/>
                    <a:ea typeface="Montserrat" pitchFamily="2" charset="77"/>
                    <a:cs typeface="Montserrat" pitchFamily="2" charset="77"/>
                  </a:endParaRPr>
                </a:p>
              </p:txBody>
            </p:sp>
            <p:sp>
              <p:nvSpPr>
                <p:cNvPr id="44" name="Text Box 45">
                  <a:hlinkClick r:id="rId3" tooltip="View my portfolio."/>
                  <a:extLst>
                    <a:ext uri="{FF2B5EF4-FFF2-40B4-BE49-F238E27FC236}">
                      <a16:creationId xmlns:a16="http://schemas.microsoft.com/office/drawing/2014/main" id="{7E02ED62-31D0-9590-54CE-8B7C4DB5F605}"/>
                    </a:ext>
                  </a:extLst>
                </p:cNvPr>
                <p:cNvSpPr txBox="1">
                  <a:spLocks noChangeAspect="1" noEditPoints="1" noChangeArrowheads="1" noChangeShapeType="1" noTextEdit="1"/>
                </p:cNvSpPr>
                <p:nvPr/>
              </p:nvSpPr>
              <p:spPr bwMode="auto">
                <a:xfrm>
                  <a:off x="0" y="137160"/>
                  <a:ext cx="1051453" cy="133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2700" marR="0">
                    <a:spcBef>
                      <a:spcPts val="0"/>
                    </a:spcBef>
                    <a:spcAft>
                      <a:spcPts val="0"/>
                    </a:spcAft>
                  </a:pPr>
                  <a:r>
                    <a:rPr lang="en-US" sz="800" u="none" strike="noStrike">
                      <a:solidFill>
                        <a:srgbClr val="2E6599"/>
                      </a:solidFill>
                      <a:effectLst/>
                      <a:latin typeface="Space Grotesk" pitchFamily="2" charset="77"/>
                      <a:ea typeface="Montserrat" pitchFamily="2" charset="77"/>
                      <a:cs typeface="Montserrat" pitchFamily="2" charset="77"/>
                      <a:hlinkClick r:id="rId6" tooltip="Send me an email."/>
                    </a:rPr>
                    <a:t>acerinidesigns.com</a:t>
                  </a:r>
                  <a:endParaRPr lang="en-US" sz="700">
                    <a:effectLst/>
                    <a:latin typeface="Montserrat" pitchFamily="2" charset="77"/>
                    <a:ea typeface="Montserrat" pitchFamily="2" charset="77"/>
                    <a:cs typeface="Montserrat" pitchFamily="2" charset="77"/>
                  </a:endParaRPr>
                </a:p>
              </p:txBody>
            </p:sp>
          </p:grpSp>
        </p:grpSp>
        <p:grpSp>
          <p:nvGrpSpPr>
            <p:cNvPr id="24" name="Group 23">
              <a:extLst>
                <a:ext uri="{FF2B5EF4-FFF2-40B4-BE49-F238E27FC236}">
                  <a16:creationId xmlns:a16="http://schemas.microsoft.com/office/drawing/2014/main" id="{0E8B0790-BA05-AF39-1B9A-60419A8D0B65}"/>
                </a:ext>
              </a:extLst>
            </p:cNvPr>
            <p:cNvGrpSpPr/>
            <p:nvPr/>
          </p:nvGrpSpPr>
          <p:grpSpPr>
            <a:xfrm>
              <a:off x="1553379" y="0"/>
              <a:ext cx="1983740" cy="676276"/>
              <a:chOff x="0" y="0"/>
              <a:chExt cx="1984213" cy="676885"/>
            </a:xfrm>
          </p:grpSpPr>
          <p:grpSp>
            <p:nvGrpSpPr>
              <p:cNvPr id="26" name="Group 25">
                <a:extLst>
                  <a:ext uri="{FF2B5EF4-FFF2-40B4-BE49-F238E27FC236}">
                    <a16:creationId xmlns:a16="http://schemas.microsoft.com/office/drawing/2014/main" id="{EB206FAB-762B-9BA5-15CA-AFCF9E0BEE08}"/>
                  </a:ext>
                </a:extLst>
              </p:cNvPr>
              <p:cNvGrpSpPr/>
              <p:nvPr/>
            </p:nvGrpSpPr>
            <p:grpSpPr>
              <a:xfrm>
                <a:off x="0" y="0"/>
                <a:ext cx="1329009" cy="273266"/>
                <a:chOff x="0" y="0"/>
                <a:chExt cx="1329009" cy="273266"/>
              </a:xfrm>
            </p:grpSpPr>
            <p:sp>
              <p:nvSpPr>
                <p:cNvPr id="35" name="Text Box 47">
                  <a:extLst>
                    <a:ext uri="{FF2B5EF4-FFF2-40B4-BE49-F238E27FC236}">
                      <a16:creationId xmlns:a16="http://schemas.microsoft.com/office/drawing/2014/main" id="{DC890EEA-80D2-3BAE-D559-5C32B2A7881B}"/>
                    </a:ext>
                  </a:extLst>
                </p:cNvPr>
                <p:cNvSpPr txBox="1">
                  <a:spLocks noChangeAspect="1" noEditPoints="1" noChangeArrowheads="1" noChangeShapeType="1" noTextEdit="1"/>
                </p:cNvSpPr>
                <p:nvPr/>
              </p:nvSpPr>
              <p:spPr bwMode="auto">
                <a:xfrm>
                  <a:off x="0" y="0"/>
                  <a:ext cx="369570" cy="133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2700" marR="0">
                    <a:spcBef>
                      <a:spcPts val="0"/>
                    </a:spcBef>
                    <a:spcAft>
                      <a:spcPts val="0"/>
                    </a:spcAft>
                  </a:pPr>
                  <a:r>
                    <a:rPr lang="en-US" sz="700" b="1" spc="50">
                      <a:solidFill>
                        <a:srgbClr val="0D3D66"/>
                      </a:solidFill>
                      <a:effectLst/>
                      <a:latin typeface="Space Grotesk Bold" pitchFamily="2" charset="77"/>
                      <a:ea typeface="Montserrat" pitchFamily="2" charset="77"/>
                      <a:cs typeface="Montserrat" pitchFamily="2" charset="77"/>
                    </a:rPr>
                    <a:t>EMAIL</a:t>
                  </a:r>
                  <a:endParaRPr lang="en-US" sz="1100">
                    <a:effectLst/>
                    <a:latin typeface="Montserrat" pitchFamily="2" charset="77"/>
                    <a:ea typeface="Montserrat" pitchFamily="2" charset="77"/>
                    <a:cs typeface="Montserrat" pitchFamily="2" charset="77"/>
                  </a:endParaRPr>
                </a:p>
              </p:txBody>
            </p:sp>
            <p:sp>
              <p:nvSpPr>
                <p:cNvPr id="36" name="Text Box 45">
                  <a:extLst>
                    <a:ext uri="{FF2B5EF4-FFF2-40B4-BE49-F238E27FC236}">
                      <a16:creationId xmlns:a16="http://schemas.microsoft.com/office/drawing/2014/main" id="{8C0FC67B-0D4A-B61F-ED9C-C3DE67AF311A}"/>
                    </a:ext>
                  </a:extLst>
                </p:cNvPr>
                <p:cNvSpPr txBox="1">
                  <a:spLocks noChangeAspect="1" noEditPoints="1" noChangeArrowheads="1" noChangeShapeType="1" noTextEdit="1"/>
                </p:cNvSpPr>
                <p:nvPr/>
              </p:nvSpPr>
              <p:spPr bwMode="auto">
                <a:xfrm>
                  <a:off x="4028" y="136958"/>
                  <a:ext cx="1324981" cy="13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2700" marR="0">
                    <a:spcBef>
                      <a:spcPts val="0"/>
                    </a:spcBef>
                    <a:spcAft>
                      <a:spcPts val="0"/>
                    </a:spcAft>
                  </a:pPr>
                  <a:r>
                    <a:rPr lang="en-US" sz="800" u="none" strike="noStrike" dirty="0">
                      <a:solidFill>
                        <a:srgbClr val="2E6599"/>
                      </a:solidFill>
                      <a:effectLst/>
                      <a:latin typeface="Space Grotesk" pitchFamily="2" charset="77"/>
                      <a:ea typeface="Montserrat" pitchFamily="2" charset="77"/>
                      <a:cs typeface="Montserrat" pitchFamily="2" charset="77"/>
                      <a:hlinkClick r:id="rId6" tooltip="Send me an email."/>
                    </a:rPr>
                    <a:t>arielle@acerinidesigns.com</a:t>
                  </a:r>
                  <a:endParaRPr lang="en-US" sz="700" dirty="0">
                    <a:effectLst/>
                    <a:latin typeface="Montserrat" pitchFamily="2" charset="77"/>
                    <a:ea typeface="Montserrat" pitchFamily="2" charset="77"/>
                    <a:cs typeface="Montserrat" pitchFamily="2" charset="77"/>
                  </a:endParaRPr>
                </a:p>
              </p:txBody>
            </p:sp>
          </p:grpSp>
          <p:grpSp>
            <p:nvGrpSpPr>
              <p:cNvPr id="30" name="Group 29">
                <a:extLst>
                  <a:ext uri="{FF2B5EF4-FFF2-40B4-BE49-F238E27FC236}">
                    <a16:creationId xmlns:a16="http://schemas.microsoft.com/office/drawing/2014/main" id="{D32C2B97-57DA-E41B-AB9E-1BBDFDABB71E}"/>
                  </a:ext>
                </a:extLst>
              </p:cNvPr>
              <p:cNvGrpSpPr/>
              <p:nvPr/>
            </p:nvGrpSpPr>
            <p:grpSpPr>
              <a:xfrm>
                <a:off x="0" y="404037"/>
                <a:ext cx="1984213" cy="272848"/>
                <a:chOff x="0" y="0"/>
                <a:chExt cx="1984213" cy="272848"/>
              </a:xfrm>
            </p:grpSpPr>
            <p:sp>
              <p:nvSpPr>
                <p:cNvPr id="33" name="Text Box 47">
                  <a:extLst>
                    <a:ext uri="{FF2B5EF4-FFF2-40B4-BE49-F238E27FC236}">
                      <a16:creationId xmlns:a16="http://schemas.microsoft.com/office/drawing/2014/main" id="{521C6A4D-863E-B5B3-239F-A3C97D72FB00}"/>
                    </a:ext>
                  </a:extLst>
                </p:cNvPr>
                <p:cNvSpPr txBox="1">
                  <a:spLocks noChangeAspect="1" noEditPoints="1" noChangeArrowheads="1" noChangeShapeType="1" noTextEdit="1"/>
                </p:cNvSpPr>
                <p:nvPr/>
              </p:nvSpPr>
              <p:spPr bwMode="auto">
                <a:xfrm>
                  <a:off x="0" y="0"/>
                  <a:ext cx="491711" cy="133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2700" marR="0">
                    <a:spcBef>
                      <a:spcPts val="0"/>
                    </a:spcBef>
                    <a:spcAft>
                      <a:spcPts val="0"/>
                    </a:spcAft>
                  </a:pPr>
                  <a:r>
                    <a:rPr lang="en-US" sz="700" b="1" spc="50">
                      <a:solidFill>
                        <a:srgbClr val="0D3D66"/>
                      </a:solidFill>
                      <a:effectLst/>
                      <a:latin typeface="Space Grotesk Bold" pitchFamily="2" charset="77"/>
                      <a:ea typeface="Montserrat" pitchFamily="2" charset="77"/>
                      <a:cs typeface="Montserrat" pitchFamily="2" charset="77"/>
                    </a:rPr>
                    <a:t>ADDRESS</a:t>
                  </a:r>
                  <a:endParaRPr lang="en-US" sz="1100">
                    <a:effectLst/>
                    <a:latin typeface="Montserrat" pitchFamily="2" charset="77"/>
                    <a:ea typeface="Montserrat" pitchFamily="2" charset="77"/>
                    <a:cs typeface="Montserrat" pitchFamily="2" charset="77"/>
                  </a:endParaRPr>
                </a:p>
              </p:txBody>
            </p:sp>
            <p:sp>
              <p:nvSpPr>
                <p:cNvPr id="34" name="Text Box 45">
                  <a:extLst>
                    <a:ext uri="{FF2B5EF4-FFF2-40B4-BE49-F238E27FC236}">
                      <a16:creationId xmlns:a16="http://schemas.microsoft.com/office/drawing/2014/main" id="{02689BDA-DDC5-05B5-E63B-61C74DA7B8E0}"/>
                    </a:ext>
                  </a:extLst>
                </p:cNvPr>
                <p:cNvSpPr txBox="1">
                  <a:spLocks noChangeAspect="1" noEditPoints="1" noChangeArrowheads="1" noChangeShapeType="1" noTextEdit="1"/>
                </p:cNvSpPr>
                <p:nvPr/>
              </p:nvSpPr>
              <p:spPr bwMode="auto">
                <a:xfrm>
                  <a:off x="0" y="136958"/>
                  <a:ext cx="1984213" cy="135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2700" marR="0">
                    <a:spcBef>
                      <a:spcPts val="0"/>
                    </a:spcBef>
                    <a:spcAft>
                      <a:spcPts val="0"/>
                    </a:spcAft>
                  </a:pPr>
                  <a:r>
                    <a:rPr lang="en-US" sz="800" u="none" strike="noStrike" dirty="0">
                      <a:solidFill>
                        <a:srgbClr val="2E6599"/>
                      </a:solidFill>
                      <a:effectLst/>
                      <a:latin typeface="Space Grotesk" pitchFamily="2" charset="77"/>
                      <a:ea typeface="Montserrat" pitchFamily="2" charset="77"/>
                      <a:cs typeface="Montserrat" pitchFamily="2" charset="77"/>
                    </a:rPr>
                    <a:t>411</a:t>
                  </a:r>
                  <a:r>
                    <a:rPr lang="en-US" sz="800" dirty="0">
                      <a:solidFill>
                        <a:srgbClr val="2E6599"/>
                      </a:solidFill>
                      <a:effectLst/>
                      <a:latin typeface="Space Grotesk" pitchFamily="2" charset="77"/>
                      <a:ea typeface="Montserrat" pitchFamily="2" charset="77"/>
                      <a:cs typeface="Montserrat" pitchFamily="2" charset="77"/>
                    </a:rPr>
                    <a:t> South Street Mechanicville, NY 12118</a:t>
                  </a:r>
                  <a:endParaRPr lang="en-US" sz="700" dirty="0">
                    <a:effectLst/>
                    <a:latin typeface="Montserrat" pitchFamily="2" charset="77"/>
                    <a:ea typeface="Montserrat" pitchFamily="2" charset="77"/>
                    <a:cs typeface="Montserrat" pitchFamily="2" charset="77"/>
                  </a:endParaRPr>
                </a:p>
              </p:txBody>
            </p:sp>
          </p:grpSp>
        </p:grpSp>
      </p:grpSp>
      <p:sp>
        <p:nvSpPr>
          <p:cNvPr id="1026" name="TextBox 1025">
            <a:extLst>
              <a:ext uri="{FF2B5EF4-FFF2-40B4-BE49-F238E27FC236}">
                <a16:creationId xmlns:a16="http://schemas.microsoft.com/office/drawing/2014/main" id="{9F7055EB-67E3-1018-D524-48303A948E24}"/>
              </a:ext>
            </a:extLst>
          </p:cNvPr>
          <p:cNvSpPr txBox="1"/>
          <p:nvPr/>
        </p:nvSpPr>
        <p:spPr>
          <a:xfrm>
            <a:off x="514350" y="476250"/>
            <a:ext cx="184731"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D0155145-B200-9D6A-40D2-A9DDF131D971}"/>
              </a:ext>
            </a:extLst>
          </p:cNvPr>
          <p:cNvSpPr txBox="1">
            <a:spLocks noChangeArrowheads="1"/>
          </p:cNvSpPr>
          <p:nvPr/>
        </p:nvSpPr>
        <p:spPr bwMode="auto">
          <a:xfrm>
            <a:off x="1655099" y="738362"/>
            <a:ext cx="4068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800" dirty="0">
                <a:solidFill>
                  <a:srgbClr val="2E6599"/>
                </a:solidFill>
                <a:latin typeface="Space Grotesk Medium" pitchFamily="2" charset="77"/>
                <a:ea typeface="Sawarabi Mincho"/>
                <a:cs typeface="Space Grotesk" pitchFamily="2" charset="77"/>
              </a:rPr>
              <a:t>Solution</a:t>
            </a:r>
          </a:p>
        </p:txBody>
      </p:sp>
      <p:sp>
        <p:nvSpPr>
          <p:cNvPr id="2" name="TextBox 1">
            <a:extLst>
              <a:ext uri="{FF2B5EF4-FFF2-40B4-BE49-F238E27FC236}">
                <a16:creationId xmlns:a16="http://schemas.microsoft.com/office/drawing/2014/main" id="{15FE13C6-33EB-7F09-C5DC-243D97F90E86}"/>
              </a:ext>
            </a:extLst>
          </p:cNvPr>
          <p:cNvSpPr txBox="1"/>
          <p:nvPr/>
        </p:nvSpPr>
        <p:spPr>
          <a:xfrm>
            <a:off x="1655098" y="1399713"/>
            <a:ext cx="9137228" cy="398384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600"/>
              </a:spcAft>
              <a:buClrTx/>
              <a:buSzTx/>
              <a:buFontTx/>
              <a:buNone/>
              <a:tabLst/>
              <a:defRPr/>
            </a:pPr>
            <a:r>
              <a:rPr lang="en-US" sz="1600" b="1" dirty="0">
                <a:solidFill>
                  <a:srgbClr val="FF9195"/>
                </a:solidFill>
                <a:latin typeface="Space Grotesk Medium" pitchFamily="2" charset="77"/>
                <a:cs typeface="Space Grotesk Bold" pitchFamily="2" charset="77"/>
              </a:rPr>
              <a:t>Part One: </a:t>
            </a:r>
            <a:r>
              <a:rPr lang="en-US" sz="1600" dirty="0">
                <a:solidFill>
                  <a:srgbClr val="012A4D"/>
                </a:solidFill>
                <a:latin typeface="Space Grotesk Medium" pitchFamily="2" charset="77"/>
                <a:cs typeface="Space Grotesk Bold" pitchFamily="2" charset="77"/>
              </a:rPr>
              <a:t>Design System Structure </a:t>
            </a:r>
          </a:p>
          <a:p>
            <a:pPr marL="285750" indent="-285750" eaLnBrk="1" fontAlgn="auto" hangingPunct="1">
              <a:lnSpc>
                <a:spcPct val="150000"/>
              </a:lnSpc>
              <a:spcBef>
                <a:spcPts val="0"/>
              </a:spcBef>
              <a:spcAft>
                <a:spcPts val="600"/>
              </a:spcAft>
              <a:buFont typeface="Arial" panose="020B0604020202020204" pitchFamily="34" charset="0"/>
              <a:buChar char="•"/>
              <a:defRPr/>
            </a:pPr>
            <a:r>
              <a:rPr lang="en-US" sz="1600" dirty="0">
                <a:solidFill>
                  <a:srgbClr val="012A4D"/>
                </a:solidFill>
                <a:latin typeface="Space Grotesk Medium" pitchFamily="2" charset="77"/>
                <a:cs typeface="Space Grotesk Bold" pitchFamily="2" charset="77"/>
              </a:rPr>
              <a:t>Properties</a:t>
            </a:r>
          </a:p>
          <a:p>
            <a:pPr marL="285750" marR="0" lvl="0" indent="-28575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lang="en-US" sz="1600" dirty="0">
                <a:solidFill>
                  <a:srgbClr val="012A4D"/>
                </a:solidFill>
                <a:latin typeface="Space Grotesk Medium" pitchFamily="2" charset="77"/>
                <a:cs typeface="Space Grotesk Bold" pitchFamily="2" charset="77"/>
              </a:rPr>
              <a:t>UI Element Breakdown </a:t>
            </a:r>
          </a:p>
          <a:p>
            <a:pPr marL="285750" marR="0" lvl="0" indent="-28575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lang="en-US" sz="1600" dirty="0">
                <a:solidFill>
                  <a:srgbClr val="012A4D"/>
                </a:solidFill>
                <a:latin typeface="Space Grotesk Medium" pitchFamily="2" charset="77"/>
                <a:cs typeface="Space Grotesk Bold" pitchFamily="2" charset="77"/>
              </a:rPr>
              <a:t>Libraries</a:t>
            </a:r>
          </a:p>
          <a:p>
            <a:pPr marL="0" marR="0" lvl="0" indent="0" algn="l" defTabSz="914400" rtl="0" eaLnBrk="1" fontAlgn="auto" latinLnBrk="0" hangingPunct="1">
              <a:lnSpc>
                <a:spcPct val="150000"/>
              </a:lnSpc>
              <a:spcBef>
                <a:spcPts val="0"/>
              </a:spcBef>
              <a:spcAft>
                <a:spcPts val="600"/>
              </a:spcAft>
              <a:buClrTx/>
              <a:buSzTx/>
              <a:buFontTx/>
              <a:buNone/>
              <a:tabLst/>
              <a:defRPr/>
            </a:pPr>
            <a:r>
              <a:rPr lang="en-US" sz="1600" b="1" dirty="0">
                <a:solidFill>
                  <a:srgbClr val="FF9195"/>
                </a:solidFill>
                <a:latin typeface="Space Grotesk Medium" pitchFamily="2" charset="77"/>
                <a:cs typeface="Space Grotesk Bold" pitchFamily="2" charset="77"/>
              </a:rPr>
              <a:t>Part Two: </a:t>
            </a:r>
            <a:r>
              <a:rPr lang="en-US" sz="1600" dirty="0">
                <a:solidFill>
                  <a:srgbClr val="012A4D"/>
                </a:solidFill>
                <a:latin typeface="Space Grotesk Medium" pitchFamily="2" charset="77"/>
                <a:cs typeface="Space Grotesk Bold" pitchFamily="2" charset="77"/>
              </a:rPr>
              <a:t>Live Style Guide</a:t>
            </a:r>
          </a:p>
          <a:p>
            <a:pPr marL="285750" marR="0" lvl="0" indent="-28575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lang="en-US" sz="1600" dirty="0">
                <a:solidFill>
                  <a:srgbClr val="012A4D"/>
                </a:solidFill>
                <a:latin typeface="Space Grotesk Medium" pitchFamily="2" charset="77"/>
                <a:cs typeface="Space Grotesk Bold" pitchFamily="2" charset="77"/>
              </a:rPr>
              <a:t>Micro Service Architecture</a:t>
            </a:r>
          </a:p>
          <a:p>
            <a:pPr marL="285750" marR="0" lvl="0" indent="-28575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lang="en-US" sz="1600" dirty="0">
                <a:solidFill>
                  <a:srgbClr val="012A4D"/>
                </a:solidFill>
                <a:latin typeface="Space Grotesk Medium" pitchFamily="2" charset="77"/>
                <a:cs typeface="Space Grotesk Bold" pitchFamily="2" charset="77"/>
              </a:rPr>
              <a:t>Information Architecture</a:t>
            </a:r>
          </a:p>
          <a:p>
            <a:pPr marL="285750" marR="0" lvl="0" indent="-28575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lang="en-US" sz="1600" dirty="0">
                <a:solidFill>
                  <a:srgbClr val="012A4D"/>
                </a:solidFill>
                <a:latin typeface="Space Grotesk Medium" pitchFamily="2" charset="77"/>
                <a:cs typeface="Space Grotesk Bold" pitchFamily="2" charset="77"/>
              </a:rPr>
              <a:t>Site Design</a:t>
            </a:r>
          </a:p>
          <a:p>
            <a:pPr marL="0" marR="0" lvl="0" indent="0" algn="l" defTabSz="914400" rtl="0" eaLnBrk="1" fontAlgn="auto" latinLnBrk="0" hangingPunct="1">
              <a:lnSpc>
                <a:spcPct val="150000"/>
              </a:lnSpc>
              <a:spcBef>
                <a:spcPts val="0"/>
              </a:spcBef>
              <a:spcAft>
                <a:spcPts val="600"/>
              </a:spcAft>
              <a:buClrTx/>
              <a:buSzTx/>
              <a:buFontTx/>
              <a:buNone/>
              <a:tabLst/>
              <a:defRPr/>
            </a:pPr>
            <a:endParaRPr lang="en-US" sz="1600" dirty="0">
              <a:solidFill>
                <a:srgbClr val="012A4D"/>
              </a:solidFill>
              <a:latin typeface="Space Grotesk Medium" pitchFamily="2" charset="77"/>
              <a:cs typeface="Space Grotesk Bold" pitchFamily="2" charset="77"/>
            </a:endParaRPr>
          </a:p>
        </p:txBody>
      </p:sp>
    </p:spTree>
    <p:extLst>
      <p:ext uri="{BB962C8B-B14F-4D97-AF65-F5344CB8AC3E}">
        <p14:creationId xmlns:p14="http://schemas.microsoft.com/office/powerpoint/2010/main" val="2863806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01F9848-A444-4556-F9EC-23D9AFE4446E}"/>
              </a:ext>
            </a:extLst>
          </p:cNvPr>
          <p:cNvSpPr/>
          <p:nvPr/>
        </p:nvSpPr>
        <p:spPr>
          <a:xfrm>
            <a:off x="1641641" y="2451316"/>
            <a:ext cx="8908718" cy="590226"/>
          </a:xfrm>
          <a:prstGeom prst="rect">
            <a:avLst/>
          </a:prstGeom>
        </p:spPr>
        <p:txBody>
          <a:bodyPr wrap="square" lIns="0" tIns="0" rIns="0" bIns="0">
            <a:spAutoFit/>
          </a:bodyPr>
          <a:lstStyle/>
          <a:p>
            <a:pPr algn="ctr" eaLnBrk="1" fontAlgn="auto" hangingPunct="1">
              <a:lnSpc>
                <a:spcPts val="5120"/>
              </a:lnSpc>
              <a:spcBef>
                <a:spcPts val="0"/>
              </a:spcBef>
              <a:spcAft>
                <a:spcPts val="0"/>
              </a:spcAft>
              <a:defRPr/>
            </a:pPr>
            <a:r>
              <a:rPr lang="en-US" sz="3600" b="1" dirty="0">
                <a:solidFill>
                  <a:srgbClr val="FF9195"/>
                </a:solidFill>
                <a:latin typeface="Space Grotesk Bold" pitchFamily="2" charset="77"/>
                <a:cs typeface="Space Grotesk Bold" pitchFamily="2" charset="77"/>
              </a:rPr>
              <a:t>Part 1: </a:t>
            </a:r>
            <a:r>
              <a:rPr lang="en-US" sz="3600" b="1" dirty="0">
                <a:solidFill>
                  <a:srgbClr val="012A4D"/>
                </a:solidFill>
                <a:latin typeface="Space Grotesk Bold" pitchFamily="2" charset="77"/>
                <a:cs typeface="Space Grotesk Bold" pitchFamily="2" charset="77"/>
              </a:rPr>
              <a:t>Design System Structure</a:t>
            </a:r>
          </a:p>
        </p:txBody>
      </p:sp>
      <p:sp>
        <p:nvSpPr>
          <p:cNvPr id="2" name="Rectangle 1">
            <a:extLst>
              <a:ext uri="{FF2B5EF4-FFF2-40B4-BE49-F238E27FC236}">
                <a16:creationId xmlns:a16="http://schemas.microsoft.com/office/drawing/2014/main" id="{38DD7725-6340-3B3C-8653-0D3C50B102AC}"/>
              </a:ext>
            </a:extLst>
          </p:cNvPr>
          <p:cNvSpPr/>
          <p:nvPr/>
        </p:nvSpPr>
        <p:spPr>
          <a:xfrm>
            <a:off x="1641641" y="3429000"/>
            <a:ext cx="8908718" cy="590226"/>
          </a:xfrm>
          <a:prstGeom prst="rect">
            <a:avLst/>
          </a:prstGeom>
        </p:spPr>
        <p:txBody>
          <a:bodyPr wrap="square" lIns="0" tIns="0" rIns="0" bIns="0">
            <a:spAutoFit/>
          </a:bodyPr>
          <a:lstStyle/>
          <a:p>
            <a:pPr algn="ctr" eaLnBrk="1" fontAlgn="auto" hangingPunct="1">
              <a:lnSpc>
                <a:spcPts val="5120"/>
              </a:lnSpc>
              <a:spcBef>
                <a:spcPts val="0"/>
              </a:spcBef>
              <a:spcAft>
                <a:spcPts val="0"/>
              </a:spcAft>
              <a:defRPr/>
            </a:pPr>
            <a:r>
              <a:rPr lang="en-US" sz="3600" dirty="0">
                <a:solidFill>
                  <a:srgbClr val="012A4D"/>
                </a:solidFill>
                <a:latin typeface="Space Grotesk Medium" pitchFamily="2" charset="77"/>
              </a:rPr>
              <a:t>Properties</a:t>
            </a:r>
          </a:p>
        </p:txBody>
      </p:sp>
    </p:spTree>
    <p:extLst>
      <p:ext uri="{BB962C8B-B14F-4D97-AF65-F5344CB8AC3E}">
        <p14:creationId xmlns:p14="http://schemas.microsoft.com/office/powerpoint/2010/main" val="4189468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6D50287E-EAC5-E908-B231-3BFE2B00BB9B}"/>
              </a:ext>
            </a:extLst>
          </p:cNvPr>
          <p:cNvSpPr txBox="1">
            <a:spLocks noChangeArrowheads="1"/>
          </p:cNvSpPr>
          <p:nvPr/>
        </p:nvSpPr>
        <p:spPr bwMode="auto">
          <a:xfrm>
            <a:off x="1655098" y="1216706"/>
            <a:ext cx="8747546" cy="33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fontAlgn="auto" hangingPunct="1">
              <a:lnSpc>
                <a:spcPts val="2900"/>
              </a:lnSpc>
              <a:spcBef>
                <a:spcPts val="0"/>
              </a:spcBef>
              <a:spcAft>
                <a:spcPts val="0"/>
              </a:spcAft>
              <a:defRPr/>
            </a:pPr>
            <a:r>
              <a:rPr lang="en-US" sz="2000" dirty="0">
                <a:solidFill>
                  <a:srgbClr val="012A4D"/>
                </a:solidFill>
                <a:latin typeface="Space Grotesk" pitchFamily="2" charset="77"/>
                <a:cs typeface="Space Grotesk" pitchFamily="2" charset="77"/>
              </a:rPr>
              <a:t>Properties</a:t>
            </a:r>
          </a:p>
        </p:txBody>
      </p:sp>
      <p:sp>
        <p:nvSpPr>
          <p:cNvPr id="5" name="Rectangle 4">
            <a:extLst>
              <a:ext uri="{FF2B5EF4-FFF2-40B4-BE49-F238E27FC236}">
                <a16:creationId xmlns:a16="http://schemas.microsoft.com/office/drawing/2014/main" id="{551D66FB-C1D4-1D16-C368-5A4593525FF0}"/>
              </a:ext>
            </a:extLst>
          </p:cNvPr>
          <p:cNvSpPr/>
          <p:nvPr/>
        </p:nvSpPr>
        <p:spPr>
          <a:xfrm>
            <a:off x="1655098" y="850654"/>
            <a:ext cx="8902065" cy="281167"/>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b="1" dirty="0">
                <a:solidFill>
                  <a:srgbClr val="FF9195"/>
                </a:solidFill>
                <a:latin typeface="Space Grotesk Bold" pitchFamily="2" charset="77"/>
                <a:cs typeface="Space Grotesk Bold" pitchFamily="2" charset="77"/>
              </a:rPr>
              <a:t>Design System Structure</a:t>
            </a:r>
            <a:endParaRPr lang="en-US" sz="1400" b="1" dirty="0">
              <a:solidFill>
                <a:srgbClr val="FF9195"/>
              </a:solidFill>
              <a:effectLst/>
              <a:latin typeface="Space Grotesk Bold" pitchFamily="2" charset="77"/>
              <a:cs typeface="Space Grotesk Bold" pitchFamily="2" charset="77"/>
            </a:endParaRPr>
          </a:p>
        </p:txBody>
      </p:sp>
      <p:pic>
        <p:nvPicPr>
          <p:cNvPr id="6" name="Picture 5" descr="Table&#10;&#10;Description automatically generated">
            <a:extLst>
              <a:ext uri="{FF2B5EF4-FFF2-40B4-BE49-F238E27FC236}">
                <a16:creationId xmlns:a16="http://schemas.microsoft.com/office/drawing/2014/main" id="{A447205C-1B9A-8275-2011-AF33A40AD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098" y="1926455"/>
            <a:ext cx="2746730" cy="4463436"/>
          </a:xfrm>
          <a:prstGeom prst="rect">
            <a:avLst/>
          </a:prstGeom>
          <a:ln>
            <a:solidFill>
              <a:schemeClr val="bg1">
                <a:lumMod val="85000"/>
              </a:schemeClr>
            </a:solidFill>
          </a:ln>
        </p:spPr>
      </p:pic>
      <p:pic>
        <p:nvPicPr>
          <p:cNvPr id="11" name="Picture 10" descr="Graphical user interface, application&#10;&#10;Description automatically generated">
            <a:extLst>
              <a:ext uri="{FF2B5EF4-FFF2-40B4-BE49-F238E27FC236}">
                <a16:creationId xmlns:a16="http://schemas.microsoft.com/office/drawing/2014/main" id="{1AC445F8-5D01-B1AA-13F0-E6E096242396}"/>
              </a:ext>
            </a:extLst>
          </p:cNvPr>
          <p:cNvPicPr>
            <a:picLocks noChangeAspect="1"/>
          </p:cNvPicPr>
          <p:nvPr/>
        </p:nvPicPr>
        <p:blipFill rotWithShape="1">
          <a:blip r:embed="rId3">
            <a:extLst>
              <a:ext uri="{28A0092B-C50C-407E-A947-70E740481C1C}">
                <a14:useLocalDpi xmlns:a14="http://schemas.microsoft.com/office/drawing/2010/main" val="0"/>
              </a:ext>
            </a:extLst>
          </a:blip>
          <a:srcRect b="39985"/>
          <a:stretch/>
        </p:blipFill>
        <p:spPr>
          <a:xfrm>
            <a:off x="4876070" y="1926455"/>
            <a:ext cx="3149126" cy="4463436"/>
          </a:xfrm>
          <a:prstGeom prst="rect">
            <a:avLst/>
          </a:prstGeom>
          <a:ln>
            <a:solidFill>
              <a:schemeClr val="bg1">
                <a:lumMod val="85000"/>
              </a:schemeClr>
            </a:solidFill>
          </a:ln>
        </p:spPr>
      </p:pic>
      <p:pic>
        <p:nvPicPr>
          <p:cNvPr id="12" name="Picture 11">
            <a:extLst>
              <a:ext uri="{FF2B5EF4-FFF2-40B4-BE49-F238E27FC236}">
                <a16:creationId xmlns:a16="http://schemas.microsoft.com/office/drawing/2014/main" id="{AA4ACF23-8B98-1ABB-6801-C1DBB0F63883}"/>
              </a:ext>
            </a:extLst>
          </p:cNvPr>
          <p:cNvPicPr>
            <a:picLocks noChangeAspect="1"/>
          </p:cNvPicPr>
          <p:nvPr/>
        </p:nvPicPr>
        <p:blipFill rotWithShape="1">
          <a:blip r:embed="rId4">
            <a:extLst>
              <a:ext uri="{28A0092B-C50C-407E-A947-70E740481C1C}">
                <a14:useLocalDpi xmlns:a14="http://schemas.microsoft.com/office/drawing/2010/main" val="0"/>
              </a:ext>
            </a:extLst>
          </a:blip>
          <a:srcRect l="134" r="-134" b="14958"/>
          <a:stretch/>
        </p:blipFill>
        <p:spPr>
          <a:xfrm>
            <a:off x="8506374" y="1926455"/>
            <a:ext cx="3149126" cy="4463436"/>
          </a:xfrm>
          <a:prstGeom prst="rect">
            <a:avLst/>
          </a:prstGeom>
          <a:ln>
            <a:solidFill>
              <a:schemeClr val="bg1">
                <a:lumMod val="85000"/>
              </a:schemeClr>
            </a:solidFill>
          </a:ln>
        </p:spPr>
      </p:pic>
      <p:sp>
        <p:nvSpPr>
          <p:cNvPr id="13" name="TextBox 12">
            <a:extLst>
              <a:ext uri="{FF2B5EF4-FFF2-40B4-BE49-F238E27FC236}">
                <a16:creationId xmlns:a16="http://schemas.microsoft.com/office/drawing/2014/main" id="{D05E5C31-EBC2-1AE4-3999-513FBB89753C}"/>
              </a:ext>
            </a:extLst>
          </p:cNvPr>
          <p:cNvSpPr txBox="1"/>
          <p:nvPr/>
        </p:nvSpPr>
        <p:spPr>
          <a:xfrm>
            <a:off x="9126708" y="841279"/>
            <a:ext cx="2528792" cy="698781"/>
          </a:xfrm>
          <a:prstGeom prst="rect">
            <a:avLst/>
          </a:prstGeom>
          <a:noFill/>
        </p:spPr>
        <p:txBody>
          <a:bodyPr wrap="square">
            <a:spAutoFit/>
          </a:bodyPr>
          <a:lstStyle/>
          <a:p>
            <a:pPr marL="0" marR="0" lvl="0" indent="0" algn="r" defTabSz="914400" rtl="0" eaLnBrk="1" fontAlgn="auto" latinLnBrk="0" hangingPunct="1">
              <a:lnSpc>
                <a:spcPct val="150000"/>
              </a:lnSpc>
              <a:spcBef>
                <a:spcPts val="0"/>
              </a:spcBef>
              <a:spcAft>
                <a:spcPts val="600"/>
              </a:spcAft>
              <a:buClrTx/>
              <a:buSzTx/>
              <a:buFontTx/>
              <a:buNone/>
              <a:tabLst/>
              <a:defRPr/>
            </a:pPr>
            <a:r>
              <a:rPr kumimoji="0" lang="en-US" sz="1400" b="1" i="0" u="none" strike="noStrike" kern="1200" cap="none" spc="0" normalizeH="0" baseline="0" noProof="0" dirty="0" err="1">
                <a:ln>
                  <a:noFill/>
                </a:ln>
                <a:solidFill>
                  <a:srgbClr val="2E6599"/>
                </a:solidFill>
                <a:effectLst/>
                <a:uLnTx/>
                <a:uFillTx/>
                <a:latin typeface="Space Grotesk Medium" pitchFamily="2" charset="77"/>
                <a:ea typeface="+mn-ea"/>
                <a:cs typeface="Space Grotesk Bold" pitchFamily="2" charset="77"/>
              </a:rPr>
              <a:t>CSS_Lib</a:t>
            </a:r>
            <a:endParaRPr kumimoji="0" lang="en-US" sz="1400" b="1" i="0" u="none" strike="noStrike" kern="1200" cap="none" spc="0" normalizeH="0" baseline="0" noProof="0" dirty="0">
              <a:ln>
                <a:noFill/>
              </a:ln>
              <a:solidFill>
                <a:srgbClr val="2E6599"/>
              </a:solidFill>
              <a:effectLst/>
              <a:uLnTx/>
              <a:uFillTx/>
              <a:latin typeface="Space Grotesk Medium" pitchFamily="2" charset="77"/>
              <a:ea typeface="+mn-ea"/>
              <a:cs typeface="Space Grotesk Bold" pitchFamily="2" charset="77"/>
            </a:endParaRPr>
          </a:p>
          <a:p>
            <a:pPr marL="0" marR="0" lvl="0" indent="0" algn="r" defTabSz="914400" rtl="0" eaLnBrk="0" fontAlgn="base" latinLnBrk="0" hangingPunct="0">
              <a:lnSpc>
                <a:spcPts val="1840"/>
              </a:lnSpc>
              <a:spcBef>
                <a:spcPct val="0"/>
              </a:spcBef>
              <a:spcAft>
                <a:spcPts val="600"/>
              </a:spcAft>
              <a:buClrTx/>
              <a:buSzTx/>
              <a:buFontTx/>
              <a:buNone/>
              <a:tabLst/>
              <a:defRPr/>
            </a:pPr>
            <a:r>
              <a:rPr lang="en-US" sz="1200" dirty="0">
                <a:solidFill>
                  <a:srgbClr val="012A4D"/>
                </a:solidFill>
                <a:latin typeface="Space Grotesk" pitchFamily="2" charset="77"/>
                <a:cs typeface="Space Grotesk" pitchFamily="2" charset="77"/>
                <a:hlinkClick r:id="rId5" tooltip="Click here to view the interactive prototype in your browser.">
                  <a:extLst>
                    <a:ext uri="{A12FA001-AC4F-418D-AE19-62706E023703}">
                      <ahyp:hlinkClr xmlns:ahyp="http://schemas.microsoft.com/office/drawing/2018/hyperlinkcolor" val="tx"/>
                    </a:ext>
                  </a:extLst>
                </a:hlinkClick>
              </a:rPr>
              <a:t>View in Browser </a:t>
            </a:r>
            <a:endParaRPr kumimoji="0" lang="en-US" sz="1200" b="0" i="0" u="none" strike="noStrike" kern="1200" cap="none" spc="0" normalizeH="0" baseline="0" noProof="0" dirty="0">
              <a:ln>
                <a:noFill/>
              </a:ln>
              <a:solidFill>
                <a:srgbClr val="012A4D"/>
              </a:solidFill>
              <a:effectLst/>
              <a:uLnTx/>
              <a:uFillTx/>
              <a:latin typeface="Space Grotesk" pitchFamily="2" charset="77"/>
              <a:ea typeface="+mn-ea"/>
              <a:cs typeface="Space Grotesk" pitchFamily="2" charset="77"/>
            </a:endParaRPr>
          </a:p>
        </p:txBody>
      </p:sp>
    </p:spTree>
    <p:extLst>
      <p:ext uri="{BB962C8B-B14F-4D97-AF65-F5344CB8AC3E}">
        <p14:creationId xmlns:p14="http://schemas.microsoft.com/office/powerpoint/2010/main" val="1544443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6D50287E-EAC5-E908-B231-3BFE2B00BB9B}"/>
              </a:ext>
            </a:extLst>
          </p:cNvPr>
          <p:cNvSpPr txBox="1">
            <a:spLocks noChangeArrowheads="1"/>
          </p:cNvSpPr>
          <p:nvPr/>
        </p:nvSpPr>
        <p:spPr bwMode="auto">
          <a:xfrm>
            <a:off x="1655098" y="1437609"/>
            <a:ext cx="8747546" cy="33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fontAlgn="auto" hangingPunct="1">
              <a:lnSpc>
                <a:spcPts val="2900"/>
              </a:lnSpc>
              <a:spcBef>
                <a:spcPts val="0"/>
              </a:spcBef>
              <a:spcAft>
                <a:spcPts val="0"/>
              </a:spcAft>
              <a:defRPr/>
            </a:pPr>
            <a:r>
              <a:rPr lang="en-US" sz="2000" dirty="0">
                <a:solidFill>
                  <a:srgbClr val="012A4D"/>
                </a:solidFill>
                <a:latin typeface="Space Grotesk" pitchFamily="2" charset="77"/>
                <a:cs typeface="Space Grotesk" pitchFamily="2" charset="77"/>
              </a:rPr>
              <a:t>Properties</a:t>
            </a:r>
          </a:p>
        </p:txBody>
      </p:sp>
      <p:sp>
        <p:nvSpPr>
          <p:cNvPr id="5" name="Rectangle 4">
            <a:extLst>
              <a:ext uri="{FF2B5EF4-FFF2-40B4-BE49-F238E27FC236}">
                <a16:creationId xmlns:a16="http://schemas.microsoft.com/office/drawing/2014/main" id="{551D66FB-C1D4-1D16-C368-5A4593525FF0}"/>
              </a:ext>
            </a:extLst>
          </p:cNvPr>
          <p:cNvSpPr/>
          <p:nvPr/>
        </p:nvSpPr>
        <p:spPr>
          <a:xfrm>
            <a:off x="1655098" y="1071557"/>
            <a:ext cx="8902065" cy="281167"/>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b="1" dirty="0">
                <a:solidFill>
                  <a:srgbClr val="FF9195"/>
                </a:solidFill>
                <a:latin typeface="Space Grotesk Bold" pitchFamily="2" charset="77"/>
                <a:cs typeface="Space Grotesk Bold" pitchFamily="2" charset="77"/>
              </a:rPr>
              <a:t>Design System Structure</a:t>
            </a:r>
            <a:endParaRPr lang="en-US" sz="1400" b="1" dirty="0">
              <a:solidFill>
                <a:srgbClr val="FF9195"/>
              </a:solidFill>
              <a:effectLst/>
              <a:latin typeface="Space Grotesk Bold" pitchFamily="2" charset="77"/>
              <a:cs typeface="Space Grotesk Bold" pitchFamily="2" charset="77"/>
            </a:endParaRPr>
          </a:p>
        </p:txBody>
      </p:sp>
      <p:graphicFrame>
        <p:nvGraphicFramePr>
          <p:cNvPr id="3" name="Table 2">
            <a:extLst>
              <a:ext uri="{FF2B5EF4-FFF2-40B4-BE49-F238E27FC236}">
                <a16:creationId xmlns:a16="http://schemas.microsoft.com/office/drawing/2014/main" id="{266327C3-EEB9-C847-9CC8-E2FF9AC25537}"/>
              </a:ext>
            </a:extLst>
          </p:cNvPr>
          <p:cNvGraphicFramePr>
            <a:graphicFrameLocks noGrp="1"/>
          </p:cNvGraphicFramePr>
          <p:nvPr/>
        </p:nvGraphicFramePr>
        <p:xfrm>
          <a:off x="1655098" y="2137145"/>
          <a:ext cx="5245099" cy="457200"/>
        </p:xfrm>
        <a:graphic>
          <a:graphicData uri="http://schemas.openxmlformats.org/drawingml/2006/table">
            <a:tbl>
              <a:tblPr>
                <a:tableStyleId>{5C22544A-7EE6-4342-B048-85BDC9FD1C3A}</a:tableStyleId>
              </a:tblPr>
              <a:tblGrid>
                <a:gridCol w="1092729">
                  <a:extLst>
                    <a:ext uri="{9D8B030D-6E8A-4147-A177-3AD203B41FA5}">
                      <a16:colId xmlns:a16="http://schemas.microsoft.com/office/drawing/2014/main" val="631330695"/>
                    </a:ext>
                  </a:extLst>
                </a:gridCol>
                <a:gridCol w="1216255">
                  <a:extLst>
                    <a:ext uri="{9D8B030D-6E8A-4147-A177-3AD203B41FA5}">
                      <a16:colId xmlns:a16="http://schemas.microsoft.com/office/drawing/2014/main" val="3134432345"/>
                    </a:ext>
                  </a:extLst>
                </a:gridCol>
                <a:gridCol w="1016713">
                  <a:extLst>
                    <a:ext uri="{9D8B030D-6E8A-4147-A177-3AD203B41FA5}">
                      <a16:colId xmlns:a16="http://schemas.microsoft.com/office/drawing/2014/main" val="573064986"/>
                    </a:ext>
                  </a:extLst>
                </a:gridCol>
                <a:gridCol w="1092729">
                  <a:extLst>
                    <a:ext uri="{9D8B030D-6E8A-4147-A177-3AD203B41FA5}">
                      <a16:colId xmlns:a16="http://schemas.microsoft.com/office/drawing/2014/main" val="597696411"/>
                    </a:ext>
                  </a:extLst>
                </a:gridCol>
                <a:gridCol w="826673">
                  <a:extLst>
                    <a:ext uri="{9D8B030D-6E8A-4147-A177-3AD203B41FA5}">
                      <a16:colId xmlns:a16="http://schemas.microsoft.com/office/drawing/2014/main" val="110841666"/>
                    </a:ext>
                  </a:extLst>
                </a:gridCol>
              </a:tblGrid>
              <a:tr h="457200">
                <a:tc>
                  <a:txBody>
                    <a:bodyPr/>
                    <a:lstStyle/>
                    <a:p>
                      <a:pPr algn="ctr" fontAlgn="ctr"/>
                      <a:r>
                        <a:rPr lang="en-US" sz="1200" u="none" strike="noStrike">
                          <a:effectLst/>
                        </a:rPr>
                        <a:t>context </a:t>
                      </a:r>
                      <a:endParaRPr lang="en-US" sz="1200" b="1" i="0" u="none" strike="noStrike">
                        <a:solidFill>
                          <a:srgbClr val="FFFFFF"/>
                        </a:solidFill>
                        <a:effectLst/>
                        <a:latin typeface="Calibri" panose="020F0502020204030204" pitchFamily="34" charset="0"/>
                      </a:endParaRPr>
                    </a:p>
                  </a:txBody>
                  <a:tcPr marL="0" marR="0" marT="0" marB="0" anchor="ctr"/>
                </a:tc>
                <a:tc>
                  <a:txBody>
                    <a:bodyPr/>
                    <a:lstStyle/>
                    <a:p>
                      <a:pPr algn="ctr" fontAlgn="ctr"/>
                      <a:r>
                        <a:rPr lang="en-US" sz="1200" u="none" strike="noStrike" dirty="0">
                          <a:effectLst/>
                        </a:rPr>
                        <a:t>design attribute </a:t>
                      </a:r>
                      <a:endParaRPr lang="en-US" sz="1200" b="1" i="0" u="none" strike="noStrike" dirty="0">
                        <a:solidFill>
                          <a:srgbClr val="FFFFFF"/>
                        </a:solidFill>
                        <a:effectLst/>
                        <a:latin typeface="Calibri" panose="020F0502020204030204" pitchFamily="34" charset="0"/>
                      </a:endParaRPr>
                    </a:p>
                  </a:txBody>
                  <a:tcPr marL="0" marR="0" marT="0" marB="0" anchor="ctr"/>
                </a:tc>
                <a:tc>
                  <a:txBody>
                    <a:bodyPr/>
                    <a:lstStyle/>
                    <a:p>
                      <a:pPr algn="ctr" fontAlgn="ctr"/>
                      <a:r>
                        <a:rPr lang="en-US" sz="1200" u="none" strike="noStrike" dirty="0">
                          <a:effectLst/>
                        </a:rPr>
                        <a:t>property</a:t>
                      </a:r>
                      <a:endParaRPr lang="en-US" sz="1200" b="1" i="0" u="none" strike="noStrike" dirty="0">
                        <a:solidFill>
                          <a:srgbClr val="FFFFFF"/>
                        </a:solidFill>
                        <a:effectLst/>
                        <a:latin typeface="Calibri" panose="020F0502020204030204" pitchFamily="34" charset="0"/>
                      </a:endParaRPr>
                    </a:p>
                  </a:txBody>
                  <a:tcPr marL="0" marR="0" marT="0" marB="0" anchor="ctr"/>
                </a:tc>
                <a:tc>
                  <a:txBody>
                    <a:bodyPr/>
                    <a:lstStyle/>
                    <a:p>
                      <a:pPr algn="ctr" fontAlgn="ctr"/>
                      <a:r>
                        <a:rPr lang="en-US" sz="1200" u="none" strike="noStrike">
                          <a:effectLst/>
                        </a:rPr>
                        <a:t>state/varient</a:t>
                      </a:r>
                      <a:endParaRPr lang="en-US" sz="1200" b="1" i="0" u="none" strike="noStrike">
                        <a:solidFill>
                          <a:srgbClr val="FFFFFF"/>
                        </a:solidFill>
                        <a:effectLst/>
                        <a:latin typeface="Calibri" panose="020F0502020204030204" pitchFamily="34" charset="0"/>
                      </a:endParaRPr>
                    </a:p>
                  </a:txBody>
                  <a:tcPr marL="0" marR="0" marT="0" marB="0" anchor="ctr"/>
                </a:tc>
                <a:tc>
                  <a:txBody>
                    <a:bodyPr/>
                    <a:lstStyle/>
                    <a:p>
                      <a:pPr algn="ctr" fontAlgn="ctr"/>
                      <a:r>
                        <a:rPr lang="en-US" sz="1200" u="none" strike="noStrike" dirty="0">
                          <a:effectLst/>
                        </a:rPr>
                        <a:t>hierarchy</a:t>
                      </a:r>
                      <a:endParaRPr lang="en-US" sz="1200" b="1" i="0" u="none" strike="noStrike" dirty="0">
                        <a:solidFill>
                          <a:srgbClr val="FFFFFF"/>
                        </a:solidFill>
                        <a:effectLst/>
                        <a:latin typeface="Calibri" panose="020F0502020204030204" pitchFamily="34" charset="0"/>
                      </a:endParaRPr>
                    </a:p>
                  </a:txBody>
                  <a:tcPr marL="0" marR="0" marT="0" marB="0" anchor="ctr"/>
                </a:tc>
                <a:extLst>
                  <a:ext uri="{0D108BD9-81ED-4DB2-BD59-A6C34878D82A}">
                    <a16:rowId xmlns:a16="http://schemas.microsoft.com/office/drawing/2014/main" val="1332389229"/>
                  </a:ext>
                </a:extLst>
              </a:tr>
            </a:tbl>
          </a:graphicData>
        </a:graphic>
      </p:graphicFrame>
      <p:graphicFrame>
        <p:nvGraphicFramePr>
          <p:cNvPr id="8" name="Table 7">
            <a:extLst>
              <a:ext uri="{FF2B5EF4-FFF2-40B4-BE49-F238E27FC236}">
                <a16:creationId xmlns:a16="http://schemas.microsoft.com/office/drawing/2014/main" id="{B27190B4-A212-C328-7ACA-EAB3ED6F6D48}"/>
              </a:ext>
            </a:extLst>
          </p:cNvPr>
          <p:cNvGraphicFramePr>
            <a:graphicFrameLocks noGrp="1"/>
          </p:cNvGraphicFramePr>
          <p:nvPr/>
        </p:nvGraphicFramePr>
        <p:xfrm>
          <a:off x="1655098" y="2785822"/>
          <a:ext cx="5245099" cy="457200"/>
        </p:xfrm>
        <a:graphic>
          <a:graphicData uri="http://schemas.openxmlformats.org/drawingml/2006/table">
            <a:tbl>
              <a:tblPr>
                <a:tableStyleId>{5C22544A-7EE6-4342-B048-85BDC9FD1C3A}</a:tableStyleId>
              </a:tblPr>
              <a:tblGrid>
                <a:gridCol w="1092729">
                  <a:extLst>
                    <a:ext uri="{9D8B030D-6E8A-4147-A177-3AD203B41FA5}">
                      <a16:colId xmlns:a16="http://schemas.microsoft.com/office/drawing/2014/main" val="631330695"/>
                    </a:ext>
                  </a:extLst>
                </a:gridCol>
                <a:gridCol w="1216255">
                  <a:extLst>
                    <a:ext uri="{9D8B030D-6E8A-4147-A177-3AD203B41FA5}">
                      <a16:colId xmlns:a16="http://schemas.microsoft.com/office/drawing/2014/main" val="3134432345"/>
                    </a:ext>
                  </a:extLst>
                </a:gridCol>
                <a:gridCol w="1016713">
                  <a:extLst>
                    <a:ext uri="{9D8B030D-6E8A-4147-A177-3AD203B41FA5}">
                      <a16:colId xmlns:a16="http://schemas.microsoft.com/office/drawing/2014/main" val="573064986"/>
                    </a:ext>
                  </a:extLst>
                </a:gridCol>
                <a:gridCol w="1092729">
                  <a:extLst>
                    <a:ext uri="{9D8B030D-6E8A-4147-A177-3AD203B41FA5}">
                      <a16:colId xmlns:a16="http://schemas.microsoft.com/office/drawing/2014/main" val="597696411"/>
                    </a:ext>
                  </a:extLst>
                </a:gridCol>
                <a:gridCol w="826673">
                  <a:extLst>
                    <a:ext uri="{9D8B030D-6E8A-4147-A177-3AD203B41FA5}">
                      <a16:colId xmlns:a16="http://schemas.microsoft.com/office/drawing/2014/main" val="110841666"/>
                    </a:ext>
                  </a:extLst>
                </a:gridCol>
              </a:tblGrid>
              <a:tr h="457200">
                <a:tc>
                  <a:txBody>
                    <a:bodyPr/>
                    <a:lstStyle/>
                    <a:p>
                      <a:pPr algn="ctr" fontAlgn="ctr"/>
                      <a:r>
                        <a:rPr lang="en-US" sz="1200" u="none" strike="noStrike" dirty="0">
                          <a:effectLst/>
                        </a:rPr>
                        <a:t>body </a:t>
                      </a:r>
                      <a:endParaRPr lang="en-US" sz="1200" b="1" i="0" u="none" strike="noStrike" dirty="0">
                        <a:solidFill>
                          <a:srgbClr val="FFFFFF"/>
                        </a:solidFill>
                        <a:effectLst/>
                        <a:latin typeface="Calibri" panose="020F0502020204030204" pitchFamily="34" charset="0"/>
                      </a:endParaRPr>
                    </a:p>
                  </a:txBody>
                  <a:tcPr marL="0" marR="0" marT="0" marB="0" anchor="ctr"/>
                </a:tc>
                <a:tc>
                  <a:txBody>
                    <a:bodyPr/>
                    <a:lstStyle/>
                    <a:p>
                      <a:pPr algn="ctr" fontAlgn="ctr"/>
                      <a:r>
                        <a:rPr lang="en-US" sz="1200" u="none" strike="noStrike" dirty="0">
                          <a:effectLst/>
                        </a:rPr>
                        <a:t>color</a:t>
                      </a:r>
                      <a:endParaRPr lang="en-US" sz="1200" b="1" i="0" u="none" strike="noStrike" dirty="0">
                        <a:solidFill>
                          <a:srgbClr val="FFFFFF"/>
                        </a:solidFill>
                        <a:effectLst/>
                        <a:latin typeface="Calibri" panose="020F0502020204030204" pitchFamily="34" charset="0"/>
                      </a:endParaRPr>
                    </a:p>
                  </a:txBody>
                  <a:tcPr marL="0" marR="0" marT="0" marB="0" anchor="ctr"/>
                </a:tc>
                <a:tc>
                  <a:txBody>
                    <a:bodyPr/>
                    <a:lstStyle/>
                    <a:p>
                      <a:pPr algn="ctr" fontAlgn="ctr"/>
                      <a:r>
                        <a:rPr lang="en-US" sz="1200" u="none" strike="noStrike" dirty="0">
                          <a:effectLst/>
                        </a:rPr>
                        <a:t>background</a:t>
                      </a:r>
                      <a:endParaRPr lang="en-US" sz="1200" b="1" i="0" u="none" strike="noStrike" dirty="0">
                        <a:solidFill>
                          <a:srgbClr val="FFFFFF"/>
                        </a:solidFill>
                        <a:effectLst/>
                        <a:latin typeface="Calibri" panose="020F0502020204030204" pitchFamily="34" charset="0"/>
                      </a:endParaRPr>
                    </a:p>
                  </a:txBody>
                  <a:tcPr marL="0" marR="0" marT="0" marB="0" anchor="ctr"/>
                </a:tc>
                <a:tc>
                  <a:txBody>
                    <a:bodyPr/>
                    <a:lstStyle/>
                    <a:p>
                      <a:pPr algn="ctr" fontAlgn="ctr"/>
                      <a:r>
                        <a:rPr lang="en-US" sz="1200" u="none" strike="noStrike" dirty="0">
                          <a:effectLst/>
                        </a:rPr>
                        <a:t>—</a:t>
                      </a:r>
                      <a:endParaRPr lang="en-US" sz="1200" b="1" i="0" u="none" strike="noStrike" dirty="0">
                        <a:solidFill>
                          <a:srgbClr val="FFFFFF"/>
                        </a:solidFill>
                        <a:effectLst/>
                        <a:latin typeface="Calibri" panose="020F0502020204030204" pitchFamily="34" charset="0"/>
                      </a:endParaRPr>
                    </a:p>
                  </a:txBody>
                  <a:tcPr marL="0" marR="0" marT="0" marB="0" anchor="ctr"/>
                </a:tc>
                <a:tc>
                  <a:txBody>
                    <a:bodyPr/>
                    <a:lstStyle/>
                    <a:p>
                      <a:pPr algn="ctr" fontAlgn="ctr"/>
                      <a:r>
                        <a:rPr lang="en-US" sz="1200" u="none" strike="noStrike" dirty="0">
                          <a:effectLst/>
                        </a:rPr>
                        <a:t>—</a:t>
                      </a:r>
                      <a:endParaRPr lang="en-US" sz="1200" b="1" i="0" u="none" strike="noStrike" dirty="0">
                        <a:solidFill>
                          <a:srgbClr val="FFFFFF"/>
                        </a:solidFill>
                        <a:effectLst/>
                        <a:latin typeface="Calibri" panose="020F0502020204030204" pitchFamily="34" charset="0"/>
                      </a:endParaRPr>
                    </a:p>
                  </a:txBody>
                  <a:tcPr marL="0" marR="0" marT="0" marB="0" anchor="ctr"/>
                </a:tc>
                <a:extLst>
                  <a:ext uri="{0D108BD9-81ED-4DB2-BD59-A6C34878D82A}">
                    <a16:rowId xmlns:a16="http://schemas.microsoft.com/office/drawing/2014/main" val="1332389229"/>
                  </a:ext>
                </a:extLst>
              </a:tr>
            </a:tbl>
          </a:graphicData>
        </a:graphic>
      </p:graphicFrame>
      <p:sp>
        <p:nvSpPr>
          <p:cNvPr id="9" name="TextBox 8">
            <a:extLst>
              <a:ext uri="{FF2B5EF4-FFF2-40B4-BE49-F238E27FC236}">
                <a16:creationId xmlns:a16="http://schemas.microsoft.com/office/drawing/2014/main" id="{2138D5E6-8C92-6CC2-3C52-59F05100E8CF}"/>
              </a:ext>
            </a:extLst>
          </p:cNvPr>
          <p:cNvSpPr txBox="1"/>
          <p:nvPr/>
        </p:nvSpPr>
        <p:spPr>
          <a:xfrm>
            <a:off x="7168256" y="2829756"/>
            <a:ext cx="3368645" cy="369332"/>
          </a:xfrm>
          <a:prstGeom prst="rect">
            <a:avLst/>
          </a:prstGeom>
          <a:noFill/>
        </p:spPr>
        <p:txBody>
          <a:bodyPr wrap="square">
            <a:spAutoFit/>
          </a:bodyPr>
          <a:lstStyle/>
          <a:p>
            <a:r>
              <a:rPr lang="en-US" sz="1800" b="1" dirty="0">
                <a:solidFill>
                  <a:srgbClr val="012A4D"/>
                </a:solidFill>
                <a:latin typeface="Space Grotesk Medium" pitchFamily="2" charset="77"/>
                <a:cs typeface="Space Grotesk Bold" pitchFamily="2" charset="77"/>
              </a:rPr>
              <a:t>$body-color-background</a:t>
            </a:r>
            <a:endParaRPr lang="en-US" dirty="0">
              <a:solidFill>
                <a:srgbClr val="012A4D"/>
              </a:solidFill>
            </a:endParaRPr>
          </a:p>
        </p:txBody>
      </p:sp>
      <p:sp>
        <p:nvSpPr>
          <p:cNvPr id="10" name="TextBox 9">
            <a:extLst>
              <a:ext uri="{FF2B5EF4-FFF2-40B4-BE49-F238E27FC236}">
                <a16:creationId xmlns:a16="http://schemas.microsoft.com/office/drawing/2014/main" id="{DF2D61C4-3508-6337-A850-02CDEC5DAE45}"/>
              </a:ext>
            </a:extLst>
          </p:cNvPr>
          <p:cNvSpPr txBox="1"/>
          <p:nvPr/>
        </p:nvSpPr>
        <p:spPr>
          <a:xfrm>
            <a:off x="7168255" y="3366525"/>
            <a:ext cx="3368645" cy="584775"/>
          </a:xfrm>
          <a:prstGeom prst="rect">
            <a:avLst/>
          </a:prstGeom>
          <a:noFill/>
        </p:spPr>
        <p:txBody>
          <a:bodyPr wrap="square">
            <a:spAutoFit/>
          </a:bodyPr>
          <a:lstStyle/>
          <a:p>
            <a:r>
              <a:rPr lang="en-US" sz="1600" dirty="0">
                <a:solidFill>
                  <a:srgbClr val="012A4D"/>
                </a:solidFill>
                <a:latin typeface="Space Grotesk" pitchFamily="2" charset="77"/>
                <a:cs typeface="Space Grotesk" pitchFamily="2" charset="77"/>
              </a:rPr>
              <a:t>Default background color for the whole app.</a:t>
            </a:r>
          </a:p>
        </p:txBody>
      </p:sp>
    </p:spTree>
    <p:extLst>
      <p:ext uri="{BB962C8B-B14F-4D97-AF65-F5344CB8AC3E}">
        <p14:creationId xmlns:p14="http://schemas.microsoft.com/office/powerpoint/2010/main" val="3757229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6D50287E-EAC5-E908-B231-3BFE2B00BB9B}"/>
              </a:ext>
            </a:extLst>
          </p:cNvPr>
          <p:cNvSpPr txBox="1">
            <a:spLocks noChangeArrowheads="1"/>
          </p:cNvSpPr>
          <p:nvPr/>
        </p:nvSpPr>
        <p:spPr bwMode="auto">
          <a:xfrm>
            <a:off x="1655098" y="1437609"/>
            <a:ext cx="8747546" cy="33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fontAlgn="auto" hangingPunct="1">
              <a:lnSpc>
                <a:spcPts val="2900"/>
              </a:lnSpc>
              <a:spcBef>
                <a:spcPts val="0"/>
              </a:spcBef>
              <a:spcAft>
                <a:spcPts val="0"/>
              </a:spcAft>
              <a:defRPr/>
            </a:pPr>
            <a:r>
              <a:rPr lang="en-US" sz="2000" dirty="0">
                <a:solidFill>
                  <a:srgbClr val="012A4D"/>
                </a:solidFill>
                <a:latin typeface="Space Grotesk" pitchFamily="2" charset="77"/>
                <a:cs typeface="Space Grotesk" pitchFamily="2" charset="77"/>
              </a:rPr>
              <a:t>Properties</a:t>
            </a:r>
          </a:p>
        </p:txBody>
      </p:sp>
      <p:sp>
        <p:nvSpPr>
          <p:cNvPr id="5" name="Rectangle 4">
            <a:extLst>
              <a:ext uri="{FF2B5EF4-FFF2-40B4-BE49-F238E27FC236}">
                <a16:creationId xmlns:a16="http://schemas.microsoft.com/office/drawing/2014/main" id="{551D66FB-C1D4-1D16-C368-5A4593525FF0}"/>
              </a:ext>
            </a:extLst>
          </p:cNvPr>
          <p:cNvSpPr/>
          <p:nvPr/>
        </p:nvSpPr>
        <p:spPr>
          <a:xfrm>
            <a:off x="1655098" y="1071557"/>
            <a:ext cx="8902065" cy="281167"/>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b="1" dirty="0">
                <a:solidFill>
                  <a:srgbClr val="FF9195"/>
                </a:solidFill>
                <a:latin typeface="Space Grotesk Bold" pitchFamily="2" charset="77"/>
                <a:cs typeface="Space Grotesk Bold" pitchFamily="2" charset="77"/>
              </a:rPr>
              <a:t>Design System Structure</a:t>
            </a:r>
            <a:endParaRPr lang="en-US" sz="1400" b="1" dirty="0">
              <a:solidFill>
                <a:srgbClr val="FF9195"/>
              </a:solidFill>
              <a:effectLst/>
              <a:latin typeface="Space Grotesk Bold" pitchFamily="2" charset="77"/>
              <a:cs typeface="Space Grotesk Bold" pitchFamily="2" charset="77"/>
            </a:endParaRPr>
          </a:p>
        </p:txBody>
      </p:sp>
      <p:pic>
        <p:nvPicPr>
          <p:cNvPr id="6" name="Picture 5" descr="Graphical user interface, application, table&#10;&#10;Description automatically generated">
            <a:extLst>
              <a:ext uri="{FF2B5EF4-FFF2-40B4-BE49-F238E27FC236}">
                <a16:creationId xmlns:a16="http://schemas.microsoft.com/office/drawing/2014/main" id="{8BF9C0E7-EF29-254D-28E8-224776D22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098" y="2067287"/>
            <a:ext cx="6678014" cy="3512103"/>
          </a:xfrm>
          <a:prstGeom prst="rect">
            <a:avLst/>
          </a:prstGeom>
        </p:spPr>
      </p:pic>
      <p:sp>
        <p:nvSpPr>
          <p:cNvPr id="7" name="TextBox 6">
            <a:extLst>
              <a:ext uri="{FF2B5EF4-FFF2-40B4-BE49-F238E27FC236}">
                <a16:creationId xmlns:a16="http://schemas.microsoft.com/office/drawing/2014/main" id="{F6F99101-5D76-03C7-9EB8-004DBE491806}"/>
              </a:ext>
            </a:extLst>
          </p:cNvPr>
          <p:cNvSpPr txBox="1"/>
          <p:nvPr/>
        </p:nvSpPr>
        <p:spPr>
          <a:xfrm>
            <a:off x="9126708" y="841279"/>
            <a:ext cx="2528792" cy="698781"/>
          </a:xfrm>
          <a:prstGeom prst="rect">
            <a:avLst/>
          </a:prstGeom>
          <a:noFill/>
        </p:spPr>
        <p:txBody>
          <a:bodyPr wrap="square">
            <a:spAutoFit/>
          </a:bodyPr>
          <a:lstStyle/>
          <a:p>
            <a:pPr marL="0" marR="0" lvl="0" indent="0" algn="r" defTabSz="914400" rtl="0" eaLnBrk="1" fontAlgn="auto" latinLnBrk="0" hangingPunct="1">
              <a:lnSpc>
                <a:spcPct val="150000"/>
              </a:lnSpc>
              <a:spcBef>
                <a:spcPts val="0"/>
              </a:spcBef>
              <a:spcAft>
                <a:spcPts val="600"/>
              </a:spcAft>
              <a:buClrTx/>
              <a:buSzTx/>
              <a:buFontTx/>
              <a:buNone/>
              <a:tabLst/>
              <a:defRPr/>
            </a:pPr>
            <a:r>
              <a:rPr kumimoji="0" lang="en-US" sz="1400" b="1" i="0" u="none" strike="noStrike" kern="1200" cap="none" spc="0" normalizeH="0" baseline="0" noProof="0" dirty="0">
                <a:ln>
                  <a:noFill/>
                </a:ln>
                <a:solidFill>
                  <a:srgbClr val="2E6599"/>
                </a:solidFill>
                <a:effectLst/>
                <a:uLnTx/>
                <a:uFillTx/>
                <a:latin typeface="Space Grotesk Medium" pitchFamily="2" charset="77"/>
                <a:ea typeface="+mn-ea"/>
                <a:cs typeface="Space Grotesk Bold" pitchFamily="2" charset="77"/>
              </a:rPr>
              <a:t>Design System Master List</a:t>
            </a:r>
          </a:p>
          <a:p>
            <a:pPr marL="0" marR="0" lvl="0" indent="0" algn="r" defTabSz="914400" rtl="0" eaLnBrk="0" fontAlgn="base" latinLnBrk="0" hangingPunct="0">
              <a:lnSpc>
                <a:spcPts val="1840"/>
              </a:lnSpc>
              <a:spcBef>
                <a:spcPct val="0"/>
              </a:spcBef>
              <a:spcAft>
                <a:spcPts val="600"/>
              </a:spcAft>
              <a:buClrTx/>
              <a:buSzTx/>
              <a:buFontTx/>
              <a:buNone/>
              <a:tabLst/>
              <a:defRPr/>
            </a:pPr>
            <a:r>
              <a:rPr lang="en-US" sz="1200" dirty="0">
                <a:solidFill>
                  <a:srgbClr val="012A4D"/>
                </a:solidFill>
                <a:latin typeface="Space Grotesk" pitchFamily="2" charset="77"/>
                <a:cs typeface="Space Grotesk" pitchFamily="2" charset="77"/>
                <a:hlinkClick r:id="rId3" tooltip="Click here to view the interactive prototype in your browser.">
                  <a:extLst>
                    <a:ext uri="{A12FA001-AC4F-418D-AE19-62706E023703}">
                      <ahyp:hlinkClr xmlns:ahyp="http://schemas.microsoft.com/office/drawing/2018/hyperlinkcolor" val="tx"/>
                    </a:ext>
                  </a:extLst>
                </a:hlinkClick>
              </a:rPr>
              <a:t>View in Browser </a:t>
            </a:r>
            <a:endParaRPr kumimoji="0" lang="en-US" sz="1200" b="0" i="0" u="none" strike="noStrike" kern="1200" cap="none" spc="0" normalizeH="0" baseline="0" noProof="0" dirty="0">
              <a:ln>
                <a:noFill/>
              </a:ln>
              <a:solidFill>
                <a:srgbClr val="012A4D"/>
              </a:solidFill>
              <a:effectLst/>
              <a:uLnTx/>
              <a:uFillTx/>
              <a:latin typeface="Space Grotesk" pitchFamily="2" charset="77"/>
              <a:ea typeface="+mn-ea"/>
              <a:cs typeface="Space Grotesk" pitchFamily="2" charset="77"/>
            </a:endParaRPr>
          </a:p>
        </p:txBody>
      </p:sp>
    </p:spTree>
    <p:extLst>
      <p:ext uri="{BB962C8B-B14F-4D97-AF65-F5344CB8AC3E}">
        <p14:creationId xmlns:p14="http://schemas.microsoft.com/office/powerpoint/2010/main" val="1720939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01F9848-A444-4556-F9EC-23D9AFE4446E}"/>
              </a:ext>
            </a:extLst>
          </p:cNvPr>
          <p:cNvSpPr/>
          <p:nvPr/>
        </p:nvSpPr>
        <p:spPr>
          <a:xfrm>
            <a:off x="1641641" y="2451316"/>
            <a:ext cx="8908718" cy="590226"/>
          </a:xfrm>
          <a:prstGeom prst="rect">
            <a:avLst/>
          </a:prstGeom>
        </p:spPr>
        <p:txBody>
          <a:bodyPr wrap="square" lIns="0" tIns="0" rIns="0" bIns="0">
            <a:spAutoFit/>
          </a:bodyPr>
          <a:lstStyle/>
          <a:p>
            <a:pPr algn="ctr" eaLnBrk="1" fontAlgn="auto" hangingPunct="1">
              <a:lnSpc>
                <a:spcPts val="5120"/>
              </a:lnSpc>
              <a:spcBef>
                <a:spcPts val="0"/>
              </a:spcBef>
              <a:spcAft>
                <a:spcPts val="0"/>
              </a:spcAft>
              <a:defRPr/>
            </a:pPr>
            <a:r>
              <a:rPr lang="en-US" sz="3600" b="1" dirty="0">
                <a:solidFill>
                  <a:srgbClr val="FF9195"/>
                </a:solidFill>
                <a:latin typeface="Space Grotesk Bold" pitchFamily="2" charset="77"/>
                <a:cs typeface="Space Grotesk Bold" pitchFamily="2" charset="77"/>
              </a:rPr>
              <a:t>Part 1: </a:t>
            </a:r>
            <a:r>
              <a:rPr lang="en-US" sz="3600" b="1" dirty="0">
                <a:solidFill>
                  <a:srgbClr val="012A4D"/>
                </a:solidFill>
                <a:latin typeface="Space Grotesk Bold" pitchFamily="2" charset="77"/>
                <a:cs typeface="Space Grotesk Bold" pitchFamily="2" charset="77"/>
              </a:rPr>
              <a:t>Design System Structure</a:t>
            </a:r>
          </a:p>
        </p:txBody>
      </p:sp>
      <p:sp>
        <p:nvSpPr>
          <p:cNvPr id="2" name="Rectangle 1">
            <a:extLst>
              <a:ext uri="{FF2B5EF4-FFF2-40B4-BE49-F238E27FC236}">
                <a16:creationId xmlns:a16="http://schemas.microsoft.com/office/drawing/2014/main" id="{38DD7725-6340-3B3C-8653-0D3C50B102AC}"/>
              </a:ext>
            </a:extLst>
          </p:cNvPr>
          <p:cNvSpPr/>
          <p:nvPr/>
        </p:nvSpPr>
        <p:spPr>
          <a:xfrm>
            <a:off x="1641641" y="3429000"/>
            <a:ext cx="8908718" cy="590226"/>
          </a:xfrm>
          <a:prstGeom prst="rect">
            <a:avLst/>
          </a:prstGeom>
        </p:spPr>
        <p:txBody>
          <a:bodyPr wrap="square" lIns="0" tIns="0" rIns="0" bIns="0">
            <a:spAutoFit/>
          </a:bodyPr>
          <a:lstStyle/>
          <a:p>
            <a:pPr algn="ctr" eaLnBrk="1" fontAlgn="auto" hangingPunct="1">
              <a:lnSpc>
                <a:spcPts val="5120"/>
              </a:lnSpc>
              <a:spcBef>
                <a:spcPts val="0"/>
              </a:spcBef>
              <a:spcAft>
                <a:spcPts val="0"/>
              </a:spcAft>
              <a:defRPr/>
            </a:pPr>
            <a:r>
              <a:rPr lang="en-US" sz="3600" dirty="0">
                <a:solidFill>
                  <a:srgbClr val="012A4D"/>
                </a:solidFill>
                <a:latin typeface="Space Grotesk Medium" pitchFamily="2" charset="77"/>
                <a:cs typeface="Space Grotesk Bold" pitchFamily="2" charset="77"/>
              </a:rPr>
              <a:t>UI Element Breakdown </a:t>
            </a:r>
          </a:p>
        </p:txBody>
      </p:sp>
    </p:spTree>
    <p:extLst>
      <p:ext uri="{BB962C8B-B14F-4D97-AF65-F5344CB8AC3E}">
        <p14:creationId xmlns:p14="http://schemas.microsoft.com/office/powerpoint/2010/main" val="2519721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7">
            <a:extLst>
              <a:ext uri="{FF2B5EF4-FFF2-40B4-BE49-F238E27FC236}">
                <a16:creationId xmlns:a16="http://schemas.microsoft.com/office/drawing/2014/main" id="{7DE8A40D-16F1-0367-B2F8-AD1CF4FE7B01}"/>
              </a:ext>
            </a:extLst>
          </p:cNvPr>
          <p:cNvSpPr txBox="1">
            <a:spLocks noChangeArrowheads="1"/>
          </p:cNvSpPr>
          <p:nvPr/>
        </p:nvSpPr>
        <p:spPr bwMode="auto">
          <a:xfrm>
            <a:off x="1655098" y="1437609"/>
            <a:ext cx="8747546" cy="33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fontAlgn="auto" hangingPunct="1">
              <a:lnSpc>
                <a:spcPts val="2900"/>
              </a:lnSpc>
              <a:spcBef>
                <a:spcPts val="0"/>
              </a:spcBef>
              <a:spcAft>
                <a:spcPts val="0"/>
              </a:spcAft>
              <a:defRPr/>
            </a:pPr>
            <a:r>
              <a:rPr lang="en-US" sz="2000" dirty="0">
                <a:solidFill>
                  <a:srgbClr val="012A4D"/>
                </a:solidFill>
                <a:latin typeface="Space Grotesk Medium" pitchFamily="2" charset="77"/>
                <a:cs typeface="Space Grotesk Bold" pitchFamily="2" charset="77"/>
              </a:rPr>
              <a:t>UI Element Breakdown</a:t>
            </a:r>
            <a:r>
              <a:rPr lang="en-US" sz="2000" dirty="0">
                <a:solidFill>
                  <a:srgbClr val="012A4D"/>
                </a:solidFill>
                <a:latin typeface="Space Grotesk" pitchFamily="2" charset="77"/>
                <a:cs typeface="Space Grotesk" pitchFamily="2" charset="77"/>
              </a:rPr>
              <a:t>: Atomic Design</a:t>
            </a:r>
          </a:p>
        </p:txBody>
      </p:sp>
      <p:sp>
        <p:nvSpPr>
          <p:cNvPr id="6" name="Rectangle 5">
            <a:extLst>
              <a:ext uri="{FF2B5EF4-FFF2-40B4-BE49-F238E27FC236}">
                <a16:creationId xmlns:a16="http://schemas.microsoft.com/office/drawing/2014/main" id="{15C7083B-E3FB-5F10-AD2F-D8D7A8E0308F}"/>
              </a:ext>
            </a:extLst>
          </p:cNvPr>
          <p:cNvSpPr/>
          <p:nvPr/>
        </p:nvSpPr>
        <p:spPr>
          <a:xfrm>
            <a:off x="1655098" y="1071557"/>
            <a:ext cx="8902065" cy="281167"/>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b="1" dirty="0">
                <a:solidFill>
                  <a:srgbClr val="FF9195"/>
                </a:solidFill>
                <a:effectLst/>
                <a:latin typeface="Space Grotesk Bold" pitchFamily="2" charset="77"/>
                <a:cs typeface="Space Grotesk Bold" pitchFamily="2" charset="77"/>
              </a:rPr>
              <a:t>Design System Structure</a:t>
            </a:r>
          </a:p>
        </p:txBody>
      </p:sp>
      <p:pic>
        <p:nvPicPr>
          <p:cNvPr id="1026" name="Picture 2" descr="Grouping components in atomic design systems | by Ed Orozco | UX Collective">
            <a:extLst>
              <a:ext uri="{FF2B5EF4-FFF2-40B4-BE49-F238E27FC236}">
                <a16:creationId xmlns:a16="http://schemas.microsoft.com/office/drawing/2014/main" id="{C113951E-BC7D-EB13-8EBC-898A2502C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098" y="2368830"/>
            <a:ext cx="9389420" cy="3051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507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01F9848-A444-4556-F9EC-23D9AFE4446E}"/>
              </a:ext>
            </a:extLst>
          </p:cNvPr>
          <p:cNvSpPr/>
          <p:nvPr/>
        </p:nvSpPr>
        <p:spPr>
          <a:xfrm>
            <a:off x="1641641" y="2479861"/>
            <a:ext cx="8908718" cy="1898277"/>
          </a:xfrm>
          <a:prstGeom prst="rect">
            <a:avLst/>
          </a:prstGeom>
        </p:spPr>
        <p:txBody>
          <a:bodyPr wrap="square" lIns="0" tIns="0" rIns="0" bIns="0">
            <a:spAutoFit/>
          </a:bodyPr>
          <a:lstStyle/>
          <a:p>
            <a:pPr algn="ctr" eaLnBrk="1" fontAlgn="auto" hangingPunct="1">
              <a:lnSpc>
                <a:spcPts val="5120"/>
              </a:lnSpc>
              <a:spcBef>
                <a:spcPts val="0"/>
              </a:spcBef>
              <a:spcAft>
                <a:spcPts val="0"/>
              </a:spcAft>
              <a:defRPr/>
            </a:pPr>
            <a:r>
              <a:rPr lang="en-US" sz="3600" b="1" dirty="0">
                <a:solidFill>
                  <a:srgbClr val="FF9195"/>
                </a:solidFill>
                <a:latin typeface="Space Grotesk Bold" pitchFamily="2" charset="77"/>
                <a:cs typeface="Space Grotesk Bold" pitchFamily="2" charset="77"/>
              </a:rPr>
              <a:t>Initially tried Atomic Design, but development teams had a tough time understanding the terminology. </a:t>
            </a:r>
          </a:p>
        </p:txBody>
      </p:sp>
    </p:spTree>
    <p:extLst>
      <p:ext uri="{BB962C8B-B14F-4D97-AF65-F5344CB8AC3E}">
        <p14:creationId xmlns:p14="http://schemas.microsoft.com/office/powerpoint/2010/main" val="1961150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7">
            <a:extLst>
              <a:ext uri="{FF2B5EF4-FFF2-40B4-BE49-F238E27FC236}">
                <a16:creationId xmlns:a16="http://schemas.microsoft.com/office/drawing/2014/main" id="{7DE8A40D-16F1-0367-B2F8-AD1CF4FE7B01}"/>
              </a:ext>
            </a:extLst>
          </p:cNvPr>
          <p:cNvSpPr txBox="1">
            <a:spLocks noChangeArrowheads="1"/>
          </p:cNvSpPr>
          <p:nvPr/>
        </p:nvSpPr>
        <p:spPr bwMode="auto">
          <a:xfrm>
            <a:off x="1655098" y="1437609"/>
            <a:ext cx="8747546" cy="33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fontAlgn="auto" hangingPunct="1">
              <a:lnSpc>
                <a:spcPts val="2900"/>
              </a:lnSpc>
              <a:spcBef>
                <a:spcPts val="0"/>
              </a:spcBef>
              <a:spcAft>
                <a:spcPts val="0"/>
              </a:spcAft>
              <a:defRPr/>
            </a:pPr>
            <a:r>
              <a:rPr lang="en-US" sz="2000" dirty="0">
                <a:solidFill>
                  <a:srgbClr val="012A4D"/>
                </a:solidFill>
                <a:latin typeface="Space Grotesk Medium" pitchFamily="2" charset="77"/>
                <a:cs typeface="Space Grotesk Bold" pitchFamily="2" charset="77"/>
              </a:rPr>
              <a:t>UI Element Breakdown: </a:t>
            </a:r>
            <a:r>
              <a:rPr lang="en-US" sz="2000" dirty="0">
                <a:solidFill>
                  <a:srgbClr val="012A4D"/>
                </a:solidFill>
                <a:latin typeface="Space Grotesk" pitchFamily="2" charset="77"/>
                <a:cs typeface="Space Grotesk" pitchFamily="2" charset="77"/>
              </a:rPr>
              <a:t>Atomic Design (Inspired)</a:t>
            </a:r>
          </a:p>
        </p:txBody>
      </p:sp>
      <p:sp>
        <p:nvSpPr>
          <p:cNvPr id="6" name="Rectangle 5">
            <a:extLst>
              <a:ext uri="{FF2B5EF4-FFF2-40B4-BE49-F238E27FC236}">
                <a16:creationId xmlns:a16="http://schemas.microsoft.com/office/drawing/2014/main" id="{15C7083B-E3FB-5F10-AD2F-D8D7A8E0308F}"/>
              </a:ext>
            </a:extLst>
          </p:cNvPr>
          <p:cNvSpPr/>
          <p:nvPr/>
        </p:nvSpPr>
        <p:spPr>
          <a:xfrm>
            <a:off x="1655098" y="1071557"/>
            <a:ext cx="8902065" cy="281167"/>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b="1" dirty="0">
                <a:solidFill>
                  <a:srgbClr val="FF9195"/>
                </a:solidFill>
                <a:effectLst/>
                <a:latin typeface="Space Grotesk Bold" pitchFamily="2" charset="77"/>
                <a:cs typeface="Space Grotesk Bold" pitchFamily="2" charset="77"/>
              </a:rPr>
              <a:t>Design System Structure</a:t>
            </a:r>
          </a:p>
        </p:txBody>
      </p:sp>
      <p:pic>
        <p:nvPicPr>
          <p:cNvPr id="1026" name="Picture 2" descr="Grouping components in atomic design systems | by Ed Orozco | UX Collective">
            <a:extLst>
              <a:ext uri="{FF2B5EF4-FFF2-40B4-BE49-F238E27FC236}">
                <a16:creationId xmlns:a16="http://schemas.microsoft.com/office/drawing/2014/main" id="{C113951E-BC7D-EB13-8EBC-898A2502C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098" y="2034509"/>
            <a:ext cx="9389420" cy="30515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B4DD8EF-27FC-D3ED-B51F-C7360C8BD948}"/>
              </a:ext>
            </a:extLst>
          </p:cNvPr>
          <p:cNvSpPr txBox="1"/>
          <p:nvPr/>
        </p:nvSpPr>
        <p:spPr>
          <a:xfrm>
            <a:off x="2434426" y="4307362"/>
            <a:ext cx="932718" cy="369332"/>
          </a:xfrm>
          <a:prstGeom prst="rect">
            <a:avLst/>
          </a:prstGeom>
          <a:noFill/>
        </p:spPr>
        <p:txBody>
          <a:bodyPr wrap="square">
            <a:spAutoFit/>
          </a:bodyPr>
          <a:lstStyle/>
          <a:p>
            <a:pPr algn="ctr"/>
            <a:r>
              <a:rPr lang="en-US" sz="1800" b="1" dirty="0">
                <a:solidFill>
                  <a:srgbClr val="012A4D"/>
                </a:solidFill>
                <a:latin typeface="Space Grotesk Medium" pitchFamily="2" charset="77"/>
                <a:cs typeface="Space Grotesk Bold" pitchFamily="2" charset="77"/>
              </a:rPr>
              <a:t>Pieces</a:t>
            </a:r>
            <a:endParaRPr lang="en-US" dirty="0">
              <a:solidFill>
                <a:srgbClr val="012A4D"/>
              </a:solidFill>
            </a:endParaRPr>
          </a:p>
        </p:txBody>
      </p:sp>
      <p:sp>
        <p:nvSpPr>
          <p:cNvPr id="4" name="TextBox 3">
            <a:extLst>
              <a:ext uri="{FF2B5EF4-FFF2-40B4-BE49-F238E27FC236}">
                <a16:creationId xmlns:a16="http://schemas.microsoft.com/office/drawing/2014/main" id="{E2D440B6-3C15-2535-E69A-6F369D5DAA30}"/>
              </a:ext>
            </a:extLst>
          </p:cNvPr>
          <p:cNvSpPr txBox="1"/>
          <p:nvPr/>
        </p:nvSpPr>
        <p:spPr>
          <a:xfrm>
            <a:off x="3983527" y="4307362"/>
            <a:ext cx="1610450" cy="369332"/>
          </a:xfrm>
          <a:prstGeom prst="rect">
            <a:avLst/>
          </a:prstGeom>
          <a:noFill/>
        </p:spPr>
        <p:txBody>
          <a:bodyPr wrap="square">
            <a:spAutoFit/>
          </a:bodyPr>
          <a:lstStyle/>
          <a:p>
            <a:pPr algn="ctr"/>
            <a:r>
              <a:rPr lang="en-US" sz="1800" b="1" dirty="0">
                <a:solidFill>
                  <a:srgbClr val="012A4D"/>
                </a:solidFill>
                <a:latin typeface="Space Grotesk Medium" pitchFamily="2" charset="77"/>
                <a:cs typeface="Space Grotesk Bold" pitchFamily="2" charset="77"/>
              </a:rPr>
              <a:t>Components</a:t>
            </a:r>
            <a:endParaRPr lang="en-US" dirty="0">
              <a:solidFill>
                <a:srgbClr val="012A4D"/>
              </a:solidFill>
            </a:endParaRPr>
          </a:p>
        </p:txBody>
      </p:sp>
      <p:sp>
        <p:nvSpPr>
          <p:cNvPr id="7" name="TextBox 6">
            <a:extLst>
              <a:ext uri="{FF2B5EF4-FFF2-40B4-BE49-F238E27FC236}">
                <a16:creationId xmlns:a16="http://schemas.microsoft.com/office/drawing/2014/main" id="{60FC3CE5-8576-DEA5-00F5-01E8B9E36EF4}"/>
              </a:ext>
            </a:extLst>
          </p:cNvPr>
          <p:cNvSpPr txBox="1"/>
          <p:nvPr/>
        </p:nvSpPr>
        <p:spPr>
          <a:xfrm>
            <a:off x="5888527" y="4307362"/>
            <a:ext cx="1610450" cy="369332"/>
          </a:xfrm>
          <a:prstGeom prst="rect">
            <a:avLst/>
          </a:prstGeom>
          <a:noFill/>
        </p:spPr>
        <p:txBody>
          <a:bodyPr wrap="square">
            <a:spAutoFit/>
          </a:bodyPr>
          <a:lstStyle/>
          <a:p>
            <a:pPr algn="ctr"/>
            <a:r>
              <a:rPr lang="en-US" sz="1800" b="1" dirty="0">
                <a:solidFill>
                  <a:srgbClr val="012A4D"/>
                </a:solidFill>
                <a:latin typeface="Space Grotesk Medium" pitchFamily="2" charset="77"/>
                <a:cs typeface="Space Grotesk Bold" pitchFamily="2" charset="77"/>
              </a:rPr>
              <a:t>Patterns &amp;</a:t>
            </a:r>
            <a:endParaRPr lang="en-US" dirty="0">
              <a:solidFill>
                <a:srgbClr val="012A4D"/>
              </a:solidFill>
            </a:endParaRPr>
          </a:p>
        </p:txBody>
      </p:sp>
      <p:sp>
        <p:nvSpPr>
          <p:cNvPr id="8" name="TextBox 7">
            <a:extLst>
              <a:ext uri="{FF2B5EF4-FFF2-40B4-BE49-F238E27FC236}">
                <a16:creationId xmlns:a16="http://schemas.microsoft.com/office/drawing/2014/main" id="{302A4F6A-7668-CADC-07CA-1E3D0C8CFFDE}"/>
              </a:ext>
            </a:extLst>
          </p:cNvPr>
          <p:cNvSpPr txBox="1"/>
          <p:nvPr/>
        </p:nvSpPr>
        <p:spPr>
          <a:xfrm>
            <a:off x="5888527" y="4676694"/>
            <a:ext cx="1610450" cy="369332"/>
          </a:xfrm>
          <a:prstGeom prst="rect">
            <a:avLst/>
          </a:prstGeom>
          <a:noFill/>
        </p:spPr>
        <p:txBody>
          <a:bodyPr wrap="square">
            <a:spAutoFit/>
          </a:bodyPr>
          <a:lstStyle/>
          <a:p>
            <a:pPr algn="ctr"/>
            <a:r>
              <a:rPr lang="en-US" sz="1800" b="1" dirty="0">
                <a:solidFill>
                  <a:srgbClr val="012A4D"/>
                </a:solidFill>
                <a:latin typeface="Space Grotesk Medium" pitchFamily="2" charset="77"/>
                <a:cs typeface="Space Grotesk Bold" pitchFamily="2" charset="77"/>
              </a:rPr>
              <a:t>Widgets</a:t>
            </a:r>
            <a:endParaRPr lang="en-US" dirty="0">
              <a:solidFill>
                <a:srgbClr val="012A4D"/>
              </a:solidFill>
            </a:endParaRPr>
          </a:p>
        </p:txBody>
      </p:sp>
    </p:spTree>
    <p:extLst>
      <p:ext uri="{BB962C8B-B14F-4D97-AF65-F5344CB8AC3E}">
        <p14:creationId xmlns:p14="http://schemas.microsoft.com/office/powerpoint/2010/main" val="824812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7">
            <a:extLst>
              <a:ext uri="{FF2B5EF4-FFF2-40B4-BE49-F238E27FC236}">
                <a16:creationId xmlns:a16="http://schemas.microsoft.com/office/drawing/2014/main" id="{7DE8A40D-16F1-0367-B2F8-AD1CF4FE7B01}"/>
              </a:ext>
            </a:extLst>
          </p:cNvPr>
          <p:cNvSpPr txBox="1">
            <a:spLocks noChangeArrowheads="1"/>
          </p:cNvSpPr>
          <p:nvPr/>
        </p:nvSpPr>
        <p:spPr bwMode="auto">
          <a:xfrm>
            <a:off x="1655098" y="1437609"/>
            <a:ext cx="8747546" cy="33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fontAlgn="auto" hangingPunct="1">
              <a:lnSpc>
                <a:spcPts val="2900"/>
              </a:lnSpc>
              <a:spcBef>
                <a:spcPts val="0"/>
              </a:spcBef>
              <a:spcAft>
                <a:spcPts val="0"/>
              </a:spcAft>
              <a:defRPr/>
            </a:pPr>
            <a:r>
              <a:rPr lang="en-US" sz="2000" dirty="0">
                <a:solidFill>
                  <a:srgbClr val="012A4D"/>
                </a:solidFill>
                <a:latin typeface="Space Grotesk Medium" pitchFamily="2" charset="77"/>
                <a:cs typeface="Space Grotesk Bold" pitchFamily="2" charset="77"/>
              </a:rPr>
              <a:t>UI Element Breakdown: </a:t>
            </a:r>
            <a:r>
              <a:rPr lang="en-US" sz="2000" dirty="0">
                <a:solidFill>
                  <a:srgbClr val="012A4D"/>
                </a:solidFill>
                <a:latin typeface="Space Grotesk" pitchFamily="2" charset="77"/>
                <a:cs typeface="Space Grotesk" pitchFamily="2" charset="77"/>
              </a:rPr>
              <a:t>Atomic Design (Inspired)</a:t>
            </a:r>
          </a:p>
        </p:txBody>
      </p:sp>
      <p:sp>
        <p:nvSpPr>
          <p:cNvPr id="6" name="Rectangle 5">
            <a:extLst>
              <a:ext uri="{FF2B5EF4-FFF2-40B4-BE49-F238E27FC236}">
                <a16:creationId xmlns:a16="http://schemas.microsoft.com/office/drawing/2014/main" id="{15C7083B-E3FB-5F10-AD2F-D8D7A8E0308F}"/>
              </a:ext>
            </a:extLst>
          </p:cNvPr>
          <p:cNvSpPr/>
          <p:nvPr/>
        </p:nvSpPr>
        <p:spPr>
          <a:xfrm>
            <a:off x="1655098" y="1071557"/>
            <a:ext cx="8902065" cy="281167"/>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b="1" dirty="0">
                <a:solidFill>
                  <a:srgbClr val="FF9195"/>
                </a:solidFill>
                <a:effectLst/>
                <a:latin typeface="Space Grotesk Bold" pitchFamily="2" charset="77"/>
                <a:cs typeface="Space Grotesk Bold" pitchFamily="2" charset="77"/>
              </a:rPr>
              <a:t>Design System Structure</a:t>
            </a:r>
          </a:p>
        </p:txBody>
      </p:sp>
      <p:sp>
        <p:nvSpPr>
          <p:cNvPr id="3" name="TextBox 2">
            <a:extLst>
              <a:ext uri="{FF2B5EF4-FFF2-40B4-BE49-F238E27FC236}">
                <a16:creationId xmlns:a16="http://schemas.microsoft.com/office/drawing/2014/main" id="{7B4DD8EF-27FC-D3ED-B51F-C7360C8BD948}"/>
              </a:ext>
            </a:extLst>
          </p:cNvPr>
          <p:cNvSpPr txBox="1"/>
          <p:nvPr/>
        </p:nvSpPr>
        <p:spPr>
          <a:xfrm>
            <a:off x="1460474" y="3269218"/>
            <a:ext cx="1340916" cy="369332"/>
          </a:xfrm>
          <a:prstGeom prst="rect">
            <a:avLst/>
          </a:prstGeom>
          <a:noFill/>
        </p:spPr>
        <p:txBody>
          <a:bodyPr wrap="square">
            <a:spAutoFit/>
          </a:bodyPr>
          <a:lstStyle/>
          <a:p>
            <a:pPr algn="ctr"/>
            <a:r>
              <a:rPr lang="en-US" sz="1800" b="1" dirty="0">
                <a:solidFill>
                  <a:srgbClr val="012A4D"/>
                </a:solidFill>
                <a:latin typeface="Space Grotesk Medium" pitchFamily="2" charset="77"/>
                <a:cs typeface="Space Grotesk Bold" pitchFamily="2" charset="77"/>
              </a:rPr>
              <a:t>Properties</a:t>
            </a:r>
            <a:endParaRPr lang="en-US" dirty="0">
              <a:solidFill>
                <a:srgbClr val="012A4D"/>
              </a:solidFill>
            </a:endParaRPr>
          </a:p>
        </p:txBody>
      </p:sp>
      <p:sp>
        <p:nvSpPr>
          <p:cNvPr id="4" name="TextBox 3">
            <a:extLst>
              <a:ext uri="{FF2B5EF4-FFF2-40B4-BE49-F238E27FC236}">
                <a16:creationId xmlns:a16="http://schemas.microsoft.com/office/drawing/2014/main" id="{E2D440B6-3C15-2535-E69A-6F369D5DAA30}"/>
              </a:ext>
            </a:extLst>
          </p:cNvPr>
          <p:cNvSpPr txBox="1"/>
          <p:nvPr/>
        </p:nvSpPr>
        <p:spPr>
          <a:xfrm>
            <a:off x="4612878" y="3269218"/>
            <a:ext cx="1588417" cy="369332"/>
          </a:xfrm>
          <a:prstGeom prst="rect">
            <a:avLst/>
          </a:prstGeom>
          <a:noFill/>
        </p:spPr>
        <p:txBody>
          <a:bodyPr wrap="square">
            <a:spAutoFit/>
          </a:bodyPr>
          <a:lstStyle/>
          <a:p>
            <a:pPr algn="ctr"/>
            <a:r>
              <a:rPr lang="en-US" sz="1800" b="1" dirty="0">
                <a:solidFill>
                  <a:srgbClr val="012A4D"/>
                </a:solidFill>
                <a:latin typeface="Space Grotesk Medium" pitchFamily="2" charset="77"/>
                <a:cs typeface="Space Grotesk Bold" pitchFamily="2" charset="77"/>
              </a:rPr>
              <a:t>Components</a:t>
            </a:r>
            <a:endParaRPr lang="en-US" dirty="0">
              <a:solidFill>
                <a:srgbClr val="012A4D"/>
              </a:solidFill>
            </a:endParaRPr>
          </a:p>
        </p:txBody>
      </p:sp>
      <p:sp>
        <p:nvSpPr>
          <p:cNvPr id="7" name="TextBox 6">
            <a:extLst>
              <a:ext uri="{FF2B5EF4-FFF2-40B4-BE49-F238E27FC236}">
                <a16:creationId xmlns:a16="http://schemas.microsoft.com/office/drawing/2014/main" id="{60FC3CE5-8576-DEA5-00F5-01E8B9E36EF4}"/>
              </a:ext>
            </a:extLst>
          </p:cNvPr>
          <p:cNvSpPr txBox="1"/>
          <p:nvPr/>
        </p:nvSpPr>
        <p:spPr>
          <a:xfrm>
            <a:off x="6622858" y="3269218"/>
            <a:ext cx="1199418" cy="369332"/>
          </a:xfrm>
          <a:prstGeom prst="rect">
            <a:avLst/>
          </a:prstGeom>
          <a:noFill/>
        </p:spPr>
        <p:txBody>
          <a:bodyPr wrap="square">
            <a:spAutoFit/>
          </a:bodyPr>
          <a:lstStyle/>
          <a:p>
            <a:pPr algn="ctr"/>
            <a:r>
              <a:rPr lang="en-US" sz="1800" b="1" dirty="0">
                <a:solidFill>
                  <a:srgbClr val="012A4D"/>
                </a:solidFill>
                <a:latin typeface="Space Grotesk Medium" pitchFamily="2" charset="77"/>
                <a:cs typeface="Space Grotesk Bold" pitchFamily="2" charset="77"/>
              </a:rPr>
              <a:t>Patterns</a:t>
            </a:r>
            <a:endParaRPr lang="en-US" dirty="0">
              <a:solidFill>
                <a:srgbClr val="012A4D"/>
              </a:solidFill>
            </a:endParaRPr>
          </a:p>
        </p:txBody>
      </p:sp>
      <p:sp>
        <p:nvSpPr>
          <p:cNvPr id="8" name="TextBox 7">
            <a:extLst>
              <a:ext uri="{FF2B5EF4-FFF2-40B4-BE49-F238E27FC236}">
                <a16:creationId xmlns:a16="http://schemas.microsoft.com/office/drawing/2014/main" id="{302A4F6A-7668-CADC-07CA-1E3D0C8CFFDE}"/>
              </a:ext>
            </a:extLst>
          </p:cNvPr>
          <p:cNvSpPr txBox="1"/>
          <p:nvPr/>
        </p:nvSpPr>
        <p:spPr>
          <a:xfrm>
            <a:off x="8243839" y="3275052"/>
            <a:ext cx="1105434" cy="369332"/>
          </a:xfrm>
          <a:prstGeom prst="rect">
            <a:avLst/>
          </a:prstGeom>
          <a:noFill/>
        </p:spPr>
        <p:txBody>
          <a:bodyPr wrap="square">
            <a:spAutoFit/>
          </a:bodyPr>
          <a:lstStyle/>
          <a:p>
            <a:pPr algn="ctr"/>
            <a:r>
              <a:rPr lang="en-US" sz="1800" b="1" dirty="0">
                <a:solidFill>
                  <a:srgbClr val="012A4D"/>
                </a:solidFill>
                <a:latin typeface="Space Grotesk Medium" pitchFamily="2" charset="77"/>
                <a:cs typeface="Space Grotesk Bold" pitchFamily="2" charset="77"/>
              </a:rPr>
              <a:t>Widgets</a:t>
            </a:r>
            <a:endParaRPr lang="en-US" dirty="0">
              <a:solidFill>
                <a:srgbClr val="012A4D"/>
              </a:solidFill>
            </a:endParaRPr>
          </a:p>
        </p:txBody>
      </p:sp>
      <p:sp>
        <p:nvSpPr>
          <p:cNvPr id="2" name="TextBox 1">
            <a:extLst>
              <a:ext uri="{FF2B5EF4-FFF2-40B4-BE49-F238E27FC236}">
                <a16:creationId xmlns:a16="http://schemas.microsoft.com/office/drawing/2014/main" id="{A80AD78E-6728-9BCD-1302-4C9AD064B667}"/>
              </a:ext>
            </a:extLst>
          </p:cNvPr>
          <p:cNvSpPr txBox="1"/>
          <p:nvPr/>
        </p:nvSpPr>
        <p:spPr>
          <a:xfrm>
            <a:off x="3280630" y="3269218"/>
            <a:ext cx="932718" cy="369332"/>
          </a:xfrm>
          <a:prstGeom prst="rect">
            <a:avLst/>
          </a:prstGeom>
          <a:noFill/>
        </p:spPr>
        <p:txBody>
          <a:bodyPr wrap="square">
            <a:spAutoFit/>
          </a:bodyPr>
          <a:lstStyle/>
          <a:p>
            <a:pPr algn="ctr"/>
            <a:r>
              <a:rPr lang="en-US" sz="1800" b="1" dirty="0">
                <a:solidFill>
                  <a:srgbClr val="012A4D"/>
                </a:solidFill>
                <a:latin typeface="Space Grotesk Medium" pitchFamily="2" charset="77"/>
                <a:cs typeface="Space Grotesk Bold" pitchFamily="2" charset="77"/>
              </a:rPr>
              <a:t>Pieces</a:t>
            </a:r>
            <a:endParaRPr lang="en-US" dirty="0">
              <a:solidFill>
                <a:srgbClr val="012A4D"/>
              </a:solidFill>
            </a:endParaRPr>
          </a:p>
        </p:txBody>
      </p:sp>
      <p:sp>
        <p:nvSpPr>
          <p:cNvPr id="9" name="TextBox 8">
            <a:extLst>
              <a:ext uri="{FF2B5EF4-FFF2-40B4-BE49-F238E27FC236}">
                <a16:creationId xmlns:a16="http://schemas.microsoft.com/office/drawing/2014/main" id="{D5671A28-1643-6795-D5E4-23F13E4E9CB9}"/>
              </a:ext>
            </a:extLst>
          </p:cNvPr>
          <p:cNvSpPr txBox="1"/>
          <p:nvPr/>
        </p:nvSpPr>
        <p:spPr>
          <a:xfrm>
            <a:off x="9770836" y="3244334"/>
            <a:ext cx="1340916" cy="369332"/>
          </a:xfrm>
          <a:prstGeom prst="rect">
            <a:avLst/>
          </a:prstGeom>
          <a:noFill/>
        </p:spPr>
        <p:txBody>
          <a:bodyPr wrap="square">
            <a:spAutoFit/>
          </a:bodyPr>
          <a:lstStyle/>
          <a:p>
            <a:pPr algn="ctr"/>
            <a:r>
              <a:rPr lang="en-US" sz="1800" b="1" dirty="0">
                <a:solidFill>
                  <a:srgbClr val="012A4D"/>
                </a:solidFill>
                <a:latin typeface="Space Grotesk Medium" pitchFamily="2" charset="77"/>
                <a:cs typeface="Space Grotesk Bold" pitchFamily="2" charset="77"/>
              </a:rPr>
              <a:t>Templates</a:t>
            </a:r>
            <a:endParaRPr lang="en-US" dirty="0">
              <a:solidFill>
                <a:srgbClr val="012A4D"/>
              </a:solidFill>
            </a:endParaRPr>
          </a:p>
        </p:txBody>
      </p:sp>
    </p:spTree>
    <p:extLst>
      <p:ext uri="{BB962C8B-B14F-4D97-AF65-F5344CB8AC3E}">
        <p14:creationId xmlns:p14="http://schemas.microsoft.com/office/powerpoint/2010/main" val="1113271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7">
            <a:extLst>
              <a:ext uri="{FF2B5EF4-FFF2-40B4-BE49-F238E27FC236}">
                <a16:creationId xmlns:a16="http://schemas.microsoft.com/office/drawing/2014/main" id="{7189E389-C867-7FC2-A79A-C4142A3CD59B}"/>
              </a:ext>
            </a:extLst>
          </p:cNvPr>
          <p:cNvSpPr txBox="1">
            <a:spLocks noChangeArrowheads="1"/>
          </p:cNvSpPr>
          <p:nvPr/>
        </p:nvSpPr>
        <p:spPr bwMode="auto">
          <a:xfrm>
            <a:off x="1824038" y="753649"/>
            <a:ext cx="181780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4800" b="1" dirty="0">
                <a:solidFill>
                  <a:srgbClr val="012A4D"/>
                </a:solidFill>
                <a:latin typeface="Space Grotesk Bold" pitchFamily="2" charset="77"/>
                <a:ea typeface="Sawarabi Mincho"/>
                <a:cs typeface="Space Grotesk Bold" pitchFamily="2" charset="77"/>
              </a:rPr>
              <a:t>Zenith</a:t>
            </a:r>
          </a:p>
        </p:txBody>
      </p:sp>
      <p:sp>
        <p:nvSpPr>
          <p:cNvPr id="12295" name="TextBox 7">
            <a:extLst>
              <a:ext uri="{FF2B5EF4-FFF2-40B4-BE49-F238E27FC236}">
                <a16:creationId xmlns:a16="http://schemas.microsoft.com/office/drawing/2014/main" id="{4668AB43-CD31-58A2-9163-F9571CD06B22}"/>
              </a:ext>
            </a:extLst>
          </p:cNvPr>
          <p:cNvSpPr txBox="1">
            <a:spLocks noChangeArrowheads="1"/>
          </p:cNvSpPr>
          <p:nvPr/>
        </p:nvSpPr>
        <p:spPr bwMode="auto">
          <a:xfrm>
            <a:off x="1824038" y="1492313"/>
            <a:ext cx="247984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800" dirty="0">
                <a:solidFill>
                  <a:srgbClr val="2E6599"/>
                </a:solidFill>
                <a:latin typeface="Space Grotesk Medium" pitchFamily="2" charset="77"/>
                <a:ea typeface="Sawarabi Mincho"/>
                <a:cs typeface="Space Grotesk" pitchFamily="2" charset="77"/>
              </a:rPr>
              <a:t>Design System</a:t>
            </a:r>
          </a:p>
        </p:txBody>
      </p:sp>
      <p:sp>
        <p:nvSpPr>
          <p:cNvPr id="5" name="Rectangle 4">
            <a:extLst>
              <a:ext uri="{FF2B5EF4-FFF2-40B4-BE49-F238E27FC236}">
                <a16:creationId xmlns:a16="http://schemas.microsoft.com/office/drawing/2014/main" id="{AD585AD2-3BD6-D7E2-3609-1FB3B7895317}"/>
              </a:ext>
            </a:extLst>
          </p:cNvPr>
          <p:cNvSpPr/>
          <p:nvPr/>
        </p:nvSpPr>
        <p:spPr>
          <a:xfrm>
            <a:off x="6662040" y="884072"/>
            <a:ext cx="3705922" cy="493148"/>
          </a:xfrm>
          <a:prstGeom prst="rect">
            <a:avLst/>
          </a:prstGeom>
        </p:spPr>
        <p:txBody>
          <a:bodyPr wrap="square" lIns="0" tIns="0" rIns="0" bIns="0">
            <a:spAutoFit/>
          </a:bodyPr>
          <a:lstStyle/>
          <a:p>
            <a:pPr eaLnBrk="1" fontAlgn="auto" hangingPunct="1">
              <a:lnSpc>
                <a:spcPts val="2020"/>
              </a:lnSpc>
              <a:spcBef>
                <a:spcPts val="0"/>
              </a:spcBef>
              <a:spcAft>
                <a:spcPts val="600"/>
              </a:spcAft>
              <a:defRPr/>
            </a:pPr>
            <a:r>
              <a:rPr lang="en-ID" sz="1200" b="1" dirty="0">
                <a:solidFill>
                  <a:srgbClr val="FF9195"/>
                </a:solidFill>
                <a:latin typeface="Space Grotesk Medium" pitchFamily="2" charset="77"/>
                <a:ea typeface="Inter" panose="020B0502030000000004" pitchFamily="34" charset="0"/>
                <a:cs typeface="Space Grotesk Bold" pitchFamily="2" charset="77"/>
              </a:rPr>
              <a:t>Position</a:t>
            </a:r>
            <a:br>
              <a:rPr lang="en-ID" sz="1200" dirty="0">
                <a:solidFill>
                  <a:srgbClr val="012A4D"/>
                </a:solidFill>
                <a:latin typeface="Space Grotesk" pitchFamily="2" charset="77"/>
                <a:ea typeface="Inter" panose="020B0502030000000004" pitchFamily="34" charset="0"/>
                <a:cs typeface="Space Grotesk" pitchFamily="2" charset="77"/>
              </a:rPr>
            </a:br>
            <a:r>
              <a:rPr lang="en-ID" sz="1600" dirty="0">
                <a:solidFill>
                  <a:srgbClr val="012A4D"/>
                </a:solidFill>
                <a:latin typeface="Space Grotesk Medium" pitchFamily="2" charset="77"/>
                <a:ea typeface="Inter" panose="020B0502030000000004" pitchFamily="34" charset="0"/>
                <a:cs typeface="Space Grotesk" pitchFamily="2" charset="77"/>
              </a:rPr>
              <a:t>UX Manager &amp; Platform Strategist</a:t>
            </a:r>
          </a:p>
        </p:txBody>
      </p:sp>
      <p:grpSp>
        <p:nvGrpSpPr>
          <p:cNvPr id="35" name="Group 34">
            <a:extLst>
              <a:ext uri="{FF2B5EF4-FFF2-40B4-BE49-F238E27FC236}">
                <a16:creationId xmlns:a16="http://schemas.microsoft.com/office/drawing/2014/main" id="{1DA13F99-56B7-4935-F583-A614DD11CF6B}"/>
              </a:ext>
            </a:extLst>
          </p:cNvPr>
          <p:cNvGrpSpPr/>
          <p:nvPr/>
        </p:nvGrpSpPr>
        <p:grpSpPr>
          <a:xfrm>
            <a:off x="1824037" y="4625750"/>
            <a:ext cx="1485605" cy="317500"/>
            <a:chOff x="2027238" y="4578512"/>
            <a:chExt cx="1485605" cy="317500"/>
          </a:xfrm>
        </p:grpSpPr>
        <p:sp>
          <p:nvSpPr>
            <p:cNvPr id="28" name="Rounded Rectangle 27">
              <a:extLst>
                <a:ext uri="{FF2B5EF4-FFF2-40B4-BE49-F238E27FC236}">
                  <a16:creationId xmlns:a16="http://schemas.microsoft.com/office/drawing/2014/main" id="{33AF4A39-DE5B-1608-72A8-DF9ADE3B1AAB}"/>
                </a:ext>
              </a:extLst>
            </p:cNvPr>
            <p:cNvSpPr/>
            <p:nvPr/>
          </p:nvSpPr>
          <p:spPr>
            <a:xfrm>
              <a:off x="2027238" y="4578512"/>
              <a:ext cx="1485605" cy="317500"/>
            </a:xfrm>
            <a:prstGeom prst="roundRect">
              <a:avLst/>
            </a:prstGeom>
            <a:solidFill>
              <a:srgbClr val="FF91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TextBox 7">
              <a:extLst>
                <a:ext uri="{FF2B5EF4-FFF2-40B4-BE49-F238E27FC236}">
                  <a16:creationId xmlns:a16="http://schemas.microsoft.com/office/drawing/2014/main" id="{74BD26A1-2F3E-1583-C497-F154493B4C7C}"/>
                </a:ext>
              </a:extLst>
            </p:cNvPr>
            <p:cNvSpPr txBox="1"/>
            <p:nvPr/>
          </p:nvSpPr>
          <p:spPr>
            <a:xfrm>
              <a:off x="2196177" y="4660318"/>
              <a:ext cx="1197444" cy="153888"/>
            </a:xfrm>
            <a:prstGeom prst="rect">
              <a:avLst/>
            </a:prstGeom>
            <a:noFill/>
          </p:spPr>
          <p:txBody>
            <a:bodyPr wrap="non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GB" sz="1000" b="1" dirty="0">
                  <a:solidFill>
                    <a:schemeClr val="bg1"/>
                  </a:solidFill>
                  <a:latin typeface="Space Grotesk Bold" pitchFamily="2" charset="77"/>
                  <a:ea typeface="Sawarabi Mincho" panose="02000600000000000000" pitchFamily="2" charset="-128"/>
                  <a:cs typeface="Space Grotesk Bold" pitchFamily="2" charset="77"/>
                  <a:hlinkClick r:id="rId2">
                    <a:extLst>
                      <a:ext uri="{A12FA001-AC4F-418D-AE19-62706E023703}">
                        <ahyp:hlinkClr xmlns:ahyp="http://schemas.microsoft.com/office/drawing/2018/hyperlinkcolor" val="tx"/>
                      </a:ext>
                    </a:extLst>
                  </a:hlinkClick>
                </a:rPr>
                <a:t>VIEW PROJECT PAGE</a:t>
              </a:r>
              <a:endParaRPr lang="en-US" sz="1000" b="1" dirty="0">
                <a:solidFill>
                  <a:schemeClr val="bg1"/>
                </a:solidFill>
                <a:latin typeface="Space Grotesk Bold" pitchFamily="2" charset="77"/>
                <a:ea typeface="Sawarabi Mincho" panose="02000600000000000000" pitchFamily="2" charset="-128"/>
                <a:cs typeface="Space Grotesk Bold" pitchFamily="2" charset="77"/>
              </a:endParaRPr>
            </a:p>
          </p:txBody>
        </p:sp>
      </p:grpSp>
      <p:sp>
        <p:nvSpPr>
          <p:cNvPr id="34" name="TextBox 33">
            <a:extLst>
              <a:ext uri="{FF2B5EF4-FFF2-40B4-BE49-F238E27FC236}">
                <a16:creationId xmlns:a16="http://schemas.microsoft.com/office/drawing/2014/main" id="{0B7E8230-2FCF-0600-7EF9-15F185468155}"/>
              </a:ext>
            </a:extLst>
          </p:cNvPr>
          <p:cNvSpPr txBox="1"/>
          <p:nvPr/>
        </p:nvSpPr>
        <p:spPr>
          <a:xfrm>
            <a:off x="1824037" y="2655834"/>
            <a:ext cx="3647335" cy="1625958"/>
          </a:xfrm>
          <a:prstGeom prst="rect">
            <a:avLst/>
          </a:prstGeom>
          <a:noFill/>
        </p:spPr>
        <p:txBody>
          <a:bodyPr wrap="square" lIns="0" tIns="0" rIns="0" bIns="0">
            <a:spAutoFit/>
          </a:bodyPr>
          <a:lstStyle/>
          <a:p>
            <a:pPr eaLnBrk="1" fontAlgn="auto" hangingPunct="1">
              <a:lnSpc>
                <a:spcPct val="150000"/>
              </a:lnSpc>
              <a:spcBef>
                <a:spcPts val="0"/>
              </a:spcBef>
              <a:spcAft>
                <a:spcPts val="0"/>
              </a:spcAft>
              <a:defRPr/>
            </a:pPr>
            <a:r>
              <a:rPr lang="en-US" sz="1200" dirty="0">
                <a:solidFill>
                  <a:srgbClr val="012A4D"/>
                </a:solidFill>
                <a:latin typeface="Space Grotesk" pitchFamily="2" charset="77"/>
                <a:cs typeface="Space Grotesk" pitchFamily="2" charset="77"/>
              </a:rPr>
              <a:t>Worked to develop a design system to support an enterprise platform that was using a low-code development software called </a:t>
            </a:r>
            <a:r>
              <a:rPr lang="en-US" sz="1200" dirty="0" err="1">
                <a:solidFill>
                  <a:srgbClr val="012A4D"/>
                </a:solidFill>
                <a:latin typeface="Space Grotesk" pitchFamily="2" charset="77"/>
                <a:cs typeface="Space Grotesk" pitchFamily="2" charset="77"/>
              </a:rPr>
              <a:t>Outsystems</a:t>
            </a:r>
            <a:r>
              <a:rPr lang="en-US" sz="1200" dirty="0">
                <a:solidFill>
                  <a:srgbClr val="012A4D"/>
                </a:solidFill>
                <a:latin typeface="Space Grotesk" pitchFamily="2" charset="77"/>
                <a:cs typeface="Space Grotesk" pitchFamily="2" charset="77"/>
              </a:rPr>
              <a:t>. The design system was built to be completely </a:t>
            </a:r>
            <a:r>
              <a:rPr lang="en-US" sz="1200" dirty="0" err="1">
                <a:solidFill>
                  <a:srgbClr val="012A4D"/>
                </a:solidFill>
                <a:latin typeface="Space Grotesk" pitchFamily="2" charset="77"/>
                <a:cs typeface="Space Grotesk" pitchFamily="2" charset="77"/>
              </a:rPr>
              <a:t>themeable</a:t>
            </a:r>
            <a:r>
              <a:rPr lang="en-US" sz="1200" dirty="0">
                <a:solidFill>
                  <a:srgbClr val="012A4D"/>
                </a:solidFill>
                <a:latin typeface="Space Grotesk" pitchFamily="2" charset="77"/>
                <a:cs typeface="Space Grotesk" pitchFamily="2" charset="77"/>
              </a:rPr>
              <a:t> and with the intent of supporting all projects worked on at the organization. </a:t>
            </a:r>
          </a:p>
        </p:txBody>
      </p:sp>
      <p:sp>
        <p:nvSpPr>
          <p:cNvPr id="8" name="TextBox 7">
            <a:extLst>
              <a:ext uri="{FF2B5EF4-FFF2-40B4-BE49-F238E27FC236}">
                <a16:creationId xmlns:a16="http://schemas.microsoft.com/office/drawing/2014/main" id="{236685E2-0567-FB8D-9FF3-E8D6F51C1412}"/>
              </a:ext>
            </a:extLst>
          </p:cNvPr>
          <p:cNvSpPr txBox="1"/>
          <p:nvPr/>
        </p:nvSpPr>
        <p:spPr>
          <a:xfrm>
            <a:off x="1824038" y="2186925"/>
            <a:ext cx="2713672" cy="205184"/>
          </a:xfrm>
          <a:prstGeom prst="rect">
            <a:avLst/>
          </a:prstGeom>
          <a:noFill/>
        </p:spPr>
        <p:txBody>
          <a:bodyPr wrap="square" lIns="0" tIns="0" rIns="0" bIns="0">
            <a:spAutoFit/>
          </a:bodyPr>
          <a:lstStyle/>
          <a:p>
            <a:pPr marL="0" marR="0" lvl="0" indent="0" algn="l" defTabSz="914400" rtl="0" eaLnBrk="1" fontAlgn="auto" latinLnBrk="0" hangingPunct="1">
              <a:lnSpc>
                <a:spcPts val="1600"/>
              </a:lnSpc>
              <a:spcBef>
                <a:spcPts val="0"/>
              </a:spcBef>
              <a:spcAft>
                <a:spcPts val="600"/>
              </a:spcAft>
              <a:buClrTx/>
              <a:buSzTx/>
              <a:buFontTx/>
              <a:buNone/>
              <a:tabLst/>
              <a:defRPr/>
            </a:pPr>
            <a:r>
              <a:rPr kumimoji="0" lang="en-ID" sz="1600" b="0" i="0" u="none" strike="noStrike" kern="1200" cap="none" spc="0" normalizeH="0" baseline="0" noProof="0" dirty="0">
                <a:ln>
                  <a:noFill/>
                </a:ln>
                <a:solidFill>
                  <a:srgbClr val="012A4D"/>
                </a:solidFill>
                <a:effectLst/>
                <a:uLnTx/>
                <a:uFillTx/>
                <a:latin typeface="Space Grotesk Medium" pitchFamily="2" charset="77"/>
                <a:ea typeface="Inter" panose="020B0502030000000004" pitchFamily="34" charset="0"/>
                <a:cs typeface="Space Grotesk" pitchFamily="2" charset="77"/>
              </a:rPr>
              <a:t>BAM Technologies</a:t>
            </a:r>
          </a:p>
        </p:txBody>
      </p:sp>
      <p:sp>
        <p:nvSpPr>
          <p:cNvPr id="14" name="TextBox 13">
            <a:extLst>
              <a:ext uri="{FF2B5EF4-FFF2-40B4-BE49-F238E27FC236}">
                <a16:creationId xmlns:a16="http://schemas.microsoft.com/office/drawing/2014/main" id="{37AA71BB-53FE-BEC7-12A2-0B1FC886DDB3}"/>
              </a:ext>
            </a:extLst>
          </p:cNvPr>
          <p:cNvSpPr txBox="1"/>
          <p:nvPr/>
        </p:nvSpPr>
        <p:spPr>
          <a:xfrm>
            <a:off x="6662040" y="1471339"/>
            <a:ext cx="3921146" cy="493148"/>
          </a:xfrm>
          <a:prstGeom prst="rect">
            <a:avLst/>
          </a:prstGeom>
          <a:noFill/>
        </p:spPr>
        <p:txBody>
          <a:bodyPr wrap="square" lIns="0" tIns="0" rIns="0" bIns="0">
            <a:spAutoFit/>
          </a:bodyPr>
          <a:lstStyle/>
          <a:p>
            <a:pPr marL="0" marR="0" lvl="0" indent="0" algn="l" defTabSz="914400" rtl="0" eaLnBrk="1" fontAlgn="auto" latinLnBrk="0" hangingPunct="1">
              <a:lnSpc>
                <a:spcPts val="2020"/>
              </a:lnSpc>
              <a:spcBef>
                <a:spcPts val="0"/>
              </a:spcBef>
              <a:spcAft>
                <a:spcPts val="600"/>
              </a:spcAft>
              <a:buClrTx/>
              <a:buSzTx/>
              <a:buFontTx/>
              <a:buNone/>
              <a:tabLst/>
              <a:defRPr/>
            </a:pPr>
            <a:r>
              <a:rPr kumimoji="0" lang="en-ID" sz="1200" b="1" i="0" u="none" strike="noStrike" kern="1200" cap="none" spc="0" normalizeH="0" baseline="0" noProof="0" dirty="0">
                <a:ln>
                  <a:noFill/>
                </a:ln>
                <a:solidFill>
                  <a:srgbClr val="FF9195"/>
                </a:solidFill>
                <a:effectLst/>
                <a:uLnTx/>
                <a:uFillTx/>
                <a:latin typeface="Space Grotesk Medium" pitchFamily="2" charset="77"/>
                <a:ea typeface="+mn-ea"/>
                <a:cs typeface="Space Grotesk Bold" pitchFamily="2" charset="77"/>
              </a:rPr>
              <a:t>Role</a:t>
            </a:r>
            <a:br>
              <a:rPr kumimoji="0" lang="en-ID" sz="1200" b="0" i="0" u="none" strike="noStrike" kern="1200" cap="none" spc="0" normalizeH="0" baseline="0" noProof="0" dirty="0">
                <a:ln>
                  <a:noFill/>
                </a:ln>
                <a:solidFill>
                  <a:srgbClr val="012A4D"/>
                </a:solidFill>
                <a:effectLst/>
                <a:uLnTx/>
                <a:uFillTx/>
                <a:latin typeface="Space Grotesk" pitchFamily="2" charset="77"/>
                <a:ea typeface="+mn-ea"/>
                <a:cs typeface="Space Grotesk" pitchFamily="2" charset="77"/>
              </a:rPr>
            </a:br>
            <a:r>
              <a:rPr kumimoji="0" lang="en-ID" sz="1600" b="0" i="0" u="none" strike="noStrike" kern="1200" cap="none" spc="0" normalizeH="0" baseline="0" noProof="0" dirty="0">
                <a:ln>
                  <a:noFill/>
                </a:ln>
                <a:solidFill>
                  <a:srgbClr val="012A4D"/>
                </a:solidFill>
                <a:effectLst/>
                <a:uLnTx/>
                <a:uFillTx/>
                <a:latin typeface="Space Grotesk Medium" pitchFamily="2" charset="77"/>
                <a:ea typeface="+mn-ea"/>
                <a:cs typeface="Space Grotesk" pitchFamily="2" charset="77"/>
              </a:rPr>
              <a:t>Project Lead &amp; Design System Architect</a:t>
            </a:r>
          </a:p>
        </p:txBody>
      </p:sp>
      <p:sp>
        <p:nvSpPr>
          <p:cNvPr id="15" name="TextBox 14">
            <a:extLst>
              <a:ext uri="{FF2B5EF4-FFF2-40B4-BE49-F238E27FC236}">
                <a16:creationId xmlns:a16="http://schemas.microsoft.com/office/drawing/2014/main" id="{0531F5E5-9988-5EE3-6737-B6A4EA843357}"/>
              </a:ext>
            </a:extLst>
          </p:cNvPr>
          <p:cNvSpPr txBox="1"/>
          <p:nvPr/>
        </p:nvSpPr>
        <p:spPr>
          <a:xfrm>
            <a:off x="6662040" y="2148800"/>
            <a:ext cx="3705922" cy="493148"/>
          </a:xfrm>
          <a:prstGeom prst="rect">
            <a:avLst/>
          </a:prstGeom>
          <a:noFill/>
        </p:spPr>
        <p:txBody>
          <a:bodyPr wrap="square" lIns="0" tIns="0" rIns="0" bIns="0">
            <a:spAutoFit/>
          </a:bodyPr>
          <a:lstStyle/>
          <a:p>
            <a:pPr marL="0" marR="0" lvl="0" indent="0" algn="l" defTabSz="914400" rtl="0" eaLnBrk="1" fontAlgn="auto" latinLnBrk="0" hangingPunct="1">
              <a:lnSpc>
                <a:spcPts val="2020"/>
              </a:lnSpc>
              <a:spcBef>
                <a:spcPts val="0"/>
              </a:spcBef>
              <a:spcAft>
                <a:spcPts val="600"/>
              </a:spcAft>
              <a:buClrTx/>
              <a:buSzTx/>
              <a:buFontTx/>
              <a:buNone/>
              <a:tabLst/>
              <a:defRPr/>
            </a:pPr>
            <a:r>
              <a:rPr kumimoji="0" lang="en-ID" sz="1200" b="1" i="0" u="none" strike="noStrike" kern="1200" cap="none" spc="0" normalizeH="0" baseline="0" noProof="0" dirty="0">
                <a:ln>
                  <a:noFill/>
                </a:ln>
                <a:solidFill>
                  <a:srgbClr val="FF9195"/>
                </a:solidFill>
                <a:effectLst/>
                <a:uLnTx/>
                <a:uFillTx/>
                <a:latin typeface="Space Grotesk Medium" pitchFamily="2" charset="77"/>
                <a:ea typeface="+mn-ea"/>
                <a:cs typeface="Space Grotesk Bold" pitchFamily="2" charset="77"/>
              </a:rPr>
              <a:t>Tools &amp; Technology</a:t>
            </a:r>
            <a:br>
              <a:rPr kumimoji="0" lang="en-ID" sz="1200" b="0" i="0" u="none" strike="noStrike" kern="1200" cap="none" spc="0" normalizeH="0" baseline="0" noProof="0" dirty="0">
                <a:ln>
                  <a:noFill/>
                </a:ln>
                <a:solidFill>
                  <a:srgbClr val="012A4D"/>
                </a:solidFill>
                <a:effectLst/>
                <a:uLnTx/>
                <a:uFillTx/>
                <a:latin typeface="Space Grotesk" pitchFamily="2" charset="77"/>
                <a:ea typeface="+mn-ea"/>
                <a:cs typeface="Space Grotesk" pitchFamily="2" charset="77"/>
              </a:rPr>
            </a:br>
            <a:r>
              <a:rPr kumimoji="0" lang="en-ID" sz="1600" b="0" i="0" u="none" strike="noStrike" kern="1200" cap="none" spc="0" normalizeH="0" baseline="0" noProof="0" dirty="0">
                <a:ln>
                  <a:noFill/>
                </a:ln>
                <a:solidFill>
                  <a:srgbClr val="012A4D"/>
                </a:solidFill>
                <a:effectLst/>
                <a:uLnTx/>
                <a:uFillTx/>
                <a:latin typeface="Space Grotesk Medium" pitchFamily="2" charset="77"/>
                <a:ea typeface="+mn-ea"/>
                <a:cs typeface="Space Grotesk" pitchFamily="2" charset="77"/>
              </a:rPr>
              <a:t>Adobe XD &amp; </a:t>
            </a:r>
            <a:r>
              <a:rPr kumimoji="0" lang="en-ID" sz="1600" b="0" i="0" u="none" strike="noStrike" kern="1200" cap="none" spc="0" normalizeH="0" baseline="0" noProof="0" dirty="0" err="1">
                <a:ln>
                  <a:noFill/>
                </a:ln>
                <a:solidFill>
                  <a:srgbClr val="012A4D"/>
                </a:solidFill>
                <a:effectLst/>
                <a:uLnTx/>
                <a:uFillTx/>
                <a:latin typeface="Space Grotesk Medium" pitchFamily="2" charset="77"/>
                <a:ea typeface="+mn-ea"/>
                <a:cs typeface="Space Grotesk" pitchFamily="2" charset="77"/>
              </a:rPr>
              <a:t>Outsystems</a:t>
            </a:r>
            <a:endParaRPr kumimoji="0" lang="en-ID" sz="1600" b="0" i="0" u="none" strike="noStrike" kern="1200" cap="none" spc="0" normalizeH="0" baseline="0" noProof="0" dirty="0">
              <a:ln>
                <a:noFill/>
              </a:ln>
              <a:solidFill>
                <a:srgbClr val="012A4D"/>
              </a:solidFill>
              <a:effectLst/>
              <a:uLnTx/>
              <a:uFillTx/>
              <a:latin typeface="Space Grotesk Medium" pitchFamily="2" charset="77"/>
              <a:ea typeface="+mn-ea"/>
              <a:cs typeface="Space Grotesk" pitchFamily="2" charset="77"/>
            </a:endParaRPr>
          </a:p>
        </p:txBody>
      </p:sp>
    </p:spTree>
    <p:extLst>
      <p:ext uri="{BB962C8B-B14F-4D97-AF65-F5344CB8AC3E}">
        <p14:creationId xmlns:p14="http://schemas.microsoft.com/office/powerpoint/2010/main" val="3861824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6D50287E-EAC5-E908-B231-3BFE2B00BB9B}"/>
              </a:ext>
            </a:extLst>
          </p:cNvPr>
          <p:cNvSpPr txBox="1">
            <a:spLocks noChangeArrowheads="1"/>
          </p:cNvSpPr>
          <p:nvPr/>
        </p:nvSpPr>
        <p:spPr bwMode="auto">
          <a:xfrm>
            <a:off x="1655098" y="1437609"/>
            <a:ext cx="8747546" cy="33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R="0" lvl="0" defTabSz="914400" eaLnBrk="1" fontAlgn="auto" latinLnBrk="0" hangingPunct="1">
              <a:lnSpc>
                <a:spcPts val="2900"/>
              </a:lnSpc>
              <a:spcBef>
                <a:spcPts val="0"/>
              </a:spcBef>
              <a:spcAft>
                <a:spcPts val="0"/>
              </a:spcAft>
              <a:buClrTx/>
              <a:buSzTx/>
              <a:tabLst/>
              <a:defRPr/>
            </a:pPr>
            <a:r>
              <a:rPr lang="en-US" sz="2000" dirty="0">
                <a:solidFill>
                  <a:srgbClr val="012A4D"/>
                </a:solidFill>
                <a:latin typeface="Space Grotesk" pitchFamily="2" charset="77"/>
                <a:cs typeface="Space Grotesk" pitchFamily="2" charset="77"/>
              </a:rPr>
              <a:t>UI Element Breakdown </a:t>
            </a:r>
          </a:p>
        </p:txBody>
      </p:sp>
      <p:sp>
        <p:nvSpPr>
          <p:cNvPr id="5" name="Rectangle 4">
            <a:extLst>
              <a:ext uri="{FF2B5EF4-FFF2-40B4-BE49-F238E27FC236}">
                <a16:creationId xmlns:a16="http://schemas.microsoft.com/office/drawing/2014/main" id="{551D66FB-C1D4-1D16-C368-5A4593525FF0}"/>
              </a:ext>
            </a:extLst>
          </p:cNvPr>
          <p:cNvSpPr/>
          <p:nvPr/>
        </p:nvSpPr>
        <p:spPr>
          <a:xfrm>
            <a:off x="1655098" y="1071557"/>
            <a:ext cx="8902065" cy="281167"/>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b="1" dirty="0">
                <a:solidFill>
                  <a:srgbClr val="FF9195"/>
                </a:solidFill>
                <a:latin typeface="Space Grotesk Bold" pitchFamily="2" charset="77"/>
                <a:cs typeface="Space Grotesk Bold" pitchFamily="2" charset="77"/>
              </a:rPr>
              <a:t>Design System Structure</a:t>
            </a:r>
            <a:endParaRPr lang="en-US" sz="1400" b="1" dirty="0">
              <a:solidFill>
                <a:srgbClr val="FF9195"/>
              </a:solidFill>
              <a:effectLst/>
              <a:latin typeface="Space Grotesk Bold" pitchFamily="2" charset="77"/>
              <a:cs typeface="Space Grotesk Bold" pitchFamily="2" charset="77"/>
            </a:endParaRPr>
          </a:p>
        </p:txBody>
      </p:sp>
      <p:sp>
        <p:nvSpPr>
          <p:cNvPr id="3" name="TextBox 2">
            <a:extLst>
              <a:ext uri="{FF2B5EF4-FFF2-40B4-BE49-F238E27FC236}">
                <a16:creationId xmlns:a16="http://schemas.microsoft.com/office/drawing/2014/main" id="{3FD00960-1326-EF1C-BBD3-A896F765AD54}"/>
              </a:ext>
            </a:extLst>
          </p:cNvPr>
          <p:cNvSpPr txBox="1"/>
          <p:nvPr/>
        </p:nvSpPr>
        <p:spPr>
          <a:xfrm>
            <a:off x="1655098" y="2079335"/>
            <a:ext cx="9137228" cy="3345659"/>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600"/>
              </a:spcAft>
              <a:buClrTx/>
              <a:buSzTx/>
              <a:buFontTx/>
              <a:buNone/>
              <a:tabLst/>
              <a:defRPr/>
            </a:pPr>
            <a:r>
              <a:rPr lang="en-US" sz="1600" b="1" dirty="0">
                <a:solidFill>
                  <a:srgbClr val="FF9195"/>
                </a:solidFill>
                <a:latin typeface="Space Grotesk Medium" pitchFamily="2" charset="77"/>
                <a:cs typeface="Space Grotesk Bold" pitchFamily="2" charset="77"/>
              </a:rPr>
              <a:t>Properties: </a:t>
            </a:r>
            <a:r>
              <a:rPr lang="en-US" sz="1600" dirty="0">
                <a:solidFill>
                  <a:srgbClr val="012A4D"/>
                </a:solidFill>
                <a:latin typeface="Space Grotesk Medium" pitchFamily="2" charset="77"/>
                <a:cs typeface="Space Grotesk Bold" pitchFamily="2" charset="77"/>
              </a:rPr>
              <a:t>the design tokens, classes, and principles the element uses </a:t>
            </a:r>
          </a:p>
          <a:p>
            <a:pPr marL="0" marR="0" lvl="0" indent="0" algn="l" defTabSz="914400" rtl="0" eaLnBrk="1" fontAlgn="auto" latinLnBrk="0" hangingPunct="1">
              <a:lnSpc>
                <a:spcPct val="150000"/>
              </a:lnSpc>
              <a:spcBef>
                <a:spcPts val="0"/>
              </a:spcBef>
              <a:spcAft>
                <a:spcPts val="600"/>
              </a:spcAft>
              <a:buClrTx/>
              <a:buSzTx/>
              <a:buFontTx/>
              <a:buNone/>
              <a:tabLst/>
              <a:defRPr/>
            </a:pPr>
            <a:r>
              <a:rPr lang="en-US" sz="1600" b="1" dirty="0">
                <a:solidFill>
                  <a:srgbClr val="FF9195"/>
                </a:solidFill>
                <a:latin typeface="Space Grotesk Medium" pitchFamily="2" charset="77"/>
                <a:cs typeface="Space Grotesk Bold" pitchFamily="2" charset="77"/>
              </a:rPr>
              <a:t>Pieces: </a:t>
            </a:r>
            <a:r>
              <a:rPr lang="en-US" sz="1600" dirty="0">
                <a:solidFill>
                  <a:srgbClr val="012A4D"/>
                </a:solidFill>
                <a:latin typeface="Space Grotesk Medium" pitchFamily="2" charset="77"/>
                <a:cs typeface="Space Grotesk Bold" pitchFamily="2" charset="77"/>
              </a:rPr>
              <a:t>the elements that make up the component; pieces can never stand alone</a:t>
            </a:r>
          </a:p>
          <a:p>
            <a:pPr marL="0" marR="0" lvl="0" indent="0" algn="l" defTabSz="914400" rtl="0" eaLnBrk="1" fontAlgn="auto" latinLnBrk="0" hangingPunct="1">
              <a:lnSpc>
                <a:spcPct val="15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FF9195"/>
                </a:solidFill>
                <a:effectLst/>
                <a:uLnTx/>
                <a:uFillTx/>
                <a:latin typeface="Space Grotesk Medium" pitchFamily="2" charset="77"/>
                <a:ea typeface="+mn-ea"/>
                <a:cs typeface="Space Grotesk Bold" pitchFamily="2" charset="77"/>
              </a:rPr>
              <a:t>Components: </a:t>
            </a:r>
            <a:r>
              <a:rPr kumimoji="0" lang="en-US" sz="1600" i="0" u="none" strike="noStrike" kern="1200" cap="none" spc="0" normalizeH="0" baseline="0" noProof="0" dirty="0">
                <a:ln>
                  <a:noFill/>
                </a:ln>
                <a:solidFill>
                  <a:srgbClr val="012A4D"/>
                </a:solidFill>
                <a:effectLst/>
                <a:uLnTx/>
                <a:uFillTx/>
                <a:latin typeface="Space Grotesk Medium" pitchFamily="2" charset="77"/>
                <a:ea typeface="+mn-ea"/>
                <a:cs typeface="Space Grotesk Bold" pitchFamily="2" charset="77"/>
              </a:rPr>
              <a:t>a unique UI element with no intended purpose; </a:t>
            </a:r>
            <a:r>
              <a:rPr lang="en-US" sz="1600" dirty="0">
                <a:solidFill>
                  <a:srgbClr val="012A4D"/>
                </a:solidFill>
                <a:latin typeface="Space Grotesk Medium" pitchFamily="2" charset="77"/>
                <a:cs typeface="Space Grotesk Bold" pitchFamily="2" charset="77"/>
              </a:rPr>
              <a:t>for it to exist in a design, it needs to be given a purpose for being there </a:t>
            </a:r>
            <a:endParaRPr kumimoji="0" lang="en-US" sz="1600" i="0" u="none" strike="noStrike" kern="1200" cap="none" spc="0" normalizeH="0" baseline="0" noProof="0" dirty="0">
              <a:ln>
                <a:noFill/>
              </a:ln>
              <a:solidFill>
                <a:srgbClr val="012A4D"/>
              </a:solidFill>
              <a:effectLst/>
              <a:uLnTx/>
              <a:uFillTx/>
              <a:latin typeface="Space Grotesk Medium" pitchFamily="2" charset="77"/>
              <a:ea typeface="+mn-ea"/>
              <a:cs typeface="Space Grotesk Bold" pitchFamily="2" charset="77"/>
            </a:endParaRPr>
          </a:p>
          <a:p>
            <a:pPr marL="0" marR="0" lvl="0" indent="0" algn="l" defTabSz="914400" rtl="0" eaLnBrk="1" fontAlgn="auto" latinLnBrk="0" hangingPunct="1">
              <a:lnSpc>
                <a:spcPct val="150000"/>
              </a:lnSpc>
              <a:spcBef>
                <a:spcPts val="0"/>
              </a:spcBef>
              <a:spcAft>
                <a:spcPts val="600"/>
              </a:spcAft>
              <a:buClrTx/>
              <a:buSzTx/>
              <a:buFontTx/>
              <a:buNone/>
              <a:tabLst/>
              <a:defRPr/>
            </a:pPr>
            <a:r>
              <a:rPr lang="en-US" sz="1600" b="1" dirty="0">
                <a:solidFill>
                  <a:srgbClr val="FF9195"/>
                </a:solidFill>
                <a:latin typeface="Space Grotesk Medium" pitchFamily="2" charset="77"/>
                <a:cs typeface="Space Grotesk Bold" pitchFamily="2" charset="77"/>
              </a:rPr>
              <a:t>Patterns: </a:t>
            </a:r>
            <a:r>
              <a:rPr lang="en-US" sz="1600" dirty="0">
                <a:solidFill>
                  <a:srgbClr val="012A4D"/>
                </a:solidFill>
                <a:latin typeface="Space Grotesk Medium" pitchFamily="2" charset="77"/>
                <a:cs typeface="Space Grotesk Bold" pitchFamily="2" charset="77"/>
              </a:rPr>
              <a:t>a unique UI element with a specific purpose</a:t>
            </a:r>
          </a:p>
          <a:p>
            <a:pPr marL="0" marR="0" lvl="0" indent="0" algn="l" defTabSz="914400" rtl="0" eaLnBrk="1" fontAlgn="auto" latinLnBrk="0" hangingPunct="1">
              <a:lnSpc>
                <a:spcPct val="15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FF9195"/>
                </a:solidFill>
                <a:effectLst/>
                <a:uLnTx/>
                <a:uFillTx/>
                <a:latin typeface="Space Grotesk Medium" pitchFamily="2" charset="77"/>
                <a:ea typeface="+mn-ea"/>
                <a:cs typeface="Space Grotesk Bold" pitchFamily="2" charset="77"/>
              </a:rPr>
              <a:t>Widgets: </a:t>
            </a:r>
            <a:r>
              <a:rPr kumimoji="0" lang="en-US" sz="1600" i="0" u="none" strike="noStrike" kern="1200" cap="none" spc="0" normalizeH="0" baseline="0" noProof="0" dirty="0">
                <a:ln>
                  <a:noFill/>
                </a:ln>
                <a:solidFill>
                  <a:srgbClr val="012A4D"/>
                </a:solidFill>
                <a:effectLst/>
                <a:uLnTx/>
                <a:uFillTx/>
                <a:latin typeface="Space Grotesk Medium" pitchFamily="2" charset="77"/>
                <a:ea typeface="+mn-ea"/>
                <a:cs typeface="Space Grotesk Bold" pitchFamily="2" charset="77"/>
              </a:rPr>
              <a:t>a UI element or series of UI elements that are tied to business logic</a:t>
            </a:r>
          </a:p>
          <a:p>
            <a:pPr marL="0" marR="0" lvl="0" indent="0" algn="l" defTabSz="914400" rtl="0" eaLnBrk="1" fontAlgn="auto" latinLnBrk="0" hangingPunct="1">
              <a:lnSpc>
                <a:spcPct val="150000"/>
              </a:lnSpc>
              <a:spcBef>
                <a:spcPts val="0"/>
              </a:spcBef>
              <a:spcAft>
                <a:spcPts val="600"/>
              </a:spcAft>
              <a:buClrTx/>
              <a:buSzTx/>
              <a:buFontTx/>
              <a:buNone/>
              <a:tabLst/>
              <a:defRPr/>
            </a:pPr>
            <a:r>
              <a:rPr lang="en-US" sz="1600" b="1" dirty="0">
                <a:solidFill>
                  <a:srgbClr val="FF9195"/>
                </a:solidFill>
                <a:latin typeface="Space Grotesk Medium" pitchFamily="2" charset="77"/>
                <a:cs typeface="Space Grotesk Bold" pitchFamily="2" charset="77"/>
              </a:rPr>
              <a:t>Templates: </a:t>
            </a:r>
            <a:r>
              <a:rPr lang="en-US" sz="1600" dirty="0">
                <a:solidFill>
                  <a:srgbClr val="012A4D"/>
                </a:solidFill>
                <a:latin typeface="Space Grotesk Medium" pitchFamily="2" charset="77"/>
                <a:cs typeface="Space Grotesk Bold" pitchFamily="2" charset="77"/>
              </a:rPr>
              <a:t>a single page or series of pages that represent a complete business solution </a:t>
            </a:r>
            <a:endParaRPr kumimoji="0" lang="en-US" sz="1600" i="0" u="none" strike="noStrike" kern="1200" cap="none" spc="0" normalizeH="0" baseline="0" noProof="0" dirty="0">
              <a:ln>
                <a:noFill/>
              </a:ln>
              <a:solidFill>
                <a:srgbClr val="012A4D"/>
              </a:solidFill>
              <a:effectLst/>
              <a:uLnTx/>
              <a:uFillTx/>
              <a:latin typeface="Space Grotesk Medium" pitchFamily="2" charset="77"/>
              <a:ea typeface="+mn-ea"/>
              <a:cs typeface="Space Grotesk Bold" pitchFamily="2" charset="77"/>
            </a:endParaRPr>
          </a:p>
          <a:p>
            <a:pPr marL="0" marR="0" lvl="0" indent="0" algn="l" defTabSz="914400" rtl="0" eaLnBrk="0" fontAlgn="base" latinLnBrk="0" hangingPunct="0">
              <a:lnSpc>
                <a:spcPts val="1840"/>
              </a:lnSpc>
              <a:spcBef>
                <a:spcPct val="0"/>
              </a:spcBef>
              <a:spcAft>
                <a:spcPts val="600"/>
              </a:spcAft>
              <a:buClrTx/>
              <a:buSzTx/>
              <a:buFontTx/>
              <a:buNone/>
              <a:tabLst/>
              <a:defRPr/>
            </a:pPr>
            <a:endParaRPr kumimoji="0" lang="en-US" sz="1200" b="0" i="0" u="none" strike="noStrike" kern="1200" cap="none" spc="0" normalizeH="0" baseline="0" noProof="0" dirty="0">
              <a:ln>
                <a:noFill/>
              </a:ln>
              <a:solidFill>
                <a:srgbClr val="012A4D"/>
              </a:solidFill>
              <a:effectLst/>
              <a:uLnTx/>
              <a:uFillTx/>
              <a:latin typeface="Space Grotesk" pitchFamily="2" charset="77"/>
              <a:ea typeface="+mn-ea"/>
              <a:cs typeface="Space Grotesk" pitchFamily="2" charset="77"/>
            </a:endParaRPr>
          </a:p>
        </p:txBody>
      </p:sp>
    </p:spTree>
    <p:extLst>
      <p:ext uri="{BB962C8B-B14F-4D97-AF65-F5344CB8AC3E}">
        <p14:creationId xmlns:p14="http://schemas.microsoft.com/office/powerpoint/2010/main" val="3616684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6D50287E-EAC5-E908-B231-3BFE2B00BB9B}"/>
              </a:ext>
            </a:extLst>
          </p:cNvPr>
          <p:cNvSpPr txBox="1">
            <a:spLocks noChangeArrowheads="1"/>
          </p:cNvSpPr>
          <p:nvPr/>
        </p:nvSpPr>
        <p:spPr bwMode="auto">
          <a:xfrm>
            <a:off x="1655098" y="1437609"/>
            <a:ext cx="8747546" cy="33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fontAlgn="auto" hangingPunct="1">
              <a:lnSpc>
                <a:spcPts val="2900"/>
              </a:lnSpc>
              <a:spcBef>
                <a:spcPts val="0"/>
              </a:spcBef>
              <a:spcAft>
                <a:spcPts val="0"/>
              </a:spcAft>
              <a:defRPr/>
            </a:pPr>
            <a:r>
              <a:rPr lang="en-US" sz="2000" dirty="0">
                <a:solidFill>
                  <a:srgbClr val="012A4D"/>
                </a:solidFill>
                <a:latin typeface="Space Grotesk" pitchFamily="2" charset="77"/>
                <a:cs typeface="Space Grotesk" pitchFamily="2" charset="77"/>
              </a:rPr>
              <a:t>Pieces</a:t>
            </a:r>
          </a:p>
        </p:txBody>
      </p:sp>
      <p:sp>
        <p:nvSpPr>
          <p:cNvPr id="5" name="Rectangle 4">
            <a:extLst>
              <a:ext uri="{FF2B5EF4-FFF2-40B4-BE49-F238E27FC236}">
                <a16:creationId xmlns:a16="http://schemas.microsoft.com/office/drawing/2014/main" id="{551D66FB-C1D4-1D16-C368-5A4593525FF0}"/>
              </a:ext>
            </a:extLst>
          </p:cNvPr>
          <p:cNvSpPr/>
          <p:nvPr/>
        </p:nvSpPr>
        <p:spPr>
          <a:xfrm>
            <a:off x="1655098" y="1071557"/>
            <a:ext cx="8902065" cy="281167"/>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b="1" dirty="0">
                <a:solidFill>
                  <a:srgbClr val="FF9195"/>
                </a:solidFill>
                <a:latin typeface="Space Grotesk Bold" pitchFamily="2" charset="77"/>
                <a:cs typeface="Space Grotesk Bold" pitchFamily="2" charset="77"/>
              </a:rPr>
              <a:t>Design System Structure</a:t>
            </a:r>
            <a:endParaRPr lang="en-US" sz="1400" b="1" dirty="0">
              <a:solidFill>
                <a:srgbClr val="FF9195"/>
              </a:solidFill>
              <a:effectLst/>
              <a:latin typeface="Space Grotesk Bold" pitchFamily="2" charset="77"/>
              <a:cs typeface="Space Grotesk Bold" pitchFamily="2" charset="77"/>
            </a:endParaRPr>
          </a:p>
        </p:txBody>
      </p:sp>
      <p:sp>
        <p:nvSpPr>
          <p:cNvPr id="3" name="TextBox 2">
            <a:extLst>
              <a:ext uri="{FF2B5EF4-FFF2-40B4-BE49-F238E27FC236}">
                <a16:creationId xmlns:a16="http://schemas.microsoft.com/office/drawing/2014/main" id="{3FD00960-1326-EF1C-BBD3-A896F765AD54}"/>
              </a:ext>
            </a:extLst>
          </p:cNvPr>
          <p:cNvSpPr txBox="1"/>
          <p:nvPr/>
        </p:nvSpPr>
        <p:spPr>
          <a:xfrm>
            <a:off x="1655098" y="1995851"/>
            <a:ext cx="8747546" cy="2414187"/>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lang="en-US" sz="1600" dirty="0">
                <a:solidFill>
                  <a:srgbClr val="012A4D"/>
                </a:solidFill>
                <a:latin typeface="Space Grotesk Medium" pitchFamily="2" charset="77"/>
                <a:cs typeface="Space Grotesk Bold" pitchFamily="2" charset="77"/>
              </a:rPr>
              <a:t>Pieces are localized to a specific library and are necessary for building other UI Elements but cannot stand on their own. </a:t>
            </a:r>
          </a:p>
          <a:p>
            <a:pPr marL="0" marR="0" lvl="0" indent="0" algn="l" defTabSz="914400" rtl="0" eaLnBrk="1" fontAlgn="auto" latinLnBrk="0" hangingPunct="1">
              <a:lnSpc>
                <a:spcPct val="150000"/>
              </a:lnSpc>
              <a:spcBef>
                <a:spcPts val="0"/>
              </a:spcBef>
              <a:spcAft>
                <a:spcPts val="600"/>
              </a:spcAft>
              <a:buClrTx/>
              <a:buSzTx/>
              <a:buFontTx/>
              <a:buNone/>
              <a:tabLst/>
              <a:defRPr/>
            </a:pPr>
            <a:r>
              <a:rPr lang="en-US" sz="1600" dirty="0">
                <a:solidFill>
                  <a:srgbClr val="012A4D"/>
                </a:solidFill>
                <a:latin typeface="Space Grotesk Medium" pitchFamily="2" charset="77"/>
                <a:cs typeface="Space Grotesk Bold" pitchFamily="2" charset="77"/>
              </a:rPr>
              <a:t>An example of a piece is a Slider Navigation Dot. The navigation dots are repeated throughout different elements but will never be used on their own and aren’t needed outside of the context of a slider. Creating a reusable piece makes it easier to maintain consistency across different elements and streamlines the process of updating them. </a:t>
            </a:r>
          </a:p>
        </p:txBody>
      </p:sp>
      <p:pic>
        <p:nvPicPr>
          <p:cNvPr id="4" name="Picture 3">
            <a:extLst>
              <a:ext uri="{FF2B5EF4-FFF2-40B4-BE49-F238E27FC236}">
                <a16:creationId xmlns:a16="http://schemas.microsoft.com/office/drawing/2014/main" id="{1FADE545-2C0A-BA82-DB77-4B993627673F}"/>
              </a:ext>
            </a:extLst>
          </p:cNvPr>
          <p:cNvPicPr>
            <a:picLocks noChangeAspect="1"/>
          </p:cNvPicPr>
          <p:nvPr/>
        </p:nvPicPr>
        <p:blipFill>
          <a:blip r:embed="rId2"/>
          <a:stretch>
            <a:fillRect/>
          </a:stretch>
        </p:blipFill>
        <p:spPr>
          <a:xfrm>
            <a:off x="1655098" y="4826310"/>
            <a:ext cx="6273800" cy="1397000"/>
          </a:xfrm>
          <a:prstGeom prst="rect">
            <a:avLst/>
          </a:prstGeom>
        </p:spPr>
      </p:pic>
    </p:spTree>
    <p:extLst>
      <p:ext uri="{BB962C8B-B14F-4D97-AF65-F5344CB8AC3E}">
        <p14:creationId xmlns:p14="http://schemas.microsoft.com/office/powerpoint/2010/main" val="3775636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6D50287E-EAC5-E908-B231-3BFE2B00BB9B}"/>
              </a:ext>
            </a:extLst>
          </p:cNvPr>
          <p:cNvSpPr txBox="1">
            <a:spLocks noChangeArrowheads="1"/>
          </p:cNvSpPr>
          <p:nvPr/>
        </p:nvSpPr>
        <p:spPr bwMode="auto">
          <a:xfrm>
            <a:off x="1655098" y="1437609"/>
            <a:ext cx="8747546" cy="33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fontAlgn="auto" hangingPunct="1">
              <a:lnSpc>
                <a:spcPts val="2900"/>
              </a:lnSpc>
              <a:spcBef>
                <a:spcPts val="0"/>
              </a:spcBef>
              <a:spcAft>
                <a:spcPts val="0"/>
              </a:spcAft>
              <a:defRPr/>
            </a:pPr>
            <a:r>
              <a:rPr lang="en-US" sz="2000" dirty="0">
                <a:solidFill>
                  <a:srgbClr val="012A4D"/>
                </a:solidFill>
                <a:latin typeface="Space Grotesk" pitchFamily="2" charset="77"/>
                <a:cs typeface="Space Grotesk" pitchFamily="2" charset="77"/>
              </a:rPr>
              <a:t>Components</a:t>
            </a:r>
          </a:p>
        </p:txBody>
      </p:sp>
      <p:sp>
        <p:nvSpPr>
          <p:cNvPr id="5" name="Rectangle 4">
            <a:extLst>
              <a:ext uri="{FF2B5EF4-FFF2-40B4-BE49-F238E27FC236}">
                <a16:creationId xmlns:a16="http://schemas.microsoft.com/office/drawing/2014/main" id="{551D66FB-C1D4-1D16-C368-5A4593525FF0}"/>
              </a:ext>
            </a:extLst>
          </p:cNvPr>
          <p:cNvSpPr/>
          <p:nvPr/>
        </p:nvSpPr>
        <p:spPr>
          <a:xfrm>
            <a:off x="1655098" y="1071557"/>
            <a:ext cx="8902065" cy="281167"/>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b="1" dirty="0">
                <a:solidFill>
                  <a:srgbClr val="FF9195"/>
                </a:solidFill>
                <a:latin typeface="Space Grotesk Bold" pitchFamily="2" charset="77"/>
                <a:cs typeface="Space Grotesk Bold" pitchFamily="2" charset="77"/>
              </a:rPr>
              <a:t>Design System Structure</a:t>
            </a:r>
            <a:endParaRPr lang="en-US" sz="1400" b="1" dirty="0">
              <a:solidFill>
                <a:srgbClr val="FF9195"/>
              </a:solidFill>
              <a:effectLst/>
              <a:latin typeface="Space Grotesk Bold" pitchFamily="2" charset="77"/>
              <a:cs typeface="Space Grotesk Bold" pitchFamily="2" charset="77"/>
            </a:endParaRPr>
          </a:p>
        </p:txBody>
      </p:sp>
      <p:sp>
        <p:nvSpPr>
          <p:cNvPr id="3" name="TextBox 2">
            <a:extLst>
              <a:ext uri="{FF2B5EF4-FFF2-40B4-BE49-F238E27FC236}">
                <a16:creationId xmlns:a16="http://schemas.microsoft.com/office/drawing/2014/main" id="{3FD00960-1326-EF1C-BBD3-A896F765AD54}"/>
              </a:ext>
            </a:extLst>
          </p:cNvPr>
          <p:cNvSpPr txBox="1"/>
          <p:nvPr/>
        </p:nvSpPr>
        <p:spPr>
          <a:xfrm>
            <a:off x="1655098" y="1856816"/>
            <a:ext cx="3741150" cy="3891515"/>
          </a:xfrm>
          <a:prstGeom prst="rect">
            <a:avLst/>
          </a:prstGeom>
          <a:noFill/>
        </p:spPr>
        <p:txBody>
          <a:bodyPr wrap="square">
            <a:spAutoFit/>
          </a:bodyPr>
          <a:lstStyle/>
          <a:p>
            <a:pPr eaLnBrk="1" fontAlgn="auto" hangingPunct="1">
              <a:lnSpc>
                <a:spcPct val="150000"/>
              </a:lnSpc>
              <a:spcBef>
                <a:spcPts val="0"/>
              </a:spcBef>
              <a:spcAft>
                <a:spcPts val="1200"/>
              </a:spcAft>
              <a:defRPr/>
            </a:pPr>
            <a:r>
              <a:rPr lang="en-US" sz="1600" dirty="0">
                <a:solidFill>
                  <a:srgbClr val="012A4D"/>
                </a:solidFill>
                <a:latin typeface="Space Grotesk Medium" pitchFamily="2" charset="77"/>
                <a:cs typeface="Space Grotesk Bold" pitchFamily="2" charset="77"/>
              </a:rPr>
              <a:t>Components are distinct variations of a base UI Element. An example of a component is an Expandable Card. The base UI Element is a Card, and the distinction is the fact that the card is expandable. </a:t>
            </a:r>
          </a:p>
          <a:p>
            <a:pPr eaLnBrk="1" fontAlgn="auto" hangingPunct="1">
              <a:lnSpc>
                <a:spcPct val="150000"/>
              </a:lnSpc>
              <a:spcBef>
                <a:spcPts val="0"/>
              </a:spcBef>
              <a:spcAft>
                <a:spcPts val="1200"/>
              </a:spcAft>
              <a:defRPr/>
            </a:pPr>
            <a:r>
              <a:rPr lang="en-US" sz="1600" b="1" dirty="0">
                <a:solidFill>
                  <a:srgbClr val="012A4D"/>
                </a:solidFill>
                <a:latin typeface="Space Grotesk Bold" pitchFamily="2" charset="77"/>
                <a:cs typeface="Space Grotesk Bold" pitchFamily="2" charset="77"/>
              </a:rPr>
              <a:t>Naming conventions: </a:t>
            </a:r>
            <a:br>
              <a:rPr lang="en-US" sz="1600" b="1" dirty="0">
                <a:solidFill>
                  <a:srgbClr val="012A4D"/>
                </a:solidFill>
                <a:latin typeface="Space Grotesk Bold" pitchFamily="2" charset="77"/>
                <a:cs typeface="Space Grotesk Bold" pitchFamily="2" charset="77"/>
              </a:rPr>
            </a:br>
            <a:r>
              <a:rPr lang="en-US" sz="1600" dirty="0">
                <a:solidFill>
                  <a:srgbClr val="012A4D"/>
                </a:solidFill>
                <a:latin typeface="Space Grotesk Medium" pitchFamily="2" charset="77"/>
                <a:cs typeface="Space Grotesk Bold" pitchFamily="2" charset="77"/>
              </a:rPr>
              <a:t>Distinction + Base UI Element </a:t>
            </a:r>
            <a:br>
              <a:rPr lang="en-US" sz="1600" dirty="0">
                <a:solidFill>
                  <a:srgbClr val="012A4D"/>
                </a:solidFill>
                <a:latin typeface="Space Grotesk Medium" pitchFamily="2" charset="77"/>
                <a:cs typeface="Space Grotesk Bold" pitchFamily="2" charset="77"/>
              </a:rPr>
            </a:br>
            <a:r>
              <a:rPr lang="en-US" sz="1600" b="1" dirty="0">
                <a:solidFill>
                  <a:srgbClr val="012A4D"/>
                </a:solidFill>
                <a:latin typeface="Space Grotesk Bold" pitchFamily="2" charset="77"/>
                <a:cs typeface="Space Grotesk Bold" pitchFamily="2" charset="77"/>
              </a:rPr>
              <a:t>UI Flow: </a:t>
            </a:r>
            <a:r>
              <a:rPr lang="en-US" sz="1600" dirty="0">
                <a:solidFill>
                  <a:srgbClr val="012A4D"/>
                </a:solidFill>
                <a:latin typeface="Space Grotesk Medium" pitchFamily="2" charset="77"/>
                <a:cs typeface="Space Grotesk Bold" pitchFamily="2" charset="77"/>
              </a:rPr>
              <a:t>Plural form of the Base UI Element </a:t>
            </a:r>
          </a:p>
        </p:txBody>
      </p:sp>
      <p:pic>
        <p:nvPicPr>
          <p:cNvPr id="6" name="Picture 5">
            <a:extLst>
              <a:ext uri="{FF2B5EF4-FFF2-40B4-BE49-F238E27FC236}">
                <a16:creationId xmlns:a16="http://schemas.microsoft.com/office/drawing/2014/main" id="{375AB103-42EA-5052-7059-12328DEE029E}"/>
              </a:ext>
            </a:extLst>
          </p:cNvPr>
          <p:cNvPicPr>
            <a:picLocks noChangeAspect="1"/>
          </p:cNvPicPr>
          <p:nvPr/>
        </p:nvPicPr>
        <p:blipFill>
          <a:blip r:embed="rId2"/>
          <a:stretch>
            <a:fillRect/>
          </a:stretch>
        </p:blipFill>
        <p:spPr>
          <a:xfrm>
            <a:off x="6096000" y="729074"/>
            <a:ext cx="5189741" cy="5399852"/>
          </a:xfrm>
          <a:prstGeom prst="rect">
            <a:avLst/>
          </a:prstGeom>
        </p:spPr>
      </p:pic>
    </p:spTree>
    <p:extLst>
      <p:ext uri="{BB962C8B-B14F-4D97-AF65-F5344CB8AC3E}">
        <p14:creationId xmlns:p14="http://schemas.microsoft.com/office/powerpoint/2010/main" val="1024472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6D50287E-EAC5-E908-B231-3BFE2B00BB9B}"/>
              </a:ext>
            </a:extLst>
          </p:cNvPr>
          <p:cNvSpPr txBox="1">
            <a:spLocks noChangeArrowheads="1"/>
          </p:cNvSpPr>
          <p:nvPr/>
        </p:nvSpPr>
        <p:spPr bwMode="auto">
          <a:xfrm>
            <a:off x="1655098" y="1437609"/>
            <a:ext cx="8747546" cy="33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fontAlgn="auto" hangingPunct="1">
              <a:lnSpc>
                <a:spcPts val="2900"/>
              </a:lnSpc>
              <a:spcBef>
                <a:spcPts val="0"/>
              </a:spcBef>
              <a:spcAft>
                <a:spcPts val="0"/>
              </a:spcAft>
              <a:defRPr/>
            </a:pPr>
            <a:r>
              <a:rPr lang="en-US" sz="2000" dirty="0">
                <a:solidFill>
                  <a:srgbClr val="012A4D"/>
                </a:solidFill>
                <a:latin typeface="Space Grotesk" pitchFamily="2" charset="77"/>
                <a:cs typeface="Space Grotesk" pitchFamily="2" charset="77"/>
              </a:rPr>
              <a:t>Patterns</a:t>
            </a:r>
          </a:p>
        </p:txBody>
      </p:sp>
      <p:sp>
        <p:nvSpPr>
          <p:cNvPr id="5" name="Rectangle 4">
            <a:extLst>
              <a:ext uri="{FF2B5EF4-FFF2-40B4-BE49-F238E27FC236}">
                <a16:creationId xmlns:a16="http://schemas.microsoft.com/office/drawing/2014/main" id="{551D66FB-C1D4-1D16-C368-5A4593525FF0}"/>
              </a:ext>
            </a:extLst>
          </p:cNvPr>
          <p:cNvSpPr/>
          <p:nvPr/>
        </p:nvSpPr>
        <p:spPr>
          <a:xfrm>
            <a:off x="1655098" y="1071557"/>
            <a:ext cx="8902065" cy="281167"/>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b="1" dirty="0">
                <a:solidFill>
                  <a:srgbClr val="FF9195"/>
                </a:solidFill>
                <a:latin typeface="Space Grotesk Bold" pitchFamily="2" charset="77"/>
                <a:cs typeface="Space Grotesk Bold" pitchFamily="2" charset="77"/>
              </a:rPr>
              <a:t>Design System Structure</a:t>
            </a:r>
            <a:endParaRPr lang="en-US" sz="1400" b="1" dirty="0">
              <a:solidFill>
                <a:srgbClr val="FF9195"/>
              </a:solidFill>
              <a:effectLst/>
              <a:latin typeface="Space Grotesk Bold" pitchFamily="2" charset="77"/>
              <a:cs typeface="Space Grotesk Bold" pitchFamily="2" charset="77"/>
            </a:endParaRPr>
          </a:p>
        </p:txBody>
      </p:sp>
      <p:sp>
        <p:nvSpPr>
          <p:cNvPr id="3" name="TextBox 2">
            <a:extLst>
              <a:ext uri="{FF2B5EF4-FFF2-40B4-BE49-F238E27FC236}">
                <a16:creationId xmlns:a16="http://schemas.microsoft.com/office/drawing/2014/main" id="{3FD00960-1326-EF1C-BBD3-A896F765AD54}"/>
              </a:ext>
            </a:extLst>
          </p:cNvPr>
          <p:cNvSpPr txBox="1"/>
          <p:nvPr/>
        </p:nvSpPr>
        <p:spPr>
          <a:xfrm>
            <a:off x="1655098" y="1856816"/>
            <a:ext cx="4825216" cy="3891515"/>
          </a:xfrm>
          <a:prstGeom prst="rect">
            <a:avLst/>
          </a:prstGeom>
          <a:noFill/>
        </p:spPr>
        <p:txBody>
          <a:bodyPr wrap="square">
            <a:spAutoFit/>
          </a:bodyPr>
          <a:lstStyle/>
          <a:p>
            <a:pPr eaLnBrk="1" fontAlgn="auto" hangingPunct="1">
              <a:lnSpc>
                <a:spcPct val="150000"/>
              </a:lnSpc>
              <a:spcBef>
                <a:spcPts val="0"/>
              </a:spcBef>
              <a:spcAft>
                <a:spcPts val="1200"/>
              </a:spcAft>
              <a:defRPr/>
            </a:pPr>
            <a:r>
              <a:rPr lang="en-US" sz="1600" dirty="0">
                <a:solidFill>
                  <a:srgbClr val="012A4D"/>
                </a:solidFill>
                <a:latin typeface="Space Grotesk Medium" pitchFamily="2" charset="77"/>
                <a:cs typeface="Space Grotesk Bold" pitchFamily="2" charset="77"/>
              </a:rPr>
              <a:t>Patterns are versions of components that have a fixed purpose. An example of a pattern is a Process Tracker Expandable Card. The purpose is to track a process, the distinction is that the card is expandable, and then the base UI Element is a card. </a:t>
            </a:r>
          </a:p>
          <a:p>
            <a:pPr eaLnBrk="1" fontAlgn="auto" hangingPunct="1">
              <a:lnSpc>
                <a:spcPct val="150000"/>
              </a:lnSpc>
              <a:spcBef>
                <a:spcPts val="0"/>
              </a:spcBef>
              <a:spcAft>
                <a:spcPts val="1200"/>
              </a:spcAft>
              <a:defRPr/>
            </a:pPr>
            <a:r>
              <a:rPr lang="en-US" sz="1600" b="1" dirty="0">
                <a:solidFill>
                  <a:srgbClr val="012A4D"/>
                </a:solidFill>
                <a:latin typeface="Space Grotesk Bold" pitchFamily="2" charset="77"/>
                <a:cs typeface="Space Grotesk Bold" pitchFamily="2" charset="77"/>
              </a:rPr>
              <a:t>Naming conventions: </a:t>
            </a:r>
            <a:r>
              <a:rPr lang="en-US" sz="1600" dirty="0">
                <a:solidFill>
                  <a:srgbClr val="012A4D"/>
                </a:solidFill>
                <a:latin typeface="Space Grotesk Medium" pitchFamily="2" charset="77"/>
                <a:cs typeface="Space Grotesk Bold" pitchFamily="2" charset="77"/>
              </a:rPr>
              <a:t>: </a:t>
            </a:r>
            <a:br>
              <a:rPr lang="en-US" sz="1600" dirty="0">
                <a:solidFill>
                  <a:srgbClr val="012A4D"/>
                </a:solidFill>
                <a:latin typeface="Space Grotesk Medium" pitchFamily="2" charset="77"/>
                <a:cs typeface="Space Grotesk Bold" pitchFamily="2" charset="77"/>
              </a:rPr>
            </a:br>
            <a:r>
              <a:rPr lang="en-US" sz="1600" dirty="0">
                <a:solidFill>
                  <a:srgbClr val="012A4D"/>
                </a:solidFill>
                <a:latin typeface="Space Grotesk Medium" pitchFamily="2" charset="77"/>
                <a:cs typeface="Space Grotesk Bold" pitchFamily="2" charset="77"/>
              </a:rPr>
              <a:t>Purpose + Distinction + Base UI </a:t>
            </a:r>
            <a:br>
              <a:rPr lang="en-US" sz="1600" dirty="0">
                <a:solidFill>
                  <a:srgbClr val="012A4D"/>
                </a:solidFill>
                <a:latin typeface="Space Grotesk Medium" pitchFamily="2" charset="77"/>
                <a:cs typeface="Space Grotesk Bold" pitchFamily="2" charset="77"/>
              </a:rPr>
            </a:br>
            <a:r>
              <a:rPr lang="en-US" sz="1600" b="1" dirty="0">
                <a:solidFill>
                  <a:srgbClr val="012A4D"/>
                </a:solidFill>
                <a:latin typeface="Space Grotesk Bold" pitchFamily="2" charset="77"/>
                <a:cs typeface="Space Grotesk Bold" pitchFamily="2" charset="77"/>
              </a:rPr>
              <a:t>UI Flow: </a:t>
            </a:r>
            <a:r>
              <a:rPr lang="en-US" sz="1600" dirty="0">
                <a:solidFill>
                  <a:srgbClr val="012A4D"/>
                </a:solidFill>
                <a:latin typeface="Space Grotesk Medium" pitchFamily="2" charset="77"/>
                <a:cs typeface="Space Grotesk Bold" pitchFamily="2" charset="77"/>
              </a:rPr>
              <a:t>Plural form of the Distinction + Base UI Element </a:t>
            </a:r>
          </a:p>
        </p:txBody>
      </p:sp>
      <p:pic>
        <p:nvPicPr>
          <p:cNvPr id="6" name="Picture 5">
            <a:extLst>
              <a:ext uri="{FF2B5EF4-FFF2-40B4-BE49-F238E27FC236}">
                <a16:creationId xmlns:a16="http://schemas.microsoft.com/office/drawing/2014/main" id="{5DDA1D87-C9C3-FF6C-7F3A-858B5971973E}"/>
              </a:ext>
            </a:extLst>
          </p:cNvPr>
          <p:cNvPicPr>
            <a:picLocks noChangeAspect="1"/>
          </p:cNvPicPr>
          <p:nvPr/>
        </p:nvPicPr>
        <p:blipFill>
          <a:blip r:embed="rId2"/>
          <a:stretch>
            <a:fillRect/>
          </a:stretch>
        </p:blipFill>
        <p:spPr>
          <a:xfrm>
            <a:off x="6942758" y="1134817"/>
            <a:ext cx="4480616" cy="4588366"/>
          </a:xfrm>
          <a:prstGeom prst="rect">
            <a:avLst/>
          </a:prstGeom>
        </p:spPr>
      </p:pic>
    </p:spTree>
    <p:extLst>
      <p:ext uri="{BB962C8B-B14F-4D97-AF65-F5344CB8AC3E}">
        <p14:creationId xmlns:p14="http://schemas.microsoft.com/office/powerpoint/2010/main" val="3107672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01F9848-A444-4556-F9EC-23D9AFE4446E}"/>
              </a:ext>
            </a:extLst>
          </p:cNvPr>
          <p:cNvSpPr/>
          <p:nvPr/>
        </p:nvSpPr>
        <p:spPr>
          <a:xfrm>
            <a:off x="1641641" y="2451316"/>
            <a:ext cx="8908718" cy="590226"/>
          </a:xfrm>
          <a:prstGeom prst="rect">
            <a:avLst/>
          </a:prstGeom>
        </p:spPr>
        <p:txBody>
          <a:bodyPr wrap="square" lIns="0" tIns="0" rIns="0" bIns="0">
            <a:spAutoFit/>
          </a:bodyPr>
          <a:lstStyle/>
          <a:p>
            <a:pPr algn="ctr" eaLnBrk="1" fontAlgn="auto" hangingPunct="1">
              <a:lnSpc>
                <a:spcPts val="5120"/>
              </a:lnSpc>
              <a:spcBef>
                <a:spcPts val="0"/>
              </a:spcBef>
              <a:spcAft>
                <a:spcPts val="0"/>
              </a:spcAft>
              <a:defRPr/>
            </a:pPr>
            <a:r>
              <a:rPr lang="en-US" sz="3600" b="1" dirty="0">
                <a:solidFill>
                  <a:srgbClr val="FF9195"/>
                </a:solidFill>
                <a:latin typeface="Space Grotesk Bold" pitchFamily="2" charset="77"/>
                <a:cs typeface="Space Grotesk Bold" pitchFamily="2" charset="77"/>
              </a:rPr>
              <a:t>Part 1: </a:t>
            </a:r>
            <a:r>
              <a:rPr lang="en-US" sz="3600" b="1" dirty="0">
                <a:solidFill>
                  <a:srgbClr val="012A4D"/>
                </a:solidFill>
                <a:latin typeface="Space Grotesk Bold" pitchFamily="2" charset="77"/>
                <a:cs typeface="Space Grotesk Bold" pitchFamily="2" charset="77"/>
              </a:rPr>
              <a:t>Design System Structure</a:t>
            </a:r>
          </a:p>
        </p:txBody>
      </p:sp>
      <p:sp>
        <p:nvSpPr>
          <p:cNvPr id="2" name="Rectangle 1">
            <a:extLst>
              <a:ext uri="{FF2B5EF4-FFF2-40B4-BE49-F238E27FC236}">
                <a16:creationId xmlns:a16="http://schemas.microsoft.com/office/drawing/2014/main" id="{38DD7725-6340-3B3C-8653-0D3C50B102AC}"/>
              </a:ext>
            </a:extLst>
          </p:cNvPr>
          <p:cNvSpPr/>
          <p:nvPr/>
        </p:nvSpPr>
        <p:spPr>
          <a:xfrm>
            <a:off x="1641641" y="3429000"/>
            <a:ext cx="8908718" cy="590226"/>
          </a:xfrm>
          <a:prstGeom prst="rect">
            <a:avLst/>
          </a:prstGeom>
        </p:spPr>
        <p:txBody>
          <a:bodyPr wrap="square" lIns="0" tIns="0" rIns="0" bIns="0">
            <a:spAutoFit/>
          </a:bodyPr>
          <a:lstStyle/>
          <a:p>
            <a:pPr algn="ctr" eaLnBrk="1" fontAlgn="auto" hangingPunct="1">
              <a:lnSpc>
                <a:spcPts val="5120"/>
              </a:lnSpc>
              <a:spcBef>
                <a:spcPts val="0"/>
              </a:spcBef>
              <a:spcAft>
                <a:spcPts val="0"/>
              </a:spcAft>
              <a:defRPr/>
            </a:pPr>
            <a:r>
              <a:rPr lang="en-US" sz="3600" dirty="0">
                <a:solidFill>
                  <a:srgbClr val="012A4D"/>
                </a:solidFill>
                <a:latin typeface="Space Grotesk Medium" pitchFamily="2" charset="77"/>
                <a:cs typeface="Space Grotesk Bold" pitchFamily="2" charset="77"/>
              </a:rPr>
              <a:t>Libraries</a:t>
            </a:r>
          </a:p>
        </p:txBody>
      </p:sp>
    </p:spTree>
    <p:extLst>
      <p:ext uri="{BB962C8B-B14F-4D97-AF65-F5344CB8AC3E}">
        <p14:creationId xmlns:p14="http://schemas.microsoft.com/office/powerpoint/2010/main" val="1011782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6D50287E-EAC5-E908-B231-3BFE2B00BB9B}"/>
              </a:ext>
            </a:extLst>
          </p:cNvPr>
          <p:cNvSpPr txBox="1">
            <a:spLocks noChangeArrowheads="1"/>
          </p:cNvSpPr>
          <p:nvPr/>
        </p:nvSpPr>
        <p:spPr bwMode="auto">
          <a:xfrm>
            <a:off x="1655098" y="1437609"/>
            <a:ext cx="8747546" cy="33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fontAlgn="auto" hangingPunct="1">
              <a:lnSpc>
                <a:spcPts val="2900"/>
              </a:lnSpc>
              <a:spcBef>
                <a:spcPts val="0"/>
              </a:spcBef>
              <a:spcAft>
                <a:spcPts val="0"/>
              </a:spcAft>
              <a:defRPr/>
            </a:pPr>
            <a:r>
              <a:rPr lang="en-US" sz="2000" dirty="0">
                <a:solidFill>
                  <a:srgbClr val="012A4D"/>
                </a:solidFill>
                <a:latin typeface="Space Grotesk" pitchFamily="2" charset="77"/>
                <a:cs typeface="Space Grotesk" pitchFamily="2" charset="77"/>
              </a:rPr>
              <a:t>Libraries</a:t>
            </a:r>
          </a:p>
        </p:txBody>
      </p:sp>
      <p:sp>
        <p:nvSpPr>
          <p:cNvPr id="5" name="Rectangle 4">
            <a:extLst>
              <a:ext uri="{FF2B5EF4-FFF2-40B4-BE49-F238E27FC236}">
                <a16:creationId xmlns:a16="http://schemas.microsoft.com/office/drawing/2014/main" id="{551D66FB-C1D4-1D16-C368-5A4593525FF0}"/>
              </a:ext>
            </a:extLst>
          </p:cNvPr>
          <p:cNvSpPr/>
          <p:nvPr/>
        </p:nvSpPr>
        <p:spPr>
          <a:xfrm>
            <a:off x="1655098" y="1071557"/>
            <a:ext cx="8902065" cy="281167"/>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b="1" dirty="0">
                <a:solidFill>
                  <a:srgbClr val="FF9195"/>
                </a:solidFill>
                <a:latin typeface="Space Grotesk Bold" pitchFamily="2" charset="77"/>
                <a:cs typeface="Space Grotesk Bold" pitchFamily="2" charset="77"/>
              </a:rPr>
              <a:t>Design System Structure</a:t>
            </a:r>
            <a:endParaRPr lang="en-US" sz="1400" b="1" dirty="0">
              <a:solidFill>
                <a:srgbClr val="FF9195"/>
              </a:solidFill>
              <a:effectLst/>
              <a:latin typeface="Space Grotesk Bold" pitchFamily="2" charset="77"/>
              <a:cs typeface="Space Grotesk Bold" pitchFamily="2" charset="77"/>
            </a:endParaRPr>
          </a:p>
        </p:txBody>
      </p:sp>
      <p:pic>
        <p:nvPicPr>
          <p:cNvPr id="6" name="Picture 5">
            <a:extLst>
              <a:ext uri="{FF2B5EF4-FFF2-40B4-BE49-F238E27FC236}">
                <a16:creationId xmlns:a16="http://schemas.microsoft.com/office/drawing/2014/main" id="{35EB06C2-038D-6FF4-B396-B6076BAA3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098" y="2122600"/>
            <a:ext cx="5106924" cy="3996723"/>
          </a:xfrm>
          <a:prstGeom prst="rect">
            <a:avLst/>
          </a:prstGeom>
        </p:spPr>
      </p:pic>
      <p:sp>
        <p:nvSpPr>
          <p:cNvPr id="7" name="TextBox 6">
            <a:extLst>
              <a:ext uri="{FF2B5EF4-FFF2-40B4-BE49-F238E27FC236}">
                <a16:creationId xmlns:a16="http://schemas.microsoft.com/office/drawing/2014/main" id="{43DEB7D4-CE1A-7549-EDA1-C08A46FF572D}"/>
              </a:ext>
            </a:extLst>
          </p:cNvPr>
          <p:cNvSpPr txBox="1"/>
          <p:nvPr/>
        </p:nvSpPr>
        <p:spPr>
          <a:xfrm>
            <a:off x="7380752" y="2122600"/>
            <a:ext cx="2528792" cy="69878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600"/>
              </a:spcAft>
              <a:buClrTx/>
              <a:buSzTx/>
              <a:buFontTx/>
              <a:buNone/>
              <a:tabLst/>
              <a:defRPr/>
            </a:pPr>
            <a:r>
              <a:rPr kumimoji="0" lang="en-US" sz="1400" b="1" i="0" u="none" strike="noStrike" kern="1200" cap="none" spc="0" normalizeH="0" baseline="0" noProof="0" dirty="0">
                <a:ln>
                  <a:noFill/>
                </a:ln>
                <a:solidFill>
                  <a:srgbClr val="2E6599"/>
                </a:solidFill>
                <a:effectLst/>
                <a:uLnTx/>
                <a:uFillTx/>
                <a:latin typeface="Space Grotesk Medium" pitchFamily="2" charset="77"/>
                <a:ea typeface="+mn-ea"/>
                <a:cs typeface="Space Grotesk Bold" pitchFamily="2" charset="77"/>
              </a:rPr>
              <a:t>Design System Breakdown</a:t>
            </a:r>
          </a:p>
          <a:p>
            <a:pPr marL="0" marR="0" lvl="0" indent="0" algn="l" defTabSz="914400" rtl="0" eaLnBrk="0" fontAlgn="base" latinLnBrk="0" hangingPunct="0">
              <a:lnSpc>
                <a:spcPts val="1840"/>
              </a:lnSpc>
              <a:spcBef>
                <a:spcPct val="0"/>
              </a:spcBef>
              <a:spcAft>
                <a:spcPts val="600"/>
              </a:spcAft>
              <a:buClrTx/>
              <a:buSzTx/>
              <a:buFontTx/>
              <a:buNone/>
              <a:tabLst/>
              <a:defRPr/>
            </a:pPr>
            <a:r>
              <a:rPr lang="en-US" sz="1200" dirty="0">
                <a:solidFill>
                  <a:srgbClr val="012A4D"/>
                </a:solidFill>
                <a:latin typeface="Space Grotesk" pitchFamily="2" charset="77"/>
                <a:cs typeface="Space Grotesk" pitchFamily="2" charset="77"/>
                <a:hlinkClick r:id="rId3" tooltip="Click here to view the interactive prototype in your browser.">
                  <a:extLst>
                    <a:ext uri="{A12FA001-AC4F-418D-AE19-62706E023703}">
                      <ahyp:hlinkClr xmlns:ahyp="http://schemas.microsoft.com/office/drawing/2018/hyperlinkcolor" val="tx"/>
                    </a:ext>
                  </a:extLst>
                </a:hlinkClick>
              </a:rPr>
              <a:t>View in Browser </a:t>
            </a:r>
            <a:endParaRPr kumimoji="0" lang="en-US" sz="1200" b="0" i="0" u="none" strike="noStrike" kern="1200" cap="none" spc="0" normalizeH="0" baseline="0" noProof="0" dirty="0">
              <a:ln>
                <a:noFill/>
              </a:ln>
              <a:solidFill>
                <a:srgbClr val="012A4D"/>
              </a:solidFill>
              <a:effectLst/>
              <a:uLnTx/>
              <a:uFillTx/>
              <a:latin typeface="Space Grotesk" pitchFamily="2" charset="77"/>
              <a:ea typeface="+mn-ea"/>
              <a:cs typeface="Space Grotesk" pitchFamily="2" charset="77"/>
            </a:endParaRPr>
          </a:p>
        </p:txBody>
      </p:sp>
      <p:sp>
        <p:nvSpPr>
          <p:cNvPr id="8" name="TextBox 7">
            <a:extLst>
              <a:ext uri="{FF2B5EF4-FFF2-40B4-BE49-F238E27FC236}">
                <a16:creationId xmlns:a16="http://schemas.microsoft.com/office/drawing/2014/main" id="{2FCDE028-C8BE-15EF-656F-9C3840CD8E7B}"/>
              </a:ext>
            </a:extLst>
          </p:cNvPr>
          <p:cNvSpPr txBox="1"/>
          <p:nvPr/>
        </p:nvSpPr>
        <p:spPr>
          <a:xfrm>
            <a:off x="7380752" y="3105302"/>
            <a:ext cx="3760999" cy="1152303"/>
          </a:xfrm>
          <a:prstGeom prst="rect">
            <a:avLst/>
          </a:prstGeom>
          <a:noFill/>
        </p:spPr>
        <p:txBody>
          <a:bodyPr wrap="square">
            <a:spAutoFit/>
          </a:bodyPr>
          <a:lstStyle/>
          <a:p>
            <a:pPr eaLnBrk="1" fontAlgn="auto" hangingPunct="1">
              <a:lnSpc>
                <a:spcPct val="150000"/>
              </a:lnSpc>
              <a:spcBef>
                <a:spcPts val="0"/>
              </a:spcBef>
              <a:spcAft>
                <a:spcPts val="1200"/>
              </a:spcAft>
              <a:defRPr/>
            </a:pPr>
            <a:r>
              <a:rPr lang="en-US" sz="1600" dirty="0">
                <a:solidFill>
                  <a:srgbClr val="012A4D"/>
                </a:solidFill>
                <a:latin typeface="Space Grotesk Medium" pitchFamily="2" charset="77"/>
                <a:cs typeface="Space Grotesk Bold" pitchFamily="2" charset="77"/>
              </a:rPr>
              <a:t>Taking an inventory of the system to determine how best to organize the UI Elements. </a:t>
            </a:r>
          </a:p>
        </p:txBody>
      </p:sp>
    </p:spTree>
    <p:extLst>
      <p:ext uri="{BB962C8B-B14F-4D97-AF65-F5344CB8AC3E}">
        <p14:creationId xmlns:p14="http://schemas.microsoft.com/office/powerpoint/2010/main" val="3322347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6D50287E-EAC5-E908-B231-3BFE2B00BB9B}"/>
              </a:ext>
            </a:extLst>
          </p:cNvPr>
          <p:cNvSpPr txBox="1">
            <a:spLocks noChangeArrowheads="1"/>
          </p:cNvSpPr>
          <p:nvPr/>
        </p:nvSpPr>
        <p:spPr bwMode="auto">
          <a:xfrm>
            <a:off x="1655098" y="1437609"/>
            <a:ext cx="8747546" cy="33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fontAlgn="auto" hangingPunct="1">
              <a:lnSpc>
                <a:spcPts val="2900"/>
              </a:lnSpc>
              <a:spcBef>
                <a:spcPts val="0"/>
              </a:spcBef>
              <a:spcAft>
                <a:spcPts val="0"/>
              </a:spcAft>
              <a:defRPr/>
            </a:pPr>
            <a:r>
              <a:rPr lang="en-US" sz="2000" dirty="0">
                <a:solidFill>
                  <a:srgbClr val="012A4D"/>
                </a:solidFill>
                <a:latin typeface="Space Grotesk" pitchFamily="2" charset="77"/>
                <a:cs typeface="Space Grotesk" pitchFamily="2" charset="77"/>
              </a:rPr>
              <a:t>Libraries</a:t>
            </a:r>
          </a:p>
        </p:txBody>
      </p:sp>
      <p:sp>
        <p:nvSpPr>
          <p:cNvPr id="5" name="Rectangle 4">
            <a:extLst>
              <a:ext uri="{FF2B5EF4-FFF2-40B4-BE49-F238E27FC236}">
                <a16:creationId xmlns:a16="http://schemas.microsoft.com/office/drawing/2014/main" id="{551D66FB-C1D4-1D16-C368-5A4593525FF0}"/>
              </a:ext>
            </a:extLst>
          </p:cNvPr>
          <p:cNvSpPr/>
          <p:nvPr/>
        </p:nvSpPr>
        <p:spPr>
          <a:xfrm>
            <a:off x="1655098" y="1071557"/>
            <a:ext cx="8902065" cy="281167"/>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b="1" dirty="0">
                <a:solidFill>
                  <a:srgbClr val="FF9195"/>
                </a:solidFill>
                <a:latin typeface="Space Grotesk Bold" pitchFamily="2" charset="77"/>
                <a:cs typeface="Space Grotesk Bold" pitchFamily="2" charset="77"/>
              </a:rPr>
              <a:t>Design System Structure</a:t>
            </a:r>
            <a:endParaRPr lang="en-US" sz="1400" b="1" dirty="0">
              <a:solidFill>
                <a:srgbClr val="FF9195"/>
              </a:solidFill>
              <a:effectLst/>
              <a:latin typeface="Space Grotesk Bold" pitchFamily="2" charset="77"/>
              <a:cs typeface="Space Grotesk Bold" pitchFamily="2" charset="77"/>
            </a:endParaRPr>
          </a:p>
        </p:txBody>
      </p:sp>
      <p:graphicFrame>
        <p:nvGraphicFramePr>
          <p:cNvPr id="4" name="Table 3">
            <a:extLst>
              <a:ext uri="{FF2B5EF4-FFF2-40B4-BE49-F238E27FC236}">
                <a16:creationId xmlns:a16="http://schemas.microsoft.com/office/drawing/2014/main" id="{06D06FF0-B4F9-2E83-1105-C4F83EABA139}"/>
              </a:ext>
            </a:extLst>
          </p:cNvPr>
          <p:cNvGraphicFramePr>
            <a:graphicFrameLocks noGrp="1"/>
          </p:cNvGraphicFramePr>
          <p:nvPr/>
        </p:nvGraphicFramePr>
        <p:xfrm>
          <a:off x="1645920" y="2030739"/>
          <a:ext cx="9141350" cy="3932739"/>
        </p:xfrm>
        <a:graphic>
          <a:graphicData uri="http://schemas.openxmlformats.org/drawingml/2006/table">
            <a:tbl>
              <a:tblPr>
                <a:tableStyleId>{5C22544A-7EE6-4342-B048-85BDC9FD1C3A}</a:tableStyleId>
              </a:tblPr>
              <a:tblGrid>
                <a:gridCol w="590497">
                  <a:extLst>
                    <a:ext uri="{9D8B030D-6E8A-4147-A177-3AD203B41FA5}">
                      <a16:colId xmlns:a16="http://schemas.microsoft.com/office/drawing/2014/main" val="2699658515"/>
                    </a:ext>
                  </a:extLst>
                </a:gridCol>
                <a:gridCol w="1816915">
                  <a:extLst>
                    <a:ext uri="{9D8B030D-6E8A-4147-A177-3AD203B41FA5}">
                      <a16:colId xmlns:a16="http://schemas.microsoft.com/office/drawing/2014/main" val="3507498688"/>
                    </a:ext>
                  </a:extLst>
                </a:gridCol>
                <a:gridCol w="2055384">
                  <a:extLst>
                    <a:ext uri="{9D8B030D-6E8A-4147-A177-3AD203B41FA5}">
                      <a16:colId xmlns:a16="http://schemas.microsoft.com/office/drawing/2014/main" val="1335370231"/>
                    </a:ext>
                  </a:extLst>
                </a:gridCol>
                <a:gridCol w="1477632">
                  <a:extLst>
                    <a:ext uri="{9D8B030D-6E8A-4147-A177-3AD203B41FA5}">
                      <a16:colId xmlns:a16="http://schemas.microsoft.com/office/drawing/2014/main" val="2349931634"/>
                    </a:ext>
                  </a:extLst>
                </a:gridCol>
                <a:gridCol w="3200922">
                  <a:extLst>
                    <a:ext uri="{9D8B030D-6E8A-4147-A177-3AD203B41FA5}">
                      <a16:colId xmlns:a16="http://schemas.microsoft.com/office/drawing/2014/main" val="3249378146"/>
                    </a:ext>
                  </a:extLst>
                </a:gridCol>
              </a:tblGrid>
              <a:tr h="338192">
                <a:tc>
                  <a:txBody>
                    <a:bodyPr/>
                    <a:lstStyle/>
                    <a:p>
                      <a:pPr algn="l" fontAlgn="t"/>
                      <a:r>
                        <a:rPr lang="en-US" sz="800" b="1" u="none" strike="noStrike" dirty="0">
                          <a:solidFill>
                            <a:schemeClr val="bg1"/>
                          </a:solidFill>
                          <a:effectLst/>
                        </a:rPr>
                        <a:t>ID</a:t>
                      </a:r>
                      <a:endParaRPr lang="en-US" sz="800" b="1" i="0" u="none" strike="noStrike" dirty="0">
                        <a:solidFill>
                          <a:schemeClr val="bg1"/>
                        </a:solidFill>
                        <a:effectLst/>
                        <a:latin typeface="Source Sans 3 VF"/>
                      </a:endParaRPr>
                    </a:p>
                  </a:txBody>
                  <a:tcPr marR="0" marT="0" marB="0" anchor="ctr">
                    <a:solidFill>
                      <a:srgbClr val="012A4D"/>
                    </a:solidFill>
                  </a:tcPr>
                </a:tc>
                <a:tc>
                  <a:txBody>
                    <a:bodyPr/>
                    <a:lstStyle/>
                    <a:p>
                      <a:pPr algn="l" fontAlgn="t"/>
                      <a:r>
                        <a:rPr lang="en-US" sz="800" b="1" u="none" strike="noStrike" dirty="0">
                          <a:solidFill>
                            <a:schemeClr val="bg1"/>
                          </a:solidFill>
                          <a:effectLst/>
                        </a:rPr>
                        <a:t>Name</a:t>
                      </a:r>
                      <a:endParaRPr lang="en-US" sz="800" b="1" i="0" u="none" strike="noStrike" dirty="0">
                        <a:solidFill>
                          <a:schemeClr val="bg1"/>
                        </a:solidFill>
                        <a:effectLst/>
                        <a:latin typeface="Source Sans 3 VF"/>
                      </a:endParaRPr>
                    </a:p>
                  </a:txBody>
                  <a:tcPr marR="0" marT="0" marB="0" anchor="ctr">
                    <a:solidFill>
                      <a:srgbClr val="012A4D"/>
                    </a:solidFill>
                  </a:tcPr>
                </a:tc>
                <a:tc>
                  <a:txBody>
                    <a:bodyPr/>
                    <a:lstStyle/>
                    <a:p>
                      <a:pPr algn="l" fontAlgn="t"/>
                      <a:r>
                        <a:rPr lang="en-US" sz="800" b="1" u="none" strike="noStrike" dirty="0">
                          <a:solidFill>
                            <a:schemeClr val="bg1"/>
                          </a:solidFill>
                          <a:effectLst/>
                        </a:rPr>
                        <a:t>UI Layer (later)</a:t>
                      </a:r>
                      <a:endParaRPr lang="en-US" sz="800" b="1" i="0" u="none" strike="noStrike" dirty="0">
                        <a:solidFill>
                          <a:schemeClr val="bg1"/>
                        </a:solidFill>
                        <a:effectLst/>
                        <a:latin typeface="Source Sans 3 VF"/>
                      </a:endParaRPr>
                    </a:p>
                  </a:txBody>
                  <a:tcPr marR="0" marT="0" marB="0" anchor="ctr">
                    <a:solidFill>
                      <a:srgbClr val="012A4D"/>
                    </a:solidFill>
                  </a:tcPr>
                </a:tc>
                <a:tc>
                  <a:txBody>
                    <a:bodyPr/>
                    <a:lstStyle/>
                    <a:p>
                      <a:pPr algn="l" fontAlgn="t"/>
                      <a:r>
                        <a:rPr lang="en-US" sz="800" b="1" u="none" strike="noStrike" dirty="0">
                          <a:solidFill>
                            <a:schemeClr val="bg1"/>
                          </a:solidFill>
                          <a:effectLst/>
                        </a:rPr>
                        <a:t>UI </a:t>
                      </a:r>
                      <a:r>
                        <a:rPr lang="en-US" sz="800" b="1" u="none" strike="noStrike" dirty="0" err="1">
                          <a:solidFill>
                            <a:schemeClr val="bg1"/>
                          </a:solidFill>
                          <a:effectLst/>
                        </a:rPr>
                        <a:t>SubLayer</a:t>
                      </a:r>
                      <a:r>
                        <a:rPr lang="en-US" sz="800" b="1" u="none" strike="noStrike" dirty="0">
                          <a:solidFill>
                            <a:schemeClr val="bg1"/>
                          </a:solidFill>
                          <a:effectLst/>
                        </a:rPr>
                        <a:t> (later)</a:t>
                      </a:r>
                      <a:endParaRPr lang="en-US" sz="800" b="1" i="0" u="none" strike="noStrike" dirty="0">
                        <a:solidFill>
                          <a:schemeClr val="bg1"/>
                        </a:solidFill>
                        <a:effectLst/>
                        <a:latin typeface="Source Sans 3 VF"/>
                      </a:endParaRPr>
                    </a:p>
                  </a:txBody>
                  <a:tcPr marR="0" marT="0" marB="0" anchor="ctr">
                    <a:solidFill>
                      <a:srgbClr val="012A4D"/>
                    </a:solidFill>
                  </a:tcPr>
                </a:tc>
                <a:tc>
                  <a:txBody>
                    <a:bodyPr/>
                    <a:lstStyle/>
                    <a:p>
                      <a:pPr algn="l" fontAlgn="t"/>
                      <a:r>
                        <a:rPr lang="en-US" sz="800" b="1" u="none" strike="noStrike" dirty="0">
                          <a:solidFill>
                            <a:schemeClr val="bg1"/>
                          </a:solidFill>
                          <a:effectLst/>
                        </a:rPr>
                        <a:t>Description (keep)</a:t>
                      </a:r>
                      <a:endParaRPr lang="en-US" sz="800" b="1" i="0" u="none" strike="noStrike" dirty="0">
                        <a:solidFill>
                          <a:schemeClr val="bg1"/>
                        </a:solidFill>
                        <a:effectLst/>
                        <a:latin typeface="Source Sans 3 VF"/>
                      </a:endParaRPr>
                    </a:p>
                  </a:txBody>
                  <a:tcPr marR="0" marT="0" marB="0" anchor="ctr">
                    <a:solidFill>
                      <a:srgbClr val="012A4D"/>
                    </a:solidFill>
                  </a:tcPr>
                </a:tc>
                <a:extLst>
                  <a:ext uri="{0D108BD9-81ED-4DB2-BD59-A6C34878D82A}">
                    <a16:rowId xmlns:a16="http://schemas.microsoft.com/office/drawing/2014/main" val="3417839377"/>
                  </a:ext>
                </a:extLst>
              </a:tr>
              <a:tr h="256755">
                <a:tc>
                  <a:txBody>
                    <a:bodyPr/>
                    <a:lstStyle/>
                    <a:p>
                      <a:pPr algn="l" fontAlgn="t"/>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CoreUI</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Base Foundation</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BottomLayer</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HTML elements, stylistic components, and basic interactive elements.</a:t>
                      </a:r>
                      <a:endParaRPr lang="en-US" sz="800" b="0" i="0" u="none" strike="noStrike">
                        <a:solidFill>
                          <a:srgbClr val="000000"/>
                        </a:solidFill>
                        <a:effectLst/>
                        <a:latin typeface="Calibri" panose="020F0502020204030204" pitchFamily="34" charset="0"/>
                      </a:endParaRPr>
                    </a:p>
                  </a:txBody>
                  <a:tcPr marT="0" marB="0" anchor="ctr"/>
                </a:tc>
                <a:extLst>
                  <a:ext uri="{0D108BD9-81ED-4DB2-BD59-A6C34878D82A}">
                    <a16:rowId xmlns:a16="http://schemas.microsoft.com/office/drawing/2014/main" val="2104898923"/>
                  </a:ext>
                </a:extLst>
              </a:tr>
              <a:tr h="385129">
                <a:tc>
                  <a:txBody>
                    <a:bodyPr/>
                    <a:lstStyle/>
                    <a:p>
                      <a:pPr algn="l" fontAlgn="t"/>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DynamicDataUI</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Content</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SecondaryLayer</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dirty="0">
                          <a:effectLst/>
                        </a:rPr>
                        <a:t>Patterns and components related to data visualizations. This is where the form and information UI is combined.</a:t>
                      </a:r>
                      <a:endParaRPr lang="en-US" sz="800" b="0" i="0" u="none" strike="noStrike" dirty="0">
                        <a:solidFill>
                          <a:srgbClr val="000000"/>
                        </a:solidFill>
                        <a:effectLst/>
                        <a:latin typeface="Calibri" panose="020F0502020204030204" pitchFamily="34" charset="0"/>
                      </a:endParaRPr>
                    </a:p>
                  </a:txBody>
                  <a:tcPr marT="0" marB="0" anchor="ctr"/>
                </a:tc>
                <a:extLst>
                  <a:ext uri="{0D108BD9-81ED-4DB2-BD59-A6C34878D82A}">
                    <a16:rowId xmlns:a16="http://schemas.microsoft.com/office/drawing/2014/main" val="2791598361"/>
                  </a:ext>
                </a:extLst>
              </a:tr>
              <a:tr h="256755">
                <a:tc>
                  <a:txBody>
                    <a:bodyPr/>
                    <a:lstStyle/>
                    <a:p>
                      <a:pPr algn="l" fontAlgn="t"/>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FormUI</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Content</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BaseLayer</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dirty="0">
                          <a:effectLst/>
                        </a:rPr>
                        <a:t>Form input patterns and pre-made form templates.</a:t>
                      </a:r>
                      <a:endParaRPr lang="en-US" sz="800" b="0" i="0" u="none" strike="noStrike" dirty="0">
                        <a:solidFill>
                          <a:srgbClr val="000000"/>
                        </a:solidFill>
                        <a:effectLst/>
                        <a:latin typeface="Calibri" panose="020F0502020204030204" pitchFamily="34" charset="0"/>
                      </a:endParaRPr>
                    </a:p>
                  </a:txBody>
                  <a:tcPr marT="0" marB="0" anchor="ctr"/>
                </a:tc>
                <a:extLst>
                  <a:ext uri="{0D108BD9-81ED-4DB2-BD59-A6C34878D82A}">
                    <a16:rowId xmlns:a16="http://schemas.microsoft.com/office/drawing/2014/main" val="1672844751"/>
                  </a:ext>
                </a:extLst>
              </a:tr>
              <a:tr h="385129">
                <a:tc>
                  <a:txBody>
                    <a:bodyPr/>
                    <a:lstStyle/>
                    <a:p>
                      <a:pPr algn="l" fontAlgn="t"/>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InformationUI</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dirty="0">
                          <a:effectLst/>
                        </a:rPr>
                        <a:t>Content</a:t>
                      </a:r>
                      <a:endParaRPr lang="en-US" sz="800" b="0" i="0" u="none" strike="noStrike" dirty="0">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BaseLayer</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Tags, alerts, typesetting, and other patterns and components related to displaying/encoding information.</a:t>
                      </a:r>
                      <a:endParaRPr lang="en-US" sz="800" b="0" i="0" u="none" strike="noStrike">
                        <a:solidFill>
                          <a:srgbClr val="000000"/>
                        </a:solidFill>
                        <a:effectLst/>
                        <a:latin typeface="Calibri" panose="020F0502020204030204" pitchFamily="34" charset="0"/>
                      </a:endParaRPr>
                    </a:p>
                  </a:txBody>
                  <a:tcPr marT="0" marB="0" anchor="ctr"/>
                </a:tc>
                <a:extLst>
                  <a:ext uri="{0D108BD9-81ED-4DB2-BD59-A6C34878D82A}">
                    <a16:rowId xmlns:a16="http://schemas.microsoft.com/office/drawing/2014/main" val="3372387698"/>
                  </a:ext>
                </a:extLst>
              </a:tr>
              <a:tr h="385129">
                <a:tc>
                  <a:txBody>
                    <a:bodyPr/>
                    <a:lstStyle/>
                    <a:p>
                      <a:pPr algn="l" fontAlgn="t"/>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LayoutUI</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Base Foundation</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SecondaryLayer</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Sections, containers, cards, and other patterns and components related to the layout of the page.</a:t>
                      </a:r>
                      <a:endParaRPr lang="en-US" sz="800" b="0" i="0" u="none" strike="noStrike">
                        <a:solidFill>
                          <a:srgbClr val="000000"/>
                        </a:solidFill>
                        <a:effectLst/>
                        <a:latin typeface="Calibri" panose="020F0502020204030204" pitchFamily="34" charset="0"/>
                      </a:endParaRPr>
                    </a:p>
                  </a:txBody>
                  <a:tcPr marT="0" marB="0" anchor="ctr"/>
                </a:tc>
                <a:extLst>
                  <a:ext uri="{0D108BD9-81ED-4DB2-BD59-A6C34878D82A}">
                    <a16:rowId xmlns:a16="http://schemas.microsoft.com/office/drawing/2014/main" val="2730903127"/>
                  </a:ext>
                </a:extLst>
              </a:tr>
              <a:tr h="513507">
                <a:tc>
                  <a:txBody>
                    <a:bodyPr/>
                    <a:lstStyle/>
                    <a:p>
                      <a:pPr algn="l" fontAlgn="t"/>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ThemePatterns</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Theme Structuring And Styling </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TopLayer</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dirty="0">
                          <a:effectLst/>
                        </a:rPr>
                        <a:t>Patterns constructed to be used within pre-defined containers and layouts. This includes page layout patterns, application progress patterns, header patterns, etc.</a:t>
                      </a:r>
                      <a:endParaRPr lang="en-US" sz="800" b="0" i="0" u="none" strike="noStrike" dirty="0">
                        <a:solidFill>
                          <a:srgbClr val="000000"/>
                        </a:solidFill>
                        <a:effectLst/>
                        <a:latin typeface="Calibri" panose="020F0502020204030204" pitchFamily="34" charset="0"/>
                      </a:endParaRPr>
                    </a:p>
                  </a:txBody>
                  <a:tcPr marT="0" marB="0" anchor="ctr"/>
                </a:tc>
                <a:extLst>
                  <a:ext uri="{0D108BD9-81ED-4DB2-BD59-A6C34878D82A}">
                    <a16:rowId xmlns:a16="http://schemas.microsoft.com/office/drawing/2014/main" val="278028655"/>
                  </a:ext>
                </a:extLst>
              </a:tr>
              <a:tr h="513507">
                <a:tc>
                  <a:txBody>
                    <a:bodyPr/>
                    <a:lstStyle/>
                    <a:p>
                      <a:pPr algn="l" fontAlgn="t"/>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ResourceUI</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Base Foundation</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BottomLayer</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JavaScript libraries containing basic functionality required throughout the platform. (In the near future, this will be merging with ReusableClientActions_Lib)</a:t>
                      </a:r>
                      <a:endParaRPr lang="en-US" sz="800" b="0" i="0" u="none" strike="noStrike">
                        <a:solidFill>
                          <a:srgbClr val="000000"/>
                        </a:solidFill>
                        <a:effectLst/>
                        <a:latin typeface="Calibri" panose="020F0502020204030204" pitchFamily="34" charset="0"/>
                      </a:endParaRPr>
                    </a:p>
                  </a:txBody>
                  <a:tcPr marT="0" marB="0" anchor="ctr"/>
                </a:tc>
                <a:extLst>
                  <a:ext uri="{0D108BD9-81ED-4DB2-BD59-A6C34878D82A}">
                    <a16:rowId xmlns:a16="http://schemas.microsoft.com/office/drawing/2014/main" val="1088054211"/>
                  </a:ext>
                </a:extLst>
              </a:tr>
              <a:tr h="513507">
                <a:tc>
                  <a:txBody>
                    <a:bodyPr/>
                    <a:lstStyle/>
                    <a:p>
                      <a:pPr algn="l" fontAlgn="t"/>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dirty="0" err="1">
                          <a:effectLst/>
                        </a:rPr>
                        <a:t>ReusableClientActions</a:t>
                      </a:r>
                      <a:endParaRPr lang="en-US" sz="800" b="0" i="0" u="none" strike="noStrike" dirty="0">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Base Foundation</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BottomLayer</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Client actions that are not contained within basic OutSystems UI functionality.  These are required throughout the platform to ensure consistent formatting of information.</a:t>
                      </a:r>
                      <a:endParaRPr lang="en-US" sz="800" b="0" i="0" u="none" strike="noStrike">
                        <a:solidFill>
                          <a:srgbClr val="000000"/>
                        </a:solidFill>
                        <a:effectLst/>
                        <a:latin typeface="Calibri" panose="020F0502020204030204" pitchFamily="34" charset="0"/>
                      </a:endParaRPr>
                    </a:p>
                  </a:txBody>
                  <a:tcPr marT="0" marB="0" anchor="ctr"/>
                </a:tc>
                <a:extLst>
                  <a:ext uri="{0D108BD9-81ED-4DB2-BD59-A6C34878D82A}">
                    <a16:rowId xmlns:a16="http://schemas.microsoft.com/office/drawing/2014/main" val="2820700499"/>
                  </a:ext>
                </a:extLst>
              </a:tr>
              <a:tr h="385129">
                <a:tc>
                  <a:txBody>
                    <a:bodyPr/>
                    <a:lstStyle/>
                    <a:p>
                      <a:pPr algn="l" fontAlgn="t"/>
                      <a:r>
                        <a:rPr lang="en-US" sz="800" u="none" strike="noStrike">
                          <a:effectLst/>
                        </a:rPr>
                        <a:t>9</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dirty="0">
                          <a:effectLst/>
                        </a:rPr>
                        <a:t>CSS </a:t>
                      </a:r>
                      <a:endParaRPr lang="en-US" sz="800" b="0" i="0" u="none" strike="noStrike" dirty="0">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Theme Structuring And Styling </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a:effectLst/>
                        </a:rPr>
                        <a:t>TopLayer</a:t>
                      </a:r>
                      <a:endParaRPr lang="en-US" sz="800" b="0" i="0" u="none" strike="noStrike">
                        <a:solidFill>
                          <a:srgbClr val="000000"/>
                        </a:solidFill>
                        <a:effectLst/>
                        <a:latin typeface="Calibri" panose="020F0502020204030204" pitchFamily="34" charset="0"/>
                      </a:endParaRPr>
                    </a:p>
                  </a:txBody>
                  <a:tcPr marR="0" marT="0" marB="0" anchor="ctr"/>
                </a:tc>
                <a:tc>
                  <a:txBody>
                    <a:bodyPr/>
                    <a:lstStyle/>
                    <a:p>
                      <a:pPr algn="l" fontAlgn="t"/>
                      <a:r>
                        <a:rPr lang="en-US" sz="800" u="none" strike="noStrike" dirty="0">
                          <a:effectLst/>
                        </a:rPr>
                        <a:t>Reusable CSS classes that are built using CSS variables so they can be repurposed across </a:t>
                      </a:r>
                      <a:r>
                        <a:rPr lang="en-US" sz="800" u="none" strike="noStrike" dirty="0" err="1">
                          <a:effectLst/>
                        </a:rPr>
                        <a:t>OutSystems</a:t>
                      </a:r>
                      <a:r>
                        <a:rPr lang="en-US" sz="800" u="none" strike="noStrike" dirty="0">
                          <a:effectLst/>
                        </a:rPr>
                        <a:t> projects.</a:t>
                      </a:r>
                      <a:endParaRPr lang="en-US" sz="800" b="0" i="0" u="none" strike="noStrike" dirty="0">
                        <a:solidFill>
                          <a:srgbClr val="000000"/>
                        </a:solidFill>
                        <a:effectLst/>
                        <a:latin typeface="Calibri" panose="020F0502020204030204" pitchFamily="34" charset="0"/>
                      </a:endParaRPr>
                    </a:p>
                  </a:txBody>
                  <a:tcPr marT="0" marB="0" anchor="ctr"/>
                </a:tc>
                <a:extLst>
                  <a:ext uri="{0D108BD9-81ED-4DB2-BD59-A6C34878D82A}">
                    <a16:rowId xmlns:a16="http://schemas.microsoft.com/office/drawing/2014/main" val="2949014529"/>
                  </a:ext>
                </a:extLst>
              </a:tr>
            </a:tbl>
          </a:graphicData>
        </a:graphic>
      </p:graphicFrame>
    </p:spTree>
    <p:extLst>
      <p:ext uri="{BB962C8B-B14F-4D97-AF65-F5344CB8AC3E}">
        <p14:creationId xmlns:p14="http://schemas.microsoft.com/office/powerpoint/2010/main" val="3214434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7">
            <a:extLst>
              <a:ext uri="{FF2B5EF4-FFF2-40B4-BE49-F238E27FC236}">
                <a16:creationId xmlns:a16="http://schemas.microsoft.com/office/drawing/2014/main" id="{7DE8A40D-16F1-0367-B2F8-AD1CF4FE7B01}"/>
              </a:ext>
            </a:extLst>
          </p:cNvPr>
          <p:cNvSpPr txBox="1">
            <a:spLocks noChangeArrowheads="1"/>
          </p:cNvSpPr>
          <p:nvPr/>
        </p:nvSpPr>
        <p:spPr bwMode="auto">
          <a:xfrm>
            <a:off x="1655098" y="1437609"/>
            <a:ext cx="8747546" cy="33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fontAlgn="auto" hangingPunct="1">
              <a:lnSpc>
                <a:spcPts val="2900"/>
              </a:lnSpc>
              <a:spcBef>
                <a:spcPts val="0"/>
              </a:spcBef>
              <a:spcAft>
                <a:spcPts val="0"/>
              </a:spcAft>
              <a:defRPr/>
            </a:pPr>
            <a:r>
              <a:rPr lang="en-US" sz="2000" dirty="0">
                <a:solidFill>
                  <a:srgbClr val="012A4D"/>
                </a:solidFill>
                <a:latin typeface="Space Grotesk" pitchFamily="2" charset="77"/>
                <a:cs typeface="Space Grotesk" pitchFamily="2" charset="77"/>
              </a:rPr>
              <a:t>Libraries</a:t>
            </a:r>
          </a:p>
        </p:txBody>
      </p:sp>
      <p:sp>
        <p:nvSpPr>
          <p:cNvPr id="6" name="Rectangle 5">
            <a:extLst>
              <a:ext uri="{FF2B5EF4-FFF2-40B4-BE49-F238E27FC236}">
                <a16:creationId xmlns:a16="http://schemas.microsoft.com/office/drawing/2014/main" id="{15C7083B-E3FB-5F10-AD2F-D8D7A8E0308F}"/>
              </a:ext>
            </a:extLst>
          </p:cNvPr>
          <p:cNvSpPr/>
          <p:nvPr/>
        </p:nvSpPr>
        <p:spPr>
          <a:xfrm>
            <a:off x="1655098" y="1071557"/>
            <a:ext cx="8902065" cy="281167"/>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b="1" dirty="0">
                <a:solidFill>
                  <a:srgbClr val="FF9195"/>
                </a:solidFill>
                <a:effectLst/>
                <a:latin typeface="Space Grotesk Bold" pitchFamily="2" charset="77"/>
                <a:cs typeface="Space Grotesk Bold" pitchFamily="2" charset="77"/>
              </a:rPr>
              <a:t>Design System Structure</a:t>
            </a:r>
          </a:p>
        </p:txBody>
      </p:sp>
      <p:sp>
        <p:nvSpPr>
          <p:cNvPr id="3" name="TextBox 2">
            <a:extLst>
              <a:ext uri="{FF2B5EF4-FFF2-40B4-BE49-F238E27FC236}">
                <a16:creationId xmlns:a16="http://schemas.microsoft.com/office/drawing/2014/main" id="{7B4DD8EF-27FC-D3ED-B51F-C7360C8BD948}"/>
              </a:ext>
            </a:extLst>
          </p:cNvPr>
          <p:cNvSpPr txBox="1"/>
          <p:nvPr/>
        </p:nvSpPr>
        <p:spPr>
          <a:xfrm>
            <a:off x="2005769" y="3108445"/>
            <a:ext cx="1340916" cy="369332"/>
          </a:xfrm>
          <a:prstGeom prst="rect">
            <a:avLst/>
          </a:prstGeom>
          <a:noFill/>
        </p:spPr>
        <p:txBody>
          <a:bodyPr wrap="square">
            <a:spAutoFit/>
          </a:bodyPr>
          <a:lstStyle/>
          <a:p>
            <a:pPr algn="ctr"/>
            <a:r>
              <a:rPr lang="en-US" sz="1800" b="1" dirty="0">
                <a:solidFill>
                  <a:srgbClr val="012A4D"/>
                </a:solidFill>
                <a:latin typeface="Space Grotesk Medium" pitchFamily="2" charset="77"/>
                <a:cs typeface="Space Grotesk Bold" pitchFamily="2" charset="77"/>
              </a:rPr>
              <a:t>Core UI</a:t>
            </a:r>
            <a:endParaRPr lang="en-US" dirty="0">
              <a:solidFill>
                <a:srgbClr val="012A4D"/>
              </a:solidFill>
            </a:endParaRPr>
          </a:p>
        </p:txBody>
      </p:sp>
      <p:sp>
        <p:nvSpPr>
          <p:cNvPr id="7" name="TextBox 6">
            <a:extLst>
              <a:ext uri="{FF2B5EF4-FFF2-40B4-BE49-F238E27FC236}">
                <a16:creationId xmlns:a16="http://schemas.microsoft.com/office/drawing/2014/main" id="{60FC3CE5-8576-DEA5-00F5-01E8B9E36EF4}"/>
              </a:ext>
            </a:extLst>
          </p:cNvPr>
          <p:cNvSpPr txBox="1"/>
          <p:nvPr/>
        </p:nvSpPr>
        <p:spPr>
          <a:xfrm>
            <a:off x="8046045" y="3108445"/>
            <a:ext cx="2454881" cy="369332"/>
          </a:xfrm>
          <a:prstGeom prst="rect">
            <a:avLst/>
          </a:prstGeom>
          <a:noFill/>
        </p:spPr>
        <p:txBody>
          <a:bodyPr wrap="square">
            <a:spAutoFit/>
          </a:bodyPr>
          <a:lstStyle/>
          <a:p>
            <a:pPr algn="ctr"/>
            <a:r>
              <a:rPr lang="en-US" sz="1800" b="1" dirty="0">
                <a:solidFill>
                  <a:srgbClr val="012A4D"/>
                </a:solidFill>
                <a:latin typeface="Space Grotesk Medium" pitchFamily="2" charset="77"/>
                <a:cs typeface="Space Grotesk Bold" pitchFamily="2" charset="77"/>
              </a:rPr>
              <a:t>Theme Patterns </a:t>
            </a:r>
            <a:endParaRPr lang="en-US" dirty="0">
              <a:solidFill>
                <a:srgbClr val="012A4D"/>
              </a:solidFill>
            </a:endParaRPr>
          </a:p>
        </p:txBody>
      </p:sp>
      <p:sp>
        <p:nvSpPr>
          <p:cNvPr id="2" name="TextBox 1">
            <a:extLst>
              <a:ext uri="{FF2B5EF4-FFF2-40B4-BE49-F238E27FC236}">
                <a16:creationId xmlns:a16="http://schemas.microsoft.com/office/drawing/2014/main" id="{A80AD78E-6728-9BCD-1302-4C9AD064B667}"/>
              </a:ext>
            </a:extLst>
          </p:cNvPr>
          <p:cNvSpPr txBox="1"/>
          <p:nvPr/>
        </p:nvSpPr>
        <p:spPr>
          <a:xfrm>
            <a:off x="2010103" y="3672422"/>
            <a:ext cx="1332248" cy="369332"/>
          </a:xfrm>
          <a:prstGeom prst="rect">
            <a:avLst/>
          </a:prstGeom>
          <a:noFill/>
        </p:spPr>
        <p:txBody>
          <a:bodyPr wrap="square">
            <a:spAutoFit/>
          </a:bodyPr>
          <a:lstStyle/>
          <a:p>
            <a:pPr algn="ctr"/>
            <a:r>
              <a:rPr lang="en-US" sz="1800" b="1" dirty="0">
                <a:solidFill>
                  <a:srgbClr val="012A4D"/>
                </a:solidFill>
                <a:latin typeface="Space Grotesk Medium" pitchFamily="2" charset="77"/>
                <a:cs typeface="Space Grotesk Bold" pitchFamily="2" charset="77"/>
              </a:rPr>
              <a:t>Layout UI</a:t>
            </a:r>
            <a:endParaRPr lang="en-US" dirty="0">
              <a:solidFill>
                <a:srgbClr val="012A4D"/>
              </a:solidFill>
            </a:endParaRPr>
          </a:p>
        </p:txBody>
      </p:sp>
      <p:sp>
        <p:nvSpPr>
          <p:cNvPr id="10" name="TextBox 9">
            <a:extLst>
              <a:ext uri="{FF2B5EF4-FFF2-40B4-BE49-F238E27FC236}">
                <a16:creationId xmlns:a16="http://schemas.microsoft.com/office/drawing/2014/main" id="{4487CC2B-FEA7-ABE9-BFD0-DEA198B7FCAF}"/>
              </a:ext>
            </a:extLst>
          </p:cNvPr>
          <p:cNvSpPr txBox="1"/>
          <p:nvPr/>
        </p:nvSpPr>
        <p:spPr>
          <a:xfrm>
            <a:off x="1655098" y="2315808"/>
            <a:ext cx="2042259" cy="339132"/>
          </a:xfrm>
          <a:prstGeom prst="rect">
            <a:avLst/>
          </a:prstGeom>
          <a:noFill/>
        </p:spPr>
        <p:txBody>
          <a:bodyPr wrap="square">
            <a:spAutoFit/>
          </a:bodyPr>
          <a:lstStyle/>
          <a:p>
            <a:pPr algn="ctr">
              <a:lnSpc>
                <a:spcPct val="150000"/>
              </a:lnSpc>
            </a:pPr>
            <a:r>
              <a:rPr lang="en-US" sz="1200" b="1" dirty="0">
                <a:solidFill>
                  <a:srgbClr val="012A4D"/>
                </a:solidFill>
                <a:latin typeface="Space Grotesk Medium" pitchFamily="2" charset="77"/>
                <a:cs typeface="Space Grotesk Bold" pitchFamily="2" charset="77"/>
              </a:rPr>
              <a:t>Primarily Components</a:t>
            </a:r>
            <a:endParaRPr lang="en-US" sz="1200" dirty="0">
              <a:solidFill>
                <a:srgbClr val="012A4D"/>
              </a:solidFill>
            </a:endParaRPr>
          </a:p>
        </p:txBody>
      </p:sp>
      <p:sp>
        <p:nvSpPr>
          <p:cNvPr id="11" name="TextBox 10">
            <a:extLst>
              <a:ext uri="{FF2B5EF4-FFF2-40B4-BE49-F238E27FC236}">
                <a16:creationId xmlns:a16="http://schemas.microsoft.com/office/drawing/2014/main" id="{5AEB3740-D72C-F51A-85F6-F45A5ABC34E2}"/>
              </a:ext>
            </a:extLst>
          </p:cNvPr>
          <p:cNvSpPr txBox="1"/>
          <p:nvPr/>
        </p:nvSpPr>
        <p:spPr>
          <a:xfrm>
            <a:off x="4710953" y="2315808"/>
            <a:ext cx="2042259" cy="339132"/>
          </a:xfrm>
          <a:prstGeom prst="rect">
            <a:avLst/>
          </a:prstGeom>
          <a:noFill/>
        </p:spPr>
        <p:txBody>
          <a:bodyPr wrap="square">
            <a:spAutoFit/>
          </a:bodyPr>
          <a:lstStyle/>
          <a:p>
            <a:pPr algn="ctr">
              <a:lnSpc>
                <a:spcPct val="150000"/>
              </a:lnSpc>
            </a:pPr>
            <a:r>
              <a:rPr lang="en-US" sz="1200" b="1" dirty="0">
                <a:solidFill>
                  <a:srgbClr val="012A4D"/>
                </a:solidFill>
                <a:latin typeface="Space Grotesk Medium" pitchFamily="2" charset="77"/>
                <a:cs typeface="Space Grotesk Bold" pitchFamily="2" charset="77"/>
              </a:rPr>
              <a:t>Primarily Patterns</a:t>
            </a:r>
            <a:endParaRPr lang="en-US" sz="1200" dirty="0">
              <a:solidFill>
                <a:srgbClr val="012A4D"/>
              </a:solidFill>
            </a:endParaRPr>
          </a:p>
        </p:txBody>
      </p:sp>
      <p:sp>
        <p:nvSpPr>
          <p:cNvPr id="12" name="TextBox 11">
            <a:extLst>
              <a:ext uri="{FF2B5EF4-FFF2-40B4-BE49-F238E27FC236}">
                <a16:creationId xmlns:a16="http://schemas.microsoft.com/office/drawing/2014/main" id="{9626ABFD-14B1-6F93-345F-4920961F140B}"/>
              </a:ext>
            </a:extLst>
          </p:cNvPr>
          <p:cNvSpPr txBox="1"/>
          <p:nvPr/>
        </p:nvSpPr>
        <p:spPr>
          <a:xfrm>
            <a:off x="4848699" y="3108445"/>
            <a:ext cx="1766766" cy="369332"/>
          </a:xfrm>
          <a:prstGeom prst="rect">
            <a:avLst/>
          </a:prstGeom>
          <a:noFill/>
        </p:spPr>
        <p:txBody>
          <a:bodyPr wrap="square">
            <a:spAutoFit/>
          </a:bodyPr>
          <a:lstStyle/>
          <a:p>
            <a:pPr algn="ctr"/>
            <a:r>
              <a:rPr lang="en-US" sz="1800" b="1" dirty="0">
                <a:solidFill>
                  <a:srgbClr val="012A4D"/>
                </a:solidFill>
                <a:latin typeface="Space Grotesk Medium" pitchFamily="2" charset="77"/>
                <a:cs typeface="Space Grotesk Bold" pitchFamily="2" charset="77"/>
              </a:rPr>
              <a:t>Information UI</a:t>
            </a:r>
            <a:endParaRPr lang="en-US" dirty="0">
              <a:solidFill>
                <a:srgbClr val="012A4D"/>
              </a:solidFill>
            </a:endParaRPr>
          </a:p>
        </p:txBody>
      </p:sp>
      <p:sp>
        <p:nvSpPr>
          <p:cNvPr id="13" name="TextBox 12">
            <a:extLst>
              <a:ext uri="{FF2B5EF4-FFF2-40B4-BE49-F238E27FC236}">
                <a16:creationId xmlns:a16="http://schemas.microsoft.com/office/drawing/2014/main" id="{D0BA6F60-35A0-33BE-2FE2-90A80DBB809E}"/>
              </a:ext>
            </a:extLst>
          </p:cNvPr>
          <p:cNvSpPr txBox="1"/>
          <p:nvPr/>
        </p:nvSpPr>
        <p:spPr>
          <a:xfrm>
            <a:off x="5065958" y="3672422"/>
            <a:ext cx="1332248" cy="369332"/>
          </a:xfrm>
          <a:prstGeom prst="rect">
            <a:avLst/>
          </a:prstGeom>
          <a:noFill/>
        </p:spPr>
        <p:txBody>
          <a:bodyPr wrap="square">
            <a:spAutoFit/>
          </a:bodyPr>
          <a:lstStyle/>
          <a:p>
            <a:pPr algn="ctr"/>
            <a:r>
              <a:rPr lang="en-US" sz="1800" b="1" dirty="0">
                <a:solidFill>
                  <a:srgbClr val="012A4D"/>
                </a:solidFill>
                <a:latin typeface="Space Grotesk Medium" pitchFamily="2" charset="77"/>
                <a:cs typeface="Space Grotesk Bold" pitchFamily="2" charset="77"/>
              </a:rPr>
              <a:t>Form UI</a:t>
            </a:r>
            <a:endParaRPr lang="en-US" dirty="0">
              <a:solidFill>
                <a:srgbClr val="012A4D"/>
              </a:solidFill>
            </a:endParaRPr>
          </a:p>
        </p:txBody>
      </p:sp>
      <p:sp>
        <p:nvSpPr>
          <p:cNvPr id="14" name="TextBox 13">
            <a:extLst>
              <a:ext uri="{FF2B5EF4-FFF2-40B4-BE49-F238E27FC236}">
                <a16:creationId xmlns:a16="http://schemas.microsoft.com/office/drawing/2014/main" id="{F44F80E7-A194-0817-2598-67A1189B0AC4}"/>
              </a:ext>
            </a:extLst>
          </p:cNvPr>
          <p:cNvSpPr txBox="1"/>
          <p:nvPr/>
        </p:nvSpPr>
        <p:spPr>
          <a:xfrm>
            <a:off x="7766808" y="2315808"/>
            <a:ext cx="3013355" cy="595548"/>
          </a:xfrm>
          <a:prstGeom prst="rect">
            <a:avLst/>
          </a:prstGeom>
          <a:noFill/>
        </p:spPr>
        <p:txBody>
          <a:bodyPr wrap="square">
            <a:spAutoFit/>
          </a:bodyPr>
          <a:lstStyle/>
          <a:p>
            <a:pPr algn="ctr">
              <a:lnSpc>
                <a:spcPct val="150000"/>
              </a:lnSpc>
            </a:pPr>
            <a:r>
              <a:rPr lang="en-US" sz="1200" b="1" dirty="0">
                <a:solidFill>
                  <a:srgbClr val="012A4D"/>
                </a:solidFill>
                <a:latin typeface="Space Grotesk Medium" pitchFamily="2" charset="77"/>
                <a:cs typeface="Space Grotesk Bold" pitchFamily="2" charset="77"/>
              </a:rPr>
              <a:t>Widgets, Templates, and Patterns</a:t>
            </a:r>
            <a:br>
              <a:rPr lang="en-US" sz="1200" b="1" dirty="0">
                <a:solidFill>
                  <a:srgbClr val="012A4D"/>
                </a:solidFill>
                <a:latin typeface="Space Grotesk Medium" pitchFamily="2" charset="77"/>
                <a:cs typeface="Space Grotesk Bold" pitchFamily="2" charset="77"/>
              </a:rPr>
            </a:br>
            <a:r>
              <a:rPr lang="en-US" sz="1100" dirty="0">
                <a:solidFill>
                  <a:srgbClr val="012A4D"/>
                </a:solidFill>
                <a:latin typeface="Space Grotesk Medium" pitchFamily="2" charset="77"/>
                <a:cs typeface="Space Grotesk Bold" pitchFamily="2" charset="77"/>
              </a:rPr>
              <a:t>(Not </a:t>
            </a:r>
            <a:r>
              <a:rPr lang="en-US" sz="1100" dirty="0" err="1">
                <a:solidFill>
                  <a:srgbClr val="012A4D"/>
                </a:solidFill>
                <a:latin typeface="Space Grotesk Medium" pitchFamily="2" charset="77"/>
                <a:cs typeface="Space Grotesk Bold" pitchFamily="2" charset="77"/>
              </a:rPr>
              <a:t>Themeable</a:t>
            </a:r>
            <a:r>
              <a:rPr lang="en-US" sz="1100" dirty="0">
                <a:solidFill>
                  <a:srgbClr val="012A4D"/>
                </a:solidFill>
                <a:latin typeface="Space Grotesk Medium" pitchFamily="2" charset="77"/>
                <a:cs typeface="Space Grotesk Bold" pitchFamily="2" charset="77"/>
              </a:rPr>
              <a:t>)</a:t>
            </a:r>
            <a:endParaRPr lang="en-US" sz="1200" dirty="0">
              <a:solidFill>
                <a:srgbClr val="012A4D"/>
              </a:solidFill>
            </a:endParaRPr>
          </a:p>
        </p:txBody>
      </p:sp>
      <p:sp>
        <p:nvSpPr>
          <p:cNvPr id="15" name="TextBox 14">
            <a:extLst>
              <a:ext uri="{FF2B5EF4-FFF2-40B4-BE49-F238E27FC236}">
                <a16:creationId xmlns:a16="http://schemas.microsoft.com/office/drawing/2014/main" id="{5B29E516-0A01-CE63-ADBB-C1D385D360F5}"/>
              </a:ext>
            </a:extLst>
          </p:cNvPr>
          <p:cNvSpPr txBox="1"/>
          <p:nvPr/>
        </p:nvSpPr>
        <p:spPr>
          <a:xfrm>
            <a:off x="4571116" y="4236399"/>
            <a:ext cx="2321933" cy="369332"/>
          </a:xfrm>
          <a:prstGeom prst="rect">
            <a:avLst/>
          </a:prstGeom>
          <a:noFill/>
        </p:spPr>
        <p:txBody>
          <a:bodyPr wrap="square">
            <a:spAutoFit/>
          </a:bodyPr>
          <a:lstStyle/>
          <a:p>
            <a:pPr algn="ctr"/>
            <a:r>
              <a:rPr lang="en-US" b="1" dirty="0">
                <a:solidFill>
                  <a:srgbClr val="012A4D"/>
                </a:solidFill>
                <a:latin typeface="Space Grotesk Medium" pitchFamily="2" charset="77"/>
              </a:rPr>
              <a:t>Dynamic Content</a:t>
            </a:r>
            <a:endParaRPr lang="en-US" dirty="0">
              <a:solidFill>
                <a:srgbClr val="012A4D"/>
              </a:solidFill>
            </a:endParaRPr>
          </a:p>
        </p:txBody>
      </p:sp>
    </p:spTree>
    <p:extLst>
      <p:ext uri="{BB962C8B-B14F-4D97-AF65-F5344CB8AC3E}">
        <p14:creationId xmlns:p14="http://schemas.microsoft.com/office/powerpoint/2010/main" val="3580186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01F9848-A444-4556-F9EC-23D9AFE4446E}"/>
              </a:ext>
            </a:extLst>
          </p:cNvPr>
          <p:cNvSpPr/>
          <p:nvPr/>
        </p:nvSpPr>
        <p:spPr>
          <a:xfrm>
            <a:off x="1641641" y="2451316"/>
            <a:ext cx="8908718" cy="590226"/>
          </a:xfrm>
          <a:prstGeom prst="rect">
            <a:avLst/>
          </a:prstGeom>
        </p:spPr>
        <p:txBody>
          <a:bodyPr wrap="square" lIns="0" tIns="0" rIns="0" bIns="0">
            <a:spAutoFit/>
          </a:bodyPr>
          <a:lstStyle/>
          <a:p>
            <a:pPr algn="ctr" eaLnBrk="1" fontAlgn="auto" hangingPunct="1">
              <a:lnSpc>
                <a:spcPts val="5120"/>
              </a:lnSpc>
              <a:spcBef>
                <a:spcPts val="0"/>
              </a:spcBef>
              <a:spcAft>
                <a:spcPts val="0"/>
              </a:spcAft>
              <a:defRPr/>
            </a:pPr>
            <a:r>
              <a:rPr lang="en-US" sz="3600" b="1" dirty="0">
                <a:solidFill>
                  <a:srgbClr val="FF9195"/>
                </a:solidFill>
                <a:latin typeface="Space Grotesk Bold" pitchFamily="2" charset="77"/>
                <a:cs typeface="Space Grotesk Bold" pitchFamily="2" charset="77"/>
              </a:rPr>
              <a:t>Part 2: </a:t>
            </a:r>
            <a:r>
              <a:rPr lang="en-US" sz="3600" b="1" dirty="0">
                <a:solidFill>
                  <a:srgbClr val="012A4D"/>
                </a:solidFill>
                <a:latin typeface="Space Grotesk Bold" pitchFamily="2" charset="77"/>
                <a:cs typeface="Space Grotesk Bold" pitchFamily="2" charset="77"/>
              </a:rPr>
              <a:t>Live Style Guide</a:t>
            </a:r>
          </a:p>
        </p:txBody>
      </p:sp>
      <p:sp>
        <p:nvSpPr>
          <p:cNvPr id="2" name="Rectangle 1">
            <a:extLst>
              <a:ext uri="{FF2B5EF4-FFF2-40B4-BE49-F238E27FC236}">
                <a16:creationId xmlns:a16="http://schemas.microsoft.com/office/drawing/2014/main" id="{38DD7725-6340-3B3C-8653-0D3C50B102AC}"/>
              </a:ext>
            </a:extLst>
          </p:cNvPr>
          <p:cNvSpPr/>
          <p:nvPr/>
        </p:nvSpPr>
        <p:spPr>
          <a:xfrm>
            <a:off x="1641641" y="3429000"/>
            <a:ext cx="8908718" cy="590226"/>
          </a:xfrm>
          <a:prstGeom prst="rect">
            <a:avLst/>
          </a:prstGeom>
        </p:spPr>
        <p:txBody>
          <a:bodyPr wrap="square" lIns="0" tIns="0" rIns="0" bIns="0">
            <a:spAutoFit/>
          </a:bodyPr>
          <a:lstStyle/>
          <a:p>
            <a:pPr algn="ctr" eaLnBrk="1" fontAlgn="auto" hangingPunct="1">
              <a:lnSpc>
                <a:spcPts val="5120"/>
              </a:lnSpc>
              <a:spcBef>
                <a:spcPts val="0"/>
              </a:spcBef>
              <a:spcAft>
                <a:spcPts val="0"/>
              </a:spcAft>
              <a:defRPr/>
            </a:pPr>
            <a:r>
              <a:rPr lang="en-US" sz="3600" dirty="0">
                <a:solidFill>
                  <a:srgbClr val="012A4D"/>
                </a:solidFill>
                <a:latin typeface="Space Grotesk Medium" pitchFamily="2" charset="77"/>
                <a:cs typeface="Space Grotesk Bold" pitchFamily="2" charset="77"/>
              </a:rPr>
              <a:t>Micro Service Architecture</a:t>
            </a:r>
          </a:p>
        </p:txBody>
      </p:sp>
    </p:spTree>
    <p:extLst>
      <p:ext uri="{BB962C8B-B14F-4D97-AF65-F5344CB8AC3E}">
        <p14:creationId xmlns:p14="http://schemas.microsoft.com/office/powerpoint/2010/main" val="1815015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6D50287E-EAC5-E908-B231-3BFE2B00BB9B}"/>
              </a:ext>
            </a:extLst>
          </p:cNvPr>
          <p:cNvSpPr txBox="1">
            <a:spLocks noChangeArrowheads="1"/>
          </p:cNvSpPr>
          <p:nvPr/>
        </p:nvSpPr>
        <p:spPr bwMode="auto">
          <a:xfrm>
            <a:off x="1655098" y="1437609"/>
            <a:ext cx="8747546" cy="33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fontAlgn="auto" hangingPunct="1">
              <a:lnSpc>
                <a:spcPts val="2900"/>
              </a:lnSpc>
              <a:spcBef>
                <a:spcPts val="0"/>
              </a:spcBef>
              <a:spcAft>
                <a:spcPts val="0"/>
              </a:spcAft>
              <a:defRPr/>
            </a:pPr>
            <a:r>
              <a:rPr lang="en-US" sz="2000" dirty="0">
                <a:solidFill>
                  <a:srgbClr val="012A4D"/>
                </a:solidFill>
                <a:latin typeface="Space Grotesk" pitchFamily="2" charset="77"/>
                <a:cs typeface="Space Grotesk" pitchFamily="2" charset="77"/>
              </a:rPr>
              <a:t>Micro Service Architecture</a:t>
            </a:r>
          </a:p>
        </p:txBody>
      </p:sp>
      <p:sp>
        <p:nvSpPr>
          <p:cNvPr id="5" name="Rectangle 4">
            <a:extLst>
              <a:ext uri="{FF2B5EF4-FFF2-40B4-BE49-F238E27FC236}">
                <a16:creationId xmlns:a16="http://schemas.microsoft.com/office/drawing/2014/main" id="{551D66FB-C1D4-1D16-C368-5A4593525FF0}"/>
              </a:ext>
            </a:extLst>
          </p:cNvPr>
          <p:cNvSpPr/>
          <p:nvPr/>
        </p:nvSpPr>
        <p:spPr>
          <a:xfrm>
            <a:off x="1655098" y="1071557"/>
            <a:ext cx="8902065" cy="281167"/>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b="1" dirty="0">
                <a:solidFill>
                  <a:srgbClr val="FF9195"/>
                </a:solidFill>
                <a:latin typeface="Space Grotesk Bold" pitchFamily="2" charset="77"/>
                <a:cs typeface="Space Grotesk Bold" pitchFamily="2" charset="77"/>
              </a:rPr>
              <a:t>Live Style Guide</a:t>
            </a:r>
            <a:endParaRPr lang="en-US" sz="1400" b="1" dirty="0">
              <a:solidFill>
                <a:srgbClr val="FF9195"/>
              </a:solidFill>
              <a:effectLst/>
              <a:latin typeface="Space Grotesk Bold" pitchFamily="2" charset="77"/>
              <a:cs typeface="Space Grotesk Bold" pitchFamily="2" charset="77"/>
            </a:endParaRPr>
          </a:p>
        </p:txBody>
      </p:sp>
      <p:pic>
        <p:nvPicPr>
          <p:cNvPr id="6" name="Picture 5">
            <a:extLst>
              <a:ext uri="{FF2B5EF4-FFF2-40B4-BE49-F238E27FC236}">
                <a16:creationId xmlns:a16="http://schemas.microsoft.com/office/drawing/2014/main" id="{9577A064-E845-205D-1540-ED47F75B9C5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55097" y="2056360"/>
            <a:ext cx="6651461" cy="3909874"/>
          </a:xfrm>
          <a:prstGeom prst="rect">
            <a:avLst/>
          </a:prstGeom>
        </p:spPr>
      </p:pic>
    </p:spTree>
    <p:extLst>
      <p:ext uri="{BB962C8B-B14F-4D97-AF65-F5344CB8AC3E}">
        <p14:creationId xmlns:p14="http://schemas.microsoft.com/office/powerpoint/2010/main" val="692052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01F9848-A444-4556-F9EC-23D9AFE4446E}"/>
              </a:ext>
            </a:extLst>
          </p:cNvPr>
          <p:cNvSpPr/>
          <p:nvPr/>
        </p:nvSpPr>
        <p:spPr>
          <a:xfrm>
            <a:off x="1655099" y="1362946"/>
            <a:ext cx="7983172" cy="4783233"/>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dirty="0">
                <a:solidFill>
                  <a:srgbClr val="012A4D"/>
                </a:solidFill>
                <a:effectLst/>
                <a:latin typeface="Space Grotesk" pitchFamily="2" charset="77"/>
                <a:cs typeface="Space Grotesk" pitchFamily="2" charset="77"/>
              </a:rPr>
              <a:t>Development teams are tasked with creating intuitive user experiences that are consistent across the platform. Presently, there is a lack of </a:t>
            </a:r>
            <a:r>
              <a:rPr lang="en-US" sz="1400" dirty="0">
                <a:solidFill>
                  <a:srgbClr val="012A4D"/>
                </a:solidFill>
                <a:latin typeface="Space Grotesk" pitchFamily="2" charset="77"/>
                <a:cs typeface="Space Grotesk" pitchFamily="2" charset="77"/>
              </a:rPr>
              <a:t>continuity throughout the platform, as well as a disconnect between the created mockups and the executed designs. </a:t>
            </a:r>
          </a:p>
          <a:p>
            <a:pPr eaLnBrk="1" fontAlgn="auto" hangingPunct="1">
              <a:lnSpc>
                <a:spcPct val="150000"/>
              </a:lnSpc>
              <a:spcBef>
                <a:spcPts val="0"/>
              </a:spcBef>
              <a:spcAft>
                <a:spcPts val="0"/>
              </a:spcAft>
              <a:defRPr/>
            </a:pPr>
            <a:endParaRPr lang="en-US" sz="1200" dirty="0">
              <a:latin typeface="Space Grotesk" pitchFamily="2" charset="77"/>
              <a:cs typeface="Space Grotesk" pitchFamily="2" charset="77"/>
            </a:endParaRPr>
          </a:p>
          <a:p>
            <a:pPr eaLnBrk="1" fontAlgn="auto" hangingPunct="1">
              <a:lnSpc>
                <a:spcPct val="150000"/>
              </a:lnSpc>
              <a:spcBef>
                <a:spcPts val="0"/>
              </a:spcBef>
              <a:spcAft>
                <a:spcPts val="0"/>
              </a:spcAft>
              <a:defRPr/>
            </a:pPr>
            <a:r>
              <a:rPr lang="en-US" sz="1400" b="1" dirty="0">
                <a:solidFill>
                  <a:srgbClr val="FF9195"/>
                </a:solidFill>
                <a:latin typeface="Space Grotesk Bold" pitchFamily="2" charset="77"/>
                <a:cs typeface="Space Grotesk Bold" pitchFamily="2" charset="77"/>
              </a:rPr>
              <a:t>How can we empower teams to better adhere to platform standards and deliver the best end-user experience possible? </a:t>
            </a:r>
          </a:p>
          <a:p>
            <a:pPr eaLnBrk="1" fontAlgn="auto" hangingPunct="1">
              <a:lnSpc>
                <a:spcPct val="150000"/>
              </a:lnSpc>
              <a:spcBef>
                <a:spcPts val="0"/>
              </a:spcBef>
              <a:spcAft>
                <a:spcPts val="0"/>
              </a:spcAft>
              <a:defRPr/>
            </a:pPr>
            <a:endParaRPr lang="en-US" sz="1400" b="1" dirty="0">
              <a:solidFill>
                <a:srgbClr val="FF9195"/>
              </a:solidFill>
              <a:latin typeface="Space Grotesk Bold" pitchFamily="2" charset="77"/>
              <a:cs typeface="Space Grotesk Bold" pitchFamily="2" charset="77"/>
            </a:endParaRPr>
          </a:p>
          <a:p>
            <a:pPr eaLnBrk="1" fontAlgn="auto" hangingPunct="1">
              <a:lnSpc>
                <a:spcPct val="150000"/>
              </a:lnSpc>
              <a:spcBef>
                <a:spcPts val="0"/>
              </a:spcBef>
              <a:spcAft>
                <a:spcPts val="0"/>
              </a:spcAft>
              <a:defRPr/>
            </a:pPr>
            <a:r>
              <a:rPr lang="en-US" sz="1200" b="1" dirty="0">
                <a:solidFill>
                  <a:srgbClr val="2E6599"/>
                </a:solidFill>
                <a:latin typeface="Space Grotesk Bold" pitchFamily="2" charset="77"/>
                <a:cs typeface="Space Grotesk Bold" pitchFamily="2" charset="77"/>
              </a:rPr>
              <a:t>Assumptions: </a:t>
            </a:r>
          </a:p>
          <a:p>
            <a:pPr eaLnBrk="1" fontAlgn="auto" hangingPunct="1">
              <a:lnSpc>
                <a:spcPts val="1620"/>
              </a:lnSpc>
              <a:spcBef>
                <a:spcPts val="1200"/>
              </a:spcBef>
              <a:spcAft>
                <a:spcPts val="0"/>
              </a:spcAft>
              <a:defRPr/>
            </a:pPr>
            <a:r>
              <a:rPr lang="en-US" sz="1200" dirty="0">
                <a:solidFill>
                  <a:srgbClr val="012A4D"/>
                </a:solidFill>
                <a:latin typeface="Space Grotesk" pitchFamily="2" charset="77"/>
                <a:cs typeface="Space Grotesk" pitchFamily="2" charset="77"/>
              </a:rPr>
              <a:t>The lack of consistency occurs within the platform because of the following: there is no on-boarding process for new developers; there is a lack of comprehensive documentation on what tools exist for the development teams; three is no central location where best practices and documents exist; there is a lack of awareness of the design system and what it is; the definition of done does not take the business language and user experience into consideration. </a:t>
            </a:r>
          </a:p>
          <a:p>
            <a:pPr eaLnBrk="1" fontAlgn="auto" hangingPunct="1">
              <a:lnSpc>
                <a:spcPts val="1620"/>
              </a:lnSpc>
              <a:spcBef>
                <a:spcPts val="1200"/>
              </a:spcBef>
              <a:spcAft>
                <a:spcPts val="0"/>
              </a:spcAft>
              <a:defRPr/>
            </a:pPr>
            <a:r>
              <a:rPr lang="en-US" sz="1200" dirty="0">
                <a:solidFill>
                  <a:srgbClr val="012A4D"/>
                </a:solidFill>
                <a:latin typeface="Space Grotesk" pitchFamily="2" charset="77"/>
                <a:cs typeface="Space Grotesk" pitchFamily="2" charset="77"/>
              </a:rPr>
              <a:t>If teams were to have the information and guidance needed, we would see an increase in consistency across the platform.</a:t>
            </a:r>
          </a:p>
          <a:p>
            <a:pPr eaLnBrk="1" fontAlgn="auto" hangingPunct="1">
              <a:lnSpc>
                <a:spcPts val="1620"/>
              </a:lnSpc>
              <a:spcBef>
                <a:spcPts val="1200"/>
              </a:spcBef>
              <a:spcAft>
                <a:spcPts val="0"/>
              </a:spcAft>
              <a:defRPr/>
            </a:pPr>
            <a:r>
              <a:rPr lang="en-US" sz="1200" dirty="0">
                <a:solidFill>
                  <a:srgbClr val="012A4D"/>
                </a:solidFill>
                <a:latin typeface="Space Grotesk" pitchFamily="2" charset="77"/>
                <a:cs typeface="Space Grotesk" pitchFamily="2" charset="77"/>
              </a:rPr>
              <a:t>The reason why repeat functionality exists within the platform is that teams were unaware that the tools they needed already existed. </a:t>
            </a:r>
          </a:p>
        </p:txBody>
      </p:sp>
      <p:sp>
        <p:nvSpPr>
          <p:cNvPr id="4" name="TextBox 7">
            <a:extLst>
              <a:ext uri="{FF2B5EF4-FFF2-40B4-BE49-F238E27FC236}">
                <a16:creationId xmlns:a16="http://schemas.microsoft.com/office/drawing/2014/main" id="{D0155145-B200-9D6A-40D2-A9DDF131D971}"/>
              </a:ext>
            </a:extLst>
          </p:cNvPr>
          <p:cNvSpPr txBox="1">
            <a:spLocks noChangeArrowheads="1"/>
          </p:cNvSpPr>
          <p:nvPr/>
        </p:nvSpPr>
        <p:spPr bwMode="auto">
          <a:xfrm>
            <a:off x="1655099" y="738362"/>
            <a:ext cx="4068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800" dirty="0">
                <a:solidFill>
                  <a:srgbClr val="2E6599"/>
                </a:solidFill>
                <a:latin typeface="Space Grotesk Medium" pitchFamily="2" charset="77"/>
                <a:ea typeface="Sawarabi Mincho"/>
                <a:cs typeface="Space Grotesk" pitchFamily="2" charset="77"/>
              </a:rPr>
              <a:t>Design Goal</a:t>
            </a:r>
          </a:p>
        </p:txBody>
      </p:sp>
    </p:spTree>
    <p:extLst>
      <p:ext uri="{BB962C8B-B14F-4D97-AF65-F5344CB8AC3E}">
        <p14:creationId xmlns:p14="http://schemas.microsoft.com/office/powerpoint/2010/main" val="2484371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6D50287E-EAC5-E908-B231-3BFE2B00BB9B}"/>
              </a:ext>
            </a:extLst>
          </p:cNvPr>
          <p:cNvSpPr txBox="1">
            <a:spLocks noChangeArrowheads="1"/>
          </p:cNvSpPr>
          <p:nvPr/>
        </p:nvSpPr>
        <p:spPr bwMode="auto">
          <a:xfrm>
            <a:off x="1655098" y="1437609"/>
            <a:ext cx="8747546" cy="33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fontAlgn="auto" hangingPunct="1">
              <a:lnSpc>
                <a:spcPts val="2900"/>
              </a:lnSpc>
              <a:spcBef>
                <a:spcPts val="0"/>
              </a:spcBef>
              <a:spcAft>
                <a:spcPts val="0"/>
              </a:spcAft>
              <a:defRPr/>
            </a:pPr>
            <a:r>
              <a:rPr lang="en-US" sz="2000" dirty="0">
                <a:solidFill>
                  <a:srgbClr val="012A4D"/>
                </a:solidFill>
                <a:latin typeface="Space Grotesk" pitchFamily="2" charset="77"/>
                <a:cs typeface="Space Grotesk" pitchFamily="2" charset="77"/>
              </a:rPr>
              <a:t>Micro Service API</a:t>
            </a:r>
          </a:p>
        </p:txBody>
      </p:sp>
      <p:sp>
        <p:nvSpPr>
          <p:cNvPr id="5" name="Rectangle 4">
            <a:extLst>
              <a:ext uri="{FF2B5EF4-FFF2-40B4-BE49-F238E27FC236}">
                <a16:creationId xmlns:a16="http://schemas.microsoft.com/office/drawing/2014/main" id="{551D66FB-C1D4-1D16-C368-5A4593525FF0}"/>
              </a:ext>
            </a:extLst>
          </p:cNvPr>
          <p:cNvSpPr/>
          <p:nvPr/>
        </p:nvSpPr>
        <p:spPr>
          <a:xfrm>
            <a:off x="1655098" y="1071557"/>
            <a:ext cx="8902065" cy="281167"/>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b="1" dirty="0">
                <a:solidFill>
                  <a:srgbClr val="FF9195"/>
                </a:solidFill>
                <a:latin typeface="Space Grotesk Bold" pitchFamily="2" charset="77"/>
                <a:cs typeface="Space Grotesk Bold" pitchFamily="2" charset="77"/>
              </a:rPr>
              <a:t>Live Style Guide</a:t>
            </a:r>
            <a:endParaRPr lang="en-US" sz="1400" b="1" dirty="0">
              <a:solidFill>
                <a:srgbClr val="FF9195"/>
              </a:solidFill>
              <a:effectLst/>
              <a:latin typeface="Space Grotesk Bold" pitchFamily="2" charset="77"/>
              <a:cs typeface="Space Grotesk Bold" pitchFamily="2" charset="77"/>
            </a:endParaRPr>
          </a:p>
        </p:txBody>
      </p:sp>
      <p:pic>
        <p:nvPicPr>
          <p:cNvPr id="6" name="Picture 5">
            <a:extLst>
              <a:ext uri="{FF2B5EF4-FFF2-40B4-BE49-F238E27FC236}">
                <a16:creationId xmlns:a16="http://schemas.microsoft.com/office/drawing/2014/main" id="{9577A064-E845-205D-1540-ED47F75B9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097" y="2013724"/>
            <a:ext cx="5548591" cy="3998706"/>
          </a:xfrm>
          <a:prstGeom prst="rect">
            <a:avLst/>
          </a:prstGeom>
        </p:spPr>
      </p:pic>
    </p:spTree>
    <p:extLst>
      <p:ext uri="{BB962C8B-B14F-4D97-AF65-F5344CB8AC3E}">
        <p14:creationId xmlns:p14="http://schemas.microsoft.com/office/powerpoint/2010/main" val="3240432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01F9848-A444-4556-F9EC-23D9AFE4446E}"/>
              </a:ext>
            </a:extLst>
          </p:cNvPr>
          <p:cNvSpPr/>
          <p:nvPr/>
        </p:nvSpPr>
        <p:spPr>
          <a:xfrm>
            <a:off x="1641641" y="2451316"/>
            <a:ext cx="8908718" cy="590226"/>
          </a:xfrm>
          <a:prstGeom prst="rect">
            <a:avLst/>
          </a:prstGeom>
        </p:spPr>
        <p:txBody>
          <a:bodyPr wrap="square" lIns="0" tIns="0" rIns="0" bIns="0">
            <a:spAutoFit/>
          </a:bodyPr>
          <a:lstStyle/>
          <a:p>
            <a:pPr algn="ctr" eaLnBrk="1" fontAlgn="auto" hangingPunct="1">
              <a:lnSpc>
                <a:spcPts val="5120"/>
              </a:lnSpc>
              <a:spcBef>
                <a:spcPts val="0"/>
              </a:spcBef>
              <a:spcAft>
                <a:spcPts val="0"/>
              </a:spcAft>
              <a:defRPr/>
            </a:pPr>
            <a:r>
              <a:rPr lang="en-US" sz="3600" b="1" dirty="0">
                <a:solidFill>
                  <a:srgbClr val="FF9195"/>
                </a:solidFill>
                <a:latin typeface="Space Grotesk Bold" pitchFamily="2" charset="77"/>
                <a:cs typeface="Space Grotesk Bold" pitchFamily="2" charset="77"/>
              </a:rPr>
              <a:t>Part 2: </a:t>
            </a:r>
            <a:r>
              <a:rPr lang="en-US" sz="3600" b="1" dirty="0">
                <a:solidFill>
                  <a:srgbClr val="012A4D"/>
                </a:solidFill>
                <a:latin typeface="Space Grotesk Bold" pitchFamily="2" charset="77"/>
                <a:cs typeface="Space Grotesk Bold" pitchFamily="2" charset="77"/>
              </a:rPr>
              <a:t>Live Style Guide</a:t>
            </a:r>
          </a:p>
        </p:txBody>
      </p:sp>
      <p:sp>
        <p:nvSpPr>
          <p:cNvPr id="2" name="Rectangle 1">
            <a:extLst>
              <a:ext uri="{FF2B5EF4-FFF2-40B4-BE49-F238E27FC236}">
                <a16:creationId xmlns:a16="http://schemas.microsoft.com/office/drawing/2014/main" id="{38DD7725-6340-3B3C-8653-0D3C50B102AC}"/>
              </a:ext>
            </a:extLst>
          </p:cNvPr>
          <p:cNvSpPr/>
          <p:nvPr/>
        </p:nvSpPr>
        <p:spPr>
          <a:xfrm>
            <a:off x="1641641" y="3429000"/>
            <a:ext cx="8908718" cy="590226"/>
          </a:xfrm>
          <a:prstGeom prst="rect">
            <a:avLst/>
          </a:prstGeom>
        </p:spPr>
        <p:txBody>
          <a:bodyPr wrap="square" lIns="0" tIns="0" rIns="0" bIns="0">
            <a:spAutoFit/>
          </a:bodyPr>
          <a:lstStyle/>
          <a:p>
            <a:pPr algn="ctr" eaLnBrk="1" fontAlgn="auto" hangingPunct="1">
              <a:lnSpc>
                <a:spcPts val="5120"/>
              </a:lnSpc>
              <a:spcBef>
                <a:spcPts val="0"/>
              </a:spcBef>
              <a:spcAft>
                <a:spcPts val="0"/>
              </a:spcAft>
              <a:defRPr/>
            </a:pPr>
            <a:r>
              <a:rPr lang="en-US" sz="3600" dirty="0">
                <a:solidFill>
                  <a:srgbClr val="012A4D"/>
                </a:solidFill>
                <a:latin typeface="Space Grotesk Medium" pitchFamily="2" charset="77"/>
                <a:cs typeface="Space Grotesk Bold" pitchFamily="2" charset="77"/>
              </a:rPr>
              <a:t>Information Architecture</a:t>
            </a:r>
          </a:p>
        </p:txBody>
      </p:sp>
    </p:spTree>
    <p:extLst>
      <p:ext uri="{BB962C8B-B14F-4D97-AF65-F5344CB8AC3E}">
        <p14:creationId xmlns:p14="http://schemas.microsoft.com/office/powerpoint/2010/main" val="1692384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6D50287E-EAC5-E908-B231-3BFE2B00BB9B}"/>
              </a:ext>
            </a:extLst>
          </p:cNvPr>
          <p:cNvSpPr txBox="1">
            <a:spLocks noChangeArrowheads="1"/>
          </p:cNvSpPr>
          <p:nvPr/>
        </p:nvSpPr>
        <p:spPr bwMode="auto">
          <a:xfrm>
            <a:off x="1655098" y="1437609"/>
            <a:ext cx="8747546" cy="33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fontAlgn="auto" hangingPunct="1">
              <a:lnSpc>
                <a:spcPts val="2900"/>
              </a:lnSpc>
              <a:spcBef>
                <a:spcPts val="0"/>
              </a:spcBef>
              <a:spcAft>
                <a:spcPts val="0"/>
              </a:spcAft>
              <a:defRPr/>
            </a:pPr>
            <a:r>
              <a:rPr lang="en-US" sz="2000" dirty="0">
                <a:solidFill>
                  <a:srgbClr val="012A4D"/>
                </a:solidFill>
                <a:latin typeface="Space Grotesk" pitchFamily="2" charset="77"/>
                <a:cs typeface="Space Grotesk" pitchFamily="2" charset="77"/>
              </a:rPr>
              <a:t>Information Architecture</a:t>
            </a:r>
          </a:p>
        </p:txBody>
      </p:sp>
      <p:sp>
        <p:nvSpPr>
          <p:cNvPr id="5" name="Rectangle 4">
            <a:extLst>
              <a:ext uri="{FF2B5EF4-FFF2-40B4-BE49-F238E27FC236}">
                <a16:creationId xmlns:a16="http://schemas.microsoft.com/office/drawing/2014/main" id="{551D66FB-C1D4-1D16-C368-5A4593525FF0}"/>
              </a:ext>
            </a:extLst>
          </p:cNvPr>
          <p:cNvSpPr/>
          <p:nvPr/>
        </p:nvSpPr>
        <p:spPr>
          <a:xfrm>
            <a:off x="1655098" y="1071557"/>
            <a:ext cx="8902065" cy="281167"/>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b="1" dirty="0">
                <a:solidFill>
                  <a:srgbClr val="FF9195"/>
                </a:solidFill>
                <a:latin typeface="Space Grotesk Bold" pitchFamily="2" charset="77"/>
                <a:cs typeface="Space Grotesk Bold" pitchFamily="2" charset="77"/>
              </a:rPr>
              <a:t>Live Style Guide</a:t>
            </a:r>
            <a:endParaRPr lang="en-US" sz="1400" b="1" dirty="0">
              <a:solidFill>
                <a:srgbClr val="FF9195"/>
              </a:solidFill>
              <a:effectLst/>
              <a:latin typeface="Space Grotesk Bold" pitchFamily="2" charset="77"/>
              <a:cs typeface="Space Grotesk Bold" pitchFamily="2" charset="77"/>
            </a:endParaRPr>
          </a:p>
        </p:txBody>
      </p:sp>
      <p:pic>
        <p:nvPicPr>
          <p:cNvPr id="6" name="Picture 5">
            <a:extLst>
              <a:ext uri="{FF2B5EF4-FFF2-40B4-BE49-F238E27FC236}">
                <a16:creationId xmlns:a16="http://schemas.microsoft.com/office/drawing/2014/main" id="{35EB06C2-038D-6FF4-B396-B6076BAA358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55098" y="2186521"/>
            <a:ext cx="5106924" cy="3868881"/>
          </a:xfrm>
          <a:prstGeom prst="rect">
            <a:avLst/>
          </a:prstGeom>
        </p:spPr>
      </p:pic>
      <p:sp>
        <p:nvSpPr>
          <p:cNvPr id="7" name="TextBox 6">
            <a:extLst>
              <a:ext uri="{FF2B5EF4-FFF2-40B4-BE49-F238E27FC236}">
                <a16:creationId xmlns:a16="http://schemas.microsoft.com/office/drawing/2014/main" id="{43DEB7D4-CE1A-7549-EDA1-C08A46FF572D}"/>
              </a:ext>
            </a:extLst>
          </p:cNvPr>
          <p:cNvSpPr txBox="1"/>
          <p:nvPr/>
        </p:nvSpPr>
        <p:spPr>
          <a:xfrm>
            <a:off x="7380752" y="2122600"/>
            <a:ext cx="2528792" cy="69878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600"/>
              </a:spcAft>
              <a:buClrTx/>
              <a:buSzTx/>
              <a:buFontTx/>
              <a:buNone/>
              <a:tabLst/>
              <a:defRPr/>
            </a:pPr>
            <a:r>
              <a:rPr kumimoji="0" lang="en-US" sz="1400" b="1" i="0" u="none" strike="noStrike" kern="1200" cap="none" spc="0" normalizeH="0" baseline="0" noProof="0" dirty="0">
                <a:ln>
                  <a:noFill/>
                </a:ln>
                <a:solidFill>
                  <a:srgbClr val="2E6599"/>
                </a:solidFill>
                <a:effectLst/>
                <a:uLnTx/>
                <a:uFillTx/>
                <a:latin typeface="Space Grotesk Medium" pitchFamily="2" charset="77"/>
                <a:ea typeface="+mn-ea"/>
                <a:cs typeface="Space Grotesk Bold" pitchFamily="2" charset="77"/>
              </a:rPr>
              <a:t>Live Style Guide IA </a:t>
            </a:r>
          </a:p>
          <a:p>
            <a:pPr marL="0" marR="0" lvl="0" indent="0" algn="l" defTabSz="914400" rtl="0" eaLnBrk="0" fontAlgn="base" latinLnBrk="0" hangingPunct="0">
              <a:lnSpc>
                <a:spcPts val="1840"/>
              </a:lnSpc>
              <a:spcBef>
                <a:spcPct val="0"/>
              </a:spcBef>
              <a:spcAft>
                <a:spcPts val="600"/>
              </a:spcAft>
              <a:buClrTx/>
              <a:buSzTx/>
              <a:buFontTx/>
              <a:buNone/>
              <a:tabLst/>
              <a:defRPr/>
            </a:pPr>
            <a:r>
              <a:rPr lang="en-US" sz="1200" dirty="0">
                <a:solidFill>
                  <a:srgbClr val="012A4D"/>
                </a:solidFill>
                <a:latin typeface="Space Grotesk" pitchFamily="2" charset="77"/>
                <a:cs typeface="Space Grotesk" pitchFamily="2" charset="77"/>
                <a:hlinkClick r:id="rId3" tooltip="Click here to view the interactive prototype in your browser.">
                  <a:extLst>
                    <a:ext uri="{A12FA001-AC4F-418D-AE19-62706E023703}">
                      <ahyp:hlinkClr xmlns:ahyp="http://schemas.microsoft.com/office/drawing/2018/hyperlinkcolor" val="tx"/>
                    </a:ext>
                  </a:extLst>
                </a:hlinkClick>
              </a:rPr>
              <a:t>View in Browser </a:t>
            </a:r>
            <a:endParaRPr kumimoji="0" lang="en-US" sz="1200" b="0" i="0" u="none" strike="noStrike" kern="1200" cap="none" spc="0" normalizeH="0" baseline="0" noProof="0" dirty="0">
              <a:ln>
                <a:noFill/>
              </a:ln>
              <a:solidFill>
                <a:srgbClr val="012A4D"/>
              </a:solidFill>
              <a:effectLst/>
              <a:uLnTx/>
              <a:uFillTx/>
              <a:latin typeface="Space Grotesk" pitchFamily="2" charset="77"/>
              <a:ea typeface="+mn-ea"/>
              <a:cs typeface="Space Grotesk" pitchFamily="2" charset="77"/>
            </a:endParaRPr>
          </a:p>
        </p:txBody>
      </p:sp>
    </p:spTree>
    <p:extLst>
      <p:ext uri="{BB962C8B-B14F-4D97-AF65-F5344CB8AC3E}">
        <p14:creationId xmlns:p14="http://schemas.microsoft.com/office/powerpoint/2010/main" val="3945729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01F9848-A444-4556-F9EC-23D9AFE4446E}"/>
              </a:ext>
            </a:extLst>
          </p:cNvPr>
          <p:cNvSpPr/>
          <p:nvPr/>
        </p:nvSpPr>
        <p:spPr>
          <a:xfrm>
            <a:off x="1641641" y="2451316"/>
            <a:ext cx="8908718" cy="590226"/>
          </a:xfrm>
          <a:prstGeom prst="rect">
            <a:avLst/>
          </a:prstGeom>
        </p:spPr>
        <p:txBody>
          <a:bodyPr wrap="square" lIns="0" tIns="0" rIns="0" bIns="0">
            <a:spAutoFit/>
          </a:bodyPr>
          <a:lstStyle/>
          <a:p>
            <a:pPr algn="ctr" eaLnBrk="1" fontAlgn="auto" hangingPunct="1">
              <a:lnSpc>
                <a:spcPts val="5120"/>
              </a:lnSpc>
              <a:spcBef>
                <a:spcPts val="0"/>
              </a:spcBef>
              <a:spcAft>
                <a:spcPts val="0"/>
              </a:spcAft>
              <a:defRPr/>
            </a:pPr>
            <a:r>
              <a:rPr lang="en-US" sz="3600" b="1" dirty="0">
                <a:solidFill>
                  <a:srgbClr val="FF9195"/>
                </a:solidFill>
                <a:latin typeface="Space Grotesk Bold" pitchFamily="2" charset="77"/>
                <a:cs typeface="Space Grotesk Bold" pitchFamily="2" charset="77"/>
              </a:rPr>
              <a:t>Part 2: </a:t>
            </a:r>
            <a:r>
              <a:rPr lang="en-US" sz="3600" b="1" dirty="0">
                <a:solidFill>
                  <a:srgbClr val="012A4D"/>
                </a:solidFill>
                <a:latin typeface="Space Grotesk Bold" pitchFamily="2" charset="77"/>
                <a:cs typeface="Space Grotesk Bold" pitchFamily="2" charset="77"/>
              </a:rPr>
              <a:t>Live Style Guide</a:t>
            </a:r>
          </a:p>
        </p:txBody>
      </p:sp>
      <p:sp>
        <p:nvSpPr>
          <p:cNvPr id="2" name="Rectangle 1">
            <a:extLst>
              <a:ext uri="{FF2B5EF4-FFF2-40B4-BE49-F238E27FC236}">
                <a16:creationId xmlns:a16="http://schemas.microsoft.com/office/drawing/2014/main" id="{38DD7725-6340-3B3C-8653-0D3C50B102AC}"/>
              </a:ext>
            </a:extLst>
          </p:cNvPr>
          <p:cNvSpPr/>
          <p:nvPr/>
        </p:nvSpPr>
        <p:spPr>
          <a:xfrm>
            <a:off x="1641641" y="3429000"/>
            <a:ext cx="8908718" cy="590226"/>
          </a:xfrm>
          <a:prstGeom prst="rect">
            <a:avLst/>
          </a:prstGeom>
        </p:spPr>
        <p:txBody>
          <a:bodyPr wrap="square" lIns="0" tIns="0" rIns="0" bIns="0">
            <a:spAutoFit/>
          </a:bodyPr>
          <a:lstStyle/>
          <a:p>
            <a:pPr algn="ctr" eaLnBrk="1" fontAlgn="auto" hangingPunct="1">
              <a:lnSpc>
                <a:spcPts val="5120"/>
              </a:lnSpc>
              <a:spcBef>
                <a:spcPts val="0"/>
              </a:spcBef>
              <a:spcAft>
                <a:spcPts val="0"/>
              </a:spcAft>
              <a:defRPr/>
            </a:pPr>
            <a:r>
              <a:rPr lang="en-US" sz="3600" dirty="0">
                <a:solidFill>
                  <a:srgbClr val="012A4D"/>
                </a:solidFill>
                <a:latin typeface="Space Grotesk Medium" pitchFamily="2" charset="77"/>
                <a:cs typeface="Space Grotesk Bold" pitchFamily="2" charset="77"/>
              </a:rPr>
              <a:t>Site Design</a:t>
            </a:r>
          </a:p>
        </p:txBody>
      </p:sp>
    </p:spTree>
    <p:extLst>
      <p:ext uri="{BB962C8B-B14F-4D97-AF65-F5344CB8AC3E}">
        <p14:creationId xmlns:p14="http://schemas.microsoft.com/office/powerpoint/2010/main" val="2529501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6D50287E-EAC5-E908-B231-3BFE2B00BB9B}"/>
              </a:ext>
            </a:extLst>
          </p:cNvPr>
          <p:cNvSpPr txBox="1">
            <a:spLocks noChangeArrowheads="1"/>
          </p:cNvSpPr>
          <p:nvPr/>
        </p:nvSpPr>
        <p:spPr bwMode="auto">
          <a:xfrm>
            <a:off x="1655098" y="1437609"/>
            <a:ext cx="1707080" cy="7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fontAlgn="auto" hangingPunct="1">
              <a:lnSpc>
                <a:spcPts val="2900"/>
              </a:lnSpc>
              <a:spcBef>
                <a:spcPts val="0"/>
              </a:spcBef>
              <a:spcAft>
                <a:spcPts val="0"/>
              </a:spcAft>
              <a:defRPr/>
            </a:pPr>
            <a:r>
              <a:rPr lang="en-US" sz="2000" dirty="0">
                <a:solidFill>
                  <a:srgbClr val="012A4D"/>
                </a:solidFill>
                <a:latin typeface="Space Grotesk" pitchFamily="2" charset="77"/>
                <a:cs typeface="Space Grotesk" pitchFamily="2" charset="77"/>
              </a:rPr>
              <a:t>End Design</a:t>
            </a:r>
          </a:p>
          <a:p>
            <a:pPr eaLnBrk="1" fontAlgn="auto" hangingPunct="1">
              <a:lnSpc>
                <a:spcPts val="2900"/>
              </a:lnSpc>
              <a:spcBef>
                <a:spcPts val="0"/>
              </a:spcBef>
              <a:spcAft>
                <a:spcPts val="0"/>
              </a:spcAft>
              <a:defRPr/>
            </a:pPr>
            <a:endParaRPr lang="en-US" sz="2000" dirty="0">
              <a:solidFill>
                <a:srgbClr val="012A4D"/>
              </a:solidFill>
              <a:latin typeface="Space Grotesk" pitchFamily="2" charset="77"/>
              <a:cs typeface="Space Grotesk" pitchFamily="2" charset="77"/>
            </a:endParaRPr>
          </a:p>
        </p:txBody>
      </p:sp>
      <p:sp>
        <p:nvSpPr>
          <p:cNvPr id="5" name="Rectangle 4">
            <a:extLst>
              <a:ext uri="{FF2B5EF4-FFF2-40B4-BE49-F238E27FC236}">
                <a16:creationId xmlns:a16="http://schemas.microsoft.com/office/drawing/2014/main" id="{551D66FB-C1D4-1D16-C368-5A4593525FF0}"/>
              </a:ext>
            </a:extLst>
          </p:cNvPr>
          <p:cNvSpPr/>
          <p:nvPr/>
        </p:nvSpPr>
        <p:spPr>
          <a:xfrm>
            <a:off x="1655098" y="1071557"/>
            <a:ext cx="8902065" cy="281167"/>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b="1" dirty="0">
                <a:solidFill>
                  <a:srgbClr val="FF9195"/>
                </a:solidFill>
                <a:latin typeface="Space Grotesk Bold" pitchFamily="2" charset="77"/>
                <a:cs typeface="Space Grotesk Bold" pitchFamily="2" charset="77"/>
              </a:rPr>
              <a:t>Live Style Guide</a:t>
            </a:r>
            <a:endParaRPr lang="en-US" sz="1400" b="1" dirty="0">
              <a:solidFill>
                <a:srgbClr val="FF9195"/>
              </a:solidFill>
              <a:effectLst/>
              <a:latin typeface="Space Grotesk Bold" pitchFamily="2" charset="77"/>
              <a:cs typeface="Space Grotesk Bold" pitchFamily="2" charset="77"/>
            </a:endParaRPr>
          </a:p>
        </p:txBody>
      </p:sp>
      <p:pic>
        <p:nvPicPr>
          <p:cNvPr id="4" name="Picture 3">
            <a:extLst>
              <a:ext uri="{FF2B5EF4-FFF2-40B4-BE49-F238E27FC236}">
                <a16:creationId xmlns:a16="http://schemas.microsoft.com/office/drawing/2014/main" id="{31785883-7935-7F87-4CD6-8F4907B6426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55099" y="2143828"/>
            <a:ext cx="6974552" cy="3930448"/>
          </a:xfrm>
          <a:prstGeom prst="rect">
            <a:avLst/>
          </a:prstGeom>
          <a:ln>
            <a:solidFill>
              <a:schemeClr val="bg1">
                <a:lumMod val="85000"/>
              </a:schemeClr>
            </a:solidFill>
          </a:ln>
        </p:spPr>
      </p:pic>
    </p:spTree>
    <p:extLst>
      <p:ext uri="{BB962C8B-B14F-4D97-AF65-F5344CB8AC3E}">
        <p14:creationId xmlns:p14="http://schemas.microsoft.com/office/powerpoint/2010/main" val="68870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6D50287E-EAC5-E908-B231-3BFE2B00BB9B}"/>
              </a:ext>
            </a:extLst>
          </p:cNvPr>
          <p:cNvSpPr txBox="1">
            <a:spLocks noChangeArrowheads="1"/>
          </p:cNvSpPr>
          <p:nvPr/>
        </p:nvSpPr>
        <p:spPr bwMode="auto">
          <a:xfrm>
            <a:off x="1655098" y="1437609"/>
            <a:ext cx="8747546" cy="33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fontAlgn="auto" hangingPunct="1">
              <a:lnSpc>
                <a:spcPts val="2900"/>
              </a:lnSpc>
              <a:spcBef>
                <a:spcPts val="0"/>
              </a:spcBef>
              <a:spcAft>
                <a:spcPts val="0"/>
              </a:spcAft>
              <a:defRPr/>
            </a:pPr>
            <a:r>
              <a:rPr lang="en-US" sz="2000" dirty="0">
                <a:solidFill>
                  <a:srgbClr val="012A4D"/>
                </a:solidFill>
                <a:latin typeface="Space Grotesk" pitchFamily="2" charset="77"/>
                <a:cs typeface="Space Grotesk" pitchFamily="2" charset="77"/>
              </a:rPr>
              <a:t>Implemented Solution</a:t>
            </a:r>
          </a:p>
        </p:txBody>
      </p:sp>
      <p:sp>
        <p:nvSpPr>
          <p:cNvPr id="5" name="Rectangle 4">
            <a:extLst>
              <a:ext uri="{FF2B5EF4-FFF2-40B4-BE49-F238E27FC236}">
                <a16:creationId xmlns:a16="http://schemas.microsoft.com/office/drawing/2014/main" id="{551D66FB-C1D4-1D16-C368-5A4593525FF0}"/>
              </a:ext>
            </a:extLst>
          </p:cNvPr>
          <p:cNvSpPr/>
          <p:nvPr/>
        </p:nvSpPr>
        <p:spPr>
          <a:xfrm>
            <a:off x="1655098" y="1071557"/>
            <a:ext cx="8902065" cy="281167"/>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b="1" dirty="0">
                <a:solidFill>
                  <a:srgbClr val="FF9195"/>
                </a:solidFill>
                <a:latin typeface="Space Grotesk Bold" pitchFamily="2" charset="77"/>
                <a:cs typeface="Space Grotesk Bold" pitchFamily="2" charset="77"/>
              </a:rPr>
              <a:t>Final Design</a:t>
            </a:r>
            <a:endParaRPr lang="en-US" sz="1400" b="1" dirty="0">
              <a:solidFill>
                <a:srgbClr val="FF9195"/>
              </a:solidFill>
              <a:effectLst/>
              <a:latin typeface="Space Grotesk Bold" pitchFamily="2" charset="77"/>
              <a:cs typeface="Space Grotesk Bold" pitchFamily="2" charset="77"/>
            </a:endParaRPr>
          </a:p>
        </p:txBody>
      </p:sp>
      <p:sp>
        <p:nvSpPr>
          <p:cNvPr id="6" name="TextBox 5">
            <a:extLst>
              <a:ext uri="{FF2B5EF4-FFF2-40B4-BE49-F238E27FC236}">
                <a16:creationId xmlns:a16="http://schemas.microsoft.com/office/drawing/2014/main" id="{B9D86E40-0C95-B9B6-4B40-0AF8B21455AE}"/>
              </a:ext>
            </a:extLst>
          </p:cNvPr>
          <p:cNvSpPr txBox="1"/>
          <p:nvPr/>
        </p:nvSpPr>
        <p:spPr>
          <a:xfrm>
            <a:off x="1634837" y="2049781"/>
            <a:ext cx="2540121" cy="69878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600"/>
              </a:spcAft>
              <a:buClrTx/>
              <a:buSzTx/>
              <a:buFontTx/>
              <a:buNone/>
              <a:tabLst/>
              <a:defRPr/>
            </a:pPr>
            <a:r>
              <a:rPr kumimoji="0" lang="en-US" sz="1400" b="1" i="0" u="none" strike="noStrike" kern="1200" cap="none" spc="0" normalizeH="0" baseline="0" noProof="0" dirty="0">
                <a:ln>
                  <a:noFill/>
                </a:ln>
                <a:solidFill>
                  <a:srgbClr val="2E6599"/>
                </a:solidFill>
                <a:effectLst/>
                <a:uLnTx/>
                <a:uFillTx/>
                <a:latin typeface="Space Grotesk Medium" pitchFamily="2" charset="77"/>
                <a:ea typeface="+mn-ea"/>
                <a:cs typeface="Space Grotesk Bold" pitchFamily="2" charset="77"/>
              </a:rPr>
              <a:t>Project Page</a:t>
            </a:r>
          </a:p>
          <a:p>
            <a:pPr marL="0" marR="0" lvl="0" indent="0" algn="l" defTabSz="914400" rtl="0" eaLnBrk="0" fontAlgn="base" latinLnBrk="0" hangingPunct="0">
              <a:lnSpc>
                <a:spcPts val="1840"/>
              </a:lnSpc>
              <a:spcBef>
                <a:spcPct val="0"/>
              </a:spcBef>
              <a:spcAft>
                <a:spcPts val="600"/>
              </a:spcAft>
              <a:buClrTx/>
              <a:buSzTx/>
              <a:buFontTx/>
              <a:buNone/>
              <a:tabLst/>
              <a:defRPr/>
            </a:pPr>
            <a:r>
              <a:rPr lang="en-US" sz="1200" dirty="0">
                <a:solidFill>
                  <a:srgbClr val="012A4D"/>
                </a:solidFill>
                <a:latin typeface="Space Grotesk" pitchFamily="2" charset="77"/>
                <a:cs typeface="Space Grotesk" pitchFamily="2" charset="77"/>
                <a:hlinkClick r:id="rId2" tooltip="Click to view the user flow that was created in Lucid Chart">
                  <a:extLst>
                    <a:ext uri="{A12FA001-AC4F-418D-AE19-62706E023703}">
                      <ahyp:hlinkClr xmlns:ahyp="http://schemas.microsoft.com/office/drawing/2018/hyperlinkcolor" val="tx"/>
                    </a:ext>
                  </a:extLst>
                </a:hlinkClick>
              </a:rPr>
              <a:t>View Project Page</a:t>
            </a:r>
            <a:endParaRPr kumimoji="0" lang="en-US" sz="1200" b="0" i="0" strike="noStrike" kern="1200" cap="none" spc="0" normalizeH="0" baseline="0" noProof="0" dirty="0">
              <a:ln>
                <a:noFill/>
              </a:ln>
              <a:solidFill>
                <a:srgbClr val="012A4D"/>
              </a:solidFill>
              <a:effectLst/>
              <a:uLnTx/>
              <a:uFillTx/>
              <a:latin typeface="Space Grotesk" pitchFamily="2" charset="77"/>
              <a:ea typeface="+mn-ea"/>
              <a:cs typeface="Space Grotesk" pitchFamily="2" charset="77"/>
            </a:endParaRPr>
          </a:p>
        </p:txBody>
      </p:sp>
      <p:sp>
        <p:nvSpPr>
          <p:cNvPr id="8" name="TextBox 7">
            <a:extLst>
              <a:ext uri="{FF2B5EF4-FFF2-40B4-BE49-F238E27FC236}">
                <a16:creationId xmlns:a16="http://schemas.microsoft.com/office/drawing/2014/main" id="{49CC3D67-617C-8222-1CF0-ADEB53E1D74D}"/>
              </a:ext>
            </a:extLst>
          </p:cNvPr>
          <p:cNvSpPr txBox="1"/>
          <p:nvPr/>
        </p:nvSpPr>
        <p:spPr>
          <a:xfrm>
            <a:off x="1655098" y="3412773"/>
            <a:ext cx="4461163" cy="696666"/>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600"/>
              </a:spcAft>
              <a:buClrTx/>
              <a:buSzTx/>
              <a:buFontTx/>
              <a:buNone/>
              <a:tabLst/>
              <a:defRPr/>
            </a:pPr>
            <a:r>
              <a:rPr kumimoji="0" lang="en-US" sz="1400" b="1" i="0" u="none" strike="noStrike" kern="1200" cap="none" spc="0" normalizeH="0" baseline="0" noProof="0" dirty="0">
                <a:ln>
                  <a:noFill/>
                </a:ln>
                <a:solidFill>
                  <a:srgbClr val="2E6599"/>
                </a:solidFill>
                <a:effectLst/>
                <a:uLnTx/>
                <a:uFillTx/>
                <a:latin typeface="Space Grotesk Medium" pitchFamily="2" charset="77"/>
                <a:ea typeface="+mn-ea"/>
                <a:cs typeface="Space Grotesk Bold" pitchFamily="2" charset="77"/>
              </a:rPr>
              <a:t>Additional process documentation is available in the shared folder. </a:t>
            </a:r>
          </a:p>
        </p:txBody>
      </p:sp>
      <p:sp>
        <p:nvSpPr>
          <p:cNvPr id="9" name="TextBox 8">
            <a:extLst>
              <a:ext uri="{FF2B5EF4-FFF2-40B4-BE49-F238E27FC236}">
                <a16:creationId xmlns:a16="http://schemas.microsoft.com/office/drawing/2014/main" id="{62D333AF-D8A6-2DC1-3D88-E932F026B575}"/>
              </a:ext>
            </a:extLst>
          </p:cNvPr>
          <p:cNvSpPr txBox="1"/>
          <p:nvPr/>
        </p:nvSpPr>
        <p:spPr>
          <a:xfrm>
            <a:off x="6803786" y="1071557"/>
            <a:ext cx="4461163" cy="5874942"/>
          </a:xfrm>
          <a:prstGeom prst="rect">
            <a:avLst/>
          </a:prstGeom>
          <a:noFill/>
        </p:spPr>
        <p:txBody>
          <a:bodyPr wrap="square">
            <a:spAutoFit/>
          </a:bodyPr>
          <a:lstStyle/>
          <a:p>
            <a:pPr marL="0" marR="0" lvl="0" indent="0" algn="l" defTabSz="914400" rtl="0" eaLnBrk="1" fontAlgn="auto" latinLnBrk="0" hangingPunct="1">
              <a:lnSpc>
                <a:spcPts val="2280"/>
              </a:lnSpc>
              <a:spcBef>
                <a:spcPts val="0"/>
              </a:spcBef>
              <a:spcAft>
                <a:spcPts val="1200"/>
              </a:spcAft>
              <a:buClrTx/>
              <a:buSzTx/>
              <a:buFontTx/>
              <a:buNone/>
              <a:tabLst/>
              <a:defRPr/>
            </a:pPr>
            <a:r>
              <a:rPr kumimoji="0" lang="en-US" sz="1400" b="1" i="0" u="none" strike="noStrike" kern="1200" cap="none" spc="0" normalizeH="0" baseline="0" noProof="0" dirty="0">
                <a:ln>
                  <a:noFill/>
                </a:ln>
                <a:solidFill>
                  <a:srgbClr val="012A4D"/>
                </a:solidFill>
                <a:effectLst/>
                <a:uLnTx/>
                <a:uFillTx/>
                <a:latin typeface="Space Grotesk Medium" pitchFamily="2" charset="77"/>
                <a:ea typeface="+mn-ea"/>
                <a:cs typeface="Space Grotesk Bold" pitchFamily="2" charset="77"/>
              </a:rPr>
              <a:t>Other Details: </a:t>
            </a:r>
          </a:p>
          <a:p>
            <a:pPr marL="0" marR="0" lvl="0" indent="0" algn="l" defTabSz="914400" rtl="0" eaLnBrk="1" fontAlgn="auto" latinLnBrk="0" hangingPunct="1">
              <a:lnSpc>
                <a:spcPts val="2280"/>
              </a:lnSpc>
              <a:spcBef>
                <a:spcPts val="0"/>
              </a:spcBef>
              <a:spcAft>
                <a:spcPts val="1200"/>
              </a:spcAft>
              <a:buClrTx/>
              <a:buSzTx/>
              <a:buFontTx/>
              <a:buNone/>
              <a:tabLst/>
              <a:defRPr/>
            </a:pPr>
            <a:r>
              <a:rPr kumimoji="0" lang="en-US" sz="1400" i="0" u="none" strike="noStrike" kern="1200" cap="none" spc="0" normalizeH="0" baseline="0" noProof="0" dirty="0">
                <a:ln>
                  <a:noFill/>
                </a:ln>
                <a:solidFill>
                  <a:srgbClr val="012A4D"/>
                </a:solidFill>
                <a:effectLst/>
                <a:uLnTx/>
                <a:uFillTx/>
                <a:latin typeface="Space Grotesk Medium" pitchFamily="2" charset="77"/>
                <a:ea typeface="+mn-ea"/>
                <a:cs typeface="Space Grotesk Bold" pitchFamily="2" charset="77"/>
              </a:rPr>
              <a:t>SASS followed a 7-in-1 architecture.</a:t>
            </a:r>
          </a:p>
          <a:p>
            <a:pPr marL="0" marR="0" lvl="0" indent="0" algn="l" defTabSz="914400" rtl="0" eaLnBrk="1" fontAlgn="auto" latinLnBrk="0" hangingPunct="1">
              <a:lnSpc>
                <a:spcPts val="2280"/>
              </a:lnSpc>
              <a:spcBef>
                <a:spcPts val="0"/>
              </a:spcBef>
              <a:spcAft>
                <a:spcPts val="1200"/>
              </a:spcAft>
              <a:buClrTx/>
              <a:buSzTx/>
              <a:buFontTx/>
              <a:buNone/>
              <a:tabLst/>
              <a:defRPr/>
            </a:pPr>
            <a:r>
              <a:rPr lang="en-US" sz="1400" dirty="0">
                <a:solidFill>
                  <a:srgbClr val="012A4D"/>
                </a:solidFill>
                <a:latin typeface="Space Grotesk Medium" pitchFamily="2" charset="77"/>
                <a:cs typeface="Space Grotesk Bold" pitchFamily="2" charset="77"/>
              </a:rPr>
              <a:t>The same naming conventions were followed for both design and development work. </a:t>
            </a:r>
          </a:p>
          <a:p>
            <a:pPr marL="0" marR="0" lvl="0" indent="0" algn="l" defTabSz="914400" rtl="0" eaLnBrk="1" fontAlgn="auto" latinLnBrk="0" hangingPunct="1">
              <a:lnSpc>
                <a:spcPts val="2280"/>
              </a:lnSpc>
              <a:spcBef>
                <a:spcPts val="0"/>
              </a:spcBef>
              <a:spcAft>
                <a:spcPts val="1200"/>
              </a:spcAft>
              <a:buClrTx/>
              <a:buSzTx/>
              <a:buFontTx/>
              <a:buNone/>
              <a:tabLst/>
              <a:defRPr/>
            </a:pPr>
            <a:r>
              <a:rPr lang="en-US" sz="1400" dirty="0">
                <a:solidFill>
                  <a:srgbClr val="012A4D"/>
                </a:solidFill>
                <a:latin typeface="Space Grotesk Medium" pitchFamily="2" charset="77"/>
                <a:cs typeface="Space Grotesk Bold" pitchFamily="2" charset="77"/>
              </a:rPr>
              <a:t>A series of classes were constructed using mix-ins that allowed developers to figure out what classes existed in the system quickly. </a:t>
            </a:r>
          </a:p>
          <a:p>
            <a:pPr marL="0" marR="0" lvl="0" indent="0" algn="l" defTabSz="914400" rtl="0" eaLnBrk="1" fontAlgn="auto" latinLnBrk="0" hangingPunct="1">
              <a:lnSpc>
                <a:spcPts val="2280"/>
              </a:lnSpc>
              <a:spcBef>
                <a:spcPts val="0"/>
              </a:spcBef>
              <a:spcAft>
                <a:spcPts val="1200"/>
              </a:spcAft>
              <a:buClrTx/>
              <a:buSzTx/>
              <a:buFontTx/>
              <a:buNone/>
              <a:tabLst/>
              <a:defRPr/>
            </a:pPr>
            <a:r>
              <a:rPr lang="en-US" sz="1400" dirty="0">
                <a:solidFill>
                  <a:srgbClr val="012A4D"/>
                </a:solidFill>
                <a:latin typeface="IBM Plex Mono" panose="020B0509050203000203" pitchFamily="49" charset="77"/>
                <a:cs typeface="Space Grotesk Bold" pitchFamily="2" charset="77"/>
              </a:rPr>
              <a:t>position: absolute -&gt; .position-absolute</a:t>
            </a:r>
          </a:p>
          <a:p>
            <a:pPr eaLnBrk="1" fontAlgn="auto" hangingPunct="1">
              <a:lnSpc>
                <a:spcPts val="2280"/>
              </a:lnSpc>
              <a:spcBef>
                <a:spcPts val="0"/>
              </a:spcBef>
              <a:spcAft>
                <a:spcPts val="1200"/>
              </a:spcAft>
              <a:defRPr/>
            </a:pPr>
            <a:r>
              <a:rPr lang="en-US" sz="1400" dirty="0">
                <a:solidFill>
                  <a:srgbClr val="012A4D"/>
                </a:solidFill>
                <a:latin typeface="Space Grotesk Medium" pitchFamily="2" charset="77"/>
                <a:cs typeface="Space Grotesk Bold" pitchFamily="2" charset="77"/>
              </a:rPr>
              <a:t>Audits were conducted to help with the following initiatives: </a:t>
            </a:r>
            <a:br>
              <a:rPr lang="en-US" sz="1400" dirty="0">
                <a:solidFill>
                  <a:srgbClr val="012A4D"/>
                </a:solidFill>
                <a:latin typeface="Space Grotesk Medium" pitchFamily="2" charset="77"/>
                <a:cs typeface="Space Grotesk Bold" pitchFamily="2" charset="77"/>
              </a:rPr>
            </a:br>
            <a:r>
              <a:rPr lang="en-US" sz="1400" dirty="0">
                <a:solidFill>
                  <a:srgbClr val="012A4D"/>
                </a:solidFill>
                <a:latin typeface="Space Grotesk Medium" pitchFamily="2" charset="77"/>
                <a:cs typeface="Space Grotesk Bold" pitchFamily="2" charset="77"/>
              </a:rPr>
              <a:t>- defining iconography</a:t>
            </a:r>
            <a:br>
              <a:rPr lang="en-US" sz="1400" dirty="0">
                <a:solidFill>
                  <a:srgbClr val="012A4D"/>
                </a:solidFill>
                <a:latin typeface="Space Grotesk Medium" pitchFamily="2" charset="77"/>
                <a:cs typeface="Space Grotesk Bold" pitchFamily="2" charset="77"/>
              </a:rPr>
            </a:br>
            <a:r>
              <a:rPr lang="en-US" sz="1400" dirty="0">
                <a:solidFill>
                  <a:srgbClr val="012A4D"/>
                </a:solidFill>
                <a:latin typeface="Space Grotesk Medium" pitchFamily="2" charset="77"/>
                <a:cs typeface="Space Grotesk Bold" pitchFamily="2" charset="77"/>
              </a:rPr>
              <a:t>- creating repeat patterns i.e. person cards </a:t>
            </a:r>
            <a:br>
              <a:rPr lang="en-US" sz="1400" dirty="0">
                <a:solidFill>
                  <a:srgbClr val="012A4D"/>
                </a:solidFill>
                <a:latin typeface="Space Grotesk Medium" pitchFamily="2" charset="77"/>
                <a:cs typeface="Space Grotesk Bold" pitchFamily="2" charset="77"/>
              </a:rPr>
            </a:br>
            <a:r>
              <a:rPr lang="en-US" sz="1400" dirty="0">
                <a:solidFill>
                  <a:srgbClr val="012A4D"/>
                </a:solidFill>
                <a:latin typeface="Space Grotesk Medium" pitchFamily="2" charset="77"/>
                <a:cs typeface="Space Grotesk Bold" pitchFamily="2" charset="77"/>
              </a:rPr>
              <a:t>- creating a series of reusable dashboard layouts </a:t>
            </a:r>
            <a:br>
              <a:rPr lang="en-US" sz="1400" dirty="0">
                <a:solidFill>
                  <a:srgbClr val="012A4D"/>
                </a:solidFill>
                <a:latin typeface="Space Grotesk Medium" pitchFamily="2" charset="77"/>
                <a:cs typeface="Space Grotesk Bold" pitchFamily="2" charset="77"/>
              </a:rPr>
            </a:br>
            <a:r>
              <a:rPr lang="en-US" sz="1400" dirty="0">
                <a:solidFill>
                  <a:srgbClr val="012A4D"/>
                </a:solidFill>
                <a:latin typeface="Space Grotesk Medium" pitchFamily="2" charset="77"/>
                <a:cs typeface="Space Grotesk Bold" pitchFamily="2" charset="77"/>
              </a:rPr>
              <a:t>… </a:t>
            </a:r>
          </a:p>
          <a:p>
            <a:pPr marL="0" marR="0" lvl="0" indent="0" algn="l" defTabSz="914400" rtl="0" eaLnBrk="1" fontAlgn="auto" latinLnBrk="0" hangingPunct="1">
              <a:lnSpc>
                <a:spcPts val="2280"/>
              </a:lnSpc>
              <a:spcBef>
                <a:spcPts val="0"/>
              </a:spcBef>
              <a:spcAft>
                <a:spcPts val="1200"/>
              </a:spcAft>
              <a:buClrTx/>
              <a:buSzTx/>
              <a:buFontTx/>
              <a:buNone/>
              <a:tabLst/>
              <a:defRPr/>
            </a:pPr>
            <a:endParaRPr lang="en-US" sz="1400" dirty="0">
              <a:solidFill>
                <a:srgbClr val="012A4D"/>
              </a:solidFill>
              <a:latin typeface="IBM Plex Mono" panose="020B0509050203000203" pitchFamily="49" charset="77"/>
              <a:cs typeface="Space Grotesk Bold" pitchFamily="2" charset="77"/>
            </a:endParaRPr>
          </a:p>
          <a:p>
            <a:pPr marL="0" marR="0" lvl="0" indent="0" algn="l" defTabSz="914400" rtl="0" eaLnBrk="1" fontAlgn="auto" latinLnBrk="0" hangingPunct="1">
              <a:lnSpc>
                <a:spcPct val="150000"/>
              </a:lnSpc>
              <a:spcBef>
                <a:spcPts val="0"/>
              </a:spcBef>
              <a:spcAft>
                <a:spcPts val="600"/>
              </a:spcAft>
              <a:buClrTx/>
              <a:buSzTx/>
              <a:buFontTx/>
              <a:buNone/>
              <a:tabLst/>
              <a:defRPr/>
            </a:pPr>
            <a:r>
              <a:rPr kumimoji="0" lang="en-US" sz="1400" i="0" u="none" strike="noStrike" kern="1200" cap="none" spc="0" normalizeH="0" baseline="0" noProof="0" dirty="0">
                <a:ln>
                  <a:noFill/>
                </a:ln>
                <a:solidFill>
                  <a:srgbClr val="012A4D"/>
                </a:solidFill>
                <a:effectLst/>
                <a:uLnTx/>
                <a:uFillTx/>
                <a:latin typeface="Space Grotesk Medium" pitchFamily="2" charset="77"/>
                <a:ea typeface="+mn-ea"/>
                <a:cs typeface="Space Grotesk Bold" pitchFamily="2" charset="77"/>
              </a:rPr>
              <a:t> </a:t>
            </a:r>
          </a:p>
        </p:txBody>
      </p:sp>
    </p:spTree>
    <p:extLst>
      <p:ext uri="{BB962C8B-B14F-4D97-AF65-F5344CB8AC3E}">
        <p14:creationId xmlns:p14="http://schemas.microsoft.com/office/powerpoint/2010/main" val="416736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01F9848-A444-4556-F9EC-23D9AFE4446E}"/>
              </a:ext>
            </a:extLst>
          </p:cNvPr>
          <p:cNvSpPr/>
          <p:nvPr/>
        </p:nvSpPr>
        <p:spPr>
          <a:xfrm>
            <a:off x="1655099" y="1362946"/>
            <a:ext cx="6943778" cy="3782061"/>
          </a:xfrm>
          <a:prstGeom prst="rect">
            <a:avLst/>
          </a:prstGeom>
        </p:spPr>
        <p:txBody>
          <a:bodyPr wrap="square" lIns="0" tIns="0" rIns="0" bIns="0">
            <a:spAutoFit/>
          </a:bodyPr>
          <a:lstStyle/>
          <a:p>
            <a:pPr eaLnBrk="1" fontAlgn="auto" hangingPunct="1">
              <a:spcBef>
                <a:spcPts val="0"/>
              </a:spcBef>
              <a:spcAft>
                <a:spcPts val="1200"/>
              </a:spcAft>
              <a:defRPr/>
            </a:pPr>
            <a:r>
              <a:rPr lang="en-US" sz="1400" b="1" dirty="0">
                <a:solidFill>
                  <a:srgbClr val="2E6599"/>
                </a:solidFill>
                <a:effectLst/>
                <a:latin typeface="Space Grotesk Bold" pitchFamily="2" charset="77"/>
                <a:cs typeface="Space Grotesk Bold" pitchFamily="2" charset="77"/>
              </a:rPr>
              <a:t>Throughout the company, there are the following: </a:t>
            </a:r>
            <a:r>
              <a:rPr lang="en-US" sz="1400" dirty="0">
                <a:solidFill>
                  <a:srgbClr val="2E6599"/>
                </a:solidFill>
                <a:effectLst/>
                <a:latin typeface="Space Grotesk" pitchFamily="2" charset="77"/>
                <a:cs typeface="Space Grotesk" pitchFamily="2" charset="77"/>
              </a:rPr>
              <a:t> </a:t>
            </a:r>
          </a:p>
          <a:p>
            <a:pPr marL="171450" indent="-171450">
              <a:lnSpc>
                <a:spcPts val="1840"/>
              </a:lnSpc>
              <a:spcAft>
                <a:spcPts val="600"/>
              </a:spcAft>
              <a:buFont typeface="Arial" panose="020B0604020202020204" pitchFamily="34" charset="0"/>
              <a:buChar char="•"/>
              <a:defRPr/>
            </a:pPr>
            <a:r>
              <a:rPr lang="en-US" sz="1400" dirty="0">
                <a:solidFill>
                  <a:srgbClr val="012A4D"/>
                </a:solidFill>
                <a:latin typeface="Space Grotesk" pitchFamily="2" charset="77"/>
                <a:cs typeface="Space Grotesk" pitchFamily="2" charset="77"/>
              </a:rPr>
              <a:t>a lack of design resources available for individual project teams </a:t>
            </a:r>
          </a:p>
          <a:p>
            <a:pPr marL="171450" indent="-171450">
              <a:lnSpc>
                <a:spcPts val="1840"/>
              </a:lnSpc>
              <a:spcAft>
                <a:spcPts val="600"/>
              </a:spcAft>
              <a:buFont typeface="Arial" panose="020B0604020202020204" pitchFamily="34" charset="0"/>
              <a:buChar char="•"/>
              <a:defRPr/>
            </a:pPr>
            <a:r>
              <a:rPr lang="en-US" sz="1400" dirty="0">
                <a:solidFill>
                  <a:srgbClr val="012A4D"/>
                </a:solidFill>
                <a:latin typeface="Space Grotesk" pitchFamily="2" charset="77"/>
                <a:cs typeface="Space Grotesk" pitchFamily="2" charset="77"/>
              </a:rPr>
              <a:t>repeat functionality and UI Elements being built </a:t>
            </a:r>
          </a:p>
          <a:p>
            <a:pPr marL="171450" indent="-171450">
              <a:lnSpc>
                <a:spcPts val="1840"/>
              </a:lnSpc>
              <a:spcAft>
                <a:spcPts val="600"/>
              </a:spcAft>
              <a:buFont typeface="Arial" panose="020B0604020202020204" pitchFamily="34" charset="0"/>
              <a:buChar char="•"/>
              <a:defRPr/>
            </a:pPr>
            <a:r>
              <a:rPr lang="en-US" sz="1400" dirty="0">
                <a:solidFill>
                  <a:srgbClr val="012A4D"/>
                </a:solidFill>
                <a:latin typeface="Space Grotesk" pitchFamily="2" charset="77"/>
                <a:cs typeface="Space Grotesk" pitchFamily="2" charset="77"/>
              </a:rPr>
              <a:t>a lack of resources to resolve problems previously solved by others</a:t>
            </a:r>
          </a:p>
          <a:p>
            <a:pPr marL="171450" indent="-171450">
              <a:lnSpc>
                <a:spcPts val="1840"/>
              </a:lnSpc>
              <a:spcAft>
                <a:spcPts val="600"/>
              </a:spcAft>
              <a:buFont typeface="Arial" panose="020B0604020202020204" pitchFamily="34" charset="0"/>
              <a:buChar char="•"/>
              <a:defRPr/>
            </a:pPr>
            <a:r>
              <a:rPr lang="en-US" sz="1400" dirty="0">
                <a:solidFill>
                  <a:srgbClr val="012A4D"/>
                </a:solidFill>
                <a:latin typeface="Space Grotesk" pitchFamily="2" charset="77"/>
                <a:cs typeface="Space Grotesk" pitchFamily="2" charset="77"/>
              </a:rPr>
              <a:t>a lack of clearly defined standards and best practices  </a:t>
            </a:r>
          </a:p>
          <a:p>
            <a:pPr eaLnBrk="1" fontAlgn="auto" hangingPunct="1">
              <a:spcBef>
                <a:spcPts val="0"/>
              </a:spcBef>
              <a:spcAft>
                <a:spcPts val="0"/>
              </a:spcAft>
              <a:defRPr/>
            </a:pPr>
            <a:endParaRPr lang="en-US" sz="1400" b="1" dirty="0">
              <a:solidFill>
                <a:srgbClr val="333333"/>
              </a:solidFill>
              <a:latin typeface="Space Grotesk Bold" pitchFamily="2" charset="77"/>
              <a:cs typeface="Space Grotesk Bold" pitchFamily="2" charset="77"/>
            </a:endParaRPr>
          </a:p>
          <a:p>
            <a:pPr eaLnBrk="1" fontAlgn="auto" hangingPunct="1">
              <a:spcBef>
                <a:spcPts val="0"/>
              </a:spcBef>
              <a:spcAft>
                <a:spcPts val="1200"/>
              </a:spcAft>
              <a:defRPr/>
            </a:pPr>
            <a:r>
              <a:rPr lang="en-US" sz="1400" b="1" dirty="0">
                <a:solidFill>
                  <a:srgbClr val="2E6599"/>
                </a:solidFill>
                <a:effectLst/>
                <a:latin typeface="Space Grotesk Bold" pitchFamily="2" charset="77"/>
                <a:cs typeface="Space Grotesk Bold" pitchFamily="2" charset="77"/>
              </a:rPr>
              <a:t>Within the platform, there are the following:  </a:t>
            </a:r>
            <a:endParaRPr lang="en-US" sz="1400" b="1" dirty="0">
              <a:solidFill>
                <a:srgbClr val="2E6599"/>
              </a:solidFill>
              <a:latin typeface="Space Grotesk Bold" pitchFamily="2" charset="77"/>
              <a:cs typeface="Space Grotesk Bold" pitchFamily="2" charset="77"/>
            </a:endParaRPr>
          </a:p>
          <a:p>
            <a:pPr marL="171450" indent="-171450">
              <a:lnSpc>
                <a:spcPts val="1840"/>
              </a:lnSpc>
              <a:spcAft>
                <a:spcPts val="600"/>
              </a:spcAft>
              <a:buFont typeface="Arial" panose="020B0604020202020204" pitchFamily="34" charset="0"/>
              <a:buChar char="•"/>
              <a:defRPr/>
            </a:pPr>
            <a:r>
              <a:rPr lang="en-US" sz="1400" dirty="0">
                <a:solidFill>
                  <a:srgbClr val="012A4D"/>
                </a:solidFill>
                <a:latin typeface="Space Grotesk" pitchFamily="2" charset="77"/>
                <a:cs typeface="Space Grotesk" pitchFamily="2" charset="77"/>
              </a:rPr>
              <a:t>valuable resources being wasted to rebuild already existing functionality </a:t>
            </a:r>
          </a:p>
          <a:p>
            <a:pPr marL="171450" indent="-171450">
              <a:lnSpc>
                <a:spcPts val="1840"/>
              </a:lnSpc>
              <a:spcAft>
                <a:spcPts val="600"/>
              </a:spcAft>
              <a:buFont typeface="Arial" panose="020B0604020202020204" pitchFamily="34" charset="0"/>
              <a:buChar char="•"/>
              <a:defRPr/>
            </a:pPr>
            <a:r>
              <a:rPr lang="en-US" sz="1400" dirty="0">
                <a:solidFill>
                  <a:srgbClr val="012A4D"/>
                </a:solidFill>
                <a:latin typeface="Space Grotesk" pitchFamily="2" charset="77"/>
                <a:cs typeface="Space Grotesk" pitchFamily="2" charset="77"/>
              </a:rPr>
              <a:t>a lack of time and resources devoted to maintaining and implementing a design system (both in design and development)</a:t>
            </a:r>
          </a:p>
          <a:p>
            <a:pPr marL="171450" indent="-171450">
              <a:lnSpc>
                <a:spcPts val="1840"/>
              </a:lnSpc>
              <a:spcAft>
                <a:spcPts val="600"/>
              </a:spcAft>
              <a:buFont typeface="Arial" panose="020B0604020202020204" pitchFamily="34" charset="0"/>
              <a:buChar char="•"/>
              <a:defRPr/>
            </a:pPr>
            <a:r>
              <a:rPr lang="en-US" sz="1400" dirty="0">
                <a:solidFill>
                  <a:srgbClr val="012A4D"/>
                </a:solidFill>
                <a:latin typeface="Space Grotesk" pitchFamily="2" charset="77"/>
                <a:cs typeface="Space Grotesk" pitchFamily="2" charset="77"/>
              </a:rPr>
              <a:t>a lack of knowledge on how to use the design system </a:t>
            </a:r>
          </a:p>
          <a:p>
            <a:pPr marL="171450" indent="-171450">
              <a:lnSpc>
                <a:spcPts val="1840"/>
              </a:lnSpc>
              <a:spcAft>
                <a:spcPts val="600"/>
              </a:spcAft>
              <a:buFont typeface="Arial" panose="020B0604020202020204" pitchFamily="34" charset="0"/>
              <a:buChar char="•"/>
              <a:defRPr/>
            </a:pPr>
            <a:r>
              <a:rPr lang="en-US" sz="1400" dirty="0">
                <a:solidFill>
                  <a:srgbClr val="012A4D"/>
                </a:solidFill>
                <a:latin typeface="Space Grotesk" pitchFamily="2" charset="77"/>
                <a:cs typeface="Space Grotesk" pitchFamily="2" charset="77"/>
              </a:rPr>
              <a:t>a lack of clearly defined best practices for UI design and front-end implementation </a:t>
            </a:r>
          </a:p>
        </p:txBody>
      </p:sp>
      <p:sp>
        <p:nvSpPr>
          <p:cNvPr id="4" name="TextBox 7">
            <a:extLst>
              <a:ext uri="{FF2B5EF4-FFF2-40B4-BE49-F238E27FC236}">
                <a16:creationId xmlns:a16="http://schemas.microsoft.com/office/drawing/2014/main" id="{D0155145-B200-9D6A-40D2-A9DDF131D971}"/>
              </a:ext>
            </a:extLst>
          </p:cNvPr>
          <p:cNvSpPr txBox="1">
            <a:spLocks noChangeArrowheads="1"/>
          </p:cNvSpPr>
          <p:nvPr/>
        </p:nvSpPr>
        <p:spPr bwMode="auto">
          <a:xfrm>
            <a:off x="1655099" y="738362"/>
            <a:ext cx="4068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800" dirty="0">
                <a:solidFill>
                  <a:srgbClr val="2E6599"/>
                </a:solidFill>
                <a:latin typeface="Space Grotesk Medium" pitchFamily="2" charset="77"/>
                <a:ea typeface="Sawarabi Mincho"/>
                <a:cs typeface="Space Grotesk" pitchFamily="2" charset="77"/>
              </a:rPr>
              <a:t>Problem Statements</a:t>
            </a:r>
          </a:p>
        </p:txBody>
      </p:sp>
    </p:spTree>
    <p:extLst>
      <p:ext uri="{BB962C8B-B14F-4D97-AF65-F5344CB8AC3E}">
        <p14:creationId xmlns:p14="http://schemas.microsoft.com/office/powerpoint/2010/main" val="912334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01F9848-A444-4556-F9EC-23D9AFE4446E}"/>
              </a:ext>
            </a:extLst>
          </p:cNvPr>
          <p:cNvSpPr/>
          <p:nvPr/>
        </p:nvSpPr>
        <p:spPr>
          <a:xfrm>
            <a:off x="1655098" y="1362946"/>
            <a:ext cx="6433099" cy="4514377"/>
          </a:xfrm>
          <a:prstGeom prst="rect">
            <a:avLst/>
          </a:prstGeom>
        </p:spPr>
        <p:txBody>
          <a:bodyPr wrap="square" lIns="0" tIns="0" rIns="0" bIns="0">
            <a:spAutoFit/>
          </a:bodyPr>
          <a:lstStyle/>
          <a:p>
            <a:pPr marL="342900" indent="-342900" eaLnBrk="1" fontAlgn="auto" hangingPunct="1">
              <a:lnSpc>
                <a:spcPct val="150000"/>
              </a:lnSpc>
              <a:spcBef>
                <a:spcPts val="0"/>
              </a:spcBef>
              <a:spcAft>
                <a:spcPts val="0"/>
              </a:spcAft>
              <a:buFont typeface="+mj-lt"/>
              <a:buAutoNum type="arabicPeriod"/>
              <a:defRPr/>
            </a:pPr>
            <a:r>
              <a:rPr lang="en-US" sz="1400" dirty="0">
                <a:solidFill>
                  <a:srgbClr val="012A4D"/>
                </a:solidFill>
                <a:latin typeface="Space Grotesk" pitchFamily="2" charset="77"/>
                <a:cs typeface="Space Grotesk" pitchFamily="2" charset="77"/>
              </a:rPr>
              <a:t>Create a fully searchable and dynamic style guide with clear documentation for using the design system. </a:t>
            </a:r>
          </a:p>
          <a:p>
            <a:pPr marL="342900" indent="-342900" eaLnBrk="1" fontAlgn="auto" hangingPunct="1">
              <a:lnSpc>
                <a:spcPct val="150000"/>
              </a:lnSpc>
              <a:spcBef>
                <a:spcPts val="0"/>
              </a:spcBef>
              <a:spcAft>
                <a:spcPts val="0"/>
              </a:spcAft>
              <a:buFont typeface="+mj-lt"/>
              <a:buAutoNum type="arabicPeriod"/>
              <a:defRPr/>
            </a:pPr>
            <a:r>
              <a:rPr lang="en-US" sz="1400" dirty="0">
                <a:solidFill>
                  <a:srgbClr val="012A4D"/>
                </a:solidFill>
                <a:latin typeface="Space Grotesk" pitchFamily="2" charset="77"/>
                <a:cs typeface="Space Grotesk" pitchFamily="2" charset="77"/>
              </a:rPr>
              <a:t>Develop a company resource site that contains the best practices, resources, etc., for all disciplines working on development teams. This site should serve as an easy-to-use resource hub for the development teams; it is the source of truth.</a:t>
            </a:r>
          </a:p>
          <a:p>
            <a:pPr eaLnBrk="1" fontAlgn="auto" hangingPunct="1">
              <a:lnSpc>
                <a:spcPct val="150000"/>
              </a:lnSpc>
              <a:spcBef>
                <a:spcPts val="0"/>
              </a:spcBef>
              <a:spcAft>
                <a:spcPts val="0"/>
              </a:spcAft>
              <a:defRPr/>
            </a:pPr>
            <a:endParaRPr lang="en-US" sz="1400" dirty="0">
              <a:solidFill>
                <a:srgbClr val="012A4D"/>
              </a:solidFill>
              <a:latin typeface="Space Grotesk" pitchFamily="2" charset="77"/>
              <a:cs typeface="Space Grotesk" pitchFamily="2" charset="77"/>
            </a:endParaRPr>
          </a:p>
          <a:p>
            <a:pPr eaLnBrk="1" fontAlgn="auto" hangingPunct="1">
              <a:lnSpc>
                <a:spcPct val="150000"/>
              </a:lnSpc>
              <a:spcBef>
                <a:spcPts val="0"/>
              </a:spcBef>
              <a:spcAft>
                <a:spcPts val="0"/>
              </a:spcAft>
              <a:defRPr/>
            </a:pPr>
            <a:r>
              <a:rPr lang="en-US" sz="1100" dirty="0">
                <a:solidFill>
                  <a:srgbClr val="012A4D"/>
                </a:solidFill>
                <a:effectLst/>
                <a:latin typeface="Space Grotesk" pitchFamily="2" charset="77"/>
                <a:cs typeface="Space Grotesk" pitchFamily="2" charset="77"/>
              </a:rPr>
              <a:t>The creation of this shared internal resource </a:t>
            </a:r>
            <a:r>
              <a:rPr lang="en-US" sz="1100" dirty="0">
                <a:solidFill>
                  <a:srgbClr val="012A4D"/>
                </a:solidFill>
                <a:latin typeface="Space Grotesk" pitchFamily="2" charset="77"/>
                <a:cs typeface="Space Grotesk" pitchFamily="2" charset="77"/>
              </a:rPr>
              <a:t>is intended to help support the growth and development of all people at the company and set employees up for success. Through the creation of this platform, it is believed that the company will be able to simplify the development process for creating new features</a:t>
            </a:r>
            <a:r>
              <a:rPr lang="en-US" sz="1100" dirty="0">
                <a:solidFill>
                  <a:srgbClr val="012A4D"/>
                </a:solidFill>
                <a:effectLst/>
                <a:latin typeface="Space Grotesk" pitchFamily="2" charset="77"/>
                <a:cs typeface="Space Grotesk" pitchFamily="2" charset="77"/>
              </a:rPr>
              <a:t>, allowing a greater focus to be spent on ensuring teams are solving the right problems. In addition, creating a central resource hub for the company will allow for knowledge to be shared across the different projects. This will help to create more of a ‘community’ within the workplace and prevent time being spent resolving issues that the company has already invested time and resources into solving. </a:t>
            </a:r>
          </a:p>
          <a:p>
            <a:pPr eaLnBrk="1" fontAlgn="auto" hangingPunct="1">
              <a:lnSpc>
                <a:spcPct val="150000"/>
              </a:lnSpc>
              <a:spcBef>
                <a:spcPts val="0"/>
              </a:spcBef>
              <a:spcAft>
                <a:spcPts val="0"/>
              </a:spcAft>
              <a:defRPr/>
            </a:pPr>
            <a:endParaRPr lang="en-US" sz="1100" b="1" dirty="0">
              <a:solidFill>
                <a:srgbClr val="012A4D"/>
              </a:solidFill>
              <a:effectLst/>
              <a:latin typeface="Space Grotesk Bold" pitchFamily="2" charset="77"/>
              <a:cs typeface="Space Grotesk Bold" pitchFamily="2" charset="77"/>
            </a:endParaRPr>
          </a:p>
        </p:txBody>
      </p:sp>
      <p:sp>
        <p:nvSpPr>
          <p:cNvPr id="4" name="TextBox 7">
            <a:extLst>
              <a:ext uri="{FF2B5EF4-FFF2-40B4-BE49-F238E27FC236}">
                <a16:creationId xmlns:a16="http://schemas.microsoft.com/office/drawing/2014/main" id="{D0155145-B200-9D6A-40D2-A9DDF131D971}"/>
              </a:ext>
            </a:extLst>
          </p:cNvPr>
          <p:cNvSpPr txBox="1">
            <a:spLocks noChangeArrowheads="1"/>
          </p:cNvSpPr>
          <p:nvPr/>
        </p:nvSpPr>
        <p:spPr bwMode="auto">
          <a:xfrm>
            <a:off x="1655099" y="738362"/>
            <a:ext cx="4068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800" dirty="0">
                <a:solidFill>
                  <a:srgbClr val="2E6599"/>
                </a:solidFill>
                <a:latin typeface="Space Grotesk Medium" pitchFamily="2" charset="77"/>
                <a:ea typeface="Sawarabi Mincho"/>
                <a:cs typeface="Space Grotesk" pitchFamily="2" charset="77"/>
              </a:rPr>
              <a:t>Solution</a:t>
            </a:r>
          </a:p>
        </p:txBody>
      </p:sp>
    </p:spTree>
    <p:extLst>
      <p:ext uri="{BB962C8B-B14F-4D97-AF65-F5344CB8AC3E}">
        <p14:creationId xmlns:p14="http://schemas.microsoft.com/office/powerpoint/2010/main" val="1951837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D0155145-B200-9D6A-40D2-A9DDF131D971}"/>
              </a:ext>
            </a:extLst>
          </p:cNvPr>
          <p:cNvSpPr txBox="1">
            <a:spLocks noChangeArrowheads="1"/>
          </p:cNvSpPr>
          <p:nvPr/>
        </p:nvSpPr>
        <p:spPr bwMode="auto">
          <a:xfrm>
            <a:off x="1655099" y="738362"/>
            <a:ext cx="4068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800" dirty="0">
                <a:solidFill>
                  <a:srgbClr val="2E6599"/>
                </a:solidFill>
                <a:latin typeface="Space Grotesk Medium" pitchFamily="2" charset="77"/>
                <a:ea typeface="Sawarabi Mincho"/>
                <a:cs typeface="Space Grotesk" pitchFamily="2" charset="77"/>
              </a:rPr>
              <a:t>Scope</a:t>
            </a:r>
          </a:p>
        </p:txBody>
      </p:sp>
      <p:sp>
        <p:nvSpPr>
          <p:cNvPr id="2" name="TextBox 7">
            <a:extLst>
              <a:ext uri="{FF2B5EF4-FFF2-40B4-BE49-F238E27FC236}">
                <a16:creationId xmlns:a16="http://schemas.microsoft.com/office/drawing/2014/main" id="{7C1659B2-2644-AB19-D4B6-093EA42CDAA5}"/>
              </a:ext>
            </a:extLst>
          </p:cNvPr>
          <p:cNvSpPr txBox="1">
            <a:spLocks noChangeArrowheads="1"/>
          </p:cNvSpPr>
          <p:nvPr/>
        </p:nvSpPr>
        <p:spPr bwMode="auto">
          <a:xfrm>
            <a:off x="1655098" y="1894478"/>
            <a:ext cx="8747546" cy="34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fontAlgn="auto" hangingPunct="1">
              <a:lnSpc>
                <a:spcPts val="2900"/>
              </a:lnSpc>
              <a:spcBef>
                <a:spcPts val="0"/>
              </a:spcBef>
              <a:spcAft>
                <a:spcPts val="0"/>
              </a:spcAft>
              <a:defRPr/>
            </a:pPr>
            <a:r>
              <a:rPr lang="en-US" sz="2000" dirty="0">
                <a:solidFill>
                  <a:srgbClr val="012A4D"/>
                </a:solidFill>
                <a:latin typeface="Space Grotesk" pitchFamily="2" charset="77"/>
                <a:cs typeface="Space Grotesk" pitchFamily="2" charset="77"/>
              </a:rPr>
              <a:t>Creating and implementing design system in low-code environment</a:t>
            </a:r>
            <a:endParaRPr lang="en-US" sz="2000" dirty="0">
              <a:solidFill>
                <a:srgbClr val="012A4D"/>
              </a:solidFill>
              <a:effectLst/>
              <a:latin typeface="Space Grotesk" pitchFamily="2" charset="77"/>
              <a:cs typeface="Space Grotesk" pitchFamily="2" charset="77"/>
            </a:endParaRPr>
          </a:p>
        </p:txBody>
      </p:sp>
      <p:sp>
        <p:nvSpPr>
          <p:cNvPr id="3" name="Rectangle 2">
            <a:extLst>
              <a:ext uri="{FF2B5EF4-FFF2-40B4-BE49-F238E27FC236}">
                <a16:creationId xmlns:a16="http://schemas.microsoft.com/office/drawing/2014/main" id="{E9D79CD7-19A6-4365-FC7F-C1425246EC2A}"/>
              </a:ext>
            </a:extLst>
          </p:cNvPr>
          <p:cNvSpPr/>
          <p:nvPr/>
        </p:nvSpPr>
        <p:spPr>
          <a:xfrm>
            <a:off x="1655098" y="1528426"/>
            <a:ext cx="8902065" cy="281167"/>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b="1" dirty="0">
                <a:solidFill>
                  <a:srgbClr val="FF9195"/>
                </a:solidFill>
                <a:effectLst/>
                <a:latin typeface="Space Grotesk Bold" pitchFamily="2" charset="77"/>
                <a:cs typeface="Space Grotesk Bold" pitchFamily="2" charset="77"/>
              </a:rPr>
              <a:t>Phase 1</a:t>
            </a:r>
          </a:p>
        </p:txBody>
      </p:sp>
      <p:sp>
        <p:nvSpPr>
          <p:cNvPr id="7" name="TextBox 7">
            <a:extLst>
              <a:ext uri="{FF2B5EF4-FFF2-40B4-BE49-F238E27FC236}">
                <a16:creationId xmlns:a16="http://schemas.microsoft.com/office/drawing/2014/main" id="{ECD2F5A2-EAE9-20E0-3021-A8177D1131C5}"/>
              </a:ext>
            </a:extLst>
          </p:cNvPr>
          <p:cNvSpPr txBox="1">
            <a:spLocks noChangeArrowheads="1"/>
          </p:cNvSpPr>
          <p:nvPr/>
        </p:nvSpPr>
        <p:spPr bwMode="auto">
          <a:xfrm>
            <a:off x="1655098" y="3857200"/>
            <a:ext cx="8747546" cy="34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fontAlgn="auto" hangingPunct="1">
              <a:lnSpc>
                <a:spcPts val="2900"/>
              </a:lnSpc>
              <a:spcBef>
                <a:spcPts val="0"/>
              </a:spcBef>
              <a:spcAft>
                <a:spcPts val="0"/>
              </a:spcAft>
              <a:defRPr/>
            </a:pPr>
            <a:r>
              <a:rPr lang="en-US" sz="2000" dirty="0">
                <a:solidFill>
                  <a:srgbClr val="012A4D"/>
                </a:solidFill>
                <a:effectLst/>
                <a:latin typeface="Space Grotesk" pitchFamily="2" charset="77"/>
                <a:cs typeface="Space Grotesk" pitchFamily="2" charset="77"/>
              </a:rPr>
              <a:t>Expanding system to be used in high-</a:t>
            </a:r>
            <a:r>
              <a:rPr lang="en-US" sz="2000" dirty="0">
                <a:solidFill>
                  <a:srgbClr val="012A4D"/>
                </a:solidFill>
                <a:latin typeface="Space Grotesk" pitchFamily="2" charset="77"/>
                <a:cs typeface="Space Grotesk" pitchFamily="2" charset="77"/>
              </a:rPr>
              <a:t>code environments</a:t>
            </a:r>
            <a:endParaRPr lang="en-US" sz="2000" dirty="0">
              <a:solidFill>
                <a:srgbClr val="012A4D"/>
              </a:solidFill>
              <a:effectLst/>
              <a:latin typeface="Space Grotesk" pitchFamily="2" charset="77"/>
              <a:cs typeface="Space Grotesk" pitchFamily="2" charset="77"/>
            </a:endParaRPr>
          </a:p>
        </p:txBody>
      </p:sp>
      <p:sp>
        <p:nvSpPr>
          <p:cNvPr id="8" name="Rectangle 7">
            <a:extLst>
              <a:ext uri="{FF2B5EF4-FFF2-40B4-BE49-F238E27FC236}">
                <a16:creationId xmlns:a16="http://schemas.microsoft.com/office/drawing/2014/main" id="{AD003927-8CBC-417C-C8D9-F4336C7E061B}"/>
              </a:ext>
            </a:extLst>
          </p:cNvPr>
          <p:cNvSpPr/>
          <p:nvPr/>
        </p:nvSpPr>
        <p:spPr>
          <a:xfrm>
            <a:off x="1655098" y="3491148"/>
            <a:ext cx="8902065" cy="281167"/>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b="1" dirty="0">
                <a:solidFill>
                  <a:srgbClr val="FF9195"/>
                </a:solidFill>
                <a:effectLst/>
                <a:latin typeface="Space Grotesk Bold" pitchFamily="2" charset="77"/>
                <a:cs typeface="Space Grotesk Bold" pitchFamily="2" charset="77"/>
              </a:rPr>
              <a:t>Phase 2</a:t>
            </a:r>
          </a:p>
        </p:txBody>
      </p:sp>
      <p:sp>
        <p:nvSpPr>
          <p:cNvPr id="17" name="TextBox 16">
            <a:extLst>
              <a:ext uri="{FF2B5EF4-FFF2-40B4-BE49-F238E27FC236}">
                <a16:creationId xmlns:a16="http://schemas.microsoft.com/office/drawing/2014/main" id="{6619EFDA-DD96-9EC5-F2BA-6A8A18D60DD5}"/>
              </a:ext>
            </a:extLst>
          </p:cNvPr>
          <p:cNvSpPr txBox="1"/>
          <p:nvPr/>
        </p:nvSpPr>
        <p:spPr>
          <a:xfrm>
            <a:off x="1614012" y="2323368"/>
            <a:ext cx="8233485" cy="991169"/>
          </a:xfrm>
          <a:prstGeom prst="rect">
            <a:avLst/>
          </a:prstGeom>
          <a:noFill/>
        </p:spPr>
        <p:txBody>
          <a:bodyPr wrap="square">
            <a:spAutoFit/>
          </a:bodyPr>
          <a:lstStyle/>
          <a:p>
            <a:pPr marL="0" marR="0" lvl="0" indent="0" algn="l" defTabSz="914400" rtl="0" eaLnBrk="0" fontAlgn="base" latinLnBrk="0" hangingPunct="0">
              <a:lnSpc>
                <a:spcPts val="1840"/>
              </a:lnSpc>
              <a:spcBef>
                <a:spcPct val="0"/>
              </a:spcBef>
              <a:spcAft>
                <a:spcPts val="600"/>
              </a:spcAft>
              <a:buClrTx/>
              <a:buSzTx/>
              <a:buFontTx/>
              <a:buNone/>
              <a:tabLst/>
              <a:defRPr/>
            </a:pPr>
            <a:r>
              <a:rPr kumimoji="0" lang="en-US" sz="1200" b="0" i="0" u="none" strike="noStrike" kern="1200" cap="none" spc="0" normalizeH="0" baseline="0" noProof="0" dirty="0">
                <a:ln>
                  <a:noFill/>
                </a:ln>
                <a:solidFill>
                  <a:srgbClr val="012A4D"/>
                </a:solidFill>
                <a:effectLst/>
                <a:uLnTx/>
                <a:uFillTx/>
                <a:latin typeface="Space Grotesk" pitchFamily="2" charset="77"/>
                <a:ea typeface="+mn-ea"/>
                <a:cs typeface="Space Grotesk" pitchFamily="2" charset="77"/>
              </a:rPr>
              <a:t>It is proposed that the initial</a:t>
            </a:r>
            <a:r>
              <a:rPr lang="en-US" sz="1200" dirty="0">
                <a:solidFill>
                  <a:srgbClr val="012A4D"/>
                </a:solidFill>
                <a:latin typeface="Space Grotesk" pitchFamily="2" charset="77"/>
                <a:cs typeface="Space Grotesk" pitchFamily="2" charset="77"/>
              </a:rPr>
              <a:t> focus for the team be on creating the design system for the low-code environments because that is where many of the company’s high-priority projects exist. Although the emphasis will be placed on low code, all development work should be done so that it can be easily translated into high-code. </a:t>
            </a:r>
            <a:endParaRPr kumimoji="0" lang="en-US" sz="1200" b="0" i="0" u="none" strike="noStrike" kern="1200" cap="none" spc="0" normalizeH="0" baseline="0" noProof="0" dirty="0">
              <a:ln>
                <a:noFill/>
              </a:ln>
              <a:solidFill>
                <a:srgbClr val="012A4D"/>
              </a:solidFill>
              <a:effectLst/>
              <a:uLnTx/>
              <a:uFillTx/>
              <a:latin typeface="Space Grotesk" pitchFamily="2" charset="77"/>
              <a:ea typeface="+mn-ea"/>
              <a:cs typeface="Space Grotesk" pitchFamily="2" charset="77"/>
            </a:endParaRPr>
          </a:p>
        </p:txBody>
      </p:sp>
      <p:sp>
        <p:nvSpPr>
          <p:cNvPr id="18" name="TextBox 17">
            <a:extLst>
              <a:ext uri="{FF2B5EF4-FFF2-40B4-BE49-F238E27FC236}">
                <a16:creationId xmlns:a16="http://schemas.microsoft.com/office/drawing/2014/main" id="{540E8581-F43A-6128-7F35-D9BFDDDF60A9}"/>
              </a:ext>
            </a:extLst>
          </p:cNvPr>
          <p:cNvSpPr txBox="1"/>
          <p:nvPr/>
        </p:nvSpPr>
        <p:spPr>
          <a:xfrm>
            <a:off x="1607118" y="4286090"/>
            <a:ext cx="8233485" cy="760336"/>
          </a:xfrm>
          <a:prstGeom prst="rect">
            <a:avLst/>
          </a:prstGeom>
          <a:noFill/>
        </p:spPr>
        <p:txBody>
          <a:bodyPr wrap="square">
            <a:spAutoFit/>
          </a:bodyPr>
          <a:lstStyle/>
          <a:p>
            <a:pPr marL="0" marR="0" lvl="0" indent="0" algn="l" defTabSz="914400" rtl="0" eaLnBrk="0" fontAlgn="base" latinLnBrk="0" hangingPunct="0">
              <a:lnSpc>
                <a:spcPts val="1840"/>
              </a:lnSpc>
              <a:spcBef>
                <a:spcPct val="0"/>
              </a:spcBef>
              <a:spcAft>
                <a:spcPts val="600"/>
              </a:spcAft>
              <a:buClrTx/>
              <a:buSzTx/>
              <a:buFontTx/>
              <a:buNone/>
              <a:tabLst/>
              <a:defRPr/>
            </a:pPr>
            <a:r>
              <a:rPr kumimoji="0" lang="en-US" sz="1200" b="0" i="0" u="none" strike="noStrike" kern="1200" cap="none" spc="0" normalizeH="0" baseline="0" noProof="0" dirty="0">
                <a:ln>
                  <a:noFill/>
                </a:ln>
                <a:solidFill>
                  <a:srgbClr val="012A4D"/>
                </a:solidFill>
                <a:effectLst/>
                <a:uLnTx/>
                <a:uFillTx/>
                <a:latin typeface="Space Grotesk" pitchFamily="2" charset="77"/>
                <a:ea typeface="+mn-ea"/>
                <a:cs typeface="Space Grotesk" pitchFamily="2" charset="77"/>
              </a:rPr>
              <a:t>In the second phase of this project, the focus will shift toward the high-code environments. Working in conjunction with teams currently using Angular, the design system will be translated into Storybook so that it can easily be consumed by their projects. </a:t>
            </a:r>
          </a:p>
        </p:txBody>
      </p:sp>
    </p:spTree>
    <p:extLst>
      <p:ext uri="{BB962C8B-B14F-4D97-AF65-F5344CB8AC3E}">
        <p14:creationId xmlns:p14="http://schemas.microsoft.com/office/powerpoint/2010/main" val="1372779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01F9848-A444-4556-F9EC-23D9AFE4446E}"/>
              </a:ext>
            </a:extLst>
          </p:cNvPr>
          <p:cNvSpPr/>
          <p:nvPr/>
        </p:nvSpPr>
        <p:spPr>
          <a:xfrm>
            <a:off x="1655099" y="1362946"/>
            <a:ext cx="6044414" cy="1938992"/>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dirty="0">
                <a:solidFill>
                  <a:srgbClr val="012A4D"/>
                </a:solidFill>
                <a:latin typeface="Space Grotesk" pitchFamily="2" charset="77"/>
                <a:cs typeface="Space Grotesk" pitchFamily="2" charset="77"/>
              </a:rPr>
              <a:t>There are several key outcomes for this project. </a:t>
            </a:r>
            <a:endParaRPr lang="en-US" sz="1400" dirty="0">
              <a:solidFill>
                <a:srgbClr val="012A4D"/>
              </a:solidFill>
              <a:effectLst/>
              <a:latin typeface="Space Grotesk" pitchFamily="2" charset="77"/>
              <a:cs typeface="Space Grotesk" pitchFamily="2" charset="77"/>
            </a:endParaRPr>
          </a:p>
          <a:p>
            <a:pPr marL="342900" indent="-342900" eaLnBrk="1" fontAlgn="auto" hangingPunct="1">
              <a:lnSpc>
                <a:spcPct val="150000"/>
              </a:lnSpc>
              <a:spcBef>
                <a:spcPts val="0"/>
              </a:spcBef>
              <a:spcAft>
                <a:spcPts val="0"/>
              </a:spcAft>
              <a:buFont typeface="+mj-lt"/>
              <a:buAutoNum type="arabicPeriod"/>
              <a:defRPr/>
            </a:pPr>
            <a:r>
              <a:rPr lang="en-US" sz="1400" dirty="0">
                <a:solidFill>
                  <a:srgbClr val="012A4D"/>
                </a:solidFill>
                <a:effectLst/>
                <a:latin typeface="Space Grotesk" pitchFamily="2" charset="77"/>
                <a:cs typeface="Space Grotesk" pitchFamily="2" charset="77"/>
              </a:rPr>
              <a:t>An intuitively designed design system that focuses on continuity, reusability, and communication, drastically decreasing the time taken to develop and implement new designs.   </a:t>
            </a:r>
          </a:p>
          <a:p>
            <a:pPr marL="342900" indent="-342900" eaLnBrk="1" fontAlgn="auto" hangingPunct="1">
              <a:lnSpc>
                <a:spcPct val="150000"/>
              </a:lnSpc>
              <a:spcBef>
                <a:spcPts val="0"/>
              </a:spcBef>
              <a:spcAft>
                <a:spcPts val="0"/>
              </a:spcAft>
              <a:buFont typeface="+mj-lt"/>
              <a:buAutoNum type="arabicPeriod"/>
              <a:defRPr/>
            </a:pPr>
            <a:r>
              <a:rPr lang="en-US" sz="1400" dirty="0">
                <a:solidFill>
                  <a:srgbClr val="012A4D"/>
                </a:solidFill>
                <a:effectLst/>
                <a:latin typeface="Space Grotesk" pitchFamily="2" charset="77"/>
                <a:cs typeface="Space Grotesk" pitchFamily="2" charset="77"/>
              </a:rPr>
              <a:t>Creating a fully </a:t>
            </a:r>
            <a:r>
              <a:rPr lang="en-US" sz="1400" dirty="0" err="1">
                <a:solidFill>
                  <a:srgbClr val="012A4D"/>
                </a:solidFill>
                <a:effectLst/>
                <a:latin typeface="Space Grotesk" pitchFamily="2" charset="77"/>
                <a:cs typeface="Space Grotesk" pitchFamily="2" charset="77"/>
              </a:rPr>
              <a:t>themeable</a:t>
            </a:r>
            <a:r>
              <a:rPr lang="en-US" sz="1400" dirty="0">
                <a:solidFill>
                  <a:srgbClr val="012A4D"/>
                </a:solidFill>
                <a:effectLst/>
                <a:latin typeface="Space Grotesk" pitchFamily="2" charset="77"/>
                <a:cs typeface="Space Grotesk" pitchFamily="2" charset="77"/>
              </a:rPr>
              <a:t> design system that can be applied to all pre-existing and future projects.  </a:t>
            </a:r>
          </a:p>
          <a:p>
            <a:pPr marL="342900" indent="-342900" eaLnBrk="1" fontAlgn="auto" hangingPunct="1">
              <a:lnSpc>
                <a:spcPct val="150000"/>
              </a:lnSpc>
              <a:spcBef>
                <a:spcPts val="0"/>
              </a:spcBef>
              <a:spcAft>
                <a:spcPts val="0"/>
              </a:spcAft>
              <a:buFont typeface="+mj-lt"/>
              <a:buAutoNum type="arabicPeriod"/>
              <a:defRPr/>
            </a:pPr>
            <a:r>
              <a:rPr lang="en-US" sz="1400" dirty="0">
                <a:solidFill>
                  <a:srgbClr val="012A4D"/>
                </a:solidFill>
                <a:effectLst/>
                <a:latin typeface="Space Grotesk" pitchFamily="2" charset="77"/>
                <a:cs typeface="Space Grotesk" pitchFamily="2" charset="77"/>
              </a:rPr>
              <a:t>The creation of readymade screen templates for all frequently used layouts and workflows, allowing developers to drag in a template and tie it directly into the backend.   </a:t>
            </a:r>
          </a:p>
          <a:p>
            <a:pPr marL="342900" indent="-342900" eaLnBrk="1" fontAlgn="auto" hangingPunct="1">
              <a:lnSpc>
                <a:spcPct val="150000"/>
              </a:lnSpc>
              <a:spcBef>
                <a:spcPts val="0"/>
              </a:spcBef>
              <a:spcAft>
                <a:spcPts val="0"/>
              </a:spcAft>
              <a:buFont typeface="+mj-lt"/>
              <a:buAutoNum type="arabicPeriod"/>
              <a:defRPr/>
            </a:pPr>
            <a:r>
              <a:rPr lang="en-US" sz="1400" dirty="0">
                <a:solidFill>
                  <a:srgbClr val="012A4D"/>
                </a:solidFill>
                <a:effectLst/>
                <a:latin typeface="Space Grotesk" pitchFamily="2" charset="77"/>
                <a:cs typeface="Space Grotesk" pitchFamily="2" charset="77"/>
              </a:rPr>
              <a:t>The development of design resources and documentation  </a:t>
            </a:r>
          </a:p>
          <a:p>
            <a:pPr marL="342900" indent="-342900" eaLnBrk="1" fontAlgn="auto" hangingPunct="1">
              <a:lnSpc>
                <a:spcPct val="150000"/>
              </a:lnSpc>
              <a:spcBef>
                <a:spcPts val="0"/>
              </a:spcBef>
              <a:spcAft>
                <a:spcPts val="0"/>
              </a:spcAft>
              <a:buFont typeface="+mj-lt"/>
              <a:buAutoNum type="arabicPeriod"/>
              <a:defRPr/>
            </a:pPr>
            <a:r>
              <a:rPr lang="en-US" sz="1400" dirty="0">
                <a:solidFill>
                  <a:srgbClr val="012A4D"/>
                </a:solidFill>
                <a:effectLst/>
                <a:latin typeface="Space Grotesk" pitchFamily="2" charset="77"/>
                <a:cs typeface="Space Grotesk" pitchFamily="2" charset="77"/>
              </a:rPr>
              <a:t>Custom internal libraries and resources to improve upon the design and development process </a:t>
            </a:r>
          </a:p>
        </p:txBody>
      </p:sp>
      <p:sp>
        <p:nvSpPr>
          <p:cNvPr id="4" name="TextBox 7">
            <a:extLst>
              <a:ext uri="{FF2B5EF4-FFF2-40B4-BE49-F238E27FC236}">
                <a16:creationId xmlns:a16="http://schemas.microsoft.com/office/drawing/2014/main" id="{D0155145-B200-9D6A-40D2-A9DDF131D971}"/>
              </a:ext>
            </a:extLst>
          </p:cNvPr>
          <p:cNvSpPr txBox="1">
            <a:spLocks noChangeArrowheads="1"/>
          </p:cNvSpPr>
          <p:nvPr/>
        </p:nvSpPr>
        <p:spPr bwMode="auto">
          <a:xfrm>
            <a:off x="1655099" y="738362"/>
            <a:ext cx="4068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800" dirty="0">
                <a:solidFill>
                  <a:srgbClr val="2E6599"/>
                </a:solidFill>
                <a:latin typeface="Space Grotesk Medium" pitchFamily="2" charset="77"/>
                <a:ea typeface="Sawarabi Mincho"/>
                <a:cs typeface="Space Grotesk" pitchFamily="2" charset="77"/>
              </a:rPr>
              <a:t>Outcome</a:t>
            </a:r>
          </a:p>
        </p:txBody>
      </p:sp>
    </p:spTree>
    <p:extLst>
      <p:ext uri="{BB962C8B-B14F-4D97-AF65-F5344CB8AC3E}">
        <p14:creationId xmlns:p14="http://schemas.microsoft.com/office/powerpoint/2010/main" val="82604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01F9848-A444-4556-F9EC-23D9AFE4446E}"/>
              </a:ext>
            </a:extLst>
          </p:cNvPr>
          <p:cNvSpPr/>
          <p:nvPr/>
        </p:nvSpPr>
        <p:spPr>
          <a:xfrm>
            <a:off x="1655099" y="1362946"/>
            <a:ext cx="6943778" cy="3735959"/>
          </a:xfrm>
          <a:prstGeom prst="rect">
            <a:avLst/>
          </a:prstGeom>
        </p:spPr>
        <p:txBody>
          <a:bodyPr wrap="square" lIns="0" tIns="0" rIns="0" bIns="0">
            <a:spAutoFit/>
          </a:bodyPr>
          <a:lstStyle/>
          <a:p>
            <a:pPr eaLnBrk="1" fontAlgn="auto" hangingPunct="1">
              <a:spcBef>
                <a:spcPts val="0"/>
              </a:spcBef>
              <a:spcAft>
                <a:spcPts val="1200"/>
              </a:spcAft>
              <a:defRPr/>
            </a:pPr>
            <a:r>
              <a:rPr lang="en-US" sz="1400" b="1" dirty="0">
                <a:solidFill>
                  <a:srgbClr val="2E6599"/>
                </a:solidFill>
                <a:effectLst/>
                <a:latin typeface="Space Grotesk Bold" pitchFamily="2" charset="77"/>
                <a:cs typeface="Space Grotesk Bold" pitchFamily="2" charset="77"/>
              </a:rPr>
              <a:t>Success can be measured through the analysis of the following : </a:t>
            </a:r>
            <a:r>
              <a:rPr lang="en-US" sz="1400" dirty="0">
                <a:solidFill>
                  <a:srgbClr val="2E6599"/>
                </a:solidFill>
                <a:effectLst/>
                <a:latin typeface="Space Grotesk" pitchFamily="2" charset="77"/>
                <a:cs typeface="Space Grotesk" pitchFamily="2" charset="77"/>
              </a:rPr>
              <a:t> </a:t>
            </a:r>
          </a:p>
          <a:p>
            <a:pPr marL="285750" indent="-285750">
              <a:lnSpc>
                <a:spcPts val="1840"/>
              </a:lnSpc>
              <a:spcAft>
                <a:spcPts val="600"/>
              </a:spcAft>
              <a:buFont typeface="Arial" panose="020B0604020202020204" pitchFamily="34" charset="0"/>
              <a:buChar char="•"/>
              <a:defRPr/>
            </a:pPr>
            <a:r>
              <a:rPr lang="en-US" sz="1400" b="1" dirty="0">
                <a:solidFill>
                  <a:srgbClr val="012A4D"/>
                </a:solidFill>
                <a:latin typeface="Space Grotesk Bold" pitchFamily="2" charset="77"/>
                <a:cs typeface="Space Grotesk Bold" pitchFamily="2" charset="77"/>
              </a:rPr>
              <a:t>Decrease in the time spent on stories in DevOps</a:t>
            </a:r>
            <a:br>
              <a:rPr lang="en-US" sz="1400" b="1" dirty="0">
                <a:solidFill>
                  <a:srgbClr val="012A4D"/>
                </a:solidFill>
                <a:latin typeface="Space Grotesk Bold" pitchFamily="2" charset="77"/>
                <a:cs typeface="Space Grotesk Bold" pitchFamily="2" charset="77"/>
              </a:rPr>
            </a:br>
            <a:r>
              <a:rPr lang="en-US" sz="1400" dirty="0">
                <a:solidFill>
                  <a:srgbClr val="012A4D"/>
                </a:solidFill>
                <a:latin typeface="Space Grotesk" pitchFamily="2" charset="77"/>
                <a:cs typeface="Space Grotesk" pitchFamily="2" charset="77"/>
              </a:rPr>
              <a:t>It is hypothesized that by providing teams with a well-established design system and accompanying documentation, there will be a </a:t>
            </a:r>
            <a:r>
              <a:rPr lang="en-US" sz="1400" b="1" dirty="0">
                <a:solidFill>
                  <a:srgbClr val="012A4D"/>
                </a:solidFill>
                <a:latin typeface="Space Grotesk Bold" pitchFamily="2" charset="77"/>
                <a:cs typeface="Space Grotesk Bold" pitchFamily="2" charset="77"/>
              </a:rPr>
              <a:t>decrease in the time needed to create and implement a design solution</a:t>
            </a:r>
            <a:r>
              <a:rPr lang="en-US" sz="1400" dirty="0">
                <a:solidFill>
                  <a:srgbClr val="012A4D"/>
                </a:solidFill>
                <a:latin typeface="Space Grotesk Bold" pitchFamily="2" charset="77"/>
                <a:cs typeface="Space Grotesk Bold" pitchFamily="2" charset="77"/>
              </a:rPr>
              <a:t>.</a:t>
            </a:r>
          </a:p>
          <a:p>
            <a:pPr marL="285750" indent="-285750">
              <a:lnSpc>
                <a:spcPts val="1840"/>
              </a:lnSpc>
              <a:spcAft>
                <a:spcPts val="600"/>
              </a:spcAft>
              <a:buFont typeface="Arial" panose="020B0604020202020204" pitchFamily="34" charset="0"/>
              <a:buChar char="•"/>
              <a:defRPr/>
            </a:pPr>
            <a:r>
              <a:rPr lang="en-US" sz="1400" b="1" dirty="0">
                <a:solidFill>
                  <a:srgbClr val="012A4D"/>
                </a:solidFill>
                <a:latin typeface="Space Grotesk Bold" pitchFamily="2" charset="77"/>
                <a:cs typeface="Space Grotesk Bold" pitchFamily="2" charset="77"/>
              </a:rPr>
              <a:t>Decrease in the number of high-fidelity mockups </a:t>
            </a:r>
            <a:br>
              <a:rPr lang="en-US" sz="1400" b="1" dirty="0">
                <a:solidFill>
                  <a:srgbClr val="012A4D"/>
                </a:solidFill>
                <a:latin typeface="Space Grotesk Bold" pitchFamily="2" charset="77"/>
                <a:cs typeface="Space Grotesk Bold" pitchFamily="2" charset="77"/>
              </a:rPr>
            </a:br>
            <a:r>
              <a:rPr lang="en-US" sz="1400" dirty="0">
                <a:solidFill>
                  <a:srgbClr val="012A4D"/>
                </a:solidFill>
                <a:latin typeface="Space Grotesk" pitchFamily="2" charset="77"/>
                <a:cs typeface="Space Grotesk" pitchFamily="2" charset="77"/>
              </a:rPr>
              <a:t>It is hypothesized that by investing time and resources into the design system, we will be able to construct a library of ready-made template layouts and blocks that will </a:t>
            </a:r>
            <a:r>
              <a:rPr lang="en-US" sz="1400" b="1" dirty="0">
                <a:solidFill>
                  <a:srgbClr val="012A4D"/>
                </a:solidFill>
                <a:latin typeface="Space Grotesk Bold" pitchFamily="2" charset="77"/>
                <a:cs typeface="Space Grotesk Bold" pitchFamily="2" charset="77"/>
              </a:rPr>
              <a:t>decrease the number </a:t>
            </a:r>
            <a:r>
              <a:rPr lang="en-US" sz="1400" b="1" dirty="0">
                <a:solidFill>
                  <a:srgbClr val="012A4D"/>
                </a:solidFill>
                <a:latin typeface="Space Grotesk Bold" pitchFamily="2" charset="77"/>
                <a:cs typeface="Space Grotesk Bold" pitchFamily="2" charset="77"/>
              </a:rPr>
              <a:t>of high-fidelity mockups required</a:t>
            </a:r>
            <a:r>
              <a:rPr lang="en-US" sz="1400" dirty="0">
                <a:solidFill>
                  <a:srgbClr val="012A4D"/>
                </a:solidFill>
                <a:latin typeface="Space Grotesk" pitchFamily="2" charset="77"/>
                <a:cs typeface="Space Grotesk" pitchFamily="2" charset="77"/>
              </a:rPr>
              <a:t>, allowing development teams to shift their focus to solving the user’s problems. </a:t>
            </a:r>
          </a:p>
          <a:p>
            <a:pPr marL="285750" indent="-285750">
              <a:lnSpc>
                <a:spcPts val="1840"/>
              </a:lnSpc>
              <a:spcAft>
                <a:spcPts val="600"/>
              </a:spcAft>
              <a:buFont typeface="Arial" panose="020B0604020202020204" pitchFamily="34" charset="0"/>
              <a:buChar char="•"/>
              <a:defRPr/>
            </a:pPr>
            <a:r>
              <a:rPr lang="en-US" sz="1400" b="1" dirty="0">
                <a:solidFill>
                  <a:srgbClr val="012A4D"/>
                </a:solidFill>
                <a:latin typeface="Space Grotesk Bold" pitchFamily="2" charset="77"/>
                <a:cs typeface="Space Grotesk Bold" pitchFamily="2" charset="77"/>
              </a:rPr>
              <a:t>Time spent analyzing</a:t>
            </a:r>
            <a:br>
              <a:rPr lang="en-US" sz="1400" b="1" dirty="0">
                <a:solidFill>
                  <a:srgbClr val="012A4D"/>
                </a:solidFill>
                <a:latin typeface="Space Grotesk Bold" pitchFamily="2" charset="77"/>
                <a:cs typeface="Space Grotesk Bold" pitchFamily="2" charset="77"/>
              </a:rPr>
            </a:br>
            <a:r>
              <a:rPr lang="en-US" sz="1400" dirty="0">
                <a:solidFill>
                  <a:srgbClr val="012A4D"/>
                </a:solidFill>
                <a:latin typeface="Space Grotesk" pitchFamily="2" charset="77"/>
                <a:cs typeface="Space Grotesk" pitchFamily="2" charset="77"/>
              </a:rPr>
              <a:t>It is hypothesized that having a well-established design system will allow for an </a:t>
            </a:r>
            <a:r>
              <a:rPr lang="en-US" sz="1400" b="1" dirty="0">
                <a:solidFill>
                  <a:srgbClr val="012A4D"/>
                </a:solidFill>
                <a:latin typeface="Space Grotesk Bold" pitchFamily="2" charset="77"/>
                <a:cs typeface="Space Grotesk Bold" pitchFamily="2" charset="77"/>
              </a:rPr>
              <a:t>increase in the </a:t>
            </a:r>
            <a:r>
              <a:rPr lang="en-US" sz="1400" b="1" dirty="0">
                <a:solidFill>
                  <a:srgbClr val="012A4D"/>
                </a:solidFill>
                <a:latin typeface="Space Grotesk Bold" pitchFamily="2" charset="77"/>
                <a:cs typeface="Space Grotesk Bold" pitchFamily="2" charset="77"/>
              </a:rPr>
              <a:t>time teams spend analyzing</a:t>
            </a:r>
            <a:r>
              <a:rPr lang="en-US" sz="1400" dirty="0">
                <a:solidFill>
                  <a:srgbClr val="012A4D"/>
                </a:solidFill>
                <a:latin typeface="Space Grotesk" pitchFamily="2" charset="77"/>
                <a:cs typeface="Space Grotesk" pitchFamily="2" charset="77"/>
              </a:rPr>
              <a:t> user needs and </a:t>
            </a:r>
            <a:r>
              <a:rPr lang="en-US" sz="1400" b="1" dirty="0">
                <a:solidFill>
                  <a:srgbClr val="012A4D"/>
                </a:solidFill>
                <a:latin typeface="Space Grotesk Bold" pitchFamily="2" charset="77"/>
                <a:cs typeface="Space Grotesk Bold" pitchFamily="2" charset="77"/>
              </a:rPr>
              <a:t>decrease the time focused on UI and front-end development.</a:t>
            </a:r>
            <a:endParaRPr lang="en-US" sz="1400" b="1" dirty="0">
              <a:solidFill>
                <a:srgbClr val="333333"/>
              </a:solidFill>
              <a:latin typeface="Space Grotesk Bold" pitchFamily="2" charset="77"/>
              <a:cs typeface="Space Grotesk Bold" pitchFamily="2" charset="77"/>
            </a:endParaRPr>
          </a:p>
        </p:txBody>
      </p:sp>
      <p:sp>
        <p:nvSpPr>
          <p:cNvPr id="4" name="TextBox 7">
            <a:extLst>
              <a:ext uri="{FF2B5EF4-FFF2-40B4-BE49-F238E27FC236}">
                <a16:creationId xmlns:a16="http://schemas.microsoft.com/office/drawing/2014/main" id="{D0155145-B200-9D6A-40D2-A9DDF131D971}"/>
              </a:ext>
            </a:extLst>
          </p:cNvPr>
          <p:cNvSpPr txBox="1">
            <a:spLocks noChangeArrowheads="1"/>
          </p:cNvSpPr>
          <p:nvPr/>
        </p:nvSpPr>
        <p:spPr bwMode="auto">
          <a:xfrm>
            <a:off x="1655098" y="738362"/>
            <a:ext cx="65745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800" dirty="0">
                <a:solidFill>
                  <a:srgbClr val="2E6599"/>
                </a:solidFill>
                <a:latin typeface="Space Grotesk Medium" pitchFamily="2" charset="77"/>
                <a:ea typeface="Sawarabi Mincho"/>
                <a:cs typeface="Space Grotesk" pitchFamily="2" charset="77"/>
              </a:rPr>
              <a:t>Metrics (Measuring Success)</a:t>
            </a:r>
          </a:p>
        </p:txBody>
      </p:sp>
    </p:spTree>
    <p:extLst>
      <p:ext uri="{BB962C8B-B14F-4D97-AF65-F5344CB8AC3E}">
        <p14:creationId xmlns:p14="http://schemas.microsoft.com/office/powerpoint/2010/main" val="3310949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01F9848-A444-4556-F9EC-23D9AFE4446E}"/>
              </a:ext>
            </a:extLst>
          </p:cNvPr>
          <p:cNvSpPr/>
          <p:nvPr/>
        </p:nvSpPr>
        <p:spPr>
          <a:xfrm>
            <a:off x="1655099" y="1362946"/>
            <a:ext cx="6044414" cy="604268"/>
          </a:xfrm>
          <a:prstGeom prst="rect">
            <a:avLst/>
          </a:prstGeom>
        </p:spPr>
        <p:txBody>
          <a:bodyPr wrap="square" lIns="0" tIns="0" rIns="0" bIns="0">
            <a:spAutoFit/>
          </a:bodyPr>
          <a:lstStyle/>
          <a:p>
            <a:pPr eaLnBrk="1" fontAlgn="auto" hangingPunct="1">
              <a:lnSpc>
                <a:spcPct val="150000"/>
              </a:lnSpc>
              <a:spcBef>
                <a:spcPts val="0"/>
              </a:spcBef>
              <a:spcAft>
                <a:spcPts val="0"/>
              </a:spcAft>
              <a:defRPr/>
            </a:pPr>
            <a:r>
              <a:rPr lang="en-US" sz="1400" dirty="0">
                <a:solidFill>
                  <a:srgbClr val="012A4D"/>
                </a:solidFill>
                <a:latin typeface="Space Grotesk" pitchFamily="2" charset="77"/>
                <a:cs typeface="Space Grotesk" pitchFamily="2" charset="77"/>
              </a:rPr>
              <a:t>A team of designers and developers whose sole focus is working on the design system. </a:t>
            </a:r>
          </a:p>
        </p:txBody>
      </p:sp>
      <p:sp>
        <p:nvSpPr>
          <p:cNvPr id="4" name="TextBox 7">
            <a:extLst>
              <a:ext uri="{FF2B5EF4-FFF2-40B4-BE49-F238E27FC236}">
                <a16:creationId xmlns:a16="http://schemas.microsoft.com/office/drawing/2014/main" id="{D0155145-B200-9D6A-40D2-A9DDF131D971}"/>
              </a:ext>
            </a:extLst>
          </p:cNvPr>
          <p:cNvSpPr txBox="1">
            <a:spLocks noChangeArrowheads="1"/>
          </p:cNvSpPr>
          <p:nvPr/>
        </p:nvSpPr>
        <p:spPr bwMode="auto">
          <a:xfrm>
            <a:off x="1655099" y="738362"/>
            <a:ext cx="4068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800" dirty="0">
                <a:solidFill>
                  <a:srgbClr val="2E6599"/>
                </a:solidFill>
                <a:latin typeface="Space Grotesk Medium" pitchFamily="2" charset="77"/>
                <a:ea typeface="Sawarabi Mincho"/>
                <a:cs typeface="Space Grotesk" pitchFamily="2" charset="77"/>
              </a:rPr>
              <a:t>Team Composition</a:t>
            </a:r>
          </a:p>
        </p:txBody>
      </p:sp>
      <p:pic>
        <p:nvPicPr>
          <p:cNvPr id="1040" name="Picture 16">
            <a:extLst>
              <a:ext uri="{FF2B5EF4-FFF2-40B4-BE49-F238E27FC236}">
                <a16:creationId xmlns:a16="http://schemas.microsoft.com/office/drawing/2014/main" id="{33F05DC1-B0A8-FC34-AAAF-8FE255AB2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099" y="2425700"/>
            <a:ext cx="2197100" cy="20066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05EA941D-25E9-2177-73CA-E66FA96033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099" y="4352195"/>
            <a:ext cx="2197100" cy="20066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C60B1B22-CFC5-BE3B-CA67-61D7D7C8A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7450" y="2425700"/>
            <a:ext cx="2197100" cy="20828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A924FB07-A291-E0FD-DC59-5696CCBE56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7450" y="4352195"/>
            <a:ext cx="2197100" cy="20066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909C5053-6394-DC4F-07E5-7BB6D1B4CD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9803" y="2425700"/>
            <a:ext cx="2197100" cy="20066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A3594A4A-45D9-2814-8DE7-7CCABF28A8A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93"/>
          <a:stretch/>
        </p:blipFill>
        <p:spPr bwMode="auto">
          <a:xfrm>
            <a:off x="8339803" y="4352195"/>
            <a:ext cx="2197100" cy="208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860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7858</TotalTime>
  <Words>1943</Words>
  <Application>Microsoft Macintosh PowerPoint</Application>
  <PresentationFormat>Widescreen</PresentationFormat>
  <Paragraphs>241</Paragraphs>
  <Slides>35</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35</vt:i4>
      </vt:variant>
    </vt:vector>
  </HeadingPairs>
  <TitlesOfParts>
    <vt:vector size="46" baseType="lpstr">
      <vt:lpstr>Arial</vt:lpstr>
      <vt:lpstr>Calibri</vt:lpstr>
      <vt:lpstr>Calibri Light</vt:lpstr>
      <vt:lpstr>IBM Plex Mono</vt:lpstr>
      <vt:lpstr>Montserrat</vt:lpstr>
      <vt:lpstr>Source Sans 3 VF</vt:lpstr>
      <vt:lpstr>Space Grotesk</vt:lpstr>
      <vt:lpstr>Space Grotesk Bold</vt:lpstr>
      <vt:lpstr>Space Grotesk Medium</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Arielle Cerini</cp:lastModifiedBy>
  <cp:revision>83</cp:revision>
  <dcterms:created xsi:type="dcterms:W3CDTF">2022-06-21T02:20:57Z</dcterms:created>
  <dcterms:modified xsi:type="dcterms:W3CDTF">2023-01-24T06:11:58Z</dcterms:modified>
</cp:coreProperties>
</file>