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116_E77A944F.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modernComment_10A_5346F0F1.xml" ContentType="application/vnd.ms-powerpoint.comments+xml"/>
  <Override PartName="/ppt/notesSlides/notesSlide18.xml" ContentType="application/vnd.openxmlformats-officedocument.presentationml.notesSlide+xml"/>
  <Override PartName="/ppt/comments/modernComment_129_2C0DDF8E.xml" ContentType="application/vnd.ms-powerpoint.comments+xml"/>
  <Override PartName="/ppt/notesSlides/notesSlide1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0" r:id="rId1"/>
  </p:sldMasterIdLst>
  <p:notesMasterIdLst>
    <p:notesMasterId r:id="rId56"/>
  </p:notesMasterIdLst>
  <p:sldIdLst>
    <p:sldId id="328" r:id="rId2"/>
    <p:sldId id="298" r:id="rId3"/>
    <p:sldId id="314" r:id="rId4"/>
    <p:sldId id="325" r:id="rId5"/>
    <p:sldId id="324" r:id="rId6"/>
    <p:sldId id="275" r:id="rId7"/>
    <p:sldId id="278" r:id="rId8"/>
    <p:sldId id="277" r:id="rId9"/>
    <p:sldId id="279" r:id="rId10"/>
    <p:sldId id="280" r:id="rId11"/>
    <p:sldId id="282" r:id="rId12"/>
    <p:sldId id="315" r:id="rId13"/>
    <p:sldId id="283" r:id="rId14"/>
    <p:sldId id="293" r:id="rId15"/>
    <p:sldId id="295" r:id="rId16"/>
    <p:sldId id="296" r:id="rId17"/>
    <p:sldId id="272" r:id="rId18"/>
    <p:sldId id="300" r:id="rId19"/>
    <p:sldId id="326" r:id="rId20"/>
    <p:sldId id="302" r:id="rId21"/>
    <p:sldId id="286" r:id="rId22"/>
    <p:sldId id="310" r:id="rId23"/>
    <p:sldId id="327" r:id="rId24"/>
    <p:sldId id="311" r:id="rId25"/>
    <p:sldId id="312" r:id="rId26"/>
    <p:sldId id="308" r:id="rId27"/>
    <p:sldId id="309" r:id="rId28"/>
    <p:sldId id="318" r:id="rId29"/>
    <p:sldId id="320" r:id="rId30"/>
    <p:sldId id="321" r:id="rId31"/>
    <p:sldId id="317" r:id="rId32"/>
    <p:sldId id="316" r:id="rId33"/>
    <p:sldId id="322" r:id="rId34"/>
    <p:sldId id="323" r:id="rId35"/>
    <p:sldId id="267" r:id="rId36"/>
    <p:sldId id="266" r:id="rId37"/>
    <p:sldId id="288" r:id="rId38"/>
    <p:sldId id="261" r:id="rId39"/>
    <p:sldId id="287" r:id="rId40"/>
    <p:sldId id="297" r:id="rId41"/>
    <p:sldId id="289" r:id="rId42"/>
    <p:sldId id="303" r:id="rId43"/>
    <p:sldId id="306" r:id="rId44"/>
    <p:sldId id="292" r:id="rId45"/>
    <p:sldId id="270" r:id="rId46"/>
    <p:sldId id="299" r:id="rId47"/>
    <p:sldId id="262" r:id="rId48"/>
    <p:sldId id="294" r:id="rId49"/>
    <p:sldId id="313" r:id="rId50"/>
    <p:sldId id="329" r:id="rId51"/>
    <p:sldId id="301" r:id="rId52"/>
    <p:sldId id="264" r:id="rId53"/>
    <p:sldId id="273" r:id="rId54"/>
    <p:sldId id="265" r:id="rId55"/>
  </p:sldIdLst>
  <p:sldSz cx="9144000" cy="5143500" type="screen16x9"/>
  <p:notesSz cx="6858000" cy="9144000"/>
  <p:embeddedFontLst>
    <p:embeddedFont>
      <p:font typeface="Bahnschrift" panose="020B0502040204020203" pitchFamily="34" charset="0"/>
      <p:regular r:id="rId57"/>
      <p:bold r:id="rId58"/>
    </p:embeddedFont>
    <p:embeddedFont>
      <p:font typeface="Bahnschrift SemiBold" panose="020B0502040204020203" pitchFamily="34" charset="0"/>
      <p:regular r:id="rId59"/>
      <p:bold r:id="rId60"/>
    </p:embeddedFont>
    <p:embeddedFont>
      <p:font typeface="Bebas Neue" panose="020B0606020202050201" pitchFamily="34" charset="0"/>
      <p:regular r:id="rId61"/>
    </p:embeddedFont>
  </p:embeddedFontLst>
  <p:defaultText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presentation" id="{6CCCDF17-7C09-441C-AF65-DEFA4FA552B1}">
          <p14:sldIdLst>
            <p14:sldId id="328"/>
            <p14:sldId id="298"/>
            <p14:sldId id="314"/>
            <p14:sldId id="325"/>
            <p14:sldId id="324"/>
            <p14:sldId id="275"/>
            <p14:sldId id="278"/>
            <p14:sldId id="277"/>
            <p14:sldId id="279"/>
            <p14:sldId id="280"/>
            <p14:sldId id="282"/>
            <p14:sldId id="315"/>
            <p14:sldId id="283"/>
            <p14:sldId id="293"/>
            <p14:sldId id="295"/>
            <p14:sldId id="296"/>
            <p14:sldId id="272"/>
            <p14:sldId id="300"/>
            <p14:sldId id="326"/>
            <p14:sldId id="302"/>
            <p14:sldId id="286"/>
            <p14:sldId id="310"/>
            <p14:sldId id="327"/>
            <p14:sldId id="311"/>
            <p14:sldId id="312"/>
            <p14:sldId id="308"/>
            <p14:sldId id="309"/>
            <p14:sldId id="318"/>
            <p14:sldId id="320"/>
            <p14:sldId id="321"/>
            <p14:sldId id="317"/>
            <p14:sldId id="316"/>
            <p14:sldId id="322"/>
            <p14:sldId id="323"/>
            <p14:sldId id="267"/>
          </p14:sldIdLst>
        </p14:section>
        <p14:section name="The Templates (make a copy)" id="{4BB77AC0-6D4D-4054-BA9D-3D143607F95C}">
          <p14:sldIdLst>
            <p14:sldId id="266"/>
            <p14:sldId id="288"/>
            <p14:sldId id="261"/>
            <p14:sldId id="287"/>
            <p14:sldId id="297"/>
            <p14:sldId id="289"/>
            <p14:sldId id="303"/>
            <p14:sldId id="306"/>
            <p14:sldId id="292"/>
            <p14:sldId id="270"/>
            <p14:sldId id="299"/>
            <p14:sldId id="262"/>
            <p14:sldId id="294"/>
            <p14:sldId id="313"/>
            <p14:sldId id="329"/>
            <p14:sldId id="301"/>
            <p14:sldId id="264"/>
            <p14:sldId id="273"/>
            <p14:sldId id="265"/>
          </p14:sldIdLst>
        </p14:section>
      </p14:sectionLst>
    </p:ext>
    <p:ext uri="{EFAFB233-063F-42B5-8137-9DF3F51BA10A}">
      <p15:sldGuideLst xmlns:p15="http://schemas.microsoft.com/office/powerpoint/2012/main">
        <p15:guide id="1" pos="5692" userDrawn="1">
          <p15:clr>
            <a:srgbClr val="A4A3A4"/>
          </p15:clr>
        </p15:guide>
        <p15:guide id="2" pos="68" userDrawn="1">
          <p15:clr>
            <a:srgbClr val="A4A3A4"/>
          </p15:clr>
        </p15:guide>
        <p15:guide id="3" orient="horz" pos="55" userDrawn="1">
          <p15:clr>
            <a:srgbClr val="A4A3A4"/>
          </p15:clr>
        </p15:guide>
        <p15:guide id="4" orient="horz" pos="3185" userDrawn="1">
          <p15:clr>
            <a:srgbClr val="A4A3A4"/>
          </p15:clr>
        </p15:guide>
        <p15:guide id="5" orient="horz" pos="259" userDrawn="1">
          <p15:clr>
            <a:srgbClr val="A4A3A4"/>
          </p15:clr>
        </p15:guide>
        <p15:guide id="6" pos="1315"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B0AA821-EDED-135C-9B01-D0E72919B5B9}" name="Tanglan Yang" initials="" userId="S::tanglan.yang@hyperislandprograms.onmicrosoft.com::0718f81c-36ee-471f-b14c-0dc6f3d07421" providerId="AD"/>
  <p188:author id="{889F2D24-3D98-6F22-A441-507A515DE846}" name="Fazeelat Sheikh" initials="" userId="S::fazeelat.sheikh@hyperislandprograms.onmicrosoft.com::c0ab3c7c-3a3b-4cf3-a6a9-6ae085e97f9e" providerId="AD"/>
  <p188:author id="{CA9BB2BA-B8CC-2576-E894-5727CC3B2C7C}" name="oskar wahlberg" initials="ow" userId="S::oskar.wahlberg@hyperislandprograms.onmicrosoft.com::dd19873a-50ac-4718-8b72-2db4b9d6ff4d" providerId="AD"/>
  <p188:author id="{7AC3B4EB-407A-5C2A-7125-8AC73F337381}" name="Arielle Haslam" initials="AH" userId="S::arielle.haslam@hyperislandprograms.onmicrosoft.com::cd68fd8b-d722-419a-90c8-e572d202962d"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3D80D"/>
    <a:srgbClr val="1AABFC"/>
    <a:srgbClr val="1CAAFC"/>
    <a:srgbClr val="052E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A67FF5-83E7-1894-72B1-CB73961CB426}" v="392" dt="2024-11-13T16:18:13.710"/>
    <p1510:client id="{4924ECDA-9C2F-F6B6-D15A-3E0E3EC2A876}" v="2" dt="2024-11-14T08:19:43.367"/>
    <p1510:client id="{6C4D0671-A1AB-35D8-B662-0E4D8C81E1DD}" v="21" dt="2024-11-13T12:01:27.157"/>
    <p1510:client id="{75DD841E-C8DE-39C5-0584-A76A5BF1A4E7}" v="3" dt="2024-11-13T13:08:26.778"/>
    <p1510:client id="{79900F0C-336D-4ABE-9E75-632452E0F7B7}" v="1814" dt="2024-11-14T08:21:35.884"/>
  </p1510:revLst>
</p1510:revInfo>
</file>

<file path=ppt/tableStyles.xml><?xml version="1.0" encoding="utf-8"?>
<a:tblStyleLst xmlns:a="http://schemas.openxmlformats.org/drawingml/2006/main" def="{207FA732-2B1B-4103-8757-30E1C5BA8044}">
  <a:tblStyle styleId="{207FA732-2B1B-4103-8757-30E1C5BA804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682" y="62"/>
      </p:cViewPr>
      <p:guideLst>
        <p:guide pos="5692"/>
        <p:guide pos="68"/>
        <p:guide orient="horz" pos="55"/>
        <p:guide orient="horz" pos="3185"/>
        <p:guide orient="horz" pos="259"/>
        <p:guide pos="131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microsoft.com/office/2018/10/relationships/authors" Targe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omments/modernComment_10A_5346F0F1.xml><?xml version="1.0" encoding="utf-8"?>
<p188:cmLst xmlns:a="http://schemas.openxmlformats.org/drawingml/2006/main" xmlns:r="http://schemas.openxmlformats.org/officeDocument/2006/relationships" xmlns:p188="http://schemas.microsoft.com/office/powerpoint/2018/8/main">
  <p188:cm id="{AC081D3D-D980-42C9-9C1C-089F6B225A63}" authorId="{7AC3B4EB-407A-5C2A-7125-8AC73F337381}" created="2024-11-09T14:17:27.748">
    <pc:sldMkLst xmlns:pc="http://schemas.microsoft.com/office/powerpoint/2013/main/command">
      <pc:docMk/>
      <pc:sldMk cId="1397158129" sldId="266"/>
    </pc:sldMkLst>
    <p188:txBody>
      <a:bodyPr/>
      <a:lstStyle/>
      <a:p>
        <a:r>
          <a:rPr lang="en-US"/>
          <a:t>Maybe the white transition slides can be a solid or gradient color instead? Kind of like how Carl had black slides but then some rainbowy ones</a:t>
        </a:r>
      </a:p>
    </p188:txBody>
  </p188:cm>
</p188:cmLst>
</file>

<file path=ppt/comments/modernComment_116_E77A944F.xml><?xml version="1.0" encoding="utf-8"?>
<p188:cmLst xmlns:a="http://schemas.openxmlformats.org/drawingml/2006/main" xmlns:r="http://schemas.openxmlformats.org/officeDocument/2006/relationships" xmlns:p188="http://schemas.microsoft.com/office/powerpoint/2018/8/main">
  <p188:cm id="{FD5A75BA-D243-4053-BBA9-18EDCBFC56C7}" authorId="{7AC3B4EB-407A-5C2A-7125-8AC73F337381}" created="2024-11-09T14:34:28.489">
    <pc:sldMkLst xmlns:pc="http://schemas.microsoft.com/office/powerpoint/2013/main/command">
      <pc:docMk/>
      <pc:sldMk cId="3883570255" sldId="278"/>
    </pc:sldMkLst>
    <p188:txBody>
      <a:bodyPr/>
      <a:lstStyle/>
      <a:p>
        <a:r>
          <a:rPr lang="en-US"/>
          <a:t>Maybe the note on the ext_refr can have a different background? (like the label, Criteria 1)  To make it more visible</a:t>
        </a:r>
      </a:p>
    </p188:txBody>
  </p188:cm>
</p188:cmLst>
</file>

<file path=ppt/comments/modernComment_129_2C0DDF8E.xml><?xml version="1.0" encoding="utf-8"?>
<p188:cmLst xmlns:a="http://schemas.openxmlformats.org/drawingml/2006/main" xmlns:r="http://schemas.openxmlformats.org/officeDocument/2006/relationships" xmlns:p188="http://schemas.microsoft.com/office/powerpoint/2018/8/main">
  <p188:cm id="{F8B4BA41-4B94-458A-B08C-06F39685278F}" authorId="{7AC3B4EB-407A-5C2A-7125-8AC73F337381}" created="2024-11-09T13:46:19.085">
    <pc:sldMkLst xmlns:pc="http://schemas.microsoft.com/office/powerpoint/2013/main/command">
      <pc:docMk/>
      <pc:sldMk cId="739106702" sldId="297"/>
    </pc:sldMkLst>
    <p188:txBody>
      <a:bodyPr/>
      <a:lstStyle/>
      <a:p>
        <a:r>
          <a:rPr lang="en-US"/>
          <a:t>I'm just playing around - I think we could make the first slide more minimalist, and I do agree we can inject color in some places - maybe we can have a "code" theme? Or the the line around the edge is a color/ transition slides have color?</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b="0" i="0" dirty="0">
                <a:solidFill>
                  <a:srgbClr val="D1D2D3"/>
                </a:solidFill>
                <a:effectLst/>
                <a:latin typeface="Slack-Lato"/>
              </a:rPr>
              <a:t>Hi everyone, we're Group 1, and today I'll share our team project on Insurance Agreement, which we worked on with Wild West. Our main goal was to </a:t>
            </a:r>
            <a:r>
              <a:rPr lang="en-GB" b="0" i="0" dirty="0" err="1">
                <a:solidFill>
                  <a:srgbClr val="D1D2D3"/>
                </a:solidFill>
                <a:effectLst/>
                <a:latin typeface="Slack-Lato"/>
              </a:rPr>
              <a:t>analyze</a:t>
            </a:r>
            <a:r>
              <a:rPr lang="en-GB" b="0" i="0" dirty="0">
                <a:solidFill>
                  <a:srgbClr val="D1D2D3"/>
                </a:solidFill>
                <a:effectLst/>
                <a:latin typeface="Slack-Lato"/>
              </a:rPr>
              <a:t> insurance data so we could calculate commissions accurately and apply clawbacks.</a:t>
            </a:r>
            <a:endParaRPr lang="en-SE" dirty="0"/>
          </a:p>
        </p:txBody>
      </p:sp>
    </p:spTree>
    <p:extLst>
      <p:ext uri="{BB962C8B-B14F-4D97-AF65-F5344CB8AC3E}">
        <p14:creationId xmlns:p14="http://schemas.microsoft.com/office/powerpoint/2010/main" val="2054047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0A0331-B997-00A9-495F-01597969EA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06EF0F-A4B5-E359-20C7-F167C63E3318}"/>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DFF22E19-1291-8B4A-99E4-28AB80D8AFE5}"/>
              </a:ext>
            </a:extLst>
          </p:cNvPr>
          <p:cNvSpPr>
            <a:spLocks noGrp="1"/>
          </p:cNvSpPr>
          <p:nvPr>
            <p:ph type="body" idx="1"/>
          </p:nvPr>
        </p:nvSpPr>
        <p:spPr/>
        <p:txBody>
          <a:bodyPr/>
          <a:lstStyle/>
          <a:p>
            <a:endParaRPr lang="en-SE"/>
          </a:p>
        </p:txBody>
      </p:sp>
    </p:spTree>
    <p:extLst>
      <p:ext uri="{BB962C8B-B14F-4D97-AF65-F5344CB8AC3E}">
        <p14:creationId xmlns:p14="http://schemas.microsoft.com/office/powerpoint/2010/main" val="3435848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latin typeface="Calibri"/>
                <a:ea typeface="Calibri"/>
                <a:cs typeface="Calibri"/>
              </a:rPr>
              <a:t>For version changes, we are calculating the difference between the day form which the version was valid until it was supposed to end, then we truncate it down to keep year month and day</a:t>
            </a:r>
          </a:p>
          <a:p>
            <a:pPr>
              <a:buNone/>
            </a:pPr>
            <a:r>
              <a:rPr lang="en-US">
                <a:latin typeface="Calibri"/>
                <a:ea typeface="Calibri"/>
                <a:cs typeface="Calibri"/>
              </a:rPr>
              <a:t>Otherwise if it was cancelled (the policy) then we take the planned end date for all versions and subtract from it the start date to calculate the clawback</a:t>
            </a:r>
          </a:p>
        </p:txBody>
      </p:sp>
    </p:spTree>
    <p:extLst>
      <p:ext uri="{BB962C8B-B14F-4D97-AF65-F5344CB8AC3E}">
        <p14:creationId xmlns:p14="http://schemas.microsoft.com/office/powerpoint/2010/main" val="3784258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latin typeface="Calibri"/>
                <a:cs typeface="Calibri"/>
              </a:rPr>
              <a:t>Additional analysis to capture cancelled policies. Renewal date is not equal to the valid to date + cancellation date is there but policy not marked as cancelled</a:t>
            </a:r>
          </a:p>
        </p:txBody>
      </p:sp>
    </p:spTree>
    <p:extLst>
      <p:ext uri="{BB962C8B-B14F-4D97-AF65-F5344CB8AC3E}">
        <p14:creationId xmlns:p14="http://schemas.microsoft.com/office/powerpoint/2010/main" val="2274137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0A0331-B997-00A9-495F-01597969EA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06EF0F-A4B5-E359-20C7-F167C63E3318}"/>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DFF22E19-1291-8B4A-99E4-28AB80D8AFE5}"/>
              </a:ext>
            </a:extLst>
          </p:cNvPr>
          <p:cNvSpPr>
            <a:spLocks noGrp="1"/>
          </p:cNvSpPr>
          <p:nvPr>
            <p:ph type="body" idx="1"/>
          </p:nvPr>
        </p:nvSpPr>
        <p:spPr/>
        <p:txBody>
          <a:bodyPr/>
          <a:lstStyle/>
          <a:p>
            <a:endParaRPr lang="en-SE"/>
          </a:p>
        </p:txBody>
      </p:sp>
    </p:spTree>
    <p:extLst>
      <p:ext uri="{BB962C8B-B14F-4D97-AF65-F5344CB8AC3E}">
        <p14:creationId xmlns:p14="http://schemas.microsoft.com/office/powerpoint/2010/main" val="5519347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E"/>
          </a:p>
        </p:txBody>
      </p:sp>
    </p:spTree>
    <p:extLst>
      <p:ext uri="{BB962C8B-B14F-4D97-AF65-F5344CB8AC3E}">
        <p14:creationId xmlns:p14="http://schemas.microsoft.com/office/powerpoint/2010/main" val="14333932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B5D10B-824B-82EE-CA5F-7FD3AA8618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0E9A12-642A-5364-0EEB-21DD8BDB7C0C}"/>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503C284F-9B9F-B6F9-7EB0-7ACD844826B1}"/>
              </a:ext>
            </a:extLst>
          </p:cNvPr>
          <p:cNvSpPr>
            <a:spLocks noGrp="1"/>
          </p:cNvSpPr>
          <p:nvPr>
            <p:ph type="body" idx="1"/>
          </p:nvPr>
        </p:nvSpPr>
        <p:spPr/>
        <p:txBody>
          <a:bodyPr/>
          <a:lstStyle/>
          <a:p>
            <a:endParaRPr lang="en-SE"/>
          </a:p>
        </p:txBody>
      </p:sp>
    </p:spTree>
    <p:extLst>
      <p:ext uri="{BB962C8B-B14F-4D97-AF65-F5344CB8AC3E}">
        <p14:creationId xmlns:p14="http://schemas.microsoft.com/office/powerpoint/2010/main" val="103374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A1683-EA52-95EB-9622-8486668949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BB384B-6D52-4605-0352-07CFAB8C7723}"/>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8F7AD310-2ED9-2374-6C2E-D2DA5B12199D}"/>
              </a:ext>
            </a:extLst>
          </p:cNvPr>
          <p:cNvSpPr>
            <a:spLocks noGrp="1"/>
          </p:cNvSpPr>
          <p:nvPr>
            <p:ph type="body" idx="1"/>
          </p:nvPr>
        </p:nvSpPr>
        <p:spPr/>
        <p:txBody>
          <a:bodyPr/>
          <a:lstStyle/>
          <a:p>
            <a:endParaRPr lang="en-SE"/>
          </a:p>
        </p:txBody>
      </p:sp>
    </p:spTree>
    <p:extLst>
      <p:ext uri="{BB962C8B-B14F-4D97-AF65-F5344CB8AC3E}">
        <p14:creationId xmlns:p14="http://schemas.microsoft.com/office/powerpoint/2010/main" val="37220536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a:p>
        </p:txBody>
      </p:sp>
    </p:spTree>
    <p:extLst>
      <p:ext uri="{BB962C8B-B14F-4D97-AF65-F5344CB8AC3E}">
        <p14:creationId xmlns:p14="http://schemas.microsoft.com/office/powerpoint/2010/main" val="396727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0A0331-B997-00A9-495F-01597969EA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06EF0F-A4B5-E359-20C7-F167C63E3318}"/>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DFF22E19-1291-8B4A-99E4-28AB80D8AFE5}"/>
              </a:ext>
            </a:extLst>
          </p:cNvPr>
          <p:cNvSpPr>
            <a:spLocks noGrp="1"/>
          </p:cNvSpPr>
          <p:nvPr>
            <p:ph type="body" idx="1"/>
          </p:nvPr>
        </p:nvSpPr>
        <p:spPr/>
        <p:txBody>
          <a:bodyPr/>
          <a:lstStyle/>
          <a:p>
            <a:endParaRPr lang="en-SE"/>
          </a:p>
        </p:txBody>
      </p:sp>
    </p:spTree>
    <p:extLst>
      <p:ext uri="{BB962C8B-B14F-4D97-AF65-F5344CB8AC3E}">
        <p14:creationId xmlns:p14="http://schemas.microsoft.com/office/powerpoint/2010/main" val="18326797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E"/>
          </a:p>
        </p:txBody>
      </p:sp>
    </p:spTree>
    <p:extLst>
      <p:ext uri="{BB962C8B-B14F-4D97-AF65-F5344CB8AC3E}">
        <p14:creationId xmlns:p14="http://schemas.microsoft.com/office/powerpoint/2010/main" val="1531712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GB" b="0" i="0" dirty="0">
                <a:solidFill>
                  <a:srgbClr val="D1D2D3"/>
                </a:solidFill>
                <a:effectLst/>
                <a:latin typeface="Slack-Lato"/>
              </a:rPr>
              <a:t>To start, we cleaned up the data, filtering out only the policies that were eligible for commission. This helped us make sure we were only looking at valid policies. Then, we calculated commissions and clawbacks and created monthly reports for extra insights.</a:t>
            </a:r>
            <a:endParaRPr lang="en-US" dirty="0">
              <a:latin typeface="Calibri"/>
              <a:cs typeface="Calibri"/>
            </a:endParaRPr>
          </a:p>
          <a:p>
            <a:pPr>
              <a:buNone/>
            </a:pPr>
            <a:endParaRPr lang="en-US" dirty="0">
              <a:latin typeface="Calibri"/>
              <a:cs typeface="Calibri"/>
            </a:endParaRPr>
          </a:p>
        </p:txBody>
      </p:sp>
    </p:spTree>
    <p:extLst>
      <p:ext uri="{BB962C8B-B14F-4D97-AF65-F5344CB8AC3E}">
        <p14:creationId xmlns:p14="http://schemas.microsoft.com/office/powerpoint/2010/main" val="1366135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GB" b="0" i="0" dirty="0">
                <a:solidFill>
                  <a:srgbClr val="D1D2D3"/>
                </a:solidFill>
                <a:effectLst/>
                <a:latin typeface="Slack-Lato"/>
              </a:rPr>
              <a:t>We used DBeaver, Azure Data Studio, PostgreSQL, and Transact-SQL to handle the data. We also set up a clear database structure to keep everything organized and make it easier to join data from different sources.</a:t>
            </a:r>
            <a:endParaRPr lang="en-US" dirty="0">
              <a:latin typeface="Calibri"/>
              <a:cs typeface="Calibri"/>
            </a:endParaRPr>
          </a:p>
        </p:txBody>
      </p:sp>
    </p:spTree>
    <p:extLst>
      <p:ext uri="{BB962C8B-B14F-4D97-AF65-F5344CB8AC3E}">
        <p14:creationId xmlns:p14="http://schemas.microsoft.com/office/powerpoint/2010/main" val="1550447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b="0" i="0" dirty="0">
                <a:solidFill>
                  <a:srgbClr val="D1D2D3"/>
                </a:solidFill>
                <a:effectLst/>
                <a:latin typeface="Slack-Lato"/>
              </a:rPr>
              <a:t>When joining datasets, we considered all relevant columns and used SQL joins to connect everything efficiently. We then applied filters to narrow down to eligible policies, so our results were spot on.</a:t>
            </a:r>
            <a:endParaRPr lang="en-SE" dirty="0"/>
          </a:p>
        </p:txBody>
      </p:sp>
    </p:spTree>
    <p:extLst>
      <p:ext uri="{BB962C8B-B14F-4D97-AF65-F5344CB8AC3E}">
        <p14:creationId xmlns:p14="http://schemas.microsoft.com/office/powerpoint/2010/main" val="2821137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b="0" i="0" dirty="0">
                <a:solidFill>
                  <a:srgbClr val="D1D2D3"/>
                </a:solidFill>
                <a:effectLst/>
                <a:latin typeface="Slack-Lato"/>
              </a:rPr>
              <a:t>Now, Fazeelat will walk you through the next steps of our analysis.</a:t>
            </a:r>
            <a:endParaRPr lang="en-SE" dirty="0"/>
          </a:p>
        </p:txBody>
      </p:sp>
    </p:spTree>
    <p:extLst>
      <p:ext uri="{BB962C8B-B14F-4D97-AF65-F5344CB8AC3E}">
        <p14:creationId xmlns:p14="http://schemas.microsoft.com/office/powerpoint/2010/main" val="4019950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t>I’m going to walk us through how we calculated commissions.</a:t>
            </a:r>
          </a:p>
          <a:p>
            <a:pPr>
              <a:buNone/>
            </a:pPr>
            <a:endParaRPr lang="en-US"/>
          </a:p>
          <a:p>
            <a:pPr>
              <a:buNone/>
            </a:pPr>
            <a:r>
              <a:rPr lang="en-US"/>
              <a:t>So, as you saw before, when working in Postgres, we combined everything and then trimmed it down. The code here shows the framework we used when calculating commission, which was to create a table called </a:t>
            </a:r>
            <a:r>
              <a:rPr lang="en-US" err="1"/>
              <a:t>temp_ntrim</a:t>
            </a:r>
            <a:r>
              <a:rPr lang="en-US"/>
              <a:t> with the queries that will be shown in the following slides, then we dropped the original table, </a:t>
            </a:r>
            <a:r>
              <a:rPr lang="en-US" err="1"/>
              <a:t>ntrim</a:t>
            </a:r>
            <a:r>
              <a:rPr lang="en-US"/>
              <a:t> – next we took all the values of the temporary table and inserted them into a newer table (recycling the name </a:t>
            </a:r>
            <a:r>
              <a:rPr lang="en-US" err="1"/>
              <a:t>ntrim</a:t>
            </a:r>
            <a:r>
              <a:rPr lang="en-US"/>
              <a:t>) and then dropped the temp table. </a:t>
            </a:r>
          </a:p>
          <a:p>
            <a:pPr>
              <a:buNone/>
            </a:pPr>
            <a:endParaRPr lang="en-US"/>
          </a:p>
          <a:p>
            <a:pPr>
              <a:buNone/>
            </a:pPr>
            <a:r>
              <a:rPr lang="en-US"/>
              <a:t>The reason for this was technical limitations in Postgres. We couldn’t just alter the table to add a column to it. (We recycled the name of the table to keep track of where everything was).</a:t>
            </a:r>
          </a:p>
          <a:p>
            <a:pPr>
              <a:buNone/>
            </a:pPr>
            <a:r>
              <a:rPr lang="en-US"/>
              <a:t>(Here is a depiction of that.)</a:t>
            </a:r>
          </a:p>
          <a:p>
            <a:pPr>
              <a:buNone/>
            </a:pPr>
            <a:endParaRPr lang="en-US"/>
          </a:p>
          <a:p>
            <a:pPr>
              <a:buNone/>
            </a:pPr>
            <a:endParaRPr lang="en-US">
              <a:latin typeface="Calibri"/>
              <a:ea typeface="Calibri"/>
              <a:cs typeface="Calibri"/>
            </a:endParaRPr>
          </a:p>
        </p:txBody>
      </p:sp>
    </p:spTree>
    <p:extLst>
      <p:ext uri="{BB962C8B-B14F-4D97-AF65-F5344CB8AC3E}">
        <p14:creationId xmlns:p14="http://schemas.microsoft.com/office/powerpoint/2010/main" val="3745660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t>We started by calculating the number of days that the policy was originally valid for. We got the number of days by selecting the maximum planned end date and subtracted the inception date. We needed the maximum end date because if a policy was canceled the planned end date would update to the date of cancellation, so this way we are only selecting the original end date, per the sale of the policy. We partitioned by the policy number so that we wouldn't be counting the same policy more than once.</a:t>
            </a:r>
          </a:p>
          <a:p>
            <a:pPr>
              <a:buNone/>
            </a:pPr>
            <a:endParaRPr lang="en-US">
              <a:latin typeface="Calibri"/>
              <a:ea typeface="Calibri"/>
              <a:cs typeface="Calibri"/>
            </a:endParaRPr>
          </a:p>
        </p:txBody>
      </p:sp>
    </p:spTree>
    <p:extLst>
      <p:ext uri="{BB962C8B-B14F-4D97-AF65-F5344CB8AC3E}">
        <p14:creationId xmlns:p14="http://schemas.microsoft.com/office/powerpoint/2010/main" val="519482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t>Next we wanted to order the policies that earn commission so we could know if they should be paid at 12% or 14%. We did this by assigning a unique row number to each unique policy number. The way we determined the row number was to order the results by payment date – we decided that the first policy</a:t>
            </a:r>
            <a:r>
              <a:rPr lang="en-US" b="1"/>
              <a:t> to get paid</a:t>
            </a:r>
            <a:r>
              <a:rPr lang="en-US"/>
              <a:t> is the first policy, so row # 1. After payment date we ordered by sales date to act as a tie-breaker for instances where multiple policies were paid on the same day. This matters when we get the 1501st policy – it determines which policy is paid at 12% and which at 14%. </a:t>
            </a:r>
          </a:p>
          <a:p>
            <a:pPr>
              <a:buNone/>
            </a:pPr>
            <a:r>
              <a:rPr lang="en-US"/>
              <a:t> </a:t>
            </a:r>
          </a:p>
          <a:p>
            <a:pPr>
              <a:buNone/>
            </a:pPr>
            <a:r>
              <a:rPr lang="en-US"/>
              <a:t>That is this select statement in the with clause. To ensure that every row for each policy was assigned the same row number we grouped these results by policy number. However, this aggregates the data for each policy into one row and we wanted to look at every row of data pertaining to the policies, so we did a self-join on policy number. </a:t>
            </a:r>
          </a:p>
          <a:p>
            <a:pPr>
              <a:buNone/>
            </a:pPr>
            <a:endParaRPr lang="en-US"/>
          </a:p>
          <a:p>
            <a:pPr>
              <a:buNone/>
            </a:pPr>
            <a:endParaRPr lang="en-US">
              <a:latin typeface="Calibri"/>
              <a:ea typeface="Calibri"/>
              <a:cs typeface="Calibri"/>
            </a:endParaRPr>
          </a:p>
          <a:p>
            <a:pPr>
              <a:buNone/>
            </a:pPr>
            <a:endParaRPr lang="en-US">
              <a:latin typeface="Calibri"/>
              <a:cs typeface="Calibri"/>
            </a:endParaRPr>
          </a:p>
          <a:p>
            <a:pPr>
              <a:buNone/>
            </a:pPr>
            <a:endParaRPr lang="en-US">
              <a:latin typeface="Calibri"/>
              <a:ea typeface="Calibri"/>
              <a:cs typeface="Calibri"/>
            </a:endParaRPr>
          </a:p>
          <a:p>
            <a:pPr>
              <a:buNone/>
            </a:pPr>
            <a:endParaRPr lang="en-US">
              <a:ea typeface="Calibri"/>
            </a:endParaRPr>
          </a:p>
          <a:p>
            <a:pPr>
              <a:buNone/>
            </a:pPr>
            <a:endParaRPr lang="en-US">
              <a:latin typeface="Calibri"/>
              <a:ea typeface="Calibri"/>
              <a:cs typeface="Calibri"/>
            </a:endParaRPr>
          </a:p>
        </p:txBody>
      </p:sp>
    </p:spTree>
    <p:extLst>
      <p:ext uri="{BB962C8B-B14F-4D97-AF65-F5344CB8AC3E}">
        <p14:creationId xmlns:p14="http://schemas.microsoft.com/office/powerpoint/2010/main" val="1959083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a:t>This slide shows the code that calculates the commission percentage. We used a case statement to assign a 14% or 12% commission rate, depending on that row number that we assigned in the code shown in the previous slide. </a:t>
            </a:r>
          </a:p>
          <a:p>
            <a:pPr>
              <a:buNone/>
            </a:pPr>
            <a:endParaRPr lang="en-US"/>
          </a:p>
          <a:p>
            <a:pPr>
              <a:buNone/>
            </a:pPr>
            <a:r>
              <a:rPr lang="en-US"/>
              <a:t>In this case statement we are also calculating the amount of commission that gets paid for each policy, which was the annual premium times the commission rate times the number of days that are eligible for commission.</a:t>
            </a:r>
          </a:p>
          <a:p>
            <a:pPr>
              <a:buNone/>
            </a:pPr>
            <a:endParaRPr lang="en-US"/>
          </a:p>
          <a:p>
            <a:pPr>
              <a:buNone/>
            </a:pPr>
            <a:r>
              <a:rPr lang="en-US"/>
              <a:t>The time we are counting is for that particular version until the end date, so if, for example, there was another version of the policy before, those days with that earlier version are removed.</a:t>
            </a:r>
          </a:p>
          <a:p>
            <a:pPr>
              <a:buNone/>
            </a:pPr>
            <a:endParaRPr lang="en-US"/>
          </a:p>
          <a:p>
            <a:pPr>
              <a:buNone/>
            </a:pPr>
            <a:r>
              <a:rPr lang="en-US"/>
              <a:t>The results will be shown by Hasan, after he walks us through the code used to calculate </a:t>
            </a:r>
            <a:r>
              <a:rPr lang="en-US" err="1"/>
              <a:t>clawbacks</a:t>
            </a:r>
            <a:r>
              <a:rPr lang="en-US"/>
              <a:t>.</a:t>
            </a:r>
          </a:p>
          <a:p>
            <a:pPr>
              <a:buNone/>
            </a:pPr>
            <a:endParaRPr lang="en-US">
              <a:ea typeface="Calibri"/>
            </a:endParaRPr>
          </a:p>
          <a:p>
            <a:pPr>
              <a:buNone/>
            </a:pPr>
            <a:r>
              <a:rPr lang="en-US">
                <a:ea typeface="Calibri"/>
              </a:rPr>
              <a:t>Inception day: </a:t>
            </a:r>
            <a:r>
              <a:rPr lang="en-US" err="1">
                <a:ea typeface="Calibri"/>
              </a:rPr>
              <a:t>bc</a:t>
            </a:r>
            <a:r>
              <a:rPr lang="en-US">
                <a:ea typeface="Calibri"/>
              </a:rPr>
              <a:t> that's the beginning of valid period, and they have up to 3 months to pay</a:t>
            </a:r>
          </a:p>
          <a:p>
            <a:pPr>
              <a:buNone/>
            </a:pPr>
            <a:r>
              <a:rPr lang="en-US">
                <a:ea typeface="Calibri"/>
              </a:rPr>
              <a:t>Math notes:</a:t>
            </a:r>
          </a:p>
          <a:p>
            <a:pPr>
              <a:buFont typeface="Calibri"/>
              <a:buChar char="-"/>
            </a:pPr>
            <a:r>
              <a:rPr lang="en-US">
                <a:ea typeface="Calibri"/>
              </a:rPr>
              <a:t>Measuring percentage on year – we want days, so we divide the year into days</a:t>
            </a:r>
          </a:p>
          <a:p>
            <a:pPr>
              <a:buFont typeface="Calibri"/>
              <a:buChar char="-"/>
            </a:pPr>
            <a:r>
              <a:rPr lang="en-US">
                <a:ea typeface="Calibri"/>
              </a:rPr>
              <a:t>Instead of 365, we chose to make the code "conform" to the needs of that policy, this way we eliminate errors – for example, using 365 doesn't take leap years into account.</a:t>
            </a:r>
          </a:p>
          <a:p>
            <a:pPr>
              <a:buNone/>
            </a:pPr>
            <a:endParaRPr lang="en-US">
              <a:ea typeface="Calibri"/>
            </a:endParaRPr>
          </a:p>
        </p:txBody>
      </p:sp>
    </p:spTree>
    <p:extLst>
      <p:ext uri="{BB962C8B-B14F-4D97-AF65-F5344CB8AC3E}">
        <p14:creationId xmlns:p14="http://schemas.microsoft.com/office/powerpoint/2010/main" val="2155404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02BA5-0B97-D330-73CD-A1AC5FBE72A0}"/>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SE"/>
          </a:p>
        </p:txBody>
      </p:sp>
      <p:sp>
        <p:nvSpPr>
          <p:cNvPr id="3" name="Subtitle 2">
            <a:extLst>
              <a:ext uri="{FF2B5EF4-FFF2-40B4-BE49-F238E27FC236}">
                <a16:creationId xmlns:a16="http://schemas.microsoft.com/office/drawing/2014/main" id="{186D3DDF-D13B-CBE9-89E2-E9D908DF2782}"/>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SE"/>
          </a:p>
        </p:txBody>
      </p:sp>
      <p:sp>
        <p:nvSpPr>
          <p:cNvPr id="4" name="Date Placeholder 3">
            <a:extLst>
              <a:ext uri="{FF2B5EF4-FFF2-40B4-BE49-F238E27FC236}">
                <a16:creationId xmlns:a16="http://schemas.microsoft.com/office/drawing/2014/main" id="{C1552B94-0CD3-2001-805D-2EA989584E39}"/>
              </a:ext>
            </a:extLst>
          </p:cNvPr>
          <p:cNvSpPr>
            <a:spLocks noGrp="1"/>
          </p:cNvSpPr>
          <p:nvPr>
            <p:ph type="dt" sz="half" idx="10"/>
          </p:nvPr>
        </p:nvSpPr>
        <p:spPr/>
        <p:txBody>
          <a:bodyPr/>
          <a:lstStyle/>
          <a:p>
            <a:fld id="{7105E815-8B8C-4AF0-BBF0-99FE9F20D289}" type="datetimeFigureOut">
              <a:rPr lang="en-SE" smtClean="0"/>
              <a:t>2024-11-14</a:t>
            </a:fld>
            <a:endParaRPr lang="en-SE"/>
          </a:p>
        </p:txBody>
      </p:sp>
      <p:sp>
        <p:nvSpPr>
          <p:cNvPr id="5" name="Footer Placeholder 4">
            <a:extLst>
              <a:ext uri="{FF2B5EF4-FFF2-40B4-BE49-F238E27FC236}">
                <a16:creationId xmlns:a16="http://schemas.microsoft.com/office/drawing/2014/main" id="{4024682D-2F53-40BB-1823-45376D6BBE2D}"/>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6EA2C59A-0ECC-27F6-0293-249CC01B9E56}"/>
              </a:ext>
            </a:extLst>
          </p:cNvPr>
          <p:cNvSpPr>
            <a:spLocks noGrp="1"/>
          </p:cNvSpPr>
          <p:nvPr>
            <p:ph type="sldNum" sz="quarter" idx="12"/>
          </p:nvPr>
        </p:nvSpPr>
        <p:spPr/>
        <p:txBody>
          <a:bodyPr/>
          <a:lstStyle/>
          <a:p>
            <a:fld id="{B79E0A27-D9BA-4357-AB75-F034B0041A20}" type="slidenum">
              <a:rPr lang="en-SE" smtClean="0"/>
              <a:t>‹#›</a:t>
            </a:fld>
            <a:endParaRPr lang="en-SE"/>
          </a:p>
        </p:txBody>
      </p:sp>
    </p:spTree>
    <p:extLst>
      <p:ext uri="{BB962C8B-B14F-4D97-AF65-F5344CB8AC3E}">
        <p14:creationId xmlns:p14="http://schemas.microsoft.com/office/powerpoint/2010/main" val="58037069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27F82-A0BC-E9E9-EBE8-27E8760D5BE0}"/>
              </a:ext>
            </a:extLst>
          </p:cNvPr>
          <p:cNvSpPr>
            <a:spLocks noGrp="1"/>
          </p:cNvSpPr>
          <p:nvPr>
            <p:ph type="title"/>
          </p:nvPr>
        </p:nvSpPr>
        <p:spPr/>
        <p:txBody>
          <a:bodyPr/>
          <a:lstStyle/>
          <a:p>
            <a:r>
              <a:rPr lang="en-GB"/>
              <a:t>Click to edit Master title style</a:t>
            </a:r>
            <a:endParaRPr lang="en-SE"/>
          </a:p>
        </p:txBody>
      </p:sp>
      <p:sp>
        <p:nvSpPr>
          <p:cNvPr id="3" name="Vertical Text Placeholder 2">
            <a:extLst>
              <a:ext uri="{FF2B5EF4-FFF2-40B4-BE49-F238E27FC236}">
                <a16:creationId xmlns:a16="http://schemas.microsoft.com/office/drawing/2014/main" id="{0444BE7C-6120-783A-4FAD-584BF156F97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4" name="Date Placeholder 3">
            <a:extLst>
              <a:ext uri="{FF2B5EF4-FFF2-40B4-BE49-F238E27FC236}">
                <a16:creationId xmlns:a16="http://schemas.microsoft.com/office/drawing/2014/main" id="{EE96A5C3-F79B-7C87-084E-6F33D5A49A95}"/>
              </a:ext>
            </a:extLst>
          </p:cNvPr>
          <p:cNvSpPr>
            <a:spLocks noGrp="1"/>
          </p:cNvSpPr>
          <p:nvPr>
            <p:ph type="dt" sz="half" idx="10"/>
          </p:nvPr>
        </p:nvSpPr>
        <p:spPr/>
        <p:txBody>
          <a:bodyPr/>
          <a:lstStyle/>
          <a:p>
            <a:fld id="{7105E815-8B8C-4AF0-BBF0-99FE9F20D289}" type="datetimeFigureOut">
              <a:rPr lang="en-SE" smtClean="0"/>
              <a:t>2024-11-14</a:t>
            </a:fld>
            <a:endParaRPr lang="en-SE"/>
          </a:p>
        </p:txBody>
      </p:sp>
      <p:sp>
        <p:nvSpPr>
          <p:cNvPr id="5" name="Footer Placeholder 4">
            <a:extLst>
              <a:ext uri="{FF2B5EF4-FFF2-40B4-BE49-F238E27FC236}">
                <a16:creationId xmlns:a16="http://schemas.microsoft.com/office/drawing/2014/main" id="{2D4D7710-6A56-82DE-99AC-5E30EE27B78F}"/>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CE908DDA-0230-CA55-4028-51C0C55E138D}"/>
              </a:ext>
            </a:extLst>
          </p:cNvPr>
          <p:cNvSpPr>
            <a:spLocks noGrp="1"/>
          </p:cNvSpPr>
          <p:nvPr>
            <p:ph type="sldNum" sz="quarter" idx="12"/>
          </p:nvPr>
        </p:nvSpPr>
        <p:spPr/>
        <p:txBody>
          <a:bodyPr/>
          <a:lstStyle/>
          <a:p>
            <a:fld id="{B79E0A27-D9BA-4357-AB75-F034B0041A20}" type="slidenum">
              <a:rPr lang="en-SE" smtClean="0"/>
              <a:t>‹#›</a:t>
            </a:fld>
            <a:endParaRPr lang="en-SE"/>
          </a:p>
        </p:txBody>
      </p:sp>
    </p:spTree>
    <p:extLst>
      <p:ext uri="{BB962C8B-B14F-4D97-AF65-F5344CB8AC3E}">
        <p14:creationId xmlns:p14="http://schemas.microsoft.com/office/powerpoint/2010/main" val="192318953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1988E6-6DF9-91DC-BEF7-3AD1D9EF209F}"/>
              </a:ext>
            </a:extLst>
          </p:cNvPr>
          <p:cNvSpPr>
            <a:spLocks noGrp="1"/>
          </p:cNvSpPr>
          <p:nvPr>
            <p:ph type="title" orient="vert"/>
          </p:nvPr>
        </p:nvSpPr>
        <p:spPr>
          <a:xfrm>
            <a:off x="6543675" y="273844"/>
            <a:ext cx="1971675" cy="4358879"/>
          </a:xfrm>
        </p:spPr>
        <p:txBody>
          <a:bodyPr vert="eaVert"/>
          <a:lstStyle/>
          <a:p>
            <a:r>
              <a:rPr lang="en-GB"/>
              <a:t>Click to edit Master title style</a:t>
            </a:r>
            <a:endParaRPr lang="en-SE"/>
          </a:p>
        </p:txBody>
      </p:sp>
      <p:sp>
        <p:nvSpPr>
          <p:cNvPr id="3" name="Vertical Text Placeholder 2">
            <a:extLst>
              <a:ext uri="{FF2B5EF4-FFF2-40B4-BE49-F238E27FC236}">
                <a16:creationId xmlns:a16="http://schemas.microsoft.com/office/drawing/2014/main" id="{F6B2F809-6C64-171E-AEB6-4DCE08FE5E88}"/>
              </a:ext>
            </a:extLst>
          </p:cNvPr>
          <p:cNvSpPr>
            <a:spLocks noGrp="1"/>
          </p:cNvSpPr>
          <p:nvPr>
            <p:ph type="body" orient="vert" idx="1"/>
          </p:nvPr>
        </p:nvSpPr>
        <p:spPr>
          <a:xfrm>
            <a:off x="628650" y="273844"/>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4" name="Date Placeholder 3">
            <a:extLst>
              <a:ext uri="{FF2B5EF4-FFF2-40B4-BE49-F238E27FC236}">
                <a16:creationId xmlns:a16="http://schemas.microsoft.com/office/drawing/2014/main" id="{D6F53394-BBDE-940F-73AC-5F2C4CBB75CE}"/>
              </a:ext>
            </a:extLst>
          </p:cNvPr>
          <p:cNvSpPr>
            <a:spLocks noGrp="1"/>
          </p:cNvSpPr>
          <p:nvPr>
            <p:ph type="dt" sz="half" idx="10"/>
          </p:nvPr>
        </p:nvSpPr>
        <p:spPr/>
        <p:txBody>
          <a:bodyPr/>
          <a:lstStyle/>
          <a:p>
            <a:fld id="{7105E815-8B8C-4AF0-BBF0-99FE9F20D289}" type="datetimeFigureOut">
              <a:rPr lang="en-SE" smtClean="0"/>
              <a:t>2024-11-14</a:t>
            </a:fld>
            <a:endParaRPr lang="en-SE"/>
          </a:p>
        </p:txBody>
      </p:sp>
      <p:sp>
        <p:nvSpPr>
          <p:cNvPr id="5" name="Footer Placeholder 4">
            <a:extLst>
              <a:ext uri="{FF2B5EF4-FFF2-40B4-BE49-F238E27FC236}">
                <a16:creationId xmlns:a16="http://schemas.microsoft.com/office/drawing/2014/main" id="{55FA608A-DD92-8E67-25A7-3D3D2D3AA2AE}"/>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50ABE8FC-F3DB-C88B-1ECE-1E0EC0D3F913}"/>
              </a:ext>
            </a:extLst>
          </p:cNvPr>
          <p:cNvSpPr>
            <a:spLocks noGrp="1"/>
          </p:cNvSpPr>
          <p:nvPr>
            <p:ph type="sldNum" sz="quarter" idx="12"/>
          </p:nvPr>
        </p:nvSpPr>
        <p:spPr/>
        <p:txBody>
          <a:bodyPr/>
          <a:lstStyle/>
          <a:p>
            <a:fld id="{B79E0A27-D9BA-4357-AB75-F034B0041A20}" type="slidenum">
              <a:rPr lang="en-SE" smtClean="0"/>
              <a:t>‹#›</a:t>
            </a:fld>
            <a:endParaRPr lang="en-SE"/>
          </a:p>
        </p:txBody>
      </p:sp>
    </p:spTree>
    <p:extLst>
      <p:ext uri="{BB962C8B-B14F-4D97-AF65-F5344CB8AC3E}">
        <p14:creationId xmlns:p14="http://schemas.microsoft.com/office/powerpoint/2010/main" val="25255767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33E45-6825-877B-CFE8-9C6FAE719011}"/>
              </a:ext>
            </a:extLst>
          </p:cNvPr>
          <p:cNvSpPr>
            <a:spLocks noGrp="1"/>
          </p:cNvSpPr>
          <p:nvPr>
            <p:ph type="title"/>
          </p:nvPr>
        </p:nvSpPr>
        <p:spPr/>
        <p:txBody>
          <a:bodyPr/>
          <a:lstStyle/>
          <a:p>
            <a:r>
              <a:rPr lang="en-GB"/>
              <a:t>Click to edit Master title style</a:t>
            </a:r>
            <a:endParaRPr lang="en-SE"/>
          </a:p>
        </p:txBody>
      </p:sp>
      <p:sp>
        <p:nvSpPr>
          <p:cNvPr id="3" name="Content Placeholder 2">
            <a:extLst>
              <a:ext uri="{FF2B5EF4-FFF2-40B4-BE49-F238E27FC236}">
                <a16:creationId xmlns:a16="http://schemas.microsoft.com/office/drawing/2014/main" id="{A2698024-FFBE-C445-070F-8FB8E0E18BC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4" name="Date Placeholder 3">
            <a:extLst>
              <a:ext uri="{FF2B5EF4-FFF2-40B4-BE49-F238E27FC236}">
                <a16:creationId xmlns:a16="http://schemas.microsoft.com/office/drawing/2014/main" id="{881450D9-F129-D646-8F73-3C132A0BC934}"/>
              </a:ext>
            </a:extLst>
          </p:cNvPr>
          <p:cNvSpPr>
            <a:spLocks noGrp="1"/>
          </p:cNvSpPr>
          <p:nvPr>
            <p:ph type="dt" sz="half" idx="10"/>
          </p:nvPr>
        </p:nvSpPr>
        <p:spPr/>
        <p:txBody>
          <a:bodyPr/>
          <a:lstStyle/>
          <a:p>
            <a:fld id="{7105E815-8B8C-4AF0-BBF0-99FE9F20D289}" type="datetimeFigureOut">
              <a:rPr lang="en-SE" smtClean="0"/>
              <a:t>2024-11-14</a:t>
            </a:fld>
            <a:endParaRPr lang="en-SE"/>
          </a:p>
        </p:txBody>
      </p:sp>
      <p:sp>
        <p:nvSpPr>
          <p:cNvPr id="5" name="Footer Placeholder 4">
            <a:extLst>
              <a:ext uri="{FF2B5EF4-FFF2-40B4-BE49-F238E27FC236}">
                <a16:creationId xmlns:a16="http://schemas.microsoft.com/office/drawing/2014/main" id="{9CDB6E15-04DA-24F9-FCB7-6E8D704684F0}"/>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6F2197C0-0BBE-1EFE-99F4-CFC6532755EB}"/>
              </a:ext>
            </a:extLst>
          </p:cNvPr>
          <p:cNvSpPr>
            <a:spLocks noGrp="1"/>
          </p:cNvSpPr>
          <p:nvPr>
            <p:ph type="sldNum" sz="quarter" idx="12"/>
          </p:nvPr>
        </p:nvSpPr>
        <p:spPr/>
        <p:txBody>
          <a:bodyPr/>
          <a:lstStyle/>
          <a:p>
            <a:fld id="{B79E0A27-D9BA-4357-AB75-F034B0041A20}" type="slidenum">
              <a:rPr lang="en-SE" smtClean="0"/>
              <a:t>‹#›</a:t>
            </a:fld>
            <a:endParaRPr lang="en-SE"/>
          </a:p>
        </p:txBody>
      </p:sp>
    </p:spTree>
    <p:extLst>
      <p:ext uri="{BB962C8B-B14F-4D97-AF65-F5344CB8AC3E}">
        <p14:creationId xmlns:p14="http://schemas.microsoft.com/office/powerpoint/2010/main" val="254676863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8CBE8-B54B-3C3F-1B70-82FCCEEB016B}"/>
              </a:ext>
            </a:extLst>
          </p:cNvPr>
          <p:cNvSpPr>
            <a:spLocks noGrp="1"/>
          </p:cNvSpPr>
          <p:nvPr>
            <p:ph type="title"/>
          </p:nvPr>
        </p:nvSpPr>
        <p:spPr>
          <a:xfrm>
            <a:off x="623888" y="1282304"/>
            <a:ext cx="7886700" cy="2139553"/>
          </a:xfrm>
        </p:spPr>
        <p:txBody>
          <a:bodyPr anchor="b"/>
          <a:lstStyle>
            <a:lvl1pPr>
              <a:defRPr sz="4500"/>
            </a:lvl1pPr>
          </a:lstStyle>
          <a:p>
            <a:r>
              <a:rPr lang="en-GB"/>
              <a:t>Click to edit Master title style</a:t>
            </a:r>
            <a:endParaRPr lang="en-SE"/>
          </a:p>
        </p:txBody>
      </p:sp>
      <p:sp>
        <p:nvSpPr>
          <p:cNvPr id="3" name="Text Placeholder 2">
            <a:extLst>
              <a:ext uri="{FF2B5EF4-FFF2-40B4-BE49-F238E27FC236}">
                <a16:creationId xmlns:a16="http://schemas.microsoft.com/office/drawing/2014/main" id="{5CDDBC07-B4C2-4997-FD3E-D27C2BC2680F}"/>
              </a:ext>
            </a:extLst>
          </p:cNvPr>
          <p:cNvSpPr>
            <a:spLocks noGrp="1"/>
          </p:cNvSpPr>
          <p:nvPr>
            <p:ph type="body" idx="1"/>
          </p:nvPr>
        </p:nvSpPr>
        <p:spPr>
          <a:xfrm>
            <a:off x="623888" y="3442098"/>
            <a:ext cx="7886700" cy="1125140"/>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99C97EB-2197-5CCC-1058-68D9FB543F0B}"/>
              </a:ext>
            </a:extLst>
          </p:cNvPr>
          <p:cNvSpPr>
            <a:spLocks noGrp="1"/>
          </p:cNvSpPr>
          <p:nvPr>
            <p:ph type="dt" sz="half" idx="10"/>
          </p:nvPr>
        </p:nvSpPr>
        <p:spPr/>
        <p:txBody>
          <a:bodyPr/>
          <a:lstStyle/>
          <a:p>
            <a:fld id="{7105E815-8B8C-4AF0-BBF0-99FE9F20D289}" type="datetimeFigureOut">
              <a:rPr lang="en-SE" smtClean="0"/>
              <a:t>2024-11-14</a:t>
            </a:fld>
            <a:endParaRPr lang="en-SE"/>
          </a:p>
        </p:txBody>
      </p:sp>
      <p:sp>
        <p:nvSpPr>
          <p:cNvPr id="5" name="Footer Placeholder 4">
            <a:extLst>
              <a:ext uri="{FF2B5EF4-FFF2-40B4-BE49-F238E27FC236}">
                <a16:creationId xmlns:a16="http://schemas.microsoft.com/office/drawing/2014/main" id="{BDA74E40-886A-BF64-B689-0B801760F2A3}"/>
              </a:ext>
            </a:extLst>
          </p:cNvPr>
          <p:cNvSpPr>
            <a:spLocks noGrp="1"/>
          </p:cNvSpPr>
          <p:nvPr>
            <p:ph type="ftr" sz="quarter" idx="11"/>
          </p:nvPr>
        </p:nvSpPr>
        <p:spPr/>
        <p:txBody>
          <a:bodyPr/>
          <a:lstStyle/>
          <a:p>
            <a:endParaRPr lang="en-SE"/>
          </a:p>
        </p:txBody>
      </p:sp>
      <p:sp>
        <p:nvSpPr>
          <p:cNvPr id="6" name="Slide Number Placeholder 5">
            <a:extLst>
              <a:ext uri="{FF2B5EF4-FFF2-40B4-BE49-F238E27FC236}">
                <a16:creationId xmlns:a16="http://schemas.microsoft.com/office/drawing/2014/main" id="{2895C450-7589-FDC5-1C71-34BAA7EF61D5}"/>
              </a:ext>
            </a:extLst>
          </p:cNvPr>
          <p:cNvSpPr>
            <a:spLocks noGrp="1"/>
          </p:cNvSpPr>
          <p:nvPr>
            <p:ph type="sldNum" sz="quarter" idx="12"/>
          </p:nvPr>
        </p:nvSpPr>
        <p:spPr/>
        <p:txBody>
          <a:bodyPr/>
          <a:lstStyle/>
          <a:p>
            <a:fld id="{B79E0A27-D9BA-4357-AB75-F034B0041A20}" type="slidenum">
              <a:rPr lang="en-SE" smtClean="0"/>
              <a:t>‹#›</a:t>
            </a:fld>
            <a:endParaRPr lang="en-SE"/>
          </a:p>
        </p:txBody>
      </p:sp>
    </p:spTree>
    <p:extLst>
      <p:ext uri="{BB962C8B-B14F-4D97-AF65-F5344CB8AC3E}">
        <p14:creationId xmlns:p14="http://schemas.microsoft.com/office/powerpoint/2010/main" val="39881614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F2F71-A401-7B5E-47D3-0980CECC86C4}"/>
              </a:ext>
            </a:extLst>
          </p:cNvPr>
          <p:cNvSpPr>
            <a:spLocks noGrp="1"/>
          </p:cNvSpPr>
          <p:nvPr>
            <p:ph type="title"/>
          </p:nvPr>
        </p:nvSpPr>
        <p:spPr/>
        <p:txBody>
          <a:bodyPr/>
          <a:lstStyle/>
          <a:p>
            <a:r>
              <a:rPr lang="en-GB"/>
              <a:t>Click to edit Master title style</a:t>
            </a:r>
            <a:endParaRPr lang="en-SE"/>
          </a:p>
        </p:txBody>
      </p:sp>
      <p:sp>
        <p:nvSpPr>
          <p:cNvPr id="3" name="Content Placeholder 2">
            <a:extLst>
              <a:ext uri="{FF2B5EF4-FFF2-40B4-BE49-F238E27FC236}">
                <a16:creationId xmlns:a16="http://schemas.microsoft.com/office/drawing/2014/main" id="{4B535464-8CF4-DC44-A35D-F2EC13C486E2}"/>
              </a:ext>
            </a:extLst>
          </p:cNvPr>
          <p:cNvSpPr>
            <a:spLocks noGrp="1"/>
          </p:cNvSpPr>
          <p:nvPr>
            <p:ph sz="half" idx="1"/>
          </p:nvPr>
        </p:nvSpPr>
        <p:spPr>
          <a:xfrm>
            <a:off x="6286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4" name="Content Placeholder 3">
            <a:extLst>
              <a:ext uri="{FF2B5EF4-FFF2-40B4-BE49-F238E27FC236}">
                <a16:creationId xmlns:a16="http://schemas.microsoft.com/office/drawing/2014/main" id="{01751EC9-7B6E-4296-0326-19684002EDA2}"/>
              </a:ext>
            </a:extLst>
          </p:cNvPr>
          <p:cNvSpPr>
            <a:spLocks noGrp="1"/>
          </p:cNvSpPr>
          <p:nvPr>
            <p:ph sz="half" idx="2"/>
          </p:nvPr>
        </p:nvSpPr>
        <p:spPr>
          <a:xfrm>
            <a:off x="4629150" y="1369219"/>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5" name="Date Placeholder 4">
            <a:extLst>
              <a:ext uri="{FF2B5EF4-FFF2-40B4-BE49-F238E27FC236}">
                <a16:creationId xmlns:a16="http://schemas.microsoft.com/office/drawing/2014/main" id="{D924BA91-6F15-0246-AC50-4D64D0CFB5C4}"/>
              </a:ext>
            </a:extLst>
          </p:cNvPr>
          <p:cNvSpPr>
            <a:spLocks noGrp="1"/>
          </p:cNvSpPr>
          <p:nvPr>
            <p:ph type="dt" sz="half" idx="10"/>
          </p:nvPr>
        </p:nvSpPr>
        <p:spPr/>
        <p:txBody>
          <a:bodyPr/>
          <a:lstStyle/>
          <a:p>
            <a:fld id="{7105E815-8B8C-4AF0-BBF0-99FE9F20D289}" type="datetimeFigureOut">
              <a:rPr lang="en-SE" smtClean="0"/>
              <a:t>2024-11-14</a:t>
            </a:fld>
            <a:endParaRPr lang="en-SE"/>
          </a:p>
        </p:txBody>
      </p:sp>
      <p:sp>
        <p:nvSpPr>
          <p:cNvPr id="6" name="Footer Placeholder 5">
            <a:extLst>
              <a:ext uri="{FF2B5EF4-FFF2-40B4-BE49-F238E27FC236}">
                <a16:creationId xmlns:a16="http://schemas.microsoft.com/office/drawing/2014/main" id="{23D0E033-2373-0AFD-7DA4-9D9264A4A64A}"/>
              </a:ext>
            </a:extLst>
          </p:cNvPr>
          <p:cNvSpPr>
            <a:spLocks noGrp="1"/>
          </p:cNvSpPr>
          <p:nvPr>
            <p:ph type="ftr" sz="quarter" idx="11"/>
          </p:nvPr>
        </p:nvSpPr>
        <p:spPr/>
        <p:txBody>
          <a:bodyPr/>
          <a:lstStyle/>
          <a:p>
            <a:endParaRPr lang="en-SE"/>
          </a:p>
        </p:txBody>
      </p:sp>
      <p:sp>
        <p:nvSpPr>
          <p:cNvPr id="7" name="Slide Number Placeholder 6">
            <a:extLst>
              <a:ext uri="{FF2B5EF4-FFF2-40B4-BE49-F238E27FC236}">
                <a16:creationId xmlns:a16="http://schemas.microsoft.com/office/drawing/2014/main" id="{E565FD0A-3433-8089-9C55-D6666A466743}"/>
              </a:ext>
            </a:extLst>
          </p:cNvPr>
          <p:cNvSpPr>
            <a:spLocks noGrp="1"/>
          </p:cNvSpPr>
          <p:nvPr>
            <p:ph type="sldNum" sz="quarter" idx="12"/>
          </p:nvPr>
        </p:nvSpPr>
        <p:spPr/>
        <p:txBody>
          <a:bodyPr/>
          <a:lstStyle/>
          <a:p>
            <a:fld id="{B79E0A27-D9BA-4357-AB75-F034B0041A20}" type="slidenum">
              <a:rPr lang="en-SE" smtClean="0"/>
              <a:t>‹#›</a:t>
            </a:fld>
            <a:endParaRPr lang="en-SE"/>
          </a:p>
        </p:txBody>
      </p:sp>
    </p:spTree>
    <p:extLst>
      <p:ext uri="{BB962C8B-B14F-4D97-AF65-F5344CB8AC3E}">
        <p14:creationId xmlns:p14="http://schemas.microsoft.com/office/powerpoint/2010/main" val="186467382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DEC89-58AA-0C7E-7F80-AA2457D3EC26}"/>
              </a:ext>
            </a:extLst>
          </p:cNvPr>
          <p:cNvSpPr>
            <a:spLocks noGrp="1"/>
          </p:cNvSpPr>
          <p:nvPr>
            <p:ph type="title"/>
          </p:nvPr>
        </p:nvSpPr>
        <p:spPr>
          <a:xfrm>
            <a:off x="629841" y="273844"/>
            <a:ext cx="7886700" cy="994172"/>
          </a:xfrm>
        </p:spPr>
        <p:txBody>
          <a:bodyPr/>
          <a:lstStyle/>
          <a:p>
            <a:r>
              <a:rPr lang="en-GB"/>
              <a:t>Click to edit Master title style</a:t>
            </a:r>
            <a:endParaRPr lang="en-SE"/>
          </a:p>
        </p:txBody>
      </p:sp>
      <p:sp>
        <p:nvSpPr>
          <p:cNvPr id="3" name="Text Placeholder 2">
            <a:extLst>
              <a:ext uri="{FF2B5EF4-FFF2-40B4-BE49-F238E27FC236}">
                <a16:creationId xmlns:a16="http://schemas.microsoft.com/office/drawing/2014/main" id="{CF5FD3B3-31BC-A3A0-C3A4-B6E7168703BB}"/>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0A73A7F1-1372-7388-7A88-F9FAA3D0A28A}"/>
              </a:ext>
            </a:extLst>
          </p:cNvPr>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5" name="Text Placeholder 4">
            <a:extLst>
              <a:ext uri="{FF2B5EF4-FFF2-40B4-BE49-F238E27FC236}">
                <a16:creationId xmlns:a16="http://schemas.microsoft.com/office/drawing/2014/main" id="{77E3C14F-1150-B746-5426-0EC362C39F4E}"/>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0DE9C26B-1F4B-0CD8-6449-7B30D7F88979}"/>
              </a:ext>
            </a:extLst>
          </p:cNvPr>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7" name="Date Placeholder 6">
            <a:extLst>
              <a:ext uri="{FF2B5EF4-FFF2-40B4-BE49-F238E27FC236}">
                <a16:creationId xmlns:a16="http://schemas.microsoft.com/office/drawing/2014/main" id="{4A777468-54A6-1146-B8C0-0DAFBBBA7DED}"/>
              </a:ext>
            </a:extLst>
          </p:cNvPr>
          <p:cNvSpPr>
            <a:spLocks noGrp="1"/>
          </p:cNvSpPr>
          <p:nvPr>
            <p:ph type="dt" sz="half" idx="10"/>
          </p:nvPr>
        </p:nvSpPr>
        <p:spPr/>
        <p:txBody>
          <a:bodyPr/>
          <a:lstStyle/>
          <a:p>
            <a:fld id="{7105E815-8B8C-4AF0-BBF0-99FE9F20D289}" type="datetimeFigureOut">
              <a:rPr lang="en-SE" smtClean="0"/>
              <a:t>2024-11-14</a:t>
            </a:fld>
            <a:endParaRPr lang="en-SE"/>
          </a:p>
        </p:txBody>
      </p:sp>
      <p:sp>
        <p:nvSpPr>
          <p:cNvPr id="8" name="Footer Placeholder 7">
            <a:extLst>
              <a:ext uri="{FF2B5EF4-FFF2-40B4-BE49-F238E27FC236}">
                <a16:creationId xmlns:a16="http://schemas.microsoft.com/office/drawing/2014/main" id="{D0C562AD-1D39-63C0-FDC2-14A95FC9E4EA}"/>
              </a:ext>
            </a:extLst>
          </p:cNvPr>
          <p:cNvSpPr>
            <a:spLocks noGrp="1"/>
          </p:cNvSpPr>
          <p:nvPr>
            <p:ph type="ftr" sz="quarter" idx="11"/>
          </p:nvPr>
        </p:nvSpPr>
        <p:spPr/>
        <p:txBody>
          <a:bodyPr/>
          <a:lstStyle/>
          <a:p>
            <a:endParaRPr lang="en-SE"/>
          </a:p>
        </p:txBody>
      </p:sp>
      <p:sp>
        <p:nvSpPr>
          <p:cNvPr id="9" name="Slide Number Placeholder 8">
            <a:extLst>
              <a:ext uri="{FF2B5EF4-FFF2-40B4-BE49-F238E27FC236}">
                <a16:creationId xmlns:a16="http://schemas.microsoft.com/office/drawing/2014/main" id="{A85764DE-2AC3-7E79-94C2-C830BE3423C3}"/>
              </a:ext>
            </a:extLst>
          </p:cNvPr>
          <p:cNvSpPr>
            <a:spLocks noGrp="1"/>
          </p:cNvSpPr>
          <p:nvPr>
            <p:ph type="sldNum" sz="quarter" idx="12"/>
          </p:nvPr>
        </p:nvSpPr>
        <p:spPr/>
        <p:txBody>
          <a:bodyPr/>
          <a:lstStyle/>
          <a:p>
            <a:fld id="{B79E0A27-D9BA-4357-AB75-F034B0041A20}" type="slidenum">
              <a:rPr lang="en-SE" smtClean="0"/>
              <a:t>‹#›</a:t>
            </a:fld>
            <a:endParaRPr lang="en-SE"/>
          </a:p>
        </p:txBody>
      </p:sp>
    </p:spTree>
    <p:extLst>
      <p:ext uri="{BB962C8B-B14F-4D97-AF65-F5344CB8AC3E}">
        <p14:creationId xmlns:p14="http://schemas.microsoft.com/office/powerpoint/2010/main" val="159245261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6B53F-90CD-44A2-9416-4BEB75C6FFDD}"/>
              </a:ext>
            </a:extLst>
          </p:cNvPr>
          <p:cNvSpPr>
            <a:spLocks noGrp="1"/>
          </p:cNvSpPr>
          <p:nvPr>
            <p:ph type="title"/>
          </p:nvPr>
        </p:nvSpPr>
        <p:spPr/>
        <p:txBody>
          <a:bodyPr/>
          <a:lstStyle/>
          <a:p>
            <a:r>
              <a:rPr lang="en-GB"/>
              <a:t>Click to edit Master title style</a:t>
            </a:r>
            <a:endParaRPr lang="en-SE"/>
          </a:p>
        </p:txBody>
      </p:sp>
      <p:sp>
        <p:nvSpPr>
          <p:cNvPr id="3" name="Date Placeholder 2">
            <a:extLst>
              <a:ext uri="{FF2B5EF4-FFF2-40B4-BE49-F238E27FC236}">
                <a16:creationId xmlns:a16="http://schemas.microsoft.com/office/drawing/2014/main" id="{32652628-455F-57B4-6DDF-DB358C52DF6D}"/>
              </a:ext>
            </a:extLst>
          </p:cNvPr>
          <p:cNvSpPr>
            <a:spLocks noGrp="1"/>
          </p:cNvSpPr>
          <p:nvPr>
            <p:ph type="dt" sz="half" idx="10"/>
          </p:nvPr>
        </p:nvSpPr>
        <p:spPr/>
        <p:txBody>
          <a:bodyPr/>
          <a:lstStyle/>
          <a:p>
            <a:fld id="{7105E815-8B8C-4AF0-BBF0-99FE9F20D289}" type="datetimeFigureOut">
              <a:rPr lang="en-SE" smtClean="0"/>
              <a:t>2024-11-14</a:t>
            </a:fld>
            <a:endParaRPr lang="en-SE"/>
          </a:p>
        </p:txBody>
      </p:sp>
      <p:sp>
        <p:nvSpPr>
          <p:cNvPr id="4" name="Footer Placeholder 3">
            <a:extLst>
              <a:ext uri="{FF2B5EF4-FFF2-40B4-BE49-F238E27FC236}">
                <a16:creationId xmlns:a16="http://schemas.microsoft.com/office/drawing/2014/main" id="{7B2BF89B-E8BF-D441-CD97-85A1DE73F0D5}"/>
              </a:ext>
            </a:extLst>
          </p:cNvPr>
          <p:cNvSpPr>
            <a:spLocks noGrp="1"/>
          </p:cNvSpPr>
          <p:nvPr>
            <p:ph type="ftr" sz="quarter" idx="11"/>
          </p:nvPr>
        </p:nvSpPr>
        <p:spPr/>
        <p:txBody>
          <a:bodyPr/>
          <a:lstStyle/>
          <a:p>
            <a:endParaRPr lang="en-SE"/>
          </a:p>
        </p:txBody>
      </p:sp>
      <p:sp>
        <p:nvSpPr>
          <p:cNvPr id="5" name="Slide Number Placeholder 4">
            <a:extLst>
              <a:ext uri="{FF2B5EF4-FFF2-40B4-BE49-F238E27FC236}">
                <a16:creationId xmlns:a16="http://schemas.microsoft.com/office/drawing/2014/main" id="{099E2535-4D19-F984-67FC-66B2F5A7C2F6}"/>
              </a:ext>
            </a:extLst>
          </p:cNvPr>
          <p:cNvSpPr>
            <a:spLocks noGrp="1"/>
          </p:cNvSpPr>
          <p:nvPr>
            <p:ph type="sldNum" sz="quarter" idx="12"/>
          </p:nvPr>
        </p:nvSpPr>
        <p:spPr/>
        <p:txBody>
          <a:bodyPr/>
          <a:lstStyle/>
          <a:p>
            <a:fld id="{B79E0A27-D9BA-4357-AB75-F034B0041A20}" type="slidenum">
              <a:rPr lang="en-SE" smtClean="0"/>
              <a:t>‹#›</a:t>
            </a:fld>
            <a:endParaRPr lang="en-SE"/>
          </a:p>
        </p:txBody>
      </p:sp>
    </p:spTree>
    <p:extLst>
      <p:ext uri="{BB962C8B-B14F-4D97-AF65-F5344CB8AC3E}">
        <p14:creationId xmlns:p14="http://schemas.microsoft.com/office/powerpoint/2010/main" val="254515898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C565D6-F9E5-FC13-242A-E1C045E95721}"/>
              </a:ext>
            </a:extLst>
          </p:cNvPr>
          <p:cNvSpPr>
            <a:spLocks noGrp="1"/>
          </p:cNvSpPr>
          <p:nvPr>
            <p:ph type="dt" sz="half" idx="10"/>
          </p:nvPr>
        </p:nvSpPr>
        <p:spPr/>
        <p:txBody>
          <a:bodyPr/>
          <a:lstStyle/>
          <a:p>
            <a:fld id="{7105E815-8B8C-4AF0-BBF0-99FE9F20D289}" type="datetimeFigureOut">
              <a:rPr lang="en-SE" smtClean="0"/>
              <a:t>2024-11-14</a:t>
            </a:fld>
            <a:endParaRPr lang="en-SE"/>
          </a:p>
        </p:txBody>
      </p:sp>
      <p:sp>
        <p:nvSpPr>
          <p:cNvPr id="3" name="Footer Placeholder 2">
            <a:extLst>
              <a:ext uri="{FF2B5EF4-FFF2-40B4-BE49-F238E27FC236}">
                <a16:creationId xmlns:a16="http://schemas.microsoft.com/office/drawing/2014/main" id="{7CFFB42F-E83A-A209-768B-1E09F007D63D}"/>
              </a:ext>
            </a:extLst>
          </p:cNvPr>
          <p:cNvSpPr>
            <a:spLocks noGrp="1"/>
          </p:cNvSpPr>
          <p:nvPr>
            <p:ph type="ftr" sz="quarter" idx="11"/>
          </p:nvPr>
        </p:nvSpPr>
        <p:spPr/>
        <p:txBody>
          <a:bodyPr/>
          <a:lstStyle/>
          <a:p>
            <a:endParaRPr lang="en-SE"/>
          </a:p>
        </p:txBody>
      </p:sp>
      <p:sp>
        <p:nvSpPr>
          <p:cNvPr id="4" name="Slide Number Placeholder 3">
            <a:extLst>
              <a:ext uri="{FF2B5EF4-FFF2-40B4-BE49-F238E27FC236}">
                <a16:creationId xmlns:a16="http://schemas.microsoft.com/office/drawing/2014/main" id="{5CE692EE-7CDA-1B3D-7DB5-52AA90FFFBFC}"/>
              </a:ext>
            </a:extLst>
          </p:cNvPr>
          <p:cNvSpPr>
            <a:spLocks noGrp="1"/>
          </p:cNvSpPr>
          <p:nvPr>
            <p:ph type="sldNum" sz="quarter" idx="12"/>
          </p:nvPr>
        </p:nvSpPr>
        <p:spPr/>
        <p:txBody>
          <a:bodyPr/>
          <a:lstStyle/>
          <a:p>
            <a:fld id="{B79E0A27-D9BA-4357-AB75-F034B0041A20}" type="slidenum">
              <a:rPr lang="en-SE" smtClean="0"/>
              <a:t>‹#›</a:t>
            </a:fld>
            <a:endParaRPr lang="en-SE"/>
          </a:p>
        </p:txBody>
      </p:sp>
    </p:spTree>
    <p:extLst>
      <p:ext uri="{BB962C8B-B14F-4D97-AF65-F5344CB8AC3E}">
        <p14:creationId xmlns:p14="http://schemas.microsoft.com/office/powerpoint/2010/main" val="690199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6533-B805-D549-976B-0DA211B38CFB}"/>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SE"/>
          </a:p>
        </p:txBody>
      </p:sp>
      <p:sp>
        <p:nvSpPr>
          <p:cNvPr id="3" name="Content Placeholder 2">
            <a:extLst>
              <a:ext uri="{FF2B5EF4-FFF2-40B4-BE49-F238E27FC236}">
                <a16:creationId xmlns:a16="http://schemas.microsoft.com/office/drawing/2014/main" id="{C666ED63-ED21-0F38-2ED0-B7744C535A5E}"/>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4" name="Text Placeholder 3">
            <a:extLst>
              <a:ext uri="{FF2B5EF4-FFF2-40B4-BE49-F238E27FC236}">
                <a16:creationId xmlns:a16="http://schemas.microsoft.com/office/drawing/2014/main" id="{D0F8774A-D7F3-AF25-4129-14E0FF64D629}"/>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1F449A19-26E3-46AA-CB74-8478D4646A20}"/>
              </a:ext>
            </a:extLst>
          </p:cNvPr>
          <p:cNvSpPr>
            <a:spLocks noGrp="1"/>
          </p:cNvSpPr>
          <p:nvPr>
            <p:ph type="dt" sz="half" idx="10"/>
          </p:nvPr>
        </p:nvSpPr>
        <p:spPr/>
        <p:txBody>
          <a:bodyPr/>
          <a:lstStyle/>
          <a:p>
            <a:fld id="{7105E815-8B8C-4AF0-BBF0-99FE9F20D289}" type="datetimeFigureOut">
              <a:rPr lang="en-SE" smtClean="0"/>
              <a:t>2024-11-14</a:t>
            </a:fld>
            <a:endParaRPr lang="en-SE"/>
          </a:p>
        </p:txBody>
      </p:sp>
      <p:sp>
        <p:nvSpPr>
          <p:cNvPr id="6" name="Footer Placeholder 5">
            <a:extLst>
              <a:ext uri="{FF2B5EF4-FFF2-40B4-BE49-F238E27FC236}">
                <a16:creationId xmlns:a16="http://schemas.microsoft.com/office/drawing/2014/main" id="{018E6738-4D8C-C25A-03C9-3EC5D4CA1303}"/>
              </a:ext>
            </a:extLst>
          </p:cNvPr>
          <p:cNvSpPr>
            <a:spLocks noGrp="1"/>
          </p:cNvSpPr>
          <p:nvPr>
            <p:ph type="ftr" sz="quarter" idx="11"/>
          </p:nvPr>
        </p:nvSpPr>
        <p:spPr/>
        <p:txBody>
          <a:bodyPr/>
          <a:lstStyle/>
          <a:p>
            <a:endParaRPr lang="en-SE"/>
          </a:p>
        </p:txBody>
      </p:sp>
      <p:sp>
        <p:nvSpPr>
          <p:cNvPr id="7" name="Slide Number Placeholder 6">
            <a:extLst>
              <a:ext uri="{FF2B5EF4-FFF2-40B4-BE49-F238E27FC236}">
                <a16:creationId xmlns:a16="http://schemas.microsoft.com/office/drawing/2014/main" id="{A6874D5D-08C3-1B61-77E4-BBC17AA3415C}"/>
              </a:ext>
            </a:extLst>
          </p:cNvPr>
          <p:cNvSpPr>
            <a:spLocks noGrp="1"/>
          </p:cNvSpPr>
          <p:nvPr>
            <p:ph type="sldNum" sz="quarter" idx="12"/>
          </p:nvPr>
        </p:nvSpPr>
        <p:spPr/>
        <p:txBody>
          <a:bodyPr/>
          <a:lstStyle/>
          <a:p>
            <a:fld id="{B79E0A27-D9BA-4357-AB75-F034B0041A20}" type="slidenum">
              <a:rPr lang="en-SE" smtClean="0"/>
              <a:t>‹#›</a:t>
            </a:fld>
            <a:endParaRPr lang="en-SE"/>
          </a:p>
        </p:txBody>
      </p:sp>
    </p:spTree>
    <p:extLst>
      <p:ext uri="{BB962C8B-B14F-4D97-AF65-F5344CB8AC3E}">
        <p14:creationId xmlns:p14="http://schemas.microsoft.com/office/powerpoint/2010/main" val="235424899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32810-0CAA-572A-E6EC-D67C6864397D}"/>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SE"/>
          </a:p>
        </p:txBody>
      </p:sp>
      <p:sp>
        <p:nvSpPr>
          <p:cNvPr id="3" name="Picture Placeholder 2">
            <a:extLst>
              <a:ext uri="{FF2B5EF4-FFF2-40B4-BE49-F238E27FC236}">
                <a16:creationId xmlns:a16="http://schemas.microsoft.com/office/drawing/2014/main" id="{75FAAC08-94F2-1566-F564-8822BE943F27}"/>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SE"/>
          </a:p>
        </p:txBody>
      </p:sp>
      <p:sp>
        <p:nvSpPr>
          <p:cNvPr id="4" name="Text Placeholder 3">
            <a:extLst>
              <a:ext uri="{FF2B5EF4-FFF2-40B4-BE49-F238E27FC236}">
                <a16:creationId xmlns:a16="http://schemas.microsoft.com/office/drawing/2014/main" id="{85DC6972-1164-E875-4DF0-DE9AC329C46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544A058D-575E-D98D-810C-EC38B541982E}"/>
              </a:ext>
            </a:extLst>
          </p:cNvPr>
          <p:cNvSpPr>
            <a:spLocks noGrp="1"/>
          </p:cNvSpPr>
          <p:nvPr>
            <p:ph type="dt" sz="half" idx="10"/>
          </p:nvPr>
        </p:nvSpPr>
        <p:spPr/>
        <p:txBody>
          <a:bodyPr/>
          <a:lstStyle/>
          <a:p>
            <a:fld id="{7105E815-8B8C-4AF0-BBF0-99FE9F20D289}" type="datetimeFigureOut">
              <a:rPr lang="en-SE" smtClean="0"/>
              <a:t>2024-11-14</a:t>
            </a:fld>
            <a:endParaRPr lang="en-SE"/>
          </a:p>
        </p:txBody>
      </p:sp>
      <p:sp>
        <p:nvSpPr>
          <p:cNvPr id="6" name="Footer Placeholder 5">
            <a:extLst>
              <a:ext uri="{FF2B5EF4-FFF2-40B4-BE49-F238E27FC236}">
                <a16:creationId xmlns:a16="http://schemas.microsoft.com/office/drawing/2014/main" id="{7D43FE39-581F-2758-C483-986643208724}"/>
              </a:ext>
            </a:extLst>
          </p:cNvPr>
          <p:cNvSpPr>
            <a:spLocks noGrp="1"/>
          </p:cNvSpPr>
          <p:nvPr>
            <p:ph type="ftr" sz="quarter" idx="11"/>
          </p:nvPr>
        </p:nvSpPr>
        <p:spPr/>
        <p:txBody>
          <a:bodyPr/>
          <a:lstStyle/>
          <a:p>
            <a:endParaRPr lang="en-SE"/>
          </a:p>
        </p:txBody>
      </p:sp>
      <p:sp>
        <p:nvSpPr>
          <p:cNvPr id="7" name="Slide Number Placeholder 6">
            <a:extLst>
              <a:ext uri="{FF2B5EF4-FFF2-40B4-BE49-F238E27FC236}">
                <a16:creationId xmlns:a16="http://schemas.microsoft.com/office/drawing/2014/main" id="{E927D6BA-15A8-B67D-A8E1-79F642CF926B}"/>
              </a:ext>
            </a:extLst>
          </p:cNvPr>
          <p:cNvSpPr>
            <a:spLocks noGrp="1"/>
          </p:cNvSpPr>
          <p:nvPr>
            <p:ph type="sldNum" sz="quarter" idx="12"/>
          </p:nvPr>
        </p:nvSpPr>
        <p:spPr/>
        <p:txBody>
          <a:bodyPr/>
          <a:lstStyle/>
          <a:p>
            <a:fld id="{B79E0A27-D9BA-4357-AB75-F034B0041A20}" type="slidenum">
              <a:rPr lang="en-SE" smtClean="0"/>
              <a:t>‹#›</a:t>
            </a:fld>
            <a:endParaRPr lang="en-SE"/>
          </a:p>
        </p:txBody>
      </p:sp>
    </p:spTree>
    <p:extLst>
      <p:ext uri="{BB962C8B-B14F-4D97-AF65-F5344CB8AC3E}">
        <p14:creationId xmlns:p14="http://schemas.microsoft.com/office/powerpoint/2010/main" val="154093636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0D8059-3EEB-8B04-99BB-FD45C664D41B}"/>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SE"/>
          </a:p>
        </p:txBody>
      </p:sp>
      <p:sp>
        <p:nvSpPr>
          <p:cNvPr id="3" name="Text Placeholder 2">
            <a:extLst>
              <a:ext uri="{FF2B5EF4-FFF2-40B4-BE49-F238E27FC236}">
                <a16:creationId xmlns:a16="http://schemas.microsoft.com/office/drawing/2014/main" id="{54079372-6941-4F28-A43B-FA13C7EA6F6A}"/>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4" name="Date Placeholder 3">
            <a:extLst>
              <a:ext uri="{FF2B5EF4-FFF2-40B4-BE49-F238E27FC236}">
                <a16:creationId xmlns:a16="http://schemas.microsoft.com/office/drawing/2014/main" id="{11FEADD2-BA7D-6249-2A87-4ECD1820A1AE}"/>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82000"/>
                  </a:schemeClr>
                </a:solidFill>
              </a:defRPr>
            </a:lvl1pPr>
          </a:lstStyle>
          <a:p>
            <a:fld id="{7105E815-8B8C-4AF0-BBF0-99FE9F20D289}" type="datetimeFigureOut">
              <a:rPr lang="en-SE" smtClean="0"/>
              <a:t>2024-11-14</a:t>
            </a:fld>
            <a:endParaRPr lang="en-SE"/>
          </a:p>
        </p:txBody>
      </p:sp>
      <p:sp>
        <p:nvSpPr>
          <p:cNvPr id="5" name="Footer Placeholder 4">
            <a:extLst>
              <a:ext uri="{FF2B5EF4-FFF2-40B4-BE49-F238E27FC236}">
                <a16:creationId xmlns:a16="http://schemas.microsoft.com/office/drawing/2014/main" id="{54FD40D8-A50A-67E2-CFD7-3B5B72FF2D60}"/>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SE"/>
          </a:p>
        </p:txBody>
      </p:sp>
      <p:sp>
        <p:nvSpPr>
          <p:cNvPr id="6" name="Slide Number Placeholder 5">
            <a:extLst>
              <a:ext uri="{FF2B5EF4-FFF2-40B4-BE49-F238E27FC236}">
                <a16:creationId xmlns:a16="http://schemas.microsoft.com/office/drawing/2014/main" id="{2067E4D8-B475-1C5B-E0B0-D3777BEC9287}"/>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82000"/>
                  </a:schemeClr>
                </a:solidFill>
              </a:defRPr>
            </a:lvl1pPr>
          </a:lstStyle>
          <a:p>
            <a:fld id="{B79E0A27-D9BA-4357-AB75-F034B0041A20}" type="slidenum">
              <a:rPr lang="en-SE" smtClean="0"/>
              <a:t>‹#›</a:t>
            </a:fld>
            <a:endParaRPr lang="en-SE"/>
          </a:p>
        </p:txBody>
      </p:sp>
    </p:spTree>
    <p:extLst>
      <p:ext uri="{BB962C8B-B14F-4D97-AF65-F5344CB8AC3E}">
        <p14:creationId xmlns:p14="http://schemas.microsoft.com/office/powerpoint/2010/main" val="95562491"/>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ransition spd="slow">
    <p:push/>
  </p:transition>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S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svg"/><Relationship Id="rId2" Type="http://schemas.microsoft.com/office/2018/10/relationships/comments" Target="../comments/modernComment_10A_5346F0F1.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29_2C0DDF8E.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sv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8/10/relationships/comments" Target="../comments/modernComment_116_E77A944F.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0E717B-9BA8-A968-18DF-E8AE53D1AB23}"/>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96ED9CC5-7020-73C4-7F73-1324D3D0F0D1}"/>
              </a:ext>
            </a:extLst>
          </p:cNvPr>
          <p:cNvGrpSpPr/>
          <p:nvPr/>
        </p:nvGrpSpPr>
        <p:grpSpPr>
          <a:xfrm>
            <a:off x="107950" y="87313"/>
            <a:ext cx="8928100" cy="4968875"/>
            <a:chOff x="107950" y="87313"/>
            <a:chExt cx="8928100" cy="4968875"/>
          </a:xfrm>
        </p:grpSpPr>
        <p:cxnSp>
          <p:nvCxnSpPr>
            <p:cNvPr id="3" name="Straight Connector 2">
              <a:extLst>
                <a:ext uri="{FF2B5EF4-FFF2-40B4-BE49-F238E27FC236}">
                  <a16:creationId xmlns:a16="http://schemas.microsoft.com/office/drawing/2014/main" id="{28FAFE19-6DE1-B436-9D64-4C6FED95CC42}"/>
                </a:ext>
              </a:extLst>
            </p:cNvPr>
            <p:cNvCxnSpPr>
              <a:cxnSpLocks/>
            </p:cNvCxnSpPr>
            <p:nvPr/>
          </p:nvCxnSpPr>
          <p:spPr>
            <a:xfrm>
              <a:off x="107950" y="87313"/>
              <a:ext cx="0" cy="4968875"/>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BF7086B3-2194-3A9C-9D27-B47A604E4132}"/>
                </a:ext>
              </a:extLst>
            </p:cNvPr>
            <p:cNvCxnSpPr/>
            <p:nvPr/>
          </p:nvCxnSpPr>
          <p:spPr>
            <a:xfrm>
              <a:off x="107950" y="87313"/>
              <a:ext cx="89281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EF5F774D-509B-CB39-C4DE-0B3059F4DC2D}"/>
                </a:ext>
              </a:extLst>
            </p:cNvPr>
            <p:cNvCxnSpPr/>
            <p:nvPr/>
          </p:nvCxnSpPr>
          <p:spPr>
            <a:xfrm>
              <a:off x="9036050" y="87313"/>
              <a:ext cx="0" cy="4968875"/>
            </a:xfrm>
            <a:prstGeom prst="line">
              <a:avLst/>
            </a:prstGeom>
            <a:ln w="1905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7EEF977C-08F5-BBCC-3753-FDBC17C6500C}"/>
                </a:ext>
              </a:extLst>
            </p:cNvPr>
            <p:cNvCxnSpPr/>
            <p:nvPr/>
          </p:nvCxnSpPr>
          <p:spPr>
            <a:xfrm>
              <a:off x="107950" y="5056188"/>
              <a:ext cx="89281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8" name="Group 17">
            <a:extLst>
              <a:ext uri="{FF2B5EF4-FFF2-40B4-BE49-F238E27FC236}">
                <a16:creationId xmlns:a16="http://schemas.microsoft.com/office/drawing/2014/main" id="{FBF9B05C-47DF-4331-7157-25A19BC58A58}"/>
              </a:ext>
            </a:extLst>
          </p:cNvPr>
          <p:cNvGrpSpPr/>
          <p:nvPr/>
        </p:nvGrpSpPr>
        <p:grpSpPr>
          <a:xfrm>
            <a:off x="0" y="2918463"/>
            <a:ext cx="9144000" cy="2313556"/>
            <a:chOff x="0" y="2385689"/>
            <a:chExt cx="9144000" cy="2846329"/>
          </a:xfrm>
        </p:grpSpPr>
        <p:sp>
          <p:nvSpPr>
            <p:cNvPr id="2" name="Rectangle 1">
              <a:extLst>
                <a:ext uri="{FF2B5EF4-FFF2-40B4-BE49-F238E27FC236}">
                  <a16:creationId xmlns:a16="http://schemas.microsoft.com/office/drawing/2014/main" id="{A5BF5D15-D5AC-520B-4EEB-57545484A416}"/>
                </a:ext>
              </a:extLst>
            </p:cNvPr>
            <p:cNvSpPr/>
            <p:nvPr/>
          </p:nvSpPr>
          <p:spPr>
            <a:xfrm>
              <a:off x="0" y="2385690"/>
              <a:ext cx="9144000" cy="2846328"/>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lIns="91440" tIns="45720" rIns="91440" bIns="45720" rtlCol="0" anchor="ctr"/>
            <a:lstStyle/>
            <a:p>
              <a:pPr algn="ctr"/>
              <a:endParaRPr lang="en-GB"/>
            </a:p>
            <a:p>
              <a:pPr algn="ctr"/>
              <a:endParaRPr lang="en-GB"/>
            </a:p>
            <a:p>
              <a:pPr algn="ctr"/>
              <a:endParaRPr lang="en-GB"/>
            </a:p>
            <a:p>
              <a:pPr algn="ctr"/>
              <a:endParaRPr lang="en-GB"/>
            </a:p>
            <a:p>
              <a:pPr algn="ctr"/>
              <a:r>
                <a:rPr lang="en-GB" sz="3000">
                  <a:solidFill>
                    <a:srgbClr val="1CAAFC"/>
                  </a:solidFill>
                  <a:latin typeface="Bahnschrift SemiBold" panose="020B0502040204020203" pitchFamily="34" charset="0"/>
                </a:rPr>
                <a:t>GROUP</a:t>
              </a:r>
              <a:r>
                <a:rPr lang="en-GB" sz="3000">
                  <a:solidFill>
                    <a:schemeClr val="bg1"/>
                  </a:solidFill>
                </a:rPr>
                <a:t> 1 </a:t>
              </a:r>
            </a:p>
            <a:p>
              <a:pPr algn="ctr"/>
              <a:r>
                <a:rPr lang="en-GB">
                  <a:ea typeface="+mn-lt"/>
                  <a:cs typeface="+mn-lt"/>
                </a:rPr>
                <a:t>Fazeelat Sheikh, </a:t>
              </a:r>
              <a:r>
                <a:rPr lang="en-GB" err="1">
                  <a:ea typeface="+mn-lt"/>
                  <a:cs typeface="+mn-lt"/>
                </a:rPr>
                <a:t>Tanglan</a:t>
              </a:r>
              <a:r>
                <a:rPr lang="en-GB">
                  <a:ea typeface="+mn-lt"/>
                  <a:cs typeface="+mn-lt"/>
                </a:rPr>
                <a:t> Yang, Arielle Haslam, </a:t>
              </a:r>
            </a:p>
            <a:p>
              <a:pPr algn="ctr"/>
              <a:r>
                <a:rPr lang="en-GB">
                  <a:ea typeface="+mn-lt"/>
                  <a:cs typeface="+mn-lt"/>
                </a:rPr>
                <a:t>Oskar Wahlberg, </a:t>
              </a:r>
              <a:r>
                <a:rPr lang="en-GB" err="1">
                  <a:ea typeface="+mn-lt"/>
                  <a:cs typeface="+mn-lt"/>
                </a:rPr>
                <a:t>Alhasan</a:t>
              </a:r>
              <a:r>
                <a:rPr lang="en-GB">
                  <a:ea typeface="+mn-lt"/>
                  <a:cs typeface="+mn-lt"/>
                </a:rPr>
                <a:t> </a:t>
              </a:r>
              <a:r>
                <a:rPr lang="en-GB" err="1">
                  <a:ea typeface="+mn-lt"/>
                  <a:cs typeface="+mn-lt"/>
                </a:rPr>
                <a:t>Alqaraghuli</a:t>
              </a:r>
              <a:endParaRPr lang="en-GB">
                <a:ea typeface="+mn-lt"/>
                <a:cs typeface="+mn-lt"/>
              </a:endParaRPr>
            </a:p>
            <a:p>
              <a:pPr algn="ctr"/>
              <a:endParaRPr lang="en-GB"/>
            </a:p>
            <a:p>
              <a:pPr algn="ctr"/>
              <a:endParaRPr lang="en-GB"/>
            </a:p>
          </p:txBody>
        </p:sp>
        <p:cxnSp>
          <p:nvCxnSpPr>
            <p:cNvPr id="5" name="Straight Connector 4">
              <a:extLst>
                <a:ext uri="{FF2B5EF4-FFF2-40B4-BE49-F238E27FC236}">
                  <a16:creationId xmlns:a16="http://schemas.microsoft.com/office/drawing/2014/main" id="{CC783F4C-C37C-B935-53A5-0DAC91B4108D}"/>
                </a:ext>
              </a:extLst>
            </p:cNvPr>
            <p:cNvCxnSpPr>
              <a:cxnSpLocks/>
            </p:cNvCxnSpPr>
            <p:nvPr/>
          </p:nvCxnSpPr>
          <p:spPr>
            <a:xfrm flipH="1">
              <a:off x="107949" y="2385689"/>
              <a:ext cx="1" cy="2696707"/>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4002B061-43A0-FEA5-8154-9AF5A1738F4D}"/>
                </a:ext>
              </a:extLst>
            </p:cNvPr>
            <p:cNvCxnSpPr>
              <a:cxnSpLocks/>
            </p:cNvCxnSpPr>
            <p:nvPr/>
          </p:nvCxnSpPr>
          <p:spPr>
            <a:xfrm>
              <a:off x="107949" y="5082396"/>
              <a:ext cx="89281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91E6814F-CB22-9D65-ACD9-2231090960EA}"/>
                </a:ext>
              </a:extLst>
            </p:cNvPr>
            <p:cNvCxnSpPr>
              <a:cxnSpLocks/>
            </p:cNvCxnSpPr>
            <p:nvPr/>
          </p:nvCxnSpPr>
          <p:spPr>
            <a:xfrm flipV="1">
              <a:off x="9036050" y="2385689"/>
              <a:ext cx="0" cy="2709811"/>
            </a:xfrm>
            <a:prstGeom prst="line">
              <a:avLst/>
            </a:prstGeom>
            <a:ln w="19050">
              <a:solidFill>
                <a:schemeClr val="bg1"/>
              </a:solidFill>
            </a:ln>
          </p:spPr>
          <p:style>
            <a:lnRef idx="2">
              <a:schemeClr val="accent1"/>
            </a:lnRef>
            <a:fillRef idx="0">
              <a:schemeClr val="accent1"/>
            </a:fillRef>
            <a:effectRef idx="1">
              <a:schemeClr val="accent1"/>
            </a:effectRef>
            <a:fontRef idx="minor">
              <a:schemeClr val="tx1"/>
            </a:fontRef>
          </p:style>
        </p:cxnSp>
      </p:grpSp>
      <p:sp>
        <p:nvSpPr>
          <p:cNvPr id="4" name="TextBox 3">
            <a:extLst>
              <a:ext uri="{FF2B5EF4-FFF2-40B4-BE49-F238E27FC236}">
                <a16:creationId xmlns:a16="http://schemas.microsoft.com/office/drawing/2014/main" id="{2FD07563-3F47-764F-5E12-4216593F7B20}"/>
              </a:ext>
            </a:extLst>
          </p:cNvPr>
          <p:cNvSpPr txBox="1"/>
          <p:nvPr/>
        </p:nvSpPr>
        <p:spPr>
          <a:xfrm>
            <a:off x="3438453" y="2168702"/>
            <a:ext cx="2258952" cy="1508105"/>
          </a:xfrm>
          <a:prstGeom prst="rect">
            <a:avLst/>
          </a:prstGeom>
          <a:noFill/>
        </p:spPr>
        <p:txBody>
          <a:bodyPr wrap="none" rtlCol="0">
            <a:spAutoFit/>
          </a:bodyPr>
          <a:lstStyle/>
          <a:p>
            <a:r>
              <a:rPr lang="en-GB" sz="4700">
                <a:latin typeface="+mj-lt"/>
              </a:rPr>
              <a:t>Insurance</a:t>
            </a:r>
          </a:p>
          <a:p>
            <a:r>
              <a:rPr lang="en-GB" sz="4400">
                <a:solidFill>
                  <a:schemeClr val="bg1"/>
                </a:solidFill>
                <a:latin typeface="+mj-lt"/>
              </a:rPr>
              <a:t>agreement</a:t>
            </a:r>
            <a:endParaRPr lang="en-SE" sz="4400">
              <a:solidFill>
                <a:schemeClr val="bg1"/>
              </a:solidFill>
              <a:latin typeface="+mj-lt"/>
            </a:endParaRPr>
          </a:p>
        </p:txBody>
      </p:sp>
      <p:pic>
        <p:nvPicPr>
          <p:cNvPr id="7" name="Picture 6" descr="A black text on a white background&#10;&#10;Description automatically generated">
            <a:extLst>
              <a:ext uri="{FF2B5EF4-FFF2-40B4-BE49-F238E27FC236}">
                <a16:creationId xmlns:a16="http://schemas.microsoft.com/office/drawing/2014/main" id="{BD1B33DA-F01E-EC6B-3906-77356E70754F}"/>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contrast="27000"/>
                    </a14:imgEffect>
                  </a14:imgLayer>
                </a14:imgProps>
              </a:ext>
            </a:extLst>
          </a:blip>
          <a:srcRect l="265" t="3818" r="3439" b="14727"/>
          <a:stretch/>
        </p:blipFill>
        <p:spPr>
          <a:xfrm>
            <a:off x="5294392" y="1262199"/>
            <a:ext cx="2975196" cy="736228"/>
          </a:xfrm>
          <a:prstGeom prst="rect">
            <a:avLst/>
          </a:prstGeom>
        </p:spPr>
      </p:pic>
      <p:pic>
        <p:nvPicPr>
          <p:cNvPr id="14" name="Picture 13" descr="A black and white sign with a tree and text&#10;&#10;Description automatically generated">
            <a:extLst>
              <a:ext uri="{FF2B5EF4-FFF2-40B4-BE49-F238E27FC236}">
                <a16:creationId xmlns:a16="http://schemas.microsoft.com/office/drawing/2014/main" id="{F17C16E5-741A-EAE6-1F04-668709710900}"/>
              </a:ext>
            </a:extLst>
          </p:cNvPr>
          <p:cNvPicPr>
            <a:picLocks noChangeAspect="1"/>
          </p:cNvPicPr>
          <p:nvPr/>
        </p:nvPicPr>
        <p:blipFill>
          <a:blip r:embed="rId5"/>
          <a:stretch>
            <a:fillRect/>
          </a:stretch>
        </p:blipFill>
        <p:spPr>
          <a:xfrm>
            <a:off x="2201935" y="593411"/>
            <a:ext cx="1339689" cy="1781787"/>
          </a:xfrm>
          <a:prstGeom prst="rect">
            <a:avLst/>
          </a:prstGeom>
        </p:spPr>
      </p:pic>
      <p:sp>
        <p:nvSpPr>
          <p:cNvPr id="17" name="TextBox 16">
            <a:extLst>
              <a:ext uri="{FF2B5EF4-FFF2-40B4-BE49-F238E27FC236}">
                <a16:creationId xmlns:a16="http://schemas.microsoft.com/office/drawing/2014/main" id="{84ADF543-9BBE-D751-2CC8-70C818463C09}"/>
              </a:ext>
            </a:extLst>
          </p:cNvPr>
          <p:cNvSpPr txBox="1"/>
          <p:nvPr/>
        </p:nvSpPr>
        <p:spPr>
          <a:xfrm>
            <a:off x="4322438" y="1168609"/>
            <a:ext cx="499839" cy="923330"/>
          </a:xfrm>
          <a:prstGeom prst="rect">
            <a:avLst/>
          </a:prstGeom>
          <a:noFill/>
        </p:spPr>
        <p:txBody>
          <a:bodyPr wrap="square">
            <a:spAutoFit/>
          </a:bodyPr>
          <a:lstStyle/>
          <a:p>
            <a:r>
              <a:rPr lang="en-GB" sz="5400">
                <a:latin typeface="+mj-lt"/>
              </a:rPr>
              <a:t>X</a:t>
            </a:r>
            <a:endParaRPr lang="en-SE" sz="5400"/>
          </a:p>
        </p:txBody>
      </p:sp>
    </p:spTree>
    <p:extLst>
      <p:ext uri="{BB962C8B-B14F-4D97-AF65-F5344CB8AC3E}">
        <p14:creationId xmlns:p14="http://schemas.microsoft.com/office/powerpoint/2010/main" val="23623001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E8251D98-79C7-DA2D-ED3A-F3FF58278DD7}"/>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A9E80184-49CA-CB1B-89A9-47B253900226}"/>
              </a:ext>
            </a:extLst>
          </p:cNvPr>
          <p:cNvGrpSpPr/>
          <p:nvPr/>
        </p:nvGrpSpPr>
        <p:grpSpPr>
          <a:xfrm>
            <a:off x="107950" y="87313"/>
            <a:ext cx="8928100" cy="4968875"/>
            <a:chOff x="107950" y="87313"/>
            <a:chExt cx="8928100" cy="4968875"/>
          </a:xfrm>
        </p:grpSpPr>
        <p:cxnSp>
          <p:nvCxnSpPr>
            <p:cNvPr id="3" name="Straight Connector 2">
              <a:extLst>
                <a:ext uri="{FF2B5EF4-FFF2-40B4-BE49-F238E27FC236}">
                  <a16:creationId xmlns:a16="http://schemas.microsoft.com/office/drawing/2014/main" id="{584A7A46-B600-0460-877F-93114F9BD871}"/>
                </a:ext>
              </a:extLst>
            </p:cNvPr>
            <p:cNvCxnSpPr>
              <a:cxnSpLocks/>
            </p:cNvCxnSpPr>
            <p:nvPr/>
          </p:nvCxnSpPr>
          <p:spPr>
            <a:xfrm>
              <a:off x="1079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A2DF7473-22AE-595D-7F09-0631312A34D1}"/>
                </a:ext>
              </a:extLst>
            </p:cNvPr>
            <p:cNvCxnSpPr/>
            <p:nvPr/>
          </p:nvCxnSpPr>
          <p:spPr>
            <a:xfrm>
              <a:off x="107950" y="87313"/>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E1C992AC-0DA8-8052-D879-32CE44B27900}"/>
                </a:ext>
              </a:extLst>
            </p:cNvPr>
            <p:cNvCxnSpPr/>
            <p:nvPr/>
          </p:nvCxnSpPr>
          <p:spPr>
            <a:xfrm>
              <a:off x="90360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1D29B6D2-3AF6-A03C-C7C2-A2F78AD40841}"/>
                </a:ext>
              </a:extLst>
            </p:cNvPr>
            <p:cNvCxnSpPr/>
            <p:nvPr/>
          </p:nvCxnSpPr>
          <p:spPr>
            <a:xfrm>
              <a:off x="107950" y="5056188"/>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grpSp>
      <p:grpSp>
        <p:nvGrpSpPr>
          <p:cNvPr id="2" name="Group 1">
            <a:extLst>
              <a:ext uri="{FF2B5EF4-FFF2-40B4-BE49-F238E27FC236}">
                <a16:creationId xmlns:a16="http://schemas.microsoft.com/office/drawing/2014/main" id="{573DC639-2B97-3407-C31E-C0F2E06B209B}"/>
              </a:ext>
            </a:extLst>
          </p:cNvPr>
          <p:cNvGrpSpPr/>
          <p:nvPr/>
        </p:nvGrpSpPr>
        <p:grpSpPr>
          <a:xfrm>
            <a:off x="0" y="481637"/>
            <a:ext cx="2087563" cy="986072"/>
            <a:chOff x="1502963" y="3198663"/>
            <a:chExt cx="3857472" cy="461392"/>
          </a:xfrm>
          <a:solidFill>
            <a:schemeClr val="bg1"/>
          </a:solidFill>
        </p:grpSpPr>
        <p:sp>
          <p:nvSpPr>
            <p:cNvPr id="4" name="Google Shape;472;p66">
              <a:extLst>
                <a:ext uri="{FF2B5EF4-FFF2-40B4-BE49-F238E27FC236}">
                  <a16:creationId xmlns:a16="http://schemas.microsoft.com/office/drawing/2014/main" id="{D71B99A5-66CB-3EF9-3D1F-1B221C73ED1A}"/>
                </a:ext>
              </a:extLst>
            </p:cNvPr>
            <p:cNvSpPr/>
            <p:nvPr/>
          </p:nvSpPr>
          <p:spPr>
            <a:xfrm>
              <a:off x="1502963" y="3198663"/>
              <a:ext cx="3857472" cy="460200"/>
            </a:xfrm>
            <a:prstGeom prst="rect">
              <a:avLst/>
            </a:prstGeom>
            <a:grpFill/>
            <a:ln>
              <a:noFill/>
            </a:ln>
          </p:spPr>
          <p:txBody>
            <a:bodyPr spcFirstLastPara="1" wrap="square" lIns="91425" tIns="91425" rIns="91425" bIns="91425" anchor="ctr" anchorCtr="0">
              <a:noAutofit/>
            </a:bodyPr>
            <a:lstStyle/>
            <a:p>
              <a:r>
                <a:rPr lang="en-GB" sz="4000">
                  <a:latin typeface="+mj-lt"/>
                </a:rPr>
                <a:t> Criteria 4</a:t>
              </a:r>
            </a:p>
          </p:txBody>
        </p:sp>
        <p:cxnSp>
          <p:nvCxnSpPr>
            <p:cNvPr id="5" name="Google Shape;475;p66">
              <a:extLst>
                <a:ext uri="{FF2B5EF4-FFF2-40B4-BE49-F238E27FC236}">
                  <a16:creationId xmlns:a16="http://schemas.microsoft.com/office/drawing/2014/main" id="{C892D0AE-B3E0-C7DE-7AF6-ED5A2DE5B411}"/>
                </a:ext>
              </a:extLst>
            </p:cNvPr>
            <p:cNvCxnSpPr>
              <a:cxnSpLocks/>
            </p:cNvCxnSpPr>
            <p:nvPr/>
          </p:nvCxnSpPr>
          <p:spPr>
            <a:xfrm>
              <a:off x="1703294" y="3199855"/>
              <a:ext cx="0" cy="460200"/>
            </a:xfrm>
            <a:prstGeom prst="straightConnector1">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grpSp>
      <p:pic>
        <p:nvPicPr>
          <p:cNvPr id="6" name="Picture 5" descr="A black and white sign with a tree and text&#10;&#10;Description automatically generated">
            <a:extLst>
              <a:ext uri="{FF2B5EF4-FFF2-40B4-BE49-F238E27FC236}">
                <a16:creationId xmlns:a16="http://schemas.microsoft.com/office/drawing/2014/main" id="{93AA0081-84BD-AAD1-8C48-E3BBBF5C9749}"/>
              </a:ext>
            </a:extLst>
          </p:cNvPr>
          <p:cNvPicPr>
            <a:picLocks noChangeAspect="1"/>
          </p:cNvPicPr>
          <p:nvPr/>
        </p:nvPicPr>
        <p:blipFill>
          <a:blip r:embed="rId2"/>
          <a:stretch>
            <a:fillRect/>
          </a:stretch>
        </p:blipFill>
        <p:spPr>
          <a:xfrm>
            <a:off x="8362616" y="4160521"/>
            <a:ext cx="673434" cy="895668"/>
          </a:xfrm>
          <a:prstGeom prst="rect">
            <a:avLst/>
          </a:prstGeom>
        </p:spPr>
      </p:pic>
      <p:sp>
        <p:nvSpPr>
          <p:cNvPr id="9" name="TextBox 8">
            <a:extLst>
              <a:ext uri="{FF2B5EF4-FFF2-40B4-BE49-F238E27FC236}">
                <a16:creationId xmlns:a16="http://schemas.microsoft.com/office/drawing/2014/main" id="{E50A0535-EAF9-5CB2-2C40-B545E79D2263}"/>
              </a:ext>
            </a:extLst>
          </p:cNvPr>
          <p:cNvSpPr txBox="1"/>
          <p:nvPr/>
        </p:nvSpPr>
        <p:spPr>
          <a:xfrm>
            <a:off x="2208544" y="945337"/>
            <a:ext cx="7550151" cy="338554"/>
          </a:xfrm>
          <a:prstGeom prst="rect">
            <a:avLst/>
          </a:prstGeom>
          <a:noFill/>
        </p:spPr>
        <p:txBody>
          <a:bodyPr wrap="square" lIns="91440" tIns="45720" rIns="91440" bIns="45720" anchor="t">
            <a:spAutoFit/>
          </a:bodyPr>
          <a:lstStyle/>
          <a:p>
            <a:r>
              <a:rPr lang="en-US" sz="1600" b="1">
                <a:solidFill>
                  <a:schemeClr val="bg1"/>
                </a:solidFill>
                <a:latin typeface="Bahnschrift SemiBold"/>
              </a:rPr>
              <a:t>Eligibility</a:t>
            </a:r>
            <a:r>
              <a:rPr lang="en-US" sz="1600" b="1">
                <a:solidFill>
                  <a:schemeClr val="bg1"/>
                </a:solidFill>
                <a:latin typeface="Bahnschrift SemiBold"/>
                <a:cs typeface="Arial"/>
              </a:rPr>
              <a:t>:  </a:t>
            </a:r>
            <a:r>
              <a:rPr lang="en-US" sz="1600">
                <a:solidFill>
                  <a:schemeClr val="bg1"/>
                </a:solidFill>
                <a:latin typeface="Bahnschrift SemiBold"/>
                <a:cs typeface="Arial"/>
              </a:rPr>
              <a:t>(</a:t>
            </a:r>
            <a:r>
              <a:rPr lang="en-US" sz="1600" b="0" i="0" u="none" strike="noStrike">
                <a:solidFill>
                  <a:schemeClr val="bg1"/>
                </a:solidFill>
                <a:effectLst/>
                <a:latin typeface="Bahnschrift SemiBold"/>
                <a:cs typeface="Arial"/>
              </a:rPr>
              <a:t>Product 1 to Product 8)</a:t>
            </a:r>
            <a:r>
              <a:rPr lang="en-US" sz="1600">
                <a:solidFill>
                  <a:schemeClr val="bg1"/>
                </a:solidFill>
                <a:latin typeface="Bahnschrift SemiBold"/>
                <a:cs typeface="Arial"/>
              </a:rPr>
              <a:t> &amp; </a:t>
            </a:r>
            <a:r>
              <a:rPr lang="en-US" sz="1600" b="0" i="0" u="none" strike="noStrike">
                <a:solidFill>
                  <a:schemeClr val="bg1"/>
                </a:solidFill>
                <a:effectLst/>
                <a:latin typeface="Bahnschrift SemiBold"/>
                <a:cs typeface="Arial"/>
              </a:rPr>
              <a:t>(Product 13 to Product 31)</a:t>
            </a:r>
            <a:endParaRPr lang="en-US" sz="1600">
              <a:solidFill>
                <a:schemeClr val="bg1"/>
              </a:solidFill>
              <a:latin typeface="Bahnschrift SemiBold"/>
              <a:cs typeface="Arial"/>
            </a:endParaRPr>
          </a:p>
        </p:txBody>
      </p:sp>
      <p:sp>
        <p:nvSpPr>
          <p:cNvPr id="11" name="TextBox 10">
            <a:extLst>
              <a:ext uri="{FF2B5EF4-FFF2-40B4-BE49-F238E27FC236}">
                <a16:creationId xmlns:a16="http://schemas.microsoft.com/office/drawing/2014/main" id="{AD46C799-4C91-3143-F879-863AEE41698A}"/>
              </a:ext>
            </a:extLst>
          </p:cNvPr>
          <p:cNvSpPr txBox="1"/>
          <p:nvPr/>
        </p:nvSpPr>
        <p:spPr>
          <a:xfrm>
            <a:off x="110985" y="2102955"/>
            <a:ext cx="4461011"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358775"/>
            <a:r>
              <a:rPr lang="en-US" sz="1400">
                <a:solidFill>
                  <a:srgbClr val="1AABFC"/>
                </a:solidFill>
                <a:latin typeface="Bahnschrift SemiBold" panose="020B0502040204020203" pitchFamily="34" charset="0"/>
                <a:cs typeface="Arial"/>
              </a:rPr>
              <a:t>DELETE FROM</a:t>
            </a:r>
            <a:r>
              <a:rPr lang="en-US" sz="1400">
                <a:solidFill>
                  <a:srgbClr val="CCCCCC"/>
                </a:solidFill>
                <a:latin typeface="Bahnschrift SemiBold" panose="020B0502040204020203" pitchFamily="34" charset="0"/>
                <a:cs typeface="Arial"/>
              </a:rPr>
              <a:t> </a:t>
            </a:r>
            <a:r>
              <a:rPr lang="en-US" sz="1400" err="1">
                <a:solidFill>
                  <a:schemeClr val="bg1"/>
                </a:solidFill>
                <a:latin typeface="Bahnschrift SemiBold" panose="020B0502040204020203" pitchFamily="34" charset="0"/>
                <a:cs typeface="Arial"/>
              </a:rPr>
              <a:t>ntrim</a:t>
            </a:r>
            <a:endParaRPr lang="en-US" sz="1400">
              <a:solidFill>
                <a:schemeClr val="bg1"/>
              </a:solidFill>
              <a:latin typeface="Bahnschrift SemiBold" panose="020B0502040204020203" pitchFamily="34" charset="0"/>
              <a:cs typeface="Arial"/>
            </a:endParaRPr>
          </a:p>
          <a:p>
            <a:pPr defTabSz="358775"/>
            <a:r>
              <a:rPr lang="en-US" sz="1400">
                <a:solidFill>
                  <a:srgbClr val="1AABFC"/>
                </a:solidFill>
                <a:latin typeface="Bahnschrift SemiBold" panose="020B0502040204020203" pitchFamily="34" charset="0"/>
                <a:cs typeface="Arial"/>
              </a:rPr>
              <a:t>WHERE </a:t>
            </a:r>
            <a:r>
              <a:rPr lang="en-US" sz="1400" err="1">
                <a:solidFill>
                  <a:schemeClr val="bg1"/>
                </a:solidFill>
                <a:latin typeface="Bahnschrift SemiBold" panose="020B0502040204020203" pitchFamily="34" charset="0"/>
                <a:cs typeface="Arial"/>
              </a:rPr>
              <a:t>ext_refr</a:t>
            </a:r>
            <a:r>
              <a:rPr lang="en-US" sz="1400">
                <a:solidFill>
                  <a:srgbClr val="CCCCCC"/>
                </a:solidFill>
                <a:latin typeface="Bahnschrift SemiBold" panose="020B0502040204020203" pitchFamily="34" charset="0"/>
                <a:cs typeface="Arial"/>
              </a:rPr>
              <a:t> </a:t>
            </a:r>
            <a:r>
              <a:rPr lang="en-US" sz="1400">
                <a:solidFill>
                  <a:srgbClr val="1AABFC"/>
                </a:solidFill>
                <a:latin typeface="Bahnschrift SemiBold" panose="020B0502040204020203" pitchFamily="34" charset="0"/>
                <a:cs typeface="Arial"/>
              </a:rPr>
              <a:t>IN</a:t>
            </a:r>
            <a:r>
              <a:rPr lang="en-US" sz="1400">
                <a:solidFill>
                  <a:srgbClr val="CCCCCC"/>
                </a:solidFill>
                <a:latin typeface="Bahnschrift SemiBold" panose="020B0502040204020203" pitchFamily="34" charset="0"/>
                <a:cs typeface="Arial"/>
              </a:rPr>
              <a:t> </a:t>
            </a:r>
          </a:p>
          <a:p>
            <a:pPr defTabSz="358775"/>
            <a:r>
              <a:rPr lang="en-US" sz="1400">
                <a:solidFill>
                  <a:srgbClr val="CCCCCC"/>
                </a:solidFill>
                <a:latin typeface="Bahnschrift SemiBold" panose="020B0502040204020203" pitchFamily="34" charset="0"/>
                <a:cs typeface="Arial"/>
              </a:rPr>
              <a:t>  </a:t>
            </a:r>
            <a:r>
              <a:rPr lang="en-US" sz="1400">
                <a:solidFill>
                  <a:schemeClr val="bg1"/>
                </a:solidFill>
                <a:latin typeface="Bahnschrift SemiBold" panose="020B0502040204020203" pitchFamily="34" charset="0"/>
                <a:cs typeface="Arial"/>
              </a:rPr>
              <a:t>(</a:t>
            </a:r>
            <a:r>
              <a:rPr lang="en-US" sz="1400">
                <a:solidFill>
                  <a:srgbClr val="1AABFC"/>
                </a:solidFill>
                <a:latin typeface="Bahnschrift SemiBold" panose="020B0502040204020203" pitchFamily="34" charset="0"/>
                <a:cs typeface="Arial"/>
              </a:rPr>
              <a:t>SELECT </a:t>
            </a:r>
            <a:r>
              <a:rPr lang="en-US" sz="1400" err="1">
                <a:solidFill>
                  <a:schemeClr val="bg1"/>
                </a:solidFill>
                <a:latin typeface="Bahnschrift SemiBold" panose="020B0502040204020203" pitchFamily="34" charset="0"/>
                <a:cs typeface="Arial"/>
              </a:rPr>
              <a:t>ext_refr</a:t>
            </a:r>
            <a:endParaRPr lang="en-US" sz="1400">
              <a:solidFill>
                <a:schemeClr val="bg1"/>
              </a:solidFill>
              <a:latin typeface="Bahnschrift SemiBold" panose="020B0502040204020203" pitchFamily="34" charset="0"/>
              <a:cs typeface="Arial"/>
            </a:endParaRPr>
          </a:p>
          <a:p>
            <a:pPr defTabSz="358775"/>
            <a:r>
              <a:rPr lang="en-US" sz="1400">
                <a:solidFill>
                  <a:srgbClr val="739ECA"/>
                </a:solidFill>
                <a:latin typeface="Bahnschrift SemiBold" panose="020B0502040204020203" pitchFamily="34" charset="0"/>
                <a:cs typeface="Arial"/>
              </a:rPr>
              <a:t>  </a:t>
            </a:r>
            <a:r>
              <a:rPr lang="en-US" sz="1400">
                <a:solidFill>
                  <a:srgbClr val="1AABFC"/>
                </a:solidFill>
                <a:latin typeface="Bahnschrift SemiBold" panose="020B0502040204020203" pitchFamily="34" charset="0"/>
                <a:cs typeface="Arial"/>
              </a:rPr>
              <a:t>FROM </a:t>
            </a:r>
            <a:r>
              <a:rPr lang="en-US" sz="1400" err="1">
                <a:solidFill>
                  <a:schemeClr val="bg1"/>
                </a:solidFill>
                <a:latin typeface="Bahnschrift SemiBold" panose="020B0502040204020203" pitchFamily="34" charset="0"/>
                <a:cs typeface="Arial"/>
              </a:rPr>
              <a:t>ntrim</a:t>
            </a:r>
            <a:endParaRPr lang="en-US" sz="1400">
              <a:solidFill>
                <a:schemeClr val="bg1"/>
              </a:solidFill>
              <a:latin typeface="Bahnschrift SemiBold" panose="020B0502040204020203" pitchFamily="34" charset="0"/>
              <a:cs typeface="Arial"/>
            </a:endParaRPr>
          </a:p>
          <a:p>
            <a:pPr defTabSz="358775"/>
            <a:r>
              <a:rPr lang="en-US" sz="1400">
                <a:solidFill>
                  <a:srgbClr val="739ECA"/>
                </a:solidFill>
                <a:latin typeface="Bahnschrift SemiBold" panose="020B0502040204020203" pitchFamily="34" charset="0"/>
                <a:cs typeface="Arial"/>
              </a:rPr>
              <a:t>  </a:t>
            </a:r>
            <a:r>
              <a:rPr lang="en-US" sz="1400">
                <a:solidFill>
                  <a:srgbClr val="1AABFC"/>
                </a:solidFill>
                <a:latin typeface="Bahnschrift SemiBold" panose="020B0502040204020203" pitchFamily="34" charset="0"/>
                <a:cs typeface="Arial"/>
              </a:rPr>
              <a:t>WHERE </a:t>
            </a:r>
            <a:r>
              <a:rPr lang="en-US" sz="1400">
                <a:solidFill>
                  <a:srgbClr val="FFFF00"/>
                </a:solidFill>
                <a:latin typeface="Bahnschrift SemiBold" panose="020B0502040204020203" pitchFamily="34" charset="0"/>
                <a:cs typeface="Arial"/>
              </a:rPr>
              <a:t>CAST</a:t>
            </a:r>
            <a:r>
              <a:rPr lang="en-US" sz="1400">
                <a:solidFill>
                  <a:schemeClr val="bg1"/>
                </a:solidFill>
                <a:latin typeface="Bahnschrift SemiBold" panose="020B0502040204020203" pitchFamily="34" charset="0"/>
                <a:cs typeface="Arial"/>
              </a:rPr>
              <a:t>(</a:t>
            </a:r>
            <a:r>
              <a:rPr lang="en-US" sz="1400">
                <a:solidFill>
                  <a:srgbClr val="FFFF00"/>
                </a:solidFill>
                <a:latin typeface="Bahnschrift SemiBold" panose="020B0502040204020203" pitchFamily="34" charset="0"/>
                <a:cs typeface="Arial"/>
              </a:rPr>
              <a:t>SUBSTRING</a:t>
            </a:r>
            <a:r>
              <a:rPr lang="en-US" sz="1400">
                <a:solidFill>
                  <a:schemeClr val="bg1"/>
                </a:solidFill>
                <a:latin typeface="Bahnschrift SemiBold" panose="020B0502040204020203" pitchFamily="34" charset="0"/>
                <a:cs typeface="Arial"/>
              </a:rPr>
              <a:t>(</a:t>
            </a:r>
            <a:r>
              <a:rPr lang="en-US" sz="1400" err="1">
                <a:solidFill>
                  <a:schemeClr val="bg1"/>
                </a:solidFill>
                <a:latin typeface="Bahnschrift SemiBold" panose="020B0502040204020203" pitchFamily="34" charset="0"/>
                <a:cs typeface="Arial"/>
              </a:rPr>
              <a:t>product_name</a:t>
            </a:r>
            <a:r>
              <a:rPr lang="en-US" sz="1400">
                <a:solidFill>
                  <a:schemeClr val="bg1"/>
                </a:solidFill>
                <a:latin typeface="Bahnschrift SemiBold" panose="020B0502040204020203" pitchFamily="34" charset="0"/>
                <a:cs typeface="Arial"/>
              </a:rPr>
              <a:t>,</a:t>
            </a:r>
            <a:r>
              <a:rPr lang="en-US" sz="1400">
                <a:solidFill>
                  <a:srgbClr val="FF0000"/>
                </a:solidFill>
                <a:latin typeface="Bahnschrift SemiBold" panose="020B0502040204020203" pitchFamily="34" charset="0"/>
                <a:cs typeface="Arial"/>
              </a:rPr>
              <a:t> 8</a:t>
            </a:r>
            <a:r>
              <a:rPr lang="en-US" sz="1400">
                <a:solidFill>
                  <a:schemeClr val="bg1"/>
                </a:solidFill>
                <a:latin typeface="Bahnschrift SemiBold" panose="020B0502040204020203" pitchFamily="34" charset="0"/>
                <a:cs typeface="Arial"/>
              </a:rPr>
              <a:t>)</a:t>
            </a:r>
            <a:r>
              <a:rPr lang="en-US" sz="1400">
                <a:solidFill>
                  <a:srgbClr val="CCCCCC"/>
                </a:solidFill>
                <a:latin typeface="Bahnschrift SemiBold" panose="020B0502040204020203" pitchFamily="34" charset="0"/>
                <a:cs typeface="Arial"/>
              </a:rPr>
              <a:t> 	</a:t>
            </a:r>
            <a:r>
              <a:rPr lang="en-US" sz="1400">
                <a:solidFill>
                  <a:srgbClr val="1AABFC"/>
                </a:solidFill>
                <a:latin typeface="Bahnschrift SemiBold" panose="020B0502040204020203" pitchFamily="34" charset="0"/>
                <a:cs typeface="Arial"/>
              </a:rPr>
              <a:t>AS </a:t>
            </a:r>
            <a:r>
              <a:rPr lang="en-US" sz="1400">
                <a:solidFill>
                  <a:srgbClr val="FFFF00"/>
                </a:solidFill>
                <a:latin typeface="Bahnschrift SemiBold" panose="020B0502040204020203" pitchFamily="34" charset="0"/>
                <a:cs typeface="Arial"/>
              </a:rPr>
              <a:t>INT</a:t>
            </a:r>
            <a:r>
              <a:rPr lang="en-US" sz="1400">
                <a:solidFill>
                  <a:schemeClr val="bg1"/>
                </a:solidFill>
                <a:latin typeface="Bahnschrift SemiBold" panose="020B0502040204020203" pitchFamily="34" charset="0"/>
                <a:cs typeface="Arial"/>
              </a:rPr>
              <a:t>)</a:t>
            </a:r>
            <a:r>
              <a:rPr lang="en-US" sz="1400">
                <a:solidFill>
                  <a:srgbClr val="CCCCCC"/>
                </a:solidFill>
                <a:latin typeface="Bahnschrift SemiBold" panose="020B0502040204020203" pitchFamily="34" charset="0"/>
                <a:cs typeface="Arial"/>
              </a:rPr>
              <a:t> </a:t>
            </a:r>
            <a:r>
              <a:rPr lang="en-US" sz="1400">
                <a:solidFill>
                  <a:srgbClr val="1AABFC"/>
                </a:solidFill>
                <a:latin typeface="Bahnschrift SemiBold" panose="020B0502040204020203" pitchFamily="34" charset="0"/>
                <a:cs typeface="Arial"/>
              </a:rPr>
              <a:t>IN </a:t>
            </a:r>
            <a:r>
              <a:rPr lang="en-US" sz="1400">
                <a:solidFill>
                  <a:schemeClr val="bg1"/>
                </a:solidFill>
                <a:latin typeface="Bahnschrift SemiBold" panose="020B0502040204020203" pitchFamily="34" charset="0"/>
                <a:cs typeface="Arial"/>
              </a:rPr>
              <a:t>(</a:t>
            </a:r>
            <a:r>
              <a:rPr lang="en-US" sz="1400">
                <a:solidFill>
                  <a:srgbClr val="FF0000"/>
                </a:solidFill>
                <a:latin typeface="Bahnschrift SemiBold" panose="020B0502040204020203" pitchFamily="34" charset="0"/>
                <a:cs typeface="Arial"/>
              </a:rPr>
              <a:t>9</a:t>
            </a:r>
            <a:r>
              <a:rPr lang="en-US" sz="1400">
                <a:solidFill>
                  <a:schemeClr val="bg1"/>
                </a:solidFill>
                <a:latin typeface="Bahnschrift SemiBold" panose="020B0502040204020203" pitchFamily="34" charset="0"/>
                <a:cs typeface="Arial"/>
              </a:rPr>
              <a:t>,</a:t>
            </a:r>
            <a:r>
              <a:rPr lang="en-US" sz="1400">
                <a:solidFill>
                  <a:srgbClr val="FF0000"/>
                </a:solidFill>
                <a:latin typeface="Bahnschrift SemiBold" panose="020B0502040204020203" pitchFamily="34" charset="0"/>
                <a:cs typeface="Arial"/>
              </a:rPr>
              <a:t>10</a:t>
            </a:r>
            <a:r>
              <a:rPr lang="en-US" sz="1400">
                <a:solidFill>
                  <a:schemeClr val="bg1"/>
                </a:solidFill>
                <a:latin typeface="Bahnschrift SemiBold" panose="020B0502040204020203" pitchFamily="34" charset="0"/>
                <a:cs typeface="Arial"/>
              </a:rPr>
              <a:t>,</a:t>
            </a:r>
            <a:r>
              <a:rPr lang="en-US" sz="1400">
                <a:solidFill>
                  <a:srgbClr val="FF0000"/>
                </a:solidFill>
                <a:latin typeface="Bahnschrift SemiBold" panose="020B0502040204020203" pitchFamily="34" charset="0"/>
                <a:cs typeface="Arial"/>
              </a:rPr>
              <a:t>11</a:t>
            </a:r>
            <a:r>
              <a:rPr lang="en-US" sz="1400">
                <a:solidFill>
                  <a:schemeClr val="bg1"/>
                </a:solidFill>
                <a:latin typeface="Bahnschrift SemiBold" panose="020B0502040204020203" pitchFamily="34" charset="0"/>
                <a:cs typeface="Arial"/>
              </a:rPr>
              <a:t>,</a:t>
            </a:r>
            <a:r>
              <a:rPr lang="en-US" sz="1400">
                <a:solidFill>
                  <a:srgbClr val="FF0000"/>
                </a:solidFill>
                <a:latin typeface="Bahnschrift SemiBold" panose="020B0502040204020203" pitchFamily="34" charset="0"/>
                <a:cs typeface="Arial"/>
              </a:rPr>
              <a:t>12</a:t>
            </a:r>
            <a:r>
              <a:rPr lang="en-US" sz="1400">
                <a:solidFill>
                  <a:schemeClr val="bg1"/>
                </a:solidFill>
                <a:latin typeface="Bahnschrift SemiBold" panose="020B0502040204020203" pitchFamily="34" charset="0"/>
                <a:cs typeface="Arial"/>
              </a:rPr>
              <a:t>));</a:t>
            </a:r>
            <a:endParaRPr lang="en-US" sz="1400">
              <a:solidFill>
                <a:schemeClr val="bg1"/>
              </a:solidFill>
              <a:latin typeface="Bahnschrift SemiBold" panose="020B0502040204020203" pitchFamily="34" charset="0"/>
            </a:endParaRPr>
          </a:p>
        </p:txBody>
      </p:sp>
      <p:sp>
        <p:nvSpPr>
          <p:cNvPr id="7" name="TextBox 6">
            <a:extLst>
              <a:ext uri="{FF2B5EF4-FFF2-40B4-BE49-F238E27FC236}">
                <a16:creationId xmlns:a16="http://schemas.microsoft.com/office/drawing/2014/main" id="{4D054A5B-8DB3-A2D5-CB90-E0480BFC6906}"/>
              </a:ext>
            </a:extLst>
          </p:cNvPr>
          <p:cNvSpPr txBox="1"/>
          <p:nvPr/>
        </p:nvSpPr>
        <p:spPr>
          <a:xfrm>
            <a:off x="5296957" y="2366472"/>
            <a:ext cx="3015703"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rgbClr val="1CAAFC"/>
                </a:solidFill>
                <a:latin typeface="Bahnschrift SemiBold" panose="020B0502040204020203" pitchFamily="34" charset="0"/>
                <a:ea typeface="+mn-lt"/>
                <a:cs typeface="+mn-lt"/>
              </a:rPr>
              <a:t>SELECT</a:t>
            </a:r>
            <a:r>
              <a:rPr lang="en-US" sz="1400">
                <a:solidFill>
                  <a:schemeClr val="bg1"/>
                </a:solidFill>
                <a:latin typeface="Bahnschrift SemiBold" panose="020B0502040204020203" pitchFamily="34" charset="0"/>
                <a:ea typeface="+mn-lt"/>
                <a:cs typeface="+mn-lt"/>
              </a:rPr>
              <a:t> *</a:t>
            </a:r>
            <a:endParaRPr lang="en-US">
              <a:solidFill>
                <a:schemeClr val="bg1"/>
              </a:solidFill>
              <a:latin typeface="Bahnschrift SemiBold" panose="020B0502040204020203" pitchFamily="34" charset="0"/>
            </a:endParaRPr>
          </a:p>
          <a:p>
            <a:r>
              <a:rPr lang="en-US" sz="1400">
                <a:solidFill>
                  <a:srgbClr val="1CAAFC"/>
                </a:solidFill>
                <a:latin typeface="Bahnschrift SemiBold" panose="020B0502040204020203" pitchFamily="34" charset="0"/>
                <a:ea typeface="+mn-lt"/>
                <a:cs typeface="+mn-lt"/>
              </a:rPr>
              <a:t>FROM</a:t>
            </a:r>
            <a:r>
              <a:rPr lang="en-US" sz="1400">
                <a:solidFill>
                  <a:schemeClr val="bg1"/>
                </a:solidFill>
                <a:latin typeface="Bahnschrift SemiBold" panose="020B0502040204020203" pitchFamily="34" charset="0"/>
                <a:ea typeface="+mn-lt"/>
                <a:cs typeface="+mn-lt"/>
              </a:rPr>
              <a:t> </a:t>
            </a:r>
            <a:r>
              <a:rPr lang="en-US" sz="1400" err="1">
                <a:solidFill>
                  <a:schemeClr val="bg1"/>
                </a:solidFill>
                <a:latin typeface="Bahnschrift SemiBold" panose="020B0502040204020203" pitchFamily="34" charset="0"/>
                <a:ea typeface="+mn-lt"/>
                <a:cs typeface="+mn-lt"/>
              </a:rPr>
              <a:t>dbo.portfolio</a:t>
            </a:r>
            <a:endParaRPr lang="en-US">
              <a:solidFill>
                <a:schemeClr val="bg1"/>
              </a:solidFill>
              <a:latin typeface="Bahnschrift SemiBold" panose="020B0502040204020203" pitchFamily="34" charset="0"/>
            </a:endParaRPr>
          </a:p>
          <a:p>
            <a:r>
              <a:rPr lang="en-US" sz="1400">
                <a:solidFill>
                  <a:srgbClr val="1CAAFC"/>
                </a:solidFill>
                <a:latin typeface="Bahnschrift SemiBold" panose="020B0502040204020203" pitchFamily="34" charset="0"/>
                <a:ea typeface="+mn-lt"/>
                <a:cs typeface="+mn-lt"/>
              </a:rPr>
              <a:t>WHERE</a:t>
            </a:r>
            <a:r>
              <a:rPr lang="en-US" sz="1400">
                <a:solidFill>
                  <a:schemeClr val="bg1"/>
                </a:solidFill>
                <a:latin typeface="Bahnschrift SemiBold" panose="020B0502040204020203" pitchFamily="34" charset="0"/>
                <a:ea typeface="+mn-lt"/>
                <a:cs typeface="+mn-lt"/>
              </a:rPr>
              <a:t> </a:t>
            </a:r>
            <a:r>
              <a:rPr lang="en-US" sz="1400" err="1">
                <a:solidFill>
                  <a:schemeClr val="bg1"/>
                </a:solidFill>
                <a:latin typeface="Bahnschrift SemiBold" panose="020B0502040204020203" pitchFamily="34" charset="0"/>
                <a:ea typeface="+mn-lt"/>
                <a:cs typeface="+mn-lt"/>
              </a:rPr>
              <a:t>product_Name</a:t>
            </a:r>
            <a:r>
              <a:rPr lang="en-US" sz="1400">
                <a:solidFill>
                  <a:schemeClr val="bg1"/>
                </a:solidFill>
                <a:latin typeface="Bahnschrift SemiBold" panose="020B0502040204020203" pitchFamily="34" charset="0"/>
                <a:ea typeface="+mn-lt"/>
                <a:cs typeface="+mn-lt"/>
              </a:rPr>
              <a:t> </a:t>
            </a:r>
            <a:r>
              <a:rPr lang="en-US" sz="1400">
                <a:solidFill>
                  <a:srgbClr val="1CAAFC"/>
                </a:solidFill>
                <a:latin typeface="Bahnschrift SemiBold" panose="020B0502040204020203" pitchFamily="34" charset="0"/>
                <a:ea typeface="+mn-lt"/>
                <a:cs typeface="+mn-lt"/>
              </a:rPr>
              <a:t>NOT</a:t>
            </a:r>
            <a:r>
              <a:rPr lang="en-US" sz="1400">
                <a:solidFill>
                  <a:schemeClr val="bg1"/>
                </a:solidFill>
                <a:latin typeface="Bahnschrift SemiBold" panose="020B0502040204020203" pitchFamily="34" charset="0"/>
                <a:ea typeface="+mn-lt"/>
                <a:cs typeface="+mn-lt"/>
              </a:rPr>
              <a:t> </a:t>
            </a:r>
            <a:r>
              <a:rPr lang="en-US" sz="1400">
                <a:solidFill>
                  <a:srgbClr val="1CAAFC"/>
                </a:solidFill>
                <a:latin typeface="Bahnschrift SemiBold" panose="020B0502040204020203" pitchFamily="34" charset="0"/>
                <a:ea typeface="+mn-lt"/>
                <a:cs typeface="+mn-lt"/>
              </a:rPr>
              <a:t>IN</a:t>
            </a:r>
            <a:r>
              <a:rPr lang="en-US" sz="1400">
                <a:solidFill>
                  <a:schemeClr val="bg1"/>
                </a:solidFill>
                <a:latin typeface="Bahnschrift SemiBold" panose="020B0502040204020203" pitchFamily="34" charset="0"/>
                <a:ea typeface="+mn-lt"/>
                <a:cs typeface="+mn-lt"/>
              </a:rPr>
              <a:t> (</a:t>
            </a:r>
            <a:r>
              <a:rPr lang="en-US" sz="1400">
                <a:solidFill>
                  <a:srgbClr val="FF0000"/>
                </a:solidFill>
                <a:latin typeface="Bahnschrift SemiBold" panose="020B0502040204020203" pitchFamily="34" charset="0"/>
                <a:ea typeface="+mn-lt"/>
                <a:cs typeface="+mn-lt"/>
              </a:rPr>
              <a:t>'Product 9'</a:t>
            </a:r>
            <a:r>
              <a:rPr lang="en-US" sz="1400">
                <a:solidFill>
                  <a:schemeClr val="bg1"/>
                </a:solidFill>
                <a:latin typeface="Bahnschrift SemiBold" panose="020B0502040204020203" pitchFamily="34" charset="0"/>
                <a:ea typeface="+mn-lt"/>
                <a:cs typeface="+mn-lt"/>
              </a:rPr>
              <a:t>,</a:t>
            </a:r>
            <a:r>
              <a:rPr lang="en-US" sz="1400">
                <a:solidFill>
                  <a:srgbClr val="FF0000"/>
                </a:solidFill>
                <a:latin typeface="Bahnschrift SemiBold" panose="020B0502040204020203" pitchFamily="34" charset="0"/>
                <a:ea typeface="+mn-lt"/>
                <a:cs typeface="+mn-lt"/>
              </a:rPr>
              <a:t> 'Product 10'</a:t>
            </a:r>
            <a:r>
              <a:rPr lang="en-US" sz="1400">
                <a:solidFill>
                  <a:schemeClr val="bg1"/>
                </a:solidFill>
                <a:latin typeface="Bahnschrift SemiBold" panose="020B0502040204020203" pitchFamily="34" charset="0"/>
                <a:ea typeface="+mn-lt"/>
                <a:cs typeface="+mn-lt"/>
              </a:rPr>
              <a:t>,</a:t>
            </a:r>
            <a:r>
              <a:rPr lang="en-US" sz="1400">
                <a:solidFill>
                  <a:srgbClr val="FF0000"/>
                </a:solidFill>
                <a:latin typeface="Bahnschrift SemiBold" panose="020B0502040204020203" pitchFamily="34" charset="0"/>
                <a:ea typeface="+mn-lt"/>
                <a:cs typeface="+mn-lt"/>
              </a:rPr>
              <a:t> 'Product 11'</a:t>
            </a:r>
            <a:r>
              <a:rPr lang="en-US" sz="1400">
                <a:solidFill>
                  <a:schemeClr val="bg1"/>
                </a:solidFill>
                <a:latin typeface="Bahnschrift SemiBold" panose="020B0502040204020203" pitchFamily="34" charset="0"/>
                <a:ea typeface="+mn-lt"/>
                <a:cs typeface="+mn-lt"/>
              </a:rPr>
              <a:t>,</a:t>
            </a:r>
            <a:r>
              <a:rPr lang="en-US" sz="1400">
                <a:solidFill>
                  <a:srgbClr val="FF0000"/>
                </a:solidFill>
                <a:latin typeface="Bahnschrift SemiBold" panose="020B0502040204020203" pitchFamily="34" charset="0"/>
                <a:ea typeface="+mn-lt"/>
                <a:cs typeface="+mn-lt"/>
              </a:rPr>
              <a:t> 'Product 12'</a:t>
            </a:r>
            <a:r>
              <a:rPr lang="en-US" sz="1400">
                <a:solidFill>
                  <a:schemeClr val="bg1"/>
                </a:solidFill>
                <a:latin typeface="Bahnschrift SemiBold" panose="020B0502040204020203" pitchFamily="34" charset="0"/>
                <a:ea typeface="+mn-lt"/>
                <a:cs typeface="+mn-lt"/>
              </a:rPr>
              <a:t>)</a:t>
            </a:r>
            <a:endParaRPr lang="en-US">
              <a:solidFill>
                <a:schemeClr val="bg1"/>
              </a:solidFill>
              <a:latin typeface="Bahnschrift SemiBold" panose="020B0502040204020203" pitchFamily="34" charset="0"/>
              <a:ea typeface="+mn-lt"/>
              <a:cs typeface="+mn-lt"/>
            </a:endParaRPr>
          </a:p>
        </p:txBody>
      </p:sp>
    </p:spTree>
    <p:extLst>
      <p:ext uri="{BB962C8B-B14F-4D97-AF65-F5344CB8AC3E}">
        <p14:creationId xmlns:p14="http://schemas.microsoft.com/office/powerpoint/2010/main" val="24047983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7C27B0B-4747-9DA3-C637-B8C045BAF01F}"/>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5403BC56-9E9C-42E0-4059-EAE02CB6D4EA}"/>
              </a:ext>
            </a:extLst>
          </p:cNvPr>
          <p:cNvGrpSpPr/>
          <p:nvPr/>
        </p:nvGrpSpPr>
        <p:grpSpPr>
          <a:xfrm>
            <a:off x="107950" y="87313"/>
            <a:ext cx="8928100" cy="4968875"/>
            <a:chOff x="107950" y="87313"/>
            <a:chExt cx="8928100" cy="4968875"/>
          </a:xfrm>
        </p:grpSpPr>
        <p:cxnSp>
          <p:nvCxnSpPr>
            <p:cNvPr id="3" name="Straight Connector 2">
              <a:extLst>
                <a:ext uri="{FF2B5EF4-FFF2-40B4-BE49-F238E27FC236}">
                  <a16:creationId xmlns:a16="http://schemas.microsoft.com/office/drawing/2014/main" id="{A7F6744C-A3BD-96C6-4BF3-368ABA664D1A}"/>
                </a:ext>
              </a:extLst>
            </p:cNvPr>
            <p:cNvCxnSpPr>
              <a:cxnSpLocks/>
            </p:cNvCxnSpPr>
            <p:nvPr/>
          </p:nvCxnSpPr>
          <p:spPr>
            <a:xfrm>
              <a:off x="1079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800625E7-BED2-3078-2BB0-C720EB819A8D}"/>
                </a:ext>
              </a:extLst>
            </p:cNvPr>
            <p:cNvCxnSpPr/>
            <p:nvPr/>
          </p:nvCxnSpPr>
          <p:spPr>
            <a:xfrm>
              <a:off x="107950" y="87313"/>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1E769CA7-E05D-726E-F72E-AC351C4ED0A4}"/>
                </a:ext>
              </a:extLst>
            </p:cNvPr>
            <p:cNvCxnSpPr/>
            <p:nvPr/>
          </p:nvCxnSpPr>
          <p:spPr>
            <a:xfrm>
              <a:off x="90360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4889E805-015C-ECD8-FAC5-13064BF4D248}"/>
                </a:ext>
              </a:extLst>
            </p:cNvPr>
            <p:cNvCxnSpPr/>
            <p:nvPr/>
          </p:nvCxnSpPr>
          <p:spPr>
            <a:xfrm>
              <a:off x="107950" y="5056188"/>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grpSp>
      <p:grpSp>
        <p:nvGrpSpPr>
          <p:cNvPr id="2" name="Group 1">
            <a:extLst>
              <a:ext uri="{FF2B5EF4-FFF2-40B4-BE49-F238E27FC236}">
                <a16:creationId xmlns:a16="http://schemas.microsoft.com/office/drawing/2014/main" id="{EEA00E0E-4C1F-5F3A-C53A-CFE660F1043F}"/>
              </a:ext>
            </a:extLst>
          </p:cNvPr>
          <p:cNvGrpSpPr/>
          <p:nvPr/>
        </p:nvGrpSpPr>
        <p:grpSpPr>
          <a:xfrm>
            <a:off x="0" y="484188"/>
            <a:ext cx="2093509" cy="985505"/>
            <a:chOff x="1503979" y="3198929"/>
            <a:chExt cx="3868459" cy="461126"/>
          </a:xfrm>
          <a:solidFill>
            <a:schemeClr val="bg1"/>
          </a:solidFill>
        </p:grpSpPr>
        <p:sp>
          <p:nvSpPr>
            <p:cNvPr id="4" name="Google Shape;472;p66">
              <a:extLst>
                <a:ext uri="{FF2B5EF4-FFF2-40B4-BE49-F238E27FC236}">
                  <a16:creationId xmlns:a16="http://schemas.microsoft.com/office/drawing/2014/main" id="{7DBB1F7A-BE18-7B22-A992-E5ED2D0AA855}"/>
                </a:ext>
              </a:extLst>
            </p:cNvPr>
            <p:cNvSpPr/>
            <p:nvPr/>
          </p:nvSpPr>
          <p:spPr>
            <a:xfrm>
              <a:off x="1503979" y="3198929"/>
              <a:ext cx="3868459" cy="460200"/>
            </a:xfrm>
            <a:prstGeom prst="rect">
              <a:avLst/>
            </a:prstGeom>
            <a:grpFill/>
            <a:ln>
              <a:noFill/>
            </a:ln>
          </p:spPr>
          <p:txBody>
            <a:bodyPr spcFirstLastPara="1" wrap="square" lIns="91425" tIns="91425" rIns="91425" bIns="91425" anchor="ctr" anchorCtr="0">
              <a:noAutofit/>
            </a:bodyPr>
            <a:lstStyle/>
            <a:p>
              <a:r>
                <a:rPr lang="en-GB" sz="4000">
                  <a:latin typeface="+mj-lt"/>
                </a:rPr>
                <a:t> Criteria 5</a:t>
              </a:r>
            </a:p>
          </p:txBody>
        </p:sp>
        <p:cxnSp>
          <p:nvCxnSpPr>
            <p:cNvPr id="5" name="Google Shape;475;p66">
              <a:extLst>
                <a:ext uri="{FF2B5EF4-FFF2-40B4-BE49-F238E27FC236}">
                  <a16:creationId xmlns:a16="http://schemas.microsoft.com/office/drawing/2014/main" id="{96C41821-AC0D-BA92-AF87-6FF9D3FA1CC0}"/>
                </a:ext>
              </a:extLst>
            </p:cNvPr>
            <p:cNvCxnSpPr>
              <a:cxnSpLocks/>
            </p:cNvCxnSpPr>
            <p:nvPr/>
          </p:nvCxnSpPr>
          <p:spPr>
            <a:xfrm>
              <a:off x="1703294" y="3199855"/>
              <a:ext cx="0" cy="460200"/>
            </a:xfrm>
            <a:prstGeom prst="straightConnector1">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grpSp>
      <p:pic>
        <p:nvPicPr>
          <p:cNvPr id="6" name="Picture 5" descr="A black and white sign with a tree and text&#10;&#10;Description automatically generated">
            <a:extLst>
              <a:ext uri="{FF2B5EF4-FFF2-40B4-BE49-F238E27FC236}">
                <a16:creationId xmlns:a16="http://schemas.microsoft.com/office/drawing/2014/main" id="{61B5C15B-CA0E-357F-ADB4-1980D20C7479}"/>
              </a:ext>
            </a:extLst>
          </p:cNvPr>
          <p:cNvPicPr>
            <a:picLocks noChangeAspect="1"/>
          </p:cNvPicPr>
          <p:nvPr/>
        </p:nvPicPr>
        <p:blipFill>
          <a:blip r:embed="rId2"/>
          <a:stretch>
            <a:fillRect/>
          </a:stretch>
        </p:blipFill>
        <p:spPr>
          <a:xfrm>
            <a:off x="8362616" y="4160521"/>
            <a:ext cx="673434" cy="895668"/>
          </a:xfrm>
          <a:prstGeom prst="rect">
            <a:avLst/>
          </a:prstGeom>
        </p:spPr>
      </p:pic>
      <p:sp>
        <p:nvSpPr>
          <p:cNvPr id="9" name="TextBox 8">
            <a:extLst>
              <a:ext uri="{FF2B5EF4-FFF2-40B4-BE49-F238E27FC236}">
                <a16:creationId xmlns:a16="http://schemas.microsoft.com/office/drawing/2014/main" id="{7E6C55BD-65FD-8E47-B75D-91D2664780DD}"/>
              </a:ext>
            </a:extLst>
          </p:cNvPr>
          <p:cNvSpPr txBox="1"/>
          <p:nvPr/>
        </p:nvSpPr>
        <p:spPr>
          <a:xfrm>
            <a:off x="2289625" y="406327"/>
            <a:ext cx="7550151" cy="1261884"/>
          </a:xfrm>
          <a:prstGeom prst="rect">
            <a:avLst/>
          </a:prstGeom>
          <a:noFill/>
        </p:spPr>
        <p:txBody>
          <a:bodyPr wrap="square" lIns="91440" tIns="45720" rIns="91440" bIns="45720" anchor="t">
            <a:spAutoFit/>
          </a:bodyPr>
          <a:lstStyle/>
          <a:p>
            <a:pPr algn="l"/>
            <a:endParaRPr lang="en-US" sz="1400" b="0" i="0" u="none" strike="noStrike" baseline="0">
              <a:solidFill>
                <a:schemeClr val="bg1"/>
              </a:solidFill>
              <a:latin typeface="Bahnschrift SemiBold" panose="020B0502040204020203" pitchFamily="34" charset="0"/>
            </a:endParaRPr>
          </a:p>
          <a:p>
            <a:r>
              <a:rPr lang="en-US" sz="1600" b="1" i="0" u="none" strike="noStrike">
                <a:solidFill>
                  <a:schemeClr val="bg1"/>
                </a:solidFill>
                <a:effectLst/>
                <a:latin typeface="Bahnschrift SemiBold"/>
                <a:cs typeface="Arial"/>
              </a:rPr>
              <a:t>Sales Channel</a:t>
            </a:r>
            <a:r>
              <a:rPr lang="en-US" sz="1600" b="0" i="0" u="none" strike="noStrike">
                <a:solidFill>
                  <a:schemeClr val="bg1"/>
                </a:solidFill>
                <a:effectLst/>
                <a:latin typeface="Bahnschrift SemiBold"/>
                <a:cs typeface="Arial"/>
              </a:rPr>
              <a:t>:</a:t>
            </a:r>
            <a:r>
              <a:rPr lang="en-US" sz="1600">
                <a:solidFill>
                  <a:schemeClr val="bg1"/>
                </a:solidFill>
                <a:latin typeface="Bahnschrift SemiBold"/>
                <a:cs typeface="Arial"/>
              </a:rPr>
              <a:t> </a:t>
            </a:r>
            <a:r>
              <a:rPr lang="en-US" sz="1600" b="0" i="0" u="none" strike="noStrike" baseline="0">
                <a:solidFill>
                  <a:schemeClr val="bg1"/>
                </a:solidFill>
                <a:latin typeface="Bahnschrift SemiBold"/>
              </a:rPr>
              <a:t>a. Outbound sales: portfolio code = ‘WILDWEST-3’ </a:t>
            </a:r>
          </a:p>
          <a:p>
            <a:r>
              <a:rPr lang="en-US" sz="1600">
                <a:solidFill>
                  <a:schemeClr val="bg1"/>
                </a:solidFill>
                <a:latin typeface="Bahnschrift SemiBold"/>
              </a:rPr>
              <a:t>      </a:t>
            </a:r>
            <a:r>
              <a:rPr lang="en-US" sz="1600" b="0" i="0" u="none" strike="noStrike" baseline="0">
                <a:solidFill>
                  <a:schemeClr val="bg1"/>
                </a:solidFill>
                <a:latin typeface="Bahnschrift SemiBold"/>
              </a:rPr>
              <a:t>b. Internet Sales: portfolio code = ‘WILDWEST-3’ </a:t>
            </a:r>
          </a:p>
          <a:p>
            <a:r>
              <a:rPr lang="en-US" sz="1600">
                <a:solidFill>
                  <a:schemeClr val="bg1"/>
                </a:solidFill>
                <a:latin typeface="Bahnschrift SemiBold"/>
              </a:rPr>
              <a:t>     </a:t>
            </a:r>
            <a:r>
              <a:rPr lang="en-US" sz="1600" b="0" i="0" u="none" strike="noStrike" baseline="0">
                <a:solidFill>
                  <a:schemeClr val="bg1"/>
                </a:solidFill>
                <a:latin typeface="Bahnschrift SemiBold"/>
              </a:rPr>
              <a:t>c. Inbound Sales: portfolio Code = ‘WILDWEST-2’ </a:t>
            </a:r>
          </a:p>
          <a:p>
            <a:endParaRPr lang="en-US" sz="1400" b="0" i="0" u="none" strike="noStrike" baseline="0">
              <a:solidFill>
                <a:schemeClr val="bg1"/>
              </a:solidFill>
              <a:latin typeface="Bahnschrift SemiBold" panose="020B0502040204020203" pitchFamily="34" charset="0"/>
            </a:endParaRPr>
          </a:p>
        </p:txBody>
      </p:sp>
      <p:sp>
        <p:nvSpPr>
          <p:cNvPr id="7" name="TextBox 6">
            <a:extLst>
              <a:ext uri="{FF2B5EF4-FFF2-40B4-BE49-F238E27FC236}">
                <a16:creationId xmlns:a16="http://schemas.microsoft.com/office/drawing/2014/main" id="{C2D275B6-8F4F-A4F5-F476-262C5AD6F704}"/>
              </a:ext>
            </a:extLst>
          </p:cNvPr>
          <p:cNvSpPr txBox="1"/>
          <p:nvPr/>
        </p:nvSpPr>
        <p:spPr>
          <a:xfrm>
            <a:off x="107524" y="2055547"/>
            <a:ext cx="5721775"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tabLst>
                <a:tab pos="358775" algn="l"/>
              </a:tabLst>
            </a:pPr>
            <a:r>
              <a:rPr lang="en-US" sz="1400">
                <a:solidFill>
                  <a:srgbClr val="1AABFC"/>
                </a:solidFill>
                <a:latin typeface="Bahnschrift SemiBold" panose="020B0502040204020203" pitchFamily="34" charset="0"/>
                <a:cs typeface="Arial"/>
              </a:rPr>
              <a:t>DELETE FROM</a:t>
            </a:r>
            <a:r>
              <a:rPr lang="en-US" sz="1400">
                <a:solidFill>
                  <a:srgbClr val="CCCCCC"/>
                </a:solidFill>
                <a:latin typeface="Bahnschrift SemiBold" panose="020B0502040204020203" pitchFamily="34" charset="0"/>
                <a:cs typeface="Arial"/>
              </a:rPr>
              <a:t> </a:t>
            </a:r>
            <a:r>
              <a:rPr lang="en-US" sz="1400" err="1">
                <a:solidFill>
                  <a:schemeClr val="bg1"/>
                </a:solidFill>
                <a:latin typeface="Bahnschrift SemiBold" panose="020B0502040204020203" pitchFamily="34" charset="0"/>
                <a:cs typeface="Arial"/>
              </a:rPr>
              <a:t>ntrim</a:t>
            </a:r>
            <a:endParaRPr lang="en-US" sz="1400">
              <a:solidFill>
                <a:schemeClr val="bg1"/>
              </a:solidFill>
              <a:latin typeface="Bahnschrift SemiBold" panose="020B0502040204020203" pitchFamily="34" charset="0"/>
              <a:cs typeface="Arial"/>
            </a:endParaRPr>
          </a:p>
          <a:p>
            <a:pPr>
              <a:tabLst>
                <a:tab pos="358775" algn="l"/>
              </a:tabLst>
            </a:pPr>
            <a:r>
              <a:rPr lang="en-US" sz="1400">
                <a:solidFill>
                  <a:srgbClr val="1AABFC"/>
                </a:solidFill>
                <a:latin typeface="Bahnschrift SemiBold" panose="020B0502040204020203" pitchFamily="34" charset="0"/>
                <a:cs typeface="Arial"/>
              </a:rPr>
              <a:t>WHERE </a:t>
            </a:r>
            <a:r>
              <a:rPr lang="en-US" sz="1400" err="1">
                <a:solidFill>
                  <a:schemeClr val="bg1"/>
                </a:solidFill>
                <a:latin typeface="Bahnschrift SemiBold" panose="020B0502040204020203" pitchFamily="34" charset="0"/>
                <a:cs typeface="Arial"/>
              </a:rPr>
              <a:t>ext_refr</a:t>
            </a:r>
            <a:r>
              <a:rPr lang="en-US" sz="1400">
                <a:solidFill>
                  <a:srgbClr val="CCCCCC"/>
                </a:solidFill>
                <a:latin typeface="Bahnschrift SemiBold" panose="020B0502040204020203" pitchFamily="34" charset="0"/>
                <a:cs typeface="Arial"/>
              </a:rPr>
              <a:t> </a:t>
            </a:r>
            <a:r>
              <a:rPr lang="en-US" sz="1400">
                <a:solidFill>
                  <a:srgbClr val="1AABFC"/>
                </a:solidFill>
                <a:latin typeface="Bahnschrift SemiBold" panose="020B0502040204020203" pitchFamily="34" charset="0"/>
                <a:cs typeface="Arial"/>
              </a:rPr>
              <a:t>IN </a:t>
            </a:r>
            <a:r>
              <a:rPr lang="en-US" sz="1400">
                <a:solidFill>
                  <a:schemeClr val="bg1"/>
                </a:solidFill>
                <a:latin typeface="Bahnschrift SemiBold" panose="020B0502040204020203" pitchFamily="34" charset="0"/>
                <a:cs typeface="Arial"/>
              </a:rPr>
              <a:t>(</a:t>
            </a:r>
            <a:r>
              <a:rPr lang="en-US" sz="1400">
                <a:solidFill>
                  <a:srgbClr val="1AABFC"/>
                </a:solidFill>
                <a:latin typeface="Bahnschrift SemiBold" panose="020B0502040204020203" pitchFamily="34" charset="0"/>
                <a:cs typeface="Arial"/>
              </a:rPr>
              <a:t>SELECT </a:t>
            </a:r>
            <a:r>
              <a:rPr lang="en-US" sz="1400" err="1">
                <a:solidFill>
                  <a:schemeClr val="bg1"/>
                </a:solidFill>
                <a:latin typeface="Bahnschrift SemiBold" panose="020B0502040204020203" pitchFamily="34" charset="0"/>
                <a:cs typeface="Arial"/>
              </a:rPr>
              <a:t>ext_refr</a:t>
            </a:r>
            <a:endParaRPr lang="en-US" sz="1400">
              <a:solidFill>
                <a:schemeClr val="bg1"/>
              </a:solidFill>
              <a:latin typeface="Bahnschrift SemiBold" panose="020B0502040204020203" pitchFamily="34" charset="0"/>
              <a:cs typeface="Arial"/>
            </a:endParaRPr>
          </a:p>
          <a:p>
            <a:pPr>
              <a:tabLst>
                <a:tab pos="358775" algn="l"/>
              </a:tabLst>
            </a:pPr>
            <a:r>
              <a:rPr lang="en-US" sz="1400">
                <a:solidFill>
                  <a:srgbClr val="1AABFC"/>
                </a:solidFill>
                <a:latin typeface="Bahnschrift SemiBold" panose="020B0502040204020203" pitchFamily="34" charset="0"/>
                <a:cs typeface="Arial"/>
              </a:rPr>
              <a:t>	FROM </a:t>
            </a:r>
            <a:r>
              <a:rPr lang="en-US" sz="1400" err="1">
                <a:solidFill>
                  <a:schemeClr val="bg1"/>
                </a:solidFill>
                <a:latin typeface="Bahnschrift SemiBold" panose="020B0502040204020203" pitchFamily="34" charset="0"/>
                <a:cs typeface="Arial"/>
              </a:rPr>
              <a:t>ntrim</a:t>
            </a:r>
            <a:endParaRPr lang="en-US" sz="1400">
              <a:solidFill>
                <a:schemeClr val="bg1"/>
              </a:solidFill>
              <a:latin typeface="Bahnschrift SemiBold" panose="020B0502040204020203" pitchFamily="34" charset="0"/>
              <a:cs typeface="Arial"/>
            </a:endParaRPr>
          </a:p>
          <a:p>
            <a:pPr>
              <a:tabLst>
                <a:tab pos="358775" algn="l"/>
              </a:tabLst>
            </a:pPr>
            <a:r>
              <a:rPr lang="en-US" sz="1400">
                <a:solidFill>
                  <a:srgbClr val="1AABFC"/>
                </a:solidFill>
                <a:latin typeface="Bahnschrift SemiBold" panose="020B0502040204020203" pitchFamily="34" charset="0"/>
                <a:cs typeface="Arial"/>
              </a:rPr>
              <a:t>	WHERE NOT </a:t>
            </a:r>
            <a:r>
              <a:rPr lang="en-US" sz="1400">
                <a:solidFill>
                  <a:schemeClr val="bg1"/>
                </a:solidFill>
                <a:latin typeface="Bahnschrift SemiBold" panose="020B0502040204020203" pitchFamily="34" charset="0"/>
                <a:cs typeface="Arial"/>
              </a:rPr>
              <a:t>(</a:t>
            </a:r>
            <a:r>
              <a:rPr lang="en-US" sz="1400" err="1">
                <a:solidFill>
                  <a:schemeClr val="bg1"/>
                </a:solidFill>
                <a:latin typeface="Bahnschrift SemiBold" panose="020B0502040204020203" pitchFamily="34" charset="0"/>
                <a:cs typeface="Arial"/>
              </a:rPr>
              <a:t>org_lvl_nm</a:t>
            </a:r>
            <a:r>
              <a:rPr lang="en-US" sz="1400">
                <a:solidFill>
                  <a:srgbClr val="1CAAFC"/>
                </a:solidFill>
                <a:latin typeface="Bahnschrift SemiBold" panose="020B0502040204020203" pitchFamily="34" charset="0"/>
                <a:cs typeface="Arial"/>
              </a:rPr>
              <a:t> IN</a:t>
            </a:r>
            <a:r>
              <a:rPr lang="en-US" sz="1400">
                <a:solidFill>
                  <a:schemeClr val="bg1"/>
                </a:solidFill>
                <a:latin typeface="Bahnschrift SemiBold" panose="020B0502040204020203" pitchFamily="34" charset="0"/>
                <a:cs typeface="Arial"/>
              </a:rPr>
              <a:t> (</a:t>
            </a:r>
            <a:r>
              <a:rPr lang="en-US" sz="1400">
                <a:solidFill>
                  <a:srgbClr val="FF0000"/>
                </a:solidFill>
                <a:latin typeface="Bahnschrift SemiBold" panose="020B0502040204020203" pitchFamily="34" charset="0"/>
                <a:cs typeface="Arial"/>
              </a:rPr>
              <a:t>'</a:t>
            </a:r>
            <a:r>
              <a:rPr lang="en-US" sz="1400" err="1">
                <a:solidFill>
                  <a:srgbClr val="FF0000"/>
                </a:solidFill>
                <a:latin typeface="Bahnschrift SemiBold" panose="020B0502040204020203" pitchFamily="34" charset="0"/>
                <a:cs typeface="Arial"/>
              </a:rPr>
              <a:t>Outbound'</a:t>
            </a:r>
            <a:r>
              <a:rPr lang="en-US" sz="1400" err="1">
                <a:solidFill>
                  <a:schemeClr val="bg1"/>
                </a:solidFill>
                <a:latin typeface="Bahnschrift SemiBold" panose="020B0502040204020203" pitchFamily="34" charset="0"/>
                <a:cs typeface="Arial"/>
              </a:rPr>
              <a:t>,</a:t>
            </a:r>
            <a:r>
              <a:rPr lang="en-US" sz="1400" err="1">
                <a:solidFill>
                  <a:srgbClr val="FF0000"/>
                </a:solidFill>
                <a:latin typeface="Bahnschrift SemiBold" panose="020B0502040204020203" pitchFamily="34" charset="0"/>
                <a:cs typeface="Arial"/>
              </a:rPr>
              <a:t>'Internet</a:t>
            </a:r>
            <a:r>
              <a:rPr lang="en-US" sz="1400">
                <a:solidFill>
                  <a:srgbClr val="FF0000"/>
                </a:solidFill>
                <a:latin typeface="Bahnschrift SemiBold" panose="020B0502040204020203" pitchFamily="34" charset="0"/>
                <a:cs typeface="Arial"/>
              </a:rPr>
              <a:t>'</a:t>
            </a:r>
            <a:r>
              <a:rPr lang="en-US" sz="1400">
                <a:solidFill>
                  <a:schemeClr val="bg1"/>
                </a:solidFill>
                <a:latin typeface="Bahnschrift SemiBold" panose="020B0502040204020203" pitchFamily="34" charset="0"/>
                <a:cs typeface="Arial"/>
              </a:rPr>
              <a:t>)</a:t>
            </a:r>
            <a:r>
              <a:rPr lang="en-US" sz="1400">
                <a:solidFill>
                  <a:srgbClr val="CCCCCC"/>
                </a:solidFill>
                <a:latin typeface="Bahnschrift SemiBold" panose="020B0502040204020203" pitchFamily="34" charset="0"/>
                <a:cs typeface="Arial"/>
              </a:rPr>
              <a:t> </a:t>
            </a:r>
            <a:r>
              <a:rPr lang="en-US" sz="1400">
                <a:solidFill>
                  <a:srgbClr val="FFFF00"/>
                </a:solidFill>
                <a:latin typeface="Bahnschrift SemiBold" panose="020B0502040204020203" pitchFamily="34" charset="0"/>
                <a:cs typeface="Arial"/>
              </a:rPr>
              <a:t> </a:t>
            </a:r>
            <a:r>
              <a:rPr lang="en-US" sz="1400">
                <a:solidFill>
                  <a:srgbClr val="1AABFC"/>
                </a:solidFill>
                <a:latin typeface="Bahnschrift SemiBold" panose="020B0502040204020203" pitchFamily="34" charset="0"/>
                <a:cs typeface="Arial"/>
              </a:rPr>
              <a:t>AND 	</a:t>
            </a:r>
            <a:r>
              <a:rPr lang="en-US" sz="1400" err="1">
                <a:solidFill>
                  <a:schemeClr val="bg1"/>
                </a:solidFill>
                <a:latin typeface="Bahnschrift SemiBold" panose="020B0502040204020203" pitchFamily="34" charset="0"/>
                <a:cs typeface="Arial"/>
              </a:rPr>
              <a:t>pev_portfolioresponsiblecode</a:t>
            </a:r>
            <a:r>
              <a:rPr lang="en-US" sz="1400">
                <a:solidFill>
                  <a:srgbClr val="CCCCCC"/>
                </a:solidFill>
                <a:latin typeface="Bahnschrift SemiBold" panose="020B0502040204020203" pitchFamily="34" charset="0"/>
                <a:cs typeface="Arial"/>
              </a:rPr>
              <a:t> </a:t>
            </a:r>
            <a:r>
              <a:rPr lang="en-US" sz="1400">
                <a:solidFill>
                  <a:schemeClr val="bg1"/>
                </a:solidFill>
                <a:latin typeface="Bahnschrift SemiBold" panose="020B0502040204020203" pitchFamily="34" charset="0"/>
                <a:cs typeface="Arial"/>
              </a:rPr>
              <a:t>=</a:t>
            </a:r>
            <a:r>
              <a:rPr lang="en-US" sz="1400">
                <a:solidFill>
                  <a:srgbClr val="CCCCCC"/>
                </a:solidFill>
                <a:latin typeface="Bahnschrift SemiBold" panose="020B0502040204020203" pitchFamily="34" charset="0"/>
                <a:cs typeface="Arial"/>
              </a:rPr>
              <a:t> </a:t>
            </a:r>
            <a:r>
              <a:rPr lang="en-US" sz="1400">
                <a:solidFill>
                  <a:srgbClr val="FF0000"/>
                </a:solidFill>
                <a:latin typeface="Bahnschrift SemiBold" panose="020B0502040204020203" pitchFamily="34" charset="0"/>
                <a:cs typeface="Arial"/>
              </a:rPr>
              <a:t>'WILDWEST-3’</a:t>
            </a:r>
            <a:r>
              <a:rPr lang="en-US" sz="1400">
                <a:solidFill>
                  <a:schemeClr val="bg1"/>
                </a:solidFill>
                <a:latin typeface="Bahnschrift SemiBold" panose="020B0502040204020203" pitchFamily="34" charset="0"/>
                <a:cs typeface="Arial"/>
              </a:rPr>
              <a:t>)</a:t>
            </a:r>
            <a:endParaRPr lang="en-US" sz="1400">
              <a:solidFill>
                <a:schemeClr val="bg1"/>
              </a:solidFill>
              <a:latin typeface="Bahnschrift SemiBold" panose="020B0502040204020203" pitchFamily="34" charset="0"/>
            </a:endParaRPr>
          </a:p>
          <a:p>
            <a:pPr>
              <a:tabLst>
                <a:tab pos="358775" algn="l"/>
              </a:tabLst>
            </a:pPr>
            <a:r>
              <a:rPr lang="en-US" sz="1400">
                <a:solidFill>
                  <a:srgbClr val="1AABFC"/>
                </a:solidFill>
                <a:latin typeface="Bahnschrift SemiBold" panose="020B0502040204020203" pitchFamily="34" charset="0"/>
                <a:cs typeface="Arial"/>
              </a:rPr>
              <a:t>		AND NOT</a:t>
            </a:r>
            <a:r>
              <a:rPr lang="en-US" sz="1400">
                <a:solidFill>
                  <a:schemeClr val="bg1"/>
                </a:solidFill>
                <a:latin typeface="Bahnschrift SemiBold" panose="020B0502040204020203" pitchFamily="34" charset="0"/>
                <a:cs typeface="Arial"/>
              </a:rPr>
              <a:t>(</a:t>
            </a:r>
            <a:r>
              <a:rPr lang="en-US" sz="1400" err="1">
                <a:solidFill>
                  <a:schemeClr val="bg1"/>
                </a:solidFill>
                <a:latin typeface="Bahnschrift SemiBold" panose="020B0502040204020203" pitchFamily="34" charset="0"/>
                <a:cs typeface="Arial"/>
              </a:rPr>
              <a:t>org_lvl_nm</a:t>
            </a:r>
            <a:r>
              <a:rPr lang="en-US" sz="1400">
                <a:solidFill>
                  <a:srgbClr val="CCCCCC"/>
                </a:solidFill>
                <a:latin typeface="Bahnschrift SemiBold" panose="020B0502040204020203" pitchFamily="34" charset="0"/>
                <a:cs typeface="Arial"/>
              </a:rPr>
              <a:t> </a:t>
            </a:r>
            <a:r>
              <a:rPr lang="en-US" sz="1400">
                <a:solidFill>
                  <a:schemeClr val="bg1"/>
                </a:solidFill>
                <a:latin typeface="Bahnschrift SemiBold" panose="020B0502040204020203" pitchFamily="34" charset="0"/>
                <a:cs typeface="Arial"/>
              </a:rPr>
              <a:t>=</a:t>
            </a:r>
            <a:r>
              <a:rPr lang="en-US" sz="1400">
                <a:solidFill>
                  <a:srgbClr val="CCCCCC"/>
                </a:solidFill>
                <a:latin typeface="Bahnschrift SemiBold" panose="020B0502040204020203" pitchFamily="34" charset="0"/>
                <a:cs typeface="Arial"/>
              </a:rPr>
              <a:t> </a:t>
            </a:r>
            <a:r>
              <a:rPr lang="en-US" sz="1400">
                <a:solidFill>
                  <a:srgbClr val="FF0000"/>
                </a:solidFill>
                <a:latin typeface="Bahnschrift SemiBold" panose="020B0502040204020203" pitchFamily="34" charset="0"/>
                <a:cs typeface="Arial"/>
              </a:rPr>
              <a:t>'Inbound’</a:t>
            </a:r>
            <a:r>
              <a:rPr lang="en-US" sz="1400">
                <a:solidFill>
                  <a:srgbClr val="CCCCCC"/>
                </a:solidFill>
                <a:latin typeface="Bahnschrift SemiBold" panose="020B0502040204020203" pitchFamily="34" charset="0"/>
                <a:cs typeface="Arial"/>
              </a:rPr>
              <a:t> </a:t>
            </a:r>
            <a:r>
              <a:rPr lang="en-US" sz="1400">
                <a:solidFill>
                  <a:srgbClr val="1AABFC"/>
                </a:solidFill>
                <a:latin typeface="Bahnschrift SemiBold" panose="020B0502040204020203" pitchFamily="34" charset="0"/>
                <a:cs typeface="Arial"/>
              </a:rPr>
              <a:t>AND 				</a:t>
            </a:r>
            <a:r>
              <a:rPr lang="en-US" sz="1400" err="1">
                <a:solidFill>
                  <a:schemeClr val="bg1"/>
                </a:solidFill>
                <a:latin typeface="Bahnschrift SemiBold" panose="020B0502040204020203" pitchFamily="34" charset="0"/>
                <a:cs typeface="Arial"/>
              </a:rPr>
              <a:t>pev_portfolioresponsiblecode</a:t>
            </a:r>
            <a:r>
              <a:rPr lang="en-US" sz="1400">
                <a:solidFill>
                  <a:srgbClr val="CCCCCC"/>
                </a:solidFill>
                <a:latin typeface="Bahnschrift SemiBold" panose="020B0502040204020203" pitchFamily="34" charset="0"/>
                <a:cs typeface="Arial"/>
              </a:rPr>
              <a:t> </a:t>
            </a:r>
            <a:r>
              <a:rPr lang="en-US" sz="1400">
                <a:solidFill>
                  <a:schemeClr val="bg1"/>
                </a:solidFill>
                <a:latin typeface="Bahnschrift SemiBold" panose="020B0502040204020203" pitchFamily="34" charset="0"/>
                <a:cs typeface="Arial"/>
              </a:rPr>
              <a:t>=</a:t>
            </a:r>
            <a:r>
              <a:rPr lang="en-US" sz="1400">
                <a:solidFill>
                  <a:srgbClr val="FF0000"/>
                </a:solidFill>
                <a:latin typeface="Bahnschrift SemiBold" panose="020B0502040204020203" pitchFamily="34" charset="0"/>
                <a:cs typeface="Arial"/>
              </a:rPr>
              <a:t>'WILDWEST-2'</a:t>
            </a:r>
            <a:r>
              <a:rPr lang="en-US" sz="1400">
                <a:solidFill>
                  <a:srgbClr val="CCCCCC"/>
                </a:solidFill>
                <a:latin typeface="Bahnschrift SemiBold" panose="020B0502040204020203" pitchFamily="34" charset="0"/>
                <a:cs typeface="Arial"/>
              </a:rPr>
              <a:t> </a:t>
            </a:r>
            <a:r>
              <a:rPr lang="en-US" sz="1400">
                <a:solidFill>
                  <a:schemeClr val="bg1"/>
                </a:solidFill>
                <a:latin typeface="Bahnschrift SemiBold" panose="020B0502040204020203" pitchFamily="34" charset="0"/>
                <a:cs typeface="Arial"/>
              </a:rPr>
              <a:t>));</a:t>
            </a:r>
            <a:endParaRPr lang="en-US">
              <a:solidFill>
                <a:schemeClr val="bg1"/>
              </a:solidFill>
              <a:latin typeface="Bahnschrift SemiBold" panose="020B0502040204020203" pitchFamily="34" charset="0"/>
            </a:endParaRPr>
          </a:p>
          <a:p>
            <a:pPr>
              <a:tabLst>
                <a:tab pos="358775" algn="l"/>
              </a:tabLst>
            </a:pPr>
            <a:endParaRPr lang="en-US" sz="1200">
              <a:solidFill>
                <a:srgbClr val="B788D3"/>
              </a:solidFill>
              <a:latin typeface="Bahnschrift SemiBold" panose="020B0502040204020203" pitchFamily="34" charset="0"/>
              <a:cs typeface="Arial"/>
            </a:endParaRPr>
          </a:p>
        </p:txBody>
      </p:sp>
      <p:sp>
        <p:nvSpPr>
          <p:cNvPr id="11" name="TextBox 10">
            <a:extLst>
              <a:ext uri="{FF2B5EF4-FFF2-40B4-BE49-F238E27FC236}">
                <a16:creationId xmlns:a16="http://schemas.microsoft.com/office/drawing/2014/main" id="{4F21F020-CBC3-6B82-BDCA-673BD51B7B71}"/>
              </a:ext>
            </a:extLst>
          </p:cNvPr>
          <p:cNvSpPr txBox="1"/>
          <p:nvPr/>
        </p:nvSpPr>
        <p:spPr>
          <a:xfrm>
            <a:off x="5257803" y="2042158"/>
            <a:ext cx="3613112"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rgbClr val="1CAAFC"/>
                </a:solidFill>
                <a:latin typeface="Bahnschrift SemiBold" panose="020B0502040204020203" pitchFamily="34" charset="0"/>
                <a:ea typeface="+mn-lt"/>
                <a:cs typeface="+mn-lt"/>
              </a:rPr>
              <a:t>SELECT</a:t>
            </a:r>
            <a:r>
              <a:rPr lang="en-US" sz="1400">
                <a:solidFill>
                  <a:schemeClr val="bg1"/>
                </a:solidFill>
                <a:latin typeface="Bahnschrift SemiBold" panose="020B0502040204020203" pitchFamily="34" charset="0"/>
                <a:ea typeface="+mn-lt"/>
                <a:cs typeface="+mn-lt"/>
              </a:rPr>
              <a:t> *</a:t>
            </a:r>
            <a:endParaRPr lang="en-US">
              <a:solidFill>
                <a:schemeClr val="bg1"/>
              </a:solidFill>
              <a:latin typeface="Bahnschrift SemiBold" panose="020B0502040204020203" pitchFamily="34" charset="0"/>
            </a:endParaRPr>
          </a:p>
          <a:p>
            <a:r>
              <a:rPr lang="en-US" sz="1400">
                <a:solidFill>
                  <a:srgbClr val="1CAAFC"/>
                </a:solidFill>
                <a:latin typeface="Bahnschrift SemiBold" panose="020B0502040204020203" pitchFamily="34" charset="0"/>
                <a:ea typeface="+mn-lt"/>
                <a:cs typeface="+mn-lt"/>
              </a:rPr>
              <a:t>FROM</a:t>
            </a:r>
            <a:r>
              <a:rPr lang="en-US" sz="1400">
                <a:solidFill>
                  <a:schemeClr val="bg1"/>
                </a:solidFill>
                <a:latin typeface="Bahnschrift SemiBold" panose="020B0502040204020203" pitchFamily="34" charset="0"/>
                <a:ea typeface="+mn-lt"/>
                <a:cs typeface="+mn-lt"/>
              </a:rPr>
              <a:t> </a:t>
            </a:r>
            <a:r>
              <a:rPr lang="en-US" sz="1400" err="1">
                <a:solidFill>
                  <a:schemeClr val="bg1"/>
                </a:solidFill>
                <a:latin typeface="Bahnschrift SemiBold" panose="020B0502040204020203" pitchFamily="34" charset="0"/>
                <a:ea typeface="+mn-lt"/>
                <a:cs typeface="+mn-lt"/>
              </a:rPr>
              <a:t>dbo.Sales_Org</a:t>
            </a:r>
            <a:br>
              <a:rPr lang="en-US" sz="1400">
                <a:solidFill>
                  <a:schemeClr val="bg1"/>
                </a:solidFill>
                <a:latin typeface="Bahnschrift SemiBold" panose="020B0502040204020203" pitchFamily="34" charset="0"/>
                <a:cs typeface="Arial"/>
              </a:rPr>
            </a:br>
            <a:r>
              <a:rPr lang="en-US" sz="1400">
                <a:solidFill>
                  <a:srgbClr val="1CAAFC"/>
                </a:solidFill>
                <a:latin typeface="Bahnschrift SemiBold" panose="020B0502040204020203" pitchFamily="34" charset="0"/>
                <a:cs typeface="Arial"/>
              </a:rPr>
              <a:t>WHERE</a:t>
            </a:r>
            <a:r>
              <a:rPr lang="en-US" sz="1400">
                <a:solidFill>
                  <a:schemeClr val="bg1"/>
                </a:solidFill>
                <a:latin typeface="Bahnschrift SemiBold" panose="020B0502040204020203" pitchFamily="34" charset="0"/>
                <a:cs typeface="Arial"/>
              </a:rPr>
              <a:t> ((</a:t>
            </a:r>
            <a:r>
              <a:rPr lang="en-US" sz="1400" err="1">
                <a:solidFill>
                  <a:schemeClr val="bg1"/>
                </a:solidFill>
                <a:latin typeface="Bahnschrift SemiBold" panose="020B0502040204020203" pitchFamily="34" charset="0"/>
                <a:cs typeface="Arial"/>
              </a:rPr>
              <a:t>Org_Lvl_Nm</a:t>
            </a:r>
            <a:r>
              <a:rPr lang="en-US" sz="1400">
                <a:solidFill>
                  <a:schemeClr val="bg1"/>
                </a:solidFill>
                <a:latin typeface="Bahnschrift SemiBold" panose="020B0502040204020203" pitchFamily="34" charset="0"/>
                <a:cs typeface="Arial"/>
              </a:rPr>
              <a:t> </a:t>
            </a:r>
            <a:r>
              <a:rPr lang="en-US" sz="1400">
                <a:solidFill>
                  <a:srgbClr val="1CAAFC"/>
                </a:solidFill>
                <a:latin typeface="Bahnschrift SemiBold" panose="020B0502040204020203" pitchFamily="34" charset="0"/>
                <a:cs typeface="Arial"/>
              </a:rPr>
              <a:t>IN</a:t>
            </a:r>
            <a:r>
              <a:rPr lang="en-US" sz="1400">
                <a:solidFill>
                  <a:schemeClr val="bg1"/>
                </a:solidFill>
                <a:latin typeface="Bahnschrift SemiBold" panose="020B0502040204020203" pitchFamily="34" charset="0"/>
                <a:cs typeface="Arial"/>
              </a:rPr>
              <a:t> (</a:t>
            </a:r>
            <a:r>
              <a:rPr lang="en-US" sz="1400">
                <a:solidFill>
                  <a:srgbClr val="FF0000"/>
                </a:solidFill>
                <a:latin typeface="Bahnschrift SemiBold" panose="020B0502040204020203" pitchFamily="34" charset="0"/>
                <a:cs typeface="Arial"/>
              </a:rPr>
              <a:t>'</a:t>
            </a:r>
            <a:r>
              <a:rPr lang="en-US" sz="1400" err="1">
                <a:solidFill>
                  <a:srgbClr val="FF0000"/>
                </a:solidFill>
                <a:latin typeface="Bahnschrift SemiBold" panose="020B0502040204020203" pitchFamily="34" charset="0"/>
                <a:cs typeface="Arial"/>
              </a:rPr>
              <a:t>Internet','Outbound</a:t>
            </a:r>
            <a:r>
              <a:rPr lang="en-US" sz="1400">
                <a:solidFill>
                  <a:srgbClr val="FF0000"/>
                </a:solidFill>
                <a:latin typeface="Bahnschrift SemiBold" panose="020B0502040204020203" pitchFamily="34" charset="0"/>
                <a:cs typeface="Arial"/>
              </a:rPr>
              <a:t>') </a:t>
            </a:r>
            <a:r>
              <a:rPr lang="en-US" sz="1400">
                <a:solidFill>
                  <a:srgbClr val="1CAAFC"/>
                </a:solidFill>
                <a:latin typeface="Bahnschrift SemiBold" panose="020B0502040204020203" pitchFamily="34" charset="0"/>
                <a:cs typeface="Arial"/>
              </a:rPr>
              <a:t>AND</a:t>
            </a:r>
            <a:r>
              <a:rPr lang="en-US" sz="1400">
                <a:solidFill>
                  <a:schemeClr val="bg1"/>
                </a:solidFill>
                <a:latin typeface="Bahnschrift SemiBold" panose="020B0502040204020203" pitchFamily="34" charset="0"/>
                <a:cs typeface="Arial"/>
              </a:rPr>
              <a:t> </a:t>
            </a:r>
            <a:r>
              <a:rPr lang="en-US" sz="1400" err="1">
                <a:solidFill>
                  <a:schemeClr val="bg1"/>
                </a:solidFill>
                <a:latin typeface="Bahnschrift SemiBold" panose="020B0502040204020203" pitchFamily="34" charset="0"/>
                <a:cs typeface="Arial"/>
              </a:rPr>
              <a:t>PT.Pev_PortfolioResponsibleCode</a:t>
            </a:r>
            <a:r>
              <a:rPr lang="en-US" sz="1400">
                <a:solidFill>
                  <a:schemeClr val="bg1"/>
                </a:solidFill>
                <a:latin typeface="Bahnschrift SemiBold" panose="020B0502040204020203" pitchFamily="34" charset="0"/>
                <a:cs typeface="Arial"/>
              </a:rPr>
              <a:t> = </a:t>
            </a:r>
            <a:r>
              <a:rPr lang="en-US" sz="1400">
                <a:solidFill>
                  <a:srgbClr val="FF0000"/>
                </a:solidFill>
                <a:latin typeface="Bahnschrift SemiBold" panose="020B0502040204020203" pitchFamily="34" charset="0"/>
                <a:cs typeface="Arial"/>
              </a:rPr>
              <a:t>'WILDWEST-3</a:t>
            </a:r>
            <a:r>
              <a:rPr lang="en-US" sz="1400">
                <a:solidFill>
                  <a:schemeClr val="bg1"/>
                </a:solidFill>
                <a:latin typeface="Bahnschrift SemiBold" panose="020B0502040204020203" pitchFamily="34" charset="0"/>
                <a:cs typeface="Arial"/>
              </a:rPr>
              <a:t>') </a:t>
            </a:r>
            <a:endParaRPr lang="en-US">
              <a:solidFill>
                <a:schemeClr val="bg1"/>
              </a:solidFill>
              <a:latin typeface="Bahnschrift SemiBold" panose="020B0502040204020203" pitchFamily="34" charset="0"/>
            </a:endParaRPr>
          </a:p>
          <a:p>
            <a:r>
              <a:rPr lang="en-US" sz="1400">
                <a:solidFill>
                  <a:srgbClr val="1CAAFC"/>
                </a:solidFill>
                <a:latin typeface="Bahnschrift SemiBold" panose="020B0502040204020203" pitchFamily="34" charset="0"/>
                <a:cs typeface="Arial"/>
              </a:rPr>
              <a:t>OR</a:t>
            </a:r>
            <a:r>
              <a:rPr lang="en-US" sz="1400">
                <a:solidFill>
                  <a:schemeClr val="bg1"/>
                </a:solidFill>
                <a:latin typeface="Bahnschrift SemiBold" panose="020B0502040204020203" pitchFamily="34" charset="0"/>
                <a:cs typeface="Arial"/>
              </a:rPr>
              <a:t> (</a:t>
            </a:r>
            <a:r>
              <a:rPr lang="en-US" sz="1400" err="1">
                <a:solidFill>
                  <a:schemeClr val="bg1"/>
                </a:solidFill>
                <a:latin typeface="Bahnschrift SemiBold" panose="020B0502040204020203" pitchFamily="34" charset="0"/>
                <a:cs typeface="Arial"/>
              </a:rPr>
              <a:t>Org_Lvl_Nm</a:t>
            </a:r>
            <a:r>
              <a:rPr lang="en-US" sz="1400">
                <a:solidFill>
                  <a:schemeClr val="bg1"/>
                </a:solidFill>
                <a:latin typeface="Bahnschrift SemiBold" panose="020B0502040204020203" pitchFamily="34" charset="0"/>
                <a:cs typeface="Arial"/>
              </a:rPr>
              <a:t> = 'Inbound' </a:t>
            </a:r>
            <a:r>
              <a:rPr lang="en-US" sz="1400">
                <a:solidFill>
                  <a:srgbClr val="1CAAFC"/>
                </a:solidFill>
                <a:latin typeface="Bahnschrift SemiBold" panose="020B0502040204020203" pitchFamily="34" charset="0"/>
                <a:cs typeface="Arial"/>
              </a:rPr>
              <a:t>AND</a:t>
            </a:r>
            <a:r>
              <a:rPr lang="en-US" sz="1400">
                <a:solidFill>
                  <a:schemeClr val="bg1"/>
                </a:solidFill>
                <a:latin typeface="Bahnschrift SemiBold" panose="020B0502040204020203" pitchFamily="34" charset="0"/>
                <a:cs typeface="Arial"/>
              </a:rPr>
              <a:t> </a:t>
            </a:r>
            <a:r>
              <a:rPr lang="en-US" sz="1400" err="1">
                <a:solidFill>
                  <a:schemeClr val="bg1"/>
                </a:solidFill>
                <a:latin typeface="Bahnschrift SemiBold" panose="020B0502040204020203" pitchFamily="34" charset="0"/>
                <a:cs typeface="Arial"/>
              </a:rPr>
              <a:t>PT.Pev_PortfolioResponsibleCode</a:t>
            </a:r>
            <a:r>
              <a:rPr lang="en-US" sz="1400">
                <a:solidFill>
                  <a:schemeClr val="bg1"/>
                </a:solidFill>
                <a:latin typeface="Bahnschrift SemiBold" panose="020B0502040204020203" pitchFamily="34" charset="0"/>
                <a:cs typeface="Arial"/>
              </a:rPr>
              <a:t> = </a:t>
            </a:r>
            <a:r>
              <a:rPr lang="en-US" sz="1400">
                <a:solidFill>
                  <a:srgbClr val="FF0000"/>
                </a:solidFill>
                <a:latin typeface="Bahnschrift SemiBold" panose="020B0502040204020203" pitchFamily="34" charset="0"/>
                <a:cs typeface="Arial"/>
              </a:rPr>
              <a:t>'WILDWEST-2</a:t>
            </a:r>
            <a:r>
              <a:rPr lang="en-US" sz="1400">
                <a:solidFill>
                  <a:schemeClr val="bg1"/>
                </a:solidFill>
                <a:latin typeface="Bahnschrift SemiBold" panose="020B0502040204020203" pitchFamily="34" charset="0"/>
                <a:cs typeface="Arial"/>
              </a:rPr>
              <a:t>'))</a:t>
            </a:r>
          </a:p>
        </p:txBody>
      </p:sp>
    </p:spTree>
    <p:extLst>
      <p:ext uri="{BB962C8B-B14F-4D97-AF65-F5344CB8AC3E}">
        <p14:creationId xmlns:p14="http://schemas.microsoft.com/office/powerpoint/2010/main" val="30395073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7C27B0B-4747-9DA3-C637-B8C045BAF01F}"/>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5403BC56-9E9C-42E0-4059-EAE02CB6D4EA}"/>
              </a:ext>
            </a:extLst>
          </p:cNvPr>
          <p:cNvGrpSpPr/>
          <p:nvPr/>
        </p:nvGrpSpPr>
        <p:grpSpPr>
          <a:xfrm>
            <a:off x="107950" y="87313"/>
            <a:ext cx="8928100" cy="4968875"/>
            <a:chOff x="107950" y="87313"/>
            <a:chExt cx="8928100" cy="4968875"/>
          </a:xfrm>
        </p:grpSpPr>
        <p:cxnSp>
          <p:nvCxnSpPr>
            <p:cNvPr id="3" name="Straight Connector 2">
              <a:extLst>
                <a:ext uri="{FF2B5EF4-FFF2-40B4-BE49-F238E27FC236}">
                  <a16:creationId xmlns:a16="http://schemas.microsoft.com/office/drawing/2014/main" id="{A7F6744C-A3BD-96C6-4BF3-368ABA664D1A}"/>
                </a:ext>
              </a:extLst>
            </p:cNvPr>
            <p:cNvCxnSpPr>
              <a:cxnSpLocks/>
            </p:cNvCxnSpPr>
            <p:nvPr/>
          </p:nvCxnSpPr>
          <p:spPr>
            <a:xfrm>
              <a:off x="1079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800625E7-BED2-3078-2BB0-C720EB819A8D}"/>
                </a:ext>
              </a:extLst>
            </p:cNvPr>
            <p:cNvCxnSpPr/>
            <p:nvPr/>
          </p:nvCxnSpPr>
          <p:spPr>
            <a:xfrm>
              <a:off x="107950" y="87313"/>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1E769CA7-E05D-726E-F72E-AC351C4ED0A4}"/>
                </a:ext>
              </a:extLst>
            </p:cNvPr>
            <p:cNvCxnSpPr/>
            <p:nvPr/>
          </p:nvCxnSpPr>
          <p:spPr>
            <a:xfrm>
              <a:off x="90360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4889E805-015C-ECD8-FAC5-13064BF4D248}"/>
                </a:ext>
              </a:extLst>
            </p:cNvPr>
            <p:cNvCxnSpPr/>
            <p:nvPr/>
          </p:nvCxnSpPr>
          <p:spPr>
            <a:xfrm>
              <a:off x="107950" y="5056188"/>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grpSp>
      <p:grpSp>
        <p:nvGrpSpPr>
          <p:cNvPr id="2" name="Group 1">
            <a:extLst>
              <a:ext uri="{FF2B5EF4-FFF2-40B4-BE49-F238E27FC236}">
                <a16:creationId xmlns:a16="http://schemas.microsoft.com/office/drawing/2014/main" id="{EEA00E0E-4C1F-5F3A-C53A-CFE660F1043F}"/>
              </a:ext>
            </a:extLst>
          </p:cNvPr>
          <p:cNvGrpSpPr/>
          <p:nvPr/>
        </p:nvGrpSpPr>
        <p:grpSpPr>
          <a:xfrm>
            <a:off x="0" y="485148"/>
            <a:ext cx="6073137" cy="985505"/>
            <a:chOff x="1500302" y="3198929"/>
            <a:chExt cx="11222153" cy="461126"/>
          </a:xfrm>
          <a:solidFill>
            <a:schemeClr val="bg1"/>
          </a:solidFill>
        </p:grpSpPr>
        <p:sp>
          <p:nvSpPr>
            <p:cNvPr id="4" name="Google Shape;472;p66">
              <a:extLst>
                <a:ext uri="{FF2B5EF4-FFF2-40B4-BE49-F238E27FC236}">
                  <a16:creationId xmlns:a16="http://schemas.microsoft.com/office/drawing/2014/main" id="{7DBB1F7A-BE18-7B22-A992-E5ED2D0AA855}"/>
                </a:ext>
              </a:extLst>
            </p:cNvPr>
            <p:cNvSpPr/>
            <p:nvPr/>
          </p:nvSpPr>
          <p:spPr>
            <a:xfrm>
              <a:off x="1500302" y="3198929"/>
              <a:ext cx="11222153" cy="460200"/>
            </a:xfrm>
            <a:prstGeom prst="rect">
              <a:avLst/>
            </a:prstGeom>
            <a:grpFill/>
            <a:ln>
              <a:noFill/>
            </a:ln>
          </p:spPr>
          <p:txBody>
            <a:bodyPr spcFirstLastPara="1" wrap="square" lIns="91425" tIns="91425" rIns="91425" bIns="91425" anchor="ctr" anchorCtr="0">
              <a:noAutofit/>
            </a:bodyPr>
            <a:lstStyle/>
            <a:p>
              <a:r>
                <a:rPr lang="en-GB" sz="4000">
                  <a:latin typeface="+mj-lt"/>
                </a:rPr>
                <a:t> Errors FOUND + assumptions MADE</a:t>
              </a:r>
              <a:endParaRPr lang="en-US"/>
            </a:p>
          </p:txBody>
        </p:sp>
        <p:cxnSp>
          <p:nvCxnSpPr>
            <p:cNvPr id="5" name="Google Shape;475;p66">
              <a:extLst>
                <a:ext uri="{FF2B5EF4-FFF2-40B4-BE49-F238E27FC236}">
                  <a16:creationId xmlns:a16="http://schemas.microsoft.com/office/drawing/2014/main" id="{96C41821-AC0D-BA92-AF87-6FF9D3FA1CC0}"/>
                </a:ext>
              </a:extLst>
            </p:cNvPr>
            <p:cNvCxnSpPr>
              <a:cxnSpLocks/>
            </p:cNvCxnSpPr>
            <p:nvPr/>
          </p:nvCxnSpPr>
          <p:spPr>
            <a:xfrm>
              <a:off x="1699774" y="3199855"/>
              <a:ext cx="0" cy="460200"/>
            </a:xfrm>
            <a:prstGeom prst="straightConnector1">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grpSp>
      <p:pic>
        <p:nvPicPr>
          <p:cNvPr id="6" name="Picture 5" descr="A black and white sign with a tree and text&#10;&#10;Description automatically generated">
            <a:extLst>
              <a:ext uri="{FF2B5EF4-FFF2-40B4-BE49-F238E27FC236}">
                <a16:creationId xmlns:a16="http://schemas.microsoft.com/office/drawing/2014/main" id="{61B5C15B-CA0E-357F-ADB4-1980D20C7479}"/>
              </a:ext>
            </a:extLst>
          </p:cNvPr>
          <p:cNvPicPr>
            <a:picLocks noChangeAspect="1"/>
          </p:cNvPicPr>
          <p:nvPr/>
        </p:nvPicPr>
        <p:blipFill>
          <a:blip r:embed="rId2"/>
          <a:stretch>
            <a:fillRect/>
          </a:stretch>
        </p:blipFill>
        <p:spPr>
          <a:xfrm>
            <a:off x="8362616" y="4160521"/>
            <a:ext cx="673434" cy="895668"/>
          </a:xfrm>
          <a:prstGeom prst="rect">
            <a:avLst/>
          </a:prstGeom>
        </p:spPr>
      </p:pic>
      <p:sp>
        <p:nvSpPr>
          <p:cNvPr id="11" name="TextBox 10">
            <a:extLst>
              <a:ext uri="{FF2B5EF4-FFF2-40B4-BE49-F238E27FC236}">
                <a16:creationId xmlns:a16="http://schemas.microsoft.com/office/drawing/2014/main" id="{F4FD8A5C-20D4-4CDB-29C8-50B773BCD1E2}"/>
              </a:ext>
            </a:extLst>
          </p:cNvPr>
          <p:cNvSpPr txBox="1"/>
          <p:nvPr/>
        </p:nvSpPr>
        <p:spPr>
          <a:xfrm>
            <a:off x="493838" y="1700505"/>
            <a:ext cx="7879873" cy="27084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tabLst>
                <a:tab pos="266700" algn="l"/>
              </a:tabLst>
            </a:pPr>
            <a:r>
              <a:rPr lang="en-US" sz="1400"/>
              <a:t>-</a:t>
            </a:r>
          </a:p>
          <a:p>
            <a:pPr marL="342900" indent="-342900">
              <a:buAutoNum type="arabicPeriod"/>
              <a:tabLst>
                <a:tab pos="266700" algn="l"/>
              </a:tabLst>
            </a:pPr>
            <a:r>
              <a:rPr lang="en-US" sz="1400">
                <a:solidFill>
                  <a:schemeClr val="bg1"/>
                </a:solidFill>
                <a:latin typeface="Bahnschrift"/>
                <a:cs typeface="Arial"/>
              </a:rPr>
              <a:t>Data cleaning to remove null values and fix errors</a:t>
            </a:r>
          </a:p>
          <a:p>
            <a:pPr marL="342900" indent="-342900">
              <a:buAutoNum type="arabicPeriod"/>
              <a:tabLst>
                <a:tab pos="266700" algn="l"/>
              </a:tabLst>
            </a:pPr>
            <a:r>
              <a:rPr lang="en-US" sz="1400">
                <a:solidFill>
                  <a:schemeClr val="bg1"/>
                </a:solidFill>
                <a:latin typeface="Bahnschrift"/>
                <a:cs typeface="Arial"/>
              </a:rPr>
              <a:t>Update the table</a:t>
            </a:r>
            <a:endParaRPr lang="en-US" sz="1400">
              <a:solidFill>
                <a:schemeClr val="bg1"/>
              </a:solidFill>
              <a:latin typeface="Bahnschrift"/>
            </a:endParaRPr>
          </a:p>
          <a:p>
            <a:pPr>
              <a:tabLst>
                <a:tab pos="266700" algn="l"/>
              </a:tabLst>
            </a:pPr>
            <a:endParaRPr lang="en-US" sz="1400">
              <a:solidFill>
                <a:schemeClr val="bg1"/>
              </a:solidFill>
              <a:cs typeface="Arial"/>
            </a:endParaRPr>
          </a:p>
          <a:p>
            <a:pPr>
              <a:tabLst>
                <a:tab pos="266700" algn="l"/>
              </a:tabLst>
            </a:pPr>
            <a:endParaRPr lang="en-US" sz="1400">
              <a:solidFill>
                <a:schemeClr val="bg1"/>
              </a:solidFill>
              <a:latin typeface="Bahnschrift"/>
              <a:cs typeface="Arial"/>
            </a:endParaRPr>
          </a:p>
          <a:p>
            <a:pPr>
              <a:tabLst>
                <a:tab pos="266700" algn="l"/>
              </a:tabLst>
            </a:pPr>
            <a:endParaRPr lang="en-US" sz="1400">
              <a:solidFill>
                <a:schemeClr val="bg1"/>
              </a:solidFill>
              <a:latin typeface="Bahnschrift"/>
              <a:cs typeface="Arial"/>
            </a:endParaRPr>
          </a:p>
          <a:p>
            <a:pPr>
              <a:tabLst>
                <a:tab pos="266700" algn="l"/>
              </a:tabLst>
            </a:pPr>
            <a:endParaRPr lang="en-US" sz="1400">
              <a:solidFill>
                <a:schemeClr val="bg1"/>
              </a:solidFill>
              <a:latin typeface="Bahnschrift"/>
              <a:cs typeface="Arial"/>
            </a:endParaRPr>
          </a:p>
          <a:p>
            <a:pPr>
              <a:tabLst>
                <a:tab pos="266700" algn="l"/>
              </a:tabLst>
            </a:pPr>
            <a:endParaRPr lang="en-US" sz="1400">
              <a:solidFill>
                <a:schemeClr val="bg1"/>
              </a:solidFill>
              <a:latin typeface="Bahnschrift"/>
              <a:cs typeface="Arial"/>
            </a:endParaRPr>
          </a:p>
          <a:p>
            <a:pPr>
              <a:tabLst>
                <a:tab pos="266700" algn="l"/>
              </a:tabLst>
            </a:pPr>
            <a:r>
              <a:rPr lang="en-US" sz="1400">
                <a:solidFill>
                  <a:schemeClr val="bg1"/>
                </a:solidFill>
                <a:latin typeface="Bahnschrift"/>
                <a:cs typeface="Arial"/>
              </a:rPr>
              <a:t>3. 	Policies with multiple versions. Consider the ones with available data</a:t>
            </a:r>
            <a:br>
              <a:rPr lang="en-US" sz="1400">
                <a:latin typeface="Bahnschrift"/>
                <a:cs typeface="Arial"/>
              </a:rPr>
            </a:br>
            <a:r>
              <a:rPr lang="en-US" sz="1400">
                <a:solidFill>
                  <a:schemeClr val="bg1"/>
                </a:solidFill>
                <a:latin typeface="Bahnschrift"/>
                <a:cs typeface="Arial"/>
              </a:rPr>
              <a:t>4. 	Instances with multiple annual premiums NOT an error in data</a:t>
            </a:r>
          </a:p>
          <a:p>
            <a:pPr>
              <a:tabLst>
                <a:tab pos="266700" algn="l"/>
              </a:tabLst>
            </a:pPr>
            <a:r>
              <a:rPr lang="en-US" sz="1400">
                <a:solidFill>
                  <a:schemeClr val="bg1"/>
                </a:solidFill>
                <a:latin typeface="Bahnschrift"/>
                <a:cs typeface="Arial"/>
              </a:rPr>
              <a:t>5. 	We pay commission for the whole year the month following the payment of the policy</a:t>
            </a:r>
          </a:p>
          <a:p>
            <a:pPr marL="285750" indent="-285750">
              <a:buAutoNum type="arabicPeriod"/>
            </a:pPr>
            <a:endParaRPr lang="en-US" sz="1600">
              <a:solidFill>
                <a:schemeClr val="bg1"/>
              </a:solidFill>
              <a:latin typeface="Arial"/>
              <a:cs typeface="Arial"/>
            </a:endParaRPr>
          </a:p>
        </p:txBody>
      </p:sp>
      <p:sp>
        <p:nvSpPr>
          <p:cNvPr id="7" name="TextBox 6">
            <a:extLst>
              <a:ext uri="{FF2B5EF4-FFF2-40B4-BE49-F238E27FC236}">
                <a16:creationId xmlns:a16="http://schemas.microsoft.com/office/drawing/2014/main" id="{7396CB04-08A6-4F69-2FFC-045E9E311F5A}"/>
              </a:ext>
            </a:extLst>
          </p:cNvPr>
          <p:cNvSpPr txBox="1"/>
          <p:nvPr/>
        </p:nvSpPr>
        <p:spPr>
          <a:xfrm>
            <a:off x="1270240" y="2472546"/>
            <a:ext cx="5557568"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rgbClr val="1AABFC"/>
                </a:solidFill>
                <a:latin typeface="Bahnschrift SemiBold" panose="020B0502040204020203" pitchFamily="34" charset="0"/>
                <a:cs typeface="Segoe UI"/>
              </a:rPr>
              <a:t>UPDATE </a:t>
            </a:r>
            <a:r>
              <a:rPr lang="en-US" sz="1400" err="1">
                <a:solidFill>
                  <a:srgbClr val="FFFFFF"/>
                </a:solidFill>
                <a:latin typeface="Bahnschrift SemiBold" panose="020B0502040204020203" pitchFamily="34" charset="0"/>
                <a:cs typeface="Segoe UI"/>
              </a:rPr>
              <a:t>ntrim</a:t>
            </a:r>
            <a:r>
              <a:rPr lang="en-US" sz="1400">
                <a:solidFill>
                  <a:srgbClr val="D86ECC"/>
                </a:solidFill>
                <a:latin typeface="Bahnschrift SemiBold" panose="020B0502040204020203" pitchFamily="34" charset="0"/>
                <a:cs typeface="Segoe UI"/>
              </a:rPr>
              <a:t> </a:t>
            </a:r>
            <a:r>
              <a:rPr lang="en-US" sz="1400">
                <a:solidFill>
                  <a:srgbClr val="1AABFC"/>
                </a:solidFill>
                <a:latin typeface="Bahnschrift SemiBold" panose="020B0502040204020203" pitchFamily="34" charset="0"/>
                <a:cs typeface="Segoe UI"/>
              </a:rPr>
              <a:t>SET </a:t>
            </a:r>
            <a:r>
              <a:rPr lang="en-US" sz="1400" err="1">
                <a:solidFill>
                  <a:srgbClr val="FFFFFF"/>
                </a:solidFill>
                <a:latin typeface="Bahnschrift SemiBold" panose="020B0502040204020203" pitchFamily="34" charset="0"/>
                <a:cs typeface="Segoe UI"/>
              </a:rPr>
              <a:t>annual_premium</a:t>
            </a:r>
            <a:r>
              <a:rPr lang="en-US" sz="1400">
                <a:solidFill>
                  <a:srgbClr val="FFFFFF"/>
                </a:solidFill>
                <a:latin typeface="Bahnschrift SemiBold" panose="020B0502040204020203" pitchFamily="34" charset="0"/>
                <a:cs typeface="Segoe UI"/>
              </a:rPr>
              <a:t> = </a:t>
            </a:r>
            <a:r>
              <a:rPr lang="en-US" sz="1400">
                <a:solidFill>
                  <a:srgbClr val="F3D80D"/>
                </a:solidFill>
                <a:latin typeface="Bahnschrift SemiBold" panose="020B0502040204020203" pitchFamily="34" charset="0"/>
                <a:cs typeface="Segoe UI"/>
              </a:rPr>
              <a:t>LEFT</a:t>
            </a:r>
            <a:r>
              <a:rPr lang="en-US" sz="1400">
                <a:solidFill>
                  <a:srgbClr val="FFFFFF"/>
                </a:solidFill>
                <a:latin typeface="Bahnschrift SemiBold" panose="020B0502040204020203" pitchFamily="34" charset="0"/>
                <a:cs typeface="Segoe UI"/>
              </a:rPr>
              <a:t> (</a:t>
            </a:r>
            <a:r>
              <a:rPr lang="en-US" sz="1400" err="1">
                <a:solidFill>
                  <a:srgbClr val="FFFFFF"/>
                </a:solidFill>
                <a:latin typeface="Bahnschrift SemiBold" panose="020B0502040204020203" pitchFamily="34" charset="0"/>
                <a:cs typeface="Segoe UI"/>
              </a:rPr>
              <a:t>annual_premium,</a:t>
            </a:r>
            <a:r>
              <a:rPr lang="en-US" sz="1400" err="1">
                <a:solidFill>
                  <a:srgbClr val="F3D80D"/>
                </a:solidFill>
                <a:latin typeface="Bahnschrift SemiBold" panose="020B0502040204020203" pitchFamily="34" charset="0"/>
                <a:cs typeface="Segoe UI"/>
              </a:rPr>
              <a:t>POSITION</a:t>
            </a:r>
            <a:r>
              <a:rPr lang="en-US" sz="1400">
                <a:solidFill>
                  <a:srgbClr val="FFFFFF"/>
                </a:solidFill>
                <a:latin typeface="Bahnschrift SemiBold" panose="020B0502040204020203" pitchFamily="34" charset="0"/>
                <a:cs typeface="Segoe UI"/>
              </a:rPr>
              <a:t> (</a:t>
            </a:r>
            <a:r>
              <a:rPr lang="en-US" sz="1400">
                <a:solidFill>
                  <a:srgbClr val="FF0000"/>
                </a:solidFill>
                <a:latin typeface="Bahnschrift SemiBold" panose="020B0502040204020203" pitchFamily="34" charset="0"/>
                <a:cs typeface="Segoe UI"/>
              </a:rPr>
              <a:t>','</a:t>
            </a:r>
            <a:r>
              <a:rPr lang="en-US" sz="1400">
                <a:solidFill>
                  <a:srgbClr val="1CAAFC"/>
                </a:solidFill>
                <a:latin typeface="Bahnschrift SemiBold" panose="020B0502040204020203" pitchFamily="34" charset="0"/>
                <a:cs typeface="Segoe UI"/>
              </a:rPr>
              <a:t> IN</a:t>
            </a:r>
            <a:r>
              <a:rPr lang="en-US" sz="1400">
                <a:solidFill>
                  <a:srgbClr val="FFFFFF"/>
                </a:solidFill>
                <a:latin typeface="Bahnschrift SemiBold" panose="020B0502040204020203" pitchFamily="34" charset="0"/>
                <a:cs typeface="Segoe UI"/>
              </a:rPr>
              <a:t>  </a:t>
            </a:r>
            <a:r>
              <a:rPr lang="en-US" sz="1400" err="1">
                <a:solidFill>
                  <a:srgbClr val="FFFFFF"/>
                </a:solidFill>
                <a:latin typeface="Bahnschrift SemiBold" panose="020B0502040204020203" pitchFamily="34" charset="0"/>
                <a:cs typeface="Segoe UI"/>
              </a:rPr>
              <a:t>annual_premium</a:t>
            </a:r>
            <a:r>
              <a:rPr lang="en-US" sz="1400">
                <a:solidFill>
                  <a:srgbClr val="FFFFFF"/>
                </a:solidFill>
                <a:latin typeface="Bahnschrift SemiBold" panose="020B0502040204020203" pitchFamily="34" charset="0"/>
                <a:cs typeface="Segoe UI"/>
              </a:rPr>
              <a:t>) - 1);</a:t>
            </a:r>
            <a:r>
              <a:rPr lang="en-US" sz="1400">
                <a:latin typeface="Bahnschrift SemiBold" panose="020B0502040204020203" pitchFamily="34" charset="0"/>
                <a:cs typeface="Segoe UI"/>
              </a:rPr>
              <a:t>​</a:t>
            </a:r>
          </a:p>
          <a:p>
            <a:r>
              <a:rPr lang="en-US" sz="1400">
                <a:solidFill>
                  <a:srgbClr val="1AABFC"/>
                </a:solidFill>
                <a:latin typeface="Bahnschrift SemiBold" panose="020B0502040204020203" pitchFamily="34" charset="0"/>
                <a:cs typeface="Segoe UI"/>
              </a:rPr>
              <a:t>ALTER TABLE </a:t>
            </a:r>
            <a:r>
              <a:rPr lang="en-US" sz="1400" err="1">
                <a:solidFill>
                  <a:srgbClr val="FFFFFF"/>
                </a:solidFill>
                <a:latin typeface="Bahnschrift SemiBold" panose="020B0502040204020203" pitchFamily="34" charset="0"/>
                <a:cs typeface="Segoe UI"/>
              </a:rPr>
              <a:t>pro.ntrim</a:t>
            </a:r>
            <a:r>
              <a:rPr lang="en-US" sz="1400">
                <a:solidFill>
                  <a:srgbClr val="CCCCCC"/>
                </a:solidFill>
                <a:latin typeface="Bahnschrift SemiBold" panose="020B0502040204020203" pitchFamily="34" charset="0"/>
                <a:cs typeface="Segoe UI"/>
              </a:rPr>
              <a:t> </a:t>
            </a:r>
            <a:r>
              <a:rPr lang="en-US" sz="1400">
                <a:solidFill>
                  <a:srgbClr val="1AABFC"/>
                </a:solidFill>
                <a:latin typeface="Bahnschrift SemiBold" panose="020B0502040204020203" pitchFamily="34" charset="0"/>
                <a:cs typeface="Segoe UI"/>
              </a:rPr>
              <a:t>ALTER COLUMN</a:t>
            </a:r>
            <a:r>
              <a:rPr lang="en-US" sz="1400">
                <a:solidFill>
                  <a:srgbClr val="CCCCCC"/>
                </a:solidFill>
                <a:latin typeface="Bahnschrift SemiBold" panose="020B0502040204020203" pitchFamily="34" charset="0"/>
                <a:cs typeface="Segoe UI"/>
              </a:rPr>
              <a:t> </a:t>
            </a:r>
            <a:r>
              <a:rPr lang="en-US" sz="1400" err="1">
                <a:solidFill>
                  <a:srgbClr val="FFFFFF"/>
                </a:solidFill>
                <a:latin typeface="Bahnschrift SemiBold" panose="020B0502040204020203" pitchFamily="34" charset="0"/>
                <a:cs typeface="Segoe UI"/>
              </a:rPr>
              <a:t>annual_premium</a:t>
            </a:r>
            <a:r>
              <a:rPr lang="en-US" sz="1400">
                <a:solidFill>
                  <a:srgbClr val="CCCCCC"/>
                </a:solidFill>
                <a:latin typeface="Bahnschrift SemiBold" panose="020B0502040204020203" pitchFamily="34" charset="0"/>
                <a:cs typeface="Segoe UI"/>
              </a:rPr>
              <a:t> </a:t>
            </a:r>
            <a:r>
              <a:rPr lang="en-US" sz="1400">
                <a:solidFill>
                  <a:srgbClr val="1AABFC"/>
                </a:solidFill>
                <a:latin typeface="Bahnschrift SemiBold" panose="020B0502040204020203" pitchFamily="34" charset="0"/>
                <a:cs typeface="Segoe UI"/>
              </a:rPr>
              <a:t>TYPE </a:t>
            </a:r>
            <a:r>
              <a:rPr lang="en-US" sz="1400">
                <a:solidFill>
                  <a:srgbClr val="F3D80D"/>
                </a:solidFill>
                <a:latin typeface="Bahnschrift SemiBold" panose="020B0502040204020203" pitchFamily="34" charset="0"/>
                <a:cs typeface="Segoe UI"/>
              </a:rPr>
              <a:t>INT4</a:t>
            </a:r>
            <a:r>
              <a:rPr lang="en-US" sz="1400">
                <a:solidFill>
                  <a:srgbClr val="CCCCCC"/>
                </a:solidFill>
                <a:latin typeface="Bahnschrift SemiBold" panose="020B0502040204020203" pitchFamily="34" charset="0"/>
                <a:cs typeface="Segoe UI"/>
              </a:rPr>
              <a:t> </a:t>
            </a:r>
            <a:r>
              <a:rPr lang="en-US" sz="1400">
                <a:solidFill>
                  <a:srgbClr val="1AABFC"/>
                </a:solidFill>
                <a:latin typeface="Bahnschrift SemiBold" panose="020B0502040204020203" pitchFamily="34" charset="0"/>
                <a:cs typeface="Segoe UI"/>
              </a:rPr>
              <a:t>USING </a:t>
            </a:r>
            <a:r>
              <a:rPr lang="en-US" sz="1400" err="1">
                <a:solidFill>
                  <a:srgbClr val="FFFFFF"/>
                </a:solidFill>
                <a:latin typeface="Bahnschrift SemiBold" panose="020B0502040204020203" pitchFamily="34" charset="0"/>
                <a:cs typeface="Segoe UI"/>
              </a:rPr>
              <a:t>annual_premium</a:t>
            </a:r>
            <a:r>
              <a:rPr lang="en-US" sz="1400">
                <a:solidFill>
                  <a:srgbClr val="F3D80D"/>
                </a:solidFill>
                <a:latin typeface="Bahnschrift SemiBold" panose="020B0502040204020203" pitchFamily="34" charset="0"/>
                <a:cs typeface="Segoe UI"/>
              </a:rPr>
              <a:t>::INT4</a:t>
            </a:r>
            <a:r>
              <a:rPr lang="en-US" sz="1400">
                <a:solidFill>
                  <a:srgbClr val="FFFFFF"/>
                </a:solidFill>
                <a:latin typeface="Bahnschrift SemiBold" panose="020B0502040204020203" pitchFamily="34" charset="0"/>
                <a:cs typeface="Segoe UI"/>
              </a:rPr>
              <a:t>;</a:t>
            </a:r>
          </a:p>
        </p:txBody>
      </p:sp>
    </p:spTree>
    <p:extLst>
      <p:ext uri="{BB962C8B-B14F-4D97-AF65-F5344CB8AC3E}">
        <p14:creationId xmlns:p14="http://schemas.microsoft.com/office/powerpoint/2010/main" val="19925824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4829B8-0F5C-8ACB-0ED0-69C566CBD921}"/>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9BE01620-794E-59DD-9FBF-DC071618A129}"/>
              </a:ext>
            </a:extLst>
          </p:cNvPr>
          <p:cNvGrpSpPr/>
          <p:nvPr/>
        </p:nvGrpSpPr>
        <p:grpSpPr>
          <a:xfrm>
            <a:off x="107950" y="87313"/>
            <a:ext cx="8928100" cy="4968875"/>
            <a:chOff x="107950" y="87313"/>
            <a:chExt cx="8928100" cy="4968875"/>
          </a:xfrm>
        </p:grpSpPr>
        <p:cxnSp>
          <p:nvCxnSpPr>
            <p:cNvPr id="3" name="Straight Connector 2">
              <a:extLst>
                <a:ext uri="{FF2B5EF4-FFF2-40B4-BE49-F238E27FC236}">
                  <a16:creationId xmlns:a16="http://schemas.microsoft.com/office/drawing/2014/main" id="{7E592FC0-5D85-AF5A-8162-762EB6D9583C}"/>
                </a:ext>
              </a:extLst>
            </p:cNvPr>
            <p:cNvCxnSpPr>
              <a:cxnSpLocks/>
            </p:cNvCxnSpPr>
            <p:nvPr/>
          </p:nvCxnSpPr>
          <p:spPr>
            <a:xfrm>
              <a:off x="107950" y="87313"/>
              <a:ext cx="0" cy="4968875"/>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13F24101-4ED9-BC80-57F1-3FA21567E5E5}"/>
                </a:ext>
              </a:extLst>
            </p:cNvPr>
            <p:cNvCxnSpPr/>
            <p:nvPr/>
          </p:nvCxnSpPr>
          <p:spPr>
            <a:xfrm>
              <a:off x="107950" y="87313"/>
              <a:ext cx="89281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162B9CA5-E9F7-B91D-51A6-28B1C95050E6}"/>
                </a:ext>
              </a:extLst>
            </p:cNvPr>
            <p:cNvCxnSpPr/>
            <p:nvPr/>
          </p:nvCxnSpPr>
          <p:spPr>
            <a:xfrm>
              <a:off x="9036050" y="87313"/>
              <a:ext cx="0" cy="4968875"/>
            </a:xfrm>
            <a:prstGeom prst="line">
              <a:avLst/>
            </a:prstGeom>
            <a:ln w="1905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69E0BF9D-663E-9F0F-C6A0-2504A987AF01}"/>
                </a:ext>
              </a:extLst>
            </p:cNvPr>
            <p:cNvCxnSpPr/>
            <p:nvPr/>
          </p:nvCxnSpPr>
          <p:spPr>
            <a:xfrm>
              <a:off x="107950" y="5056188"/>
              <a:ext cx="89281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7" name="Group 6">
            <a:extLst>
              <a:ext uri="{FF2B5EF4-FFF2-40B4-BE49-F238E27FC236}">
                <a16:creationId xmlns:a16="http://schemas.microsoft.com/office/drawing/2014/main" id="{C491F468-3D59-E6EC-7219-4C591B503913}"/>
              </a:ext>
            </a:extLst>
          </p:cNvPr>
          <p:cNvGrpSpPr/>
          <p:nvPr/>
        </p:nvGrpSpPr>
        <p:grpSpPr>
          <a:xfrm>
            <a:off x="2934680" y="1279615"/>
            <a:ext cx="6205925" cy="983525"/>
            <a:chOff x="2696138" y="3199855"/>
            <a:chExt cx="6444336" cy="460200"/>
          </a:xfrm>
        </p:grpSpPr>
        <p:sp>
          <p:nvSpPr>
            <p:cNvPr id="2" name="Google Shape;472;p66">
              <a:extLst>
                <a:ext uri="{FF2B5EF4-FFF2-40B4-BE49-F238E27FC236}">
                  <a16:creationId xmlns:a16="http://schemas.microsoft.com/office/drawing/2014/main" id="{E0CFEE5A-67CC-29C8-8224-B36015F31B0E}"/>
                </a:ext>
              </a:extLst>
            </p:cNvPr>
            <p:cNvSpPr/>
            <p:nvPr/>
          </p:nvSpPr>
          <p:spPr>
            <a:xfrm>
              <a:off x="2696138" y="3199855"/>
              <a:ext cx="6444336" cy="460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6000">
                  <a:solidFill>
                    <a:schemeClr val="bg1"/>
                  </a:solidFill>
                  <a:latin typeface="+mj-lt"/>
                </a:rPr>
                <a:t>CALCULATE COMMISSIONS</a:t>
              </a:r>
              <a:endParaRPr sz="6000">
                <a:solidFill>
                  <a:schemeClr val="bg1"/>
                </a:solidFill>
                <a:latin typeface="+mj-lt"/>
              </a:endParaRPr>
            </a:p>
          </p:txBody>
        </p:sp>
        <p:cxnSp>
          <p:nvCxnSpPr>
            <p:cNvPr id="4" name="Google Shape;475;p66">
              <a:extLst>
                <a:ext uri="{FF2B5EF4-FFF2-40B4-BE49-F238E27FC236}">
                  <a16:creationId xmlns:a16="http://schemas.microsoft.com/office/drawing/2014/main" id="{777C6310-8285-CD67-04F0-C1B56C89B74C}"/>
                </a:ext>
              </a:extLst>
            </p:cNvPr>
            <p:cNvCxnSpPr>
              <a:cxnSpLocks/>
            </p:cNvCxnSpPr>
            <p:nvPr/>
          </p:nvCxnSpPr>
          <p:spPr>
            <a:xfrm>
              <a:off x="9031904" y="3199855"/>
              <a:ext cx="0" cy="460200"/>
            </a:xfrm>
            <a:prstGeom prst="straightConnector1">
              <a:avLst/>
            </a:prstGeom>
            <a:noFill/>
            <a:ln w="19050" cap="flat" cmpd="sng">
              <a:solidFill>
                <a:schemeClr val="lt1"/>
              </a:solidFill>
              <a:prstDash val="solid"/>
              <a:round/>
              <a:headEnd type="none" w="med" len="med"/>
              <a:tailEnd type="none" w="med" len="med"/>
            </a:ln>
          </p:spPr>
        </p:cxnSp>
      </p:grpSp>
      <p:pic>
        <p:nvPicPr>
          <p:cNvPr id="15" name="Picture 14" descr="A black and white sign with a tree and text&#10;&#10;Description automatically generated">
            <a:extLst>
              <a:ext uri="{FF2B5EF4-FFF2-40B4-BE49-F238E27FC236}">
                <a16:creationId xmlns:a16="http://schemas.microsoft.com/office/drawing/2014/main" id="{54EDCA65-02CF-5C15-2118-16276C8905C2}"/>
              </a:ext>
            </a:extLst>
          </p:cNvPr>
          <p:cNvPicPr>
            <a:picLocks noChangeAspect="1"/>
          </p:cNvPicPr>
          <p:nvPr/>
        </p:nvPicPr>
        <p:blipFill>
          <a:blip r:embed="rId3"/>
          <a:stretch>
            <a:fillRect/>
          </a:stretch>
        </p:blipFill>
        <p:spPr>
          <a:xfrm>
            <a:off x="8362616" y="4160521"/>
            <a:ext cx="673434" cy="895668"/>
          </a:xfrm>
          <a:prstGeom prst="rect">
            <a:avLst/>
          </a:prstGeom>
        </p:spPr>
      </p:pic>
      <p:sp>
        <p:nvSpPr>
          <p:cNvPr id="6" name="TextBox 5">
            <a:extLst>
              <a:ext uri="{FF2B5EF4-FFF2-40B4-BE49-F238E27FC236}">
                <a16:creationId xmlns:a16="http://schemas.microsoft.com/office/drawing/2014/main" id="{27BB6CC0-5FE9-5316-7D10-40708550B3FD}"/>
              </a:ext>
            </a:extLst>
          </p:cNvPr>
          <p:cNvSpPr txBox="1">
            <a:spLocks/>
          </p:cNvSpPr>
          <p:nvPr/>
        </p:nvSpPr>
        <p:spPr>
          <a:xfrm>
            <a:off x="475693" y="2627055"/>
            <a:ext cx="3347456" cy="1169551"/>
          </a:xfrm>
          <a:prstGeom prst="rect">
            <a:avLst/>
          </a:prstGeom>
          <a:solidFill>
            <a:schemeClr val="tx1"/>
          </a:solidFill>
          <a:effectLst/>
        </p:spPr>
        <p:txBody>
          <a:bodyPr wrap="square">
            <a:spAutoFit/>
          </a:bodyPr>
          <a:lstStyle/>
          <a:p>
            <a:r>
              <a:rPr lang="en-US" sz="1400">
                <a:solidFill>
                  <a:srgbClr val="1CAAFC"/>
                </a:solidFill>
                <a:latin typeface="Bahnschrift SemiBold" panose="020B0502040204020203" pitchFamily="34" charset="0"/>
                <a:cs typeface="Arial"/>
              </a:rPr>
              <a:t>CREATE TABLE </a:t>
            </a:r>
            <a:r>
              <a:rPr lang="en-US" sz="1400" err="1">
                <a:solidFill>
                  <a:schemeClr val="bg1"/>
                </a:solidFill>
                <a:latin typeface="Bahnschrift SemiBold" panose="020B0502040204020203" pitchFamily="34" charset="0"/>
                <a:cs typeface="Arial"/>
              </a:rPr>
              <a:t>temp_ntrim</a:t>
            </a:r>
            <a:r>
              <a:rPr lang="en-US" sz="1400">
                <a:solidFill>
                  <a:schemeClr val="bg1"/>
                </a:solidFill>
                <a:latin typeface="Bahnschrift SemiBold" panose="020B0502040204020203" pitchFamily="34" charset="0"/>
                <a:cs typeface="Arial"/>
              </a:rPr>
              <a:t> </a:t>
            </a:r>
            <a:r>
              <a:rPr lang="en-US" sz="1400">
                <a:solidFill>
                  <a:srgbClr val="1CAAFC"/>
                </a:solidFill>
                <a:latin typeface="Bahnschrift SemiBold" panose="020B0502040204020203" pitchFamily="34" charset="0"/>
                <a:cs typeface="Arial"/>
              </a:rPr>
              <a:t>AS</a:t>
            </a:r>
          </a:p>
          <a:p>
            <a:r>
              <a:rPr lang="en-US" sz="1400">
                <a:solidFill>
                  <a:srgbClr val="1CAAFC"/>
                </a:solidFill>
                <a:latin typeface="Bahnschrift SemiBold" panose="020B0502040204020203" pitchFamily="34" charset="0"/>
                <a:cs typeface="Arial"/>
              </a:rPr>
              <a:t>( THE STATEMENT)</a:t>
            </a:r>
          </a:p>
          <a:p>
            <a:r>
              <a:rPr lang="en-US" sz="1400">
                <a:solidFill>
                  <a:srgbClr val="1CAAFC"/>
                </a:solidFill>
                <a:latin typeface="Bahnschrift SemiBold" panose="020B0502040204020203" pitchFamily="34" charset="0"/>
                <a:cs typeface="Arial"/>
              </a:rPr>
              <a:t>DROP TABLE</a:t>
            </a:r>
            <a:r>
              <a:rPr lang="en-US" sz="1400">
                <a:solidFill>
                  <a:srgbClr val="CCCCCC"/>
                </a:solidFill>
                <a:latin typeface="Bahnschrift SemiBold" panose="020B0502040204020203" pitchFamily="34" charset="0"/>
                <a:cs typeface="Arial"/>
              </a:rPr>
              <a:t> </a:t>
            </a:r>
            <a:r>
              <a:rPr lang="en-US" sz="1400" err="1">
                <a:solidFill>
                  <a:schemeClr val="bg1"/>
                </a:solidFill>
                <a:latin typeface="Bahnschrift SemiBold" panose="020B0502040204020203" pitchFamily="34" charset="0"/>
                <a:cs typeface="Arial"/>
              </a:rPr>
              <a:t>ntrim</a:t>
            </a:r>
            <a:r>
              <a:rPr lang="en-US" sz="1400">
                <a:solidFill>
                  <a:schemeClr val="bg1"/>
                </a:solidFill>
                <a:latin typeface="Bahnschrift SemiBold" panose="020B0502040204020203" pitchFamily="34" charset="0"/>
                <a:cs typeface="Arial"/>
              </a:rPr>
              <a:t>;</a:t>
            </a:r>
          </a:p>
          <a:p>
            <a:r>
              <a:rPr lang="en-US" sz="1400">
                <a:solidFill>
                  <a:srgbClr val="1CAAFC"/>
                </a:solidFill>
                <a:latin typeface="Bahnschrift SemiBold" panose="020B0502040204020203" pitchFamily="34" charset="0"/>
                <a:cs typeface="Arial"/>
              </a:rPr>
              <a:t>SELECT </a:t>
            </a:r>
            <a:r>
              <a:rPr lang="en-US" sz="1400">
                <a:solidFill>
                  <a:schemeClr val="bg1"/>
                </a:solidFill>
                <a:latin typeface="Bahnschrift SemiBold" panose="020B0502040204020203" pitchFamily="34" charset="0"/>
                <a:cs typeface="Arial"/>
              </a:rPr>
              <a:t>*</a:t>
            </a:r>
            <a:r>
              <a:rPr lang="en-US" sz="1400">
                <a:solidFill>
                  <a:srgbClr val="1CAAFC"/>
                </a:solidFill>
                <a:latin typeface="Bahnschrift SemiBold" panose="020B0502040204020203" pitchFamily="34" charset="0"/>
                <a:cs typeface="Arial"/>
              </a:rPr>
              <a:t> INTO </a:t>
            </a:r>
            <a:r>
              <a:rPr lang="en-US" sz="1400" err="1">
                <a:solidFill>
                  <a:schemeClr val="bg1"/>
                </a:solidFill>
                <a:latin typeface="Bahnschrift SemiBold" panose="020B0502040204020203" pitchFamily="34" charset="0"/>
                <a:cs typeface="Arial"/>
              </a:rPr>
              <a:t>ntrim</a:t>
            </a:r>
            <a:r>
              <a:rPr lang="en-US" sz="1400">
                <a:solidFill>
                  <a:schemeClr val="bg1"/>
                </a:solidFill>
                <a:latin typeface="Bahnschrift SemiBold" panose="020B0502040204020203" pitchFamily="34" charset="0"/>
                <a:cs typeface="Arial"/>
              </a:rPr>
              <a:t> </a:t>
            </a:r>
            <a:r>
              <a:rPr lang="en-US" sz="1400">
                <a:solidFill>
                  <a:srgbClr val="1CAAFC"/>
                </a:solidFill>
                <a:latin typeface="Bahnschrift SemiBold" panose="020B0502040204020203" pitchFamily="34" charset="0"/>
                <a:cs typeface="Arial"/>
              </a:rPr>
              <a:t>FROM </a:t>
            </a:r>
            <a:r>
              <a:rPr lang="en-US" sz="1400" err="1">
                <a:solidFill>
                  <a:schemeClr val="bg1"/>
                </a:solidFill>
                <a:latin typeface="Bahnschrift SemiBold" panose="020B0502040204020203" pitchFamily="34" charset="0"/>
                <a:cs typeface="Arial"/>
              </a:rPr>
              <a:t>temp_ntrim</a:t>
            </a:r>
            <a:r>
              <a:rPr lang="en-US" sz="1400">
                <a:solidFill>
                  <a:schemeClr val="bg1"/>
                </a:solidFill>
                <a:latin typeface="Bahnschrift SemiBold" panose="020B0502040204020203" pitchFamily="34" charset="0"/>
                <a:cs typeface="Arial"/>
              </a:rPr>
              <a:t>;</a:t>
            </a:r>
          </a:p>
          <a:p>
            <a:r>
              <a:rPr lang="en-US" sz="1400">
                <a:solidFill>
                  <a:srgbClr val="1CAAFC"/>
                </a:solidFill>
                <a:latin typeface="Bahnschrift SemiBold" panose="020B0502040204020203" pitchFamily="34" charset="0"/>
                <a:cs typeface="Arial"/>
              </a:rPr>
              <a:t>DROP TABLE </a:t>
            </a:r>
            <a:r>
              <a:rPr lang="en-US" sz="1400" err="1">
                <a:solidFill>
                  <a:schemeClr val="bg1"/>
                </a:solidFill>
                <a:latin typeface="Bahnschrift SemiBold" panose="020B0502040204020203" pitchFamily="34" charset="0"/>
                <a:cs typeface="Arial"/>
              </a:rPr>
              <a:t>temp_ntrim</a:t>
            </a:r>
            <a:r>
              <a:rPr lang="en-US" sz="1400">
                <a:solidFill>
                  <a:schemeClr val="bg1"/>
                </a:solidFill>
                <a:latin typeface="Bahnschrift SemiBold" panose="020B0502040204020203" pitchFamily="34" charset="0"/>
                <a:cs typeface="Arial"/>
              </a:rPr>
              <a:t>;</a:t>
            </a:r>
          </a:p>
        </p:txBody>
      </p:sp>
      <p:sp>
        <p:nvSpPr>
          <p:cNvPr id="9" name="TextBox 8">
            <a:extLst>
              <a:ext uri="{FF2B5EF4-FFF2-40B4-BE49-F238E27FC236}">
                <a16:creationId xmlns:a16="http://schemas.microsoft.com/office/drawing/2014/main" id="{91DB2182-E402-A843-0ECD-F817DD30A6FE}"/>
              </a:ext>
            </a:extLst>
          </p:cNvPr>
          <p:cNvSpPr txBox="1"/>
          <p:nvPr/>
        </p:nvSpPr>
        <p:spPr>
          <a:xfrm>
            <a:off x="5489867" y="2668261"/>
            <a:ext cx="2707003" cy="1169551"/>
          </a:xfrm>
          <a:prstGeom prst="rect">
            <a:avLst/>
          </a:prstGeom>
          <a:solidFill>
            <a:schemeClr val="tx1"/>
          </a:solidFill>
        </p:spPr>
        <p:txBody>
          <a:bodyPr wrap="square">
            <a:spAutoFit/>
          </a:bodyPr>
          <a:lstStyle/>
          <a:p>
            <a:r>
              <a:rPr lang="en-US" sz="1400">
                <a:solidFill>
                  <a:srgbClr val="1CAAFC"/>
                </a:solidFill>
                <a:latin typeface="Bahnschrift SemiBold" panose="020B0502040204020203" pitchFamily="34" charset="0"/>
                <a:cs typeface="Arial"/>
              </a:rPr>
              <a:t>CREATE TABLE </a:t>
            </a:r>
            <a:r>
              <a:rPr lang="en-US" sz="1400" err="1">
                <a:solidFill>
                  <a:schemeClr val="bg1"/>
                </a:solidFill>
                <a:latin typeface="Bahnschrift SemiBold" panose="020B0502040204020203" pitchFamily="34" charset="0"/>
                <a:cs typeface="Arial"/>
              </a:rPr>
              <a:t>temp_ntrim</a:t>
            </a:r>
            <a:r>
              <a:rPr lang="en-US" sz="1400">
                <a:solidFill>
                  <a:schemeClr val="bg1"/>
                </a:solidFill>
                <a:latin typeface="Bahnschrift SemiBold" panose="020B0502040204020203" pitchFamily="34" charset="0"/>
                <a:cs typeface="Arial"/>
              </a:rPr>
              <a:t> </a:t>
            </a:r>
            <a:r>
              <a:rPr lang="en-US" sz="1400">
                <a:solidFill>
                  <a:srgbClr val="1CAAFC"/>
                </a:solidFill>
                <a:latin typeface="Bahnschrift SemiBold" panose="020B0502040204020203" pitchFamily="34" charset="0"/>
                <a:cs typeface="Arial"/>
              </a:rPr>
              <a:t>AS</a:t>
            </a:r>
          </a:p>
          <a:p>
            <a:r>
              <a:rPr lang="en-US" sz="1400">
                <a:solidFill>
                  <a:srgbClr val="1CAAFC"/>
                </a:solidFill>
                <a:latin typeface="Bahnschrift SemiBold" panose="020B0502040204020203" pitchFamily="34" charset="0"/>
                <a:cs typeface="Arial"/>
              </a:rPr>
              <a:t>( THE STATEMENT)</a:t>
            </a:r>
          </a:p>
          <a:p>
            <a:r>
              <a:rPr lang="en-US" sz="1400">
                <a:solidFill>
                  <a:srgbClr val="1CAAFC"/>
                </a:solidFill>
                <a:latin typeface="Bahnschrift SemiBold" panose="020B0502040204020203" pitchFamily="34" charset="0"/>
                <a:cs typeface="Arial"/>
              </a:rPr>
              <a:t>DROP TABLE</a:t>
            </a:r>
            <a:r>
              <a:rPr lang="en-US" sz="1400">
                <a:solidFill>
                  <a:srgbClr val="CCCCCC"/>
                </a:solidFill>
                <a:latin typeface="Bahnschrift SemiBold" panose="020B0502040204020203" pitchFamily="34" charset="0"/>
                <a:cs typeface="Arial"/>
              </a:rPr>
              <a:t> </a:t>
            </a:r>
            <a:r>
              <a:rPr lang="en-US" sz="1400" err="1">
                <a:solidFill>
                  <a:schemeClr val="bg1"/>
                </a:solidFill>
                <a:latin typeface="Bahnschrift SemiBold" panose="020B0502040204020203" pitchFamily="34" charset="0"/>
                <a:cs typeface="Arial"/>
              </a:rPr>
              <a:t>ntrim</a:t>
            </a:r>
            <a:r>
              <a:rPr lang="en-US" sz="1400">
                <a:solidFill>
                  <a:schemeClr val="bg1"/>
                </a:solidFill>
                <a:latin typeface="Bahnschrift SemiBold" panose="020B0502040204020203" pitchFamily="34" charset="0"/>
                <a:cs typeface="Arial"/>
              </a:rPr>
              <a:t>;</a:t>
            </a:r>
          </a:p>
          <a:p>
            <a:r>
              <a:rPr lang="en-GB" sz="1400">
                <a:solidFill>
                  <a:srgbClr val="1CAAFC"/>
                </a:solidFill>
                <a:effectLst/>
                <a:latin typeface="Bahnschrift SemiBold" panose="020B0502040204020203" pitchFamily="34" charset="0"/>
              </a:rPr>
              <a:t>ALTER</a:t>
            </a:r>
            <a:r>
              <a:rPr lang="en-GB" sz="1400">
                <a:solidFill>
                  <a:srgbClr val="CCCCCC"/>
                </a:solidFill>
                <a:effectLst/>
                <a:latin typeface="Bahnschrift SemiBold" panose="020B0502040204020203" pitchFamily="34" charset="0"/>
              </a:rPr>
              <a:t> </a:t>
            </a:r>
            <a:r>
              <a:rPr lang="en-GB" sz="1400">
                <a:solidFill>
                  <a:srgbClr val="1CAAFC"/>
                </a:solidFill>
                <a:effectLst/>
                <a:latin typeface="Bahnschrift SemiBold" panose="020B0502040204020203" pitchFamily="34" charset="0"/>
              </a:rPr>
              <a:t>TABLE</a:t>
            </a:r>
            <a:r>
              <a:rPr lang="en-GB" sz="1400">
                <a:solidFill>
                  <a:srgbClr val="CCCCCC"/>
                </a:solidFill>
                <a:effectLst/>
                <a:latin typeface="Bahnschrift SemiBold" panose="020B0502040204020203" pitchFamily="34" charset="0"/>
              </a:rPr>
              <a:t> </a:t>
            </a:r>
            <a:r>
              <a:rPr lang="en-GB" sz="1400" u="sng" err="1">
                <a:solidFill>
                  <a:schemeClr val="bg1"/>
                </a:solidFill>
                <a:effectLst/>
                <a:latin typeface="Bahnschrift SemiBold" panose="020B0502040204020203" pitchFamily="34" charset="0"/>
              </a:rPr>
              <a:t>temp_ntrim</a:t>
            </a:r>
            <a:r>
              <a:rPr lang="en-GB" sz="1400">
                <a:solidFill>
                  <a:schemeClr val="bg1"/>
                </a:solidFill>
                <a:effectLst/>
                <a:latin typeface="Bahnschrift SemiBold" panose="020B0502040204020203" pitchFamily="34" charset="0"/>
              </a:rPr>
              <a:t> </a:t>
            </a:r>
            <a:r>
              <a:rPr lang="en-GB" sz="1400">
                <a:solidFill>
                  <a:srgbClr val="1CAAFC"/>
                </a:solidFill>
                <a:effectLst/>
                <a:latin typeface="Bahnschrift SemiBold" panose="020B0502040204020203" pitchFamily="34" charset="0"/>
              </a:rPr>
              <a:t>RENAME</a:t>
            </a:r>
            <a:r>
              <a:rPr lang="en-GB" sz="1400">
                <a:solidFill>
                  <a:srgbClr val="CCCCCC"/>
                </a:solidFill>
                <a:effectLst/>
                <a:latin typeface="Bahnschrift SemiBold" panose="020B0502040204020203" pitchFamily="34" charset="0"/>
              </a:rPr>
              <a:t> </a:t>
            </a:r>
            <a:r>
              <a:rPr lang="en-GB" sz="1400">
                <a:solidFill>
                  <a:srgbClr val="1CAAFC"/>
                </a:solidFill>
                <a:effectLst/>
                <a:latin typeface="Bahnschrift SemiBold" panose="020B0502040204020203" pitchFamily="34" charset="0"/>
              </a:rPr>
              <a:t>TO</a:t>
            </a:r>
            <a:r>
              <a:rPr lang="en-GB" sz="1400">
                <a:solidFill>
                  <a:srgbClr val="CCCCCC"/>
                </a:solidFill>
                <a:effectLst/>
                <a:latin typeface="Bahnschrift SemiBold" panose="020B0502040204020203" pitchFamily="34" charset="0"/>
              </a:rPr>
              <a:t> </a:t>
            </a:r>
            <a:r>
              <a:rPr lang="en-GB" sz="1400" err="1">
                <a:solidFill>
                  <a:schemeClr val="bg1"/>
                </a:solidFill>
                <a:effectLst/>
                <a:latin typeface="Bahnschrift SemiBold" panose="020B0502040204020203" pitchFamily="34" charset="0"/>
              </a:rPr>
              <a:t>ntrim</a:t>
            </a:r>
            <a:r>
              <a:rPr lang="en-GB" sz="1400">
                <a:solidFill>
                  <a:schemeClr val="bg1"/>
                </a:solidFill>
                <a:effectLst/>
                <a:latin typeface="Bahnschrift SemiBold" panose="020B0502040204020203" pitchFamily="34" charset="0"/>
              </a:rPr>
              <a:t> ;</a:t>
            </a:r>
            <a:endParaRPr lang="en-US" sz="1400">
              <a:solidFill>
                <a:schemeClr val="bg1"/>
              </a:solidFill>
              <a:latin typeface="Bahnschrift SemiBold" panose="020B0502040204020203" pitchFamily="34" charset="0"/>
              <a:cs typeface="Arial"/>
            </a:endParaRPr>
          </a:p>
        </p:txBody>
      </p:sp>
      <p:sp>
        <p:nvSpPr>
          <p:cNvPr id="11" name="TextBox 10">
            <a:extLst>
              <a:ext uri="{FF2B5EF4-FFF2-40B4-BE49-F238E27FC236}">
                <a16:creationId xmlns:a16="http://schemas.microsoft.com/office/drawing/2014/main" id="{188D3480-0466-2576-4B65-9355926198C7}"/>
              </a:ext>
            </a:extLst>
          </p:cNvPr>
          <p:cNvSpPr txBox="1"/>
          <p:nvPr/>
        </p:nvSpPr>
        <p:spPr>
          <a:xfrm>
            <a:off x="4366204" y="3013056"/>
            <a:ext cx="580608" cy="461665"/>
          </a:xfrm>
          <a:prstGeom prst="rect">
            <a:avLst/>
          </a:prstGeom>
          <a:noFill/>
        </p:spPr>
        <p:txBody>
          <a:bodyPr wrap="none" rtlCol="0">
            <a:spAutoFit/>
          </a:bodyPr>
          <a:lstStyle/>
          <a:p>
            <a:r>
              <a:rPr lang="en-GB" sz="2400"/>
              <a:t>OR</a:t>
            </a:r>
            <a:endParaRPr lang="en-SE" sz="2400"/>
          </a:p>
        </p:txBody>
      </p:sp>
    </p:spTree>
    <p:extLst>
      <p:ext uri="{BB962C8B-B14F-4D97-AF65-F5344CB8AC3E}">
        <p14:creationId xmlns:p14="http://schemas.microsoft.com/office/powerpoint/2010/main" val="4063480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B9134A7-8183-65FB-BFBA-428B8A9D2298}"/>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66554EFC-0739-B096-1EA3-A72BA2156DAE}"/>
              </a:ext>
            </a:extLst>
          </p:cNvPr>
          <p:cNvGrpSpPr/>
          <p:nvPr/>
        </p:nvGrpSpPr>
        <p:grpSpPr>
          <a:xfrm>
            <a:off x="107950" y="87313"/>
            <a:ext cx="8928100" cy="4968875"/>
            <a:chOff x="107950" y="87313"/>
            <a:chExt cx="8928100" cy="4968875"/>
          </a:xfrm>
        </p:grpSpPr>
        <p:cxnSp>
          <p:nvCxnSpPr>
            <p:cNvPr id="3" name="Straight Connector 2">
              <a:extLst>
                <a:ext uri="{FF2B5EF4-FFF2-40B4-BE49-F238E27FC236}">
                  <a16:creationId xmlns:a16="http://schemas.microsoft.com/office/drawing/2014/main" id="{B86C77F0-613A-D6CD-1ED3-A8ACAC879A02}"/>
                </a:ext>
              </a:extLst>
            </p:cNvPr>
            <p:cNvCxnSpPr>
              <a:cxnSpLocks/>
            </p:cNvCxnSpPr>
            <p:nvPr/>
          </p:nvCxnSpPr>
          <p:spPr>
            <a:xfrm>
              <a:off x="1079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5F4B5EB4-04CA-9C7B-4E94-198EC37ED004}"/>
                </a:ext>
              </a:extLst>
            </p:cNvPr>
            <p:cNvCxnSpPr/>
            <p:nvPr/>
          </p:nvCxnSpPr>
          <p:spPr>
            <a:xfrm>
              <a:off x="107950" y="87313"/>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BCC50F5-EFDD-BC3B-6BE1-3F91EB0826D5}"/>
                </a:ext>
              </a:extLst>
            </p:cNvPr>
            <p:cNvCxnSpPr/>
            <p:nvPr/>
          </p:nvCxnSpPr>
          <p:spPr>
            <a:xfrm>
              <a:off x="90360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36E525F3-AA3C-D021-2A51-710A17634CCC}"/>
                </a:ext>
              </a:extLst>
            </p:cNvPr>
            <p:cNvCxnSpPr/>
            <p:nvPr/>
          </p:nvCxnSpPr>
          <p:spPr>
            <a:xfrm>
              <a:off x="107950" y="5056188"/>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grpSp>
      <p:grpSp>
        <p:nvGrpSpPr>
          <p:cNvPr id="2" name="Group 1">
            <a:extLst>
              <a:ext uri="{FF2B5EF4-FFF2-40B4-BE49-F238E27FC236}">
                <a16:creationId xmlns:a16="http://schemas.microsoft.com/office/drawing/2014/main" id="{10044A66-6FB9-3516-41B4-EA97AA10EA8C}"/>
              </a:ext>
            </a:extLst>
          </p:cNvPr>
          <p:cNvGrpSpPr/>
          <p:nvPr/>
        </p:nvGrpSpPr>
        <p:grpSpPr>
          <a:xfrm>
            <a:off x="1991" y="629935"/>
            <a:ext cx="4106954" cy="985504"/>
            <a:chOff x="1503979" y="3198929"/>
            <a:chExt cx="7588973" cy="461126"/>
          </a:xfrm>
          <a:solidFill>
            <a:schemeClr val="bg1"/>
          </a:solidFill>
        </p:grpSpPr>
        <p:sp>
          <p:nvSpPr>
            <p:cNvPr id="4" name="Google Shape;472;p66">
              <a:extLst>
                <a:ext uri="{FF2B5EF4-FFF2-40B4-BE49-F238E27FC236}">
                  <a16:creationId xmlns:a16="http://schemas.microsoft.com/office/drawing/2014/main" id="{295A01B8-250F-DF0D-51EE-07854B9D9AED}"/>
                </a:ext>
              </a:extLst>
            </p:cNvPr>
            <p:cNvSpPr/>
            <p:nvPr/>
          </p:nvSpPr>
          <p:spPr>
            <a:xfrm>
              <a:off x="1503979" y="3198929"/>
              <a:ext cx="7588973" cy="460200"/>
            </a:xfrm>
            <a:prstGeom prst="rect">
              <a:avLst/>
            </a:prstGeom>
            <a:grpFill/>
            <a:ln>
              <a:noFill/>
            </a:ln>
          </p:spPr>
          <p:txBody>
            <a:bodyPr spcFirstLastPara="1" wrap="square" lIns="91425" tIns="91425" rIns="91425" bIns="91425" anchor="ctr" anchorCtr="0">
              <a:noAutofit/>
            </a:bodyPr>
            <a:lstStyle/>
            <a:p>
              <a:r>
                <a:rPr lang="en-GB" sz="4000">
                  <a:latin typeface="+mj-lt"/>
                </a:rPr>
                <a:t> COMMISSION STRUCTURE</a:t>
              </a:r>
            </a:p>
          </p:txBody>
        </p:sp>
        <p:cxnSp>
          <p:nvCxnSpPr>
            <p:cNvPr id="5" name="Google Shape;475;p66">
              <a:extLst>
                <a:ext uri="{FF2B5EF4-FFF2-40B4-BE49-F238E27FC236}">
                  <a16:creationId xmlns:a16="http://schemas.microsoft.com/office/drawing/2014/main" id="{4D216F3D-95E6-A5DD-05A3-20D021FBBCFD}"/>
                </a:ext>
              </a:extLst>
            </p:cNvPr>
            <p:cNvCxnSpPr>
              <a:cxnSpLocks/>
            </p:cNvCxnSpPr>
            <p:nvPr/>
          </p:nvCxnSpPr>
          <p:spPr>
            <a:xfrm>
              <a:off x="1699774" y="3199855"/>
              <a:ext cx="0" cy="460200"/>
            </a:xfrm>
            <a:prstGeom prst="straightConnector1">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grpSp>
      <p:pic>
        <p:nvPicPr>
          <p:cNvPr id="6" name="Picture 5" descr="A black and white sign with a tree and text&#10;&#10;Description automatically generated">
            <a:extLst>
              <a:ext uri="{FF2B5EF4-FFF2-40B4-BE49-F238E27FC236}">
                <a16:creationId xmlns:a16="http://schemas.microsoft.com/office/drawing/2014/main" id="{34E31051-D1C9-1632-4310-DA81A1757936}"/>
              </a:ext>
            </a:extLst>
          </p:cNvPr>
          <p:cNvPicPr>
            <a:picLocks noChangeAspect="1"/>
          </p:cNvPicPr>
          <p:nvPr/>
        </p:nvPicPr>
        <p:blipFill>
          <a:blip r:embed="rId3"/>
          <a:stretch>
            <a:fillRect/>
          </a:stretch>
        </p:blipFill>
        <p:spPr>
          <a:xfrm>
            <a:off x="8362616" y="4160521"/>
            <a:ext cx="673434" cy="895668"/>
          </a:xfrm>
          <a:prstGeom prst="rect">
            <a:avLst/>
          </a:prstGeom>
        </p:spPr>
      </p:pic>
      <p:sp>
        <p:nvSpPr>
          <p:cNvPr id="9" name="TextBox 8">
            <a:extLst>
              <a:ext uri="{FF2B5EF4-FFF2-40B4-BE49-F238E27FC236}">
                <a16:creationId xmlns:a16="http://schemas.microsoft.com/office/drawing/2014/main" id="{8771FBC0-EA46-27FF-2C9D-E721697F64CC}"/>
              </a:ext>
            </a:extLst>
          </p:cNvPr>
          <p:cNvSpPr txBox="1"/>
          <p:nvPr/>
        </p:nvSpPr>
        <p:spPr>
          <a:xfrm>
            <a:off x="3377822" y="860087"/>
            <a:ext cx="5648058" cy="523220"/>
          </a:xfrm>
          <a:prstGeom prst="rect">
            <a:avLst/>
          </a:prstGeom>
          <a:noFill/>
        </p:spPr>
        <p:txBody>
          <a:bodyPr wrap="square">
            <a:spAutoFit/>
          </a:bodyPr>
          <a:lstStyle/>
          <a:p>
            <a:pPr marL="457200" rtl="0" fontAlgn="base">
              <a:spcBef>
                <a:spcPts val="1200"/>
              </a:spcBef>
              <a:spcAft>
                <a:spcPts val="1200"/>
              </a:spcAft>
            </a:pPr>
            <a:r>
              <a:rPr lang="en-US" sz="1400" b="0" i="0" u="none" strike="noStrike">
                <a:solidFill>
                  <a:schemeClr val="bg1"/>
                </a:solidFill>
                <a:effectLst/>
                <a:latin typeface="Arial" panose="020B0604020202020204" pitchFamily="34" charset="0"/>
                <a:cs typeface="Arial" panose="020B0604020202020204" pitchFamily="34" charset="0"/>
              </a:rPr>
              <a:t>      First 1500 eligible policies: 12% of the </a:t>
            </a:r>
            <a:r>
              <a:rPr lang="en-US" sz="1400" b="0" i="0" u="none" strike="noStrike" err="1">
                <a:solidFill>
                  <a:schemeClr val="bg1"/>
                </a:solidFill>
                <a:effectLst/>
                <a:latin typeface="Arial" panose="020B0604020202020204" pitchFamily="34" charset="0"/>
                <a:cs typeface="Arial" panose="020B0604020202020204" pitchFamily="34" charset="0"/>
              </a:rPr>
              <a:t>Annual_Premium</a:t>
            </a:r>
            <a:br>
              <a:rPr lang="en-US" sz="1400">
                <a:solidFill>
                  <a:schemeClr val="bg1"/>
                </a:solidFill>
                <a:latin typeface="Arial" panose="020B0604020202020204" pitchFamily="34" charset="0"/>
                <a:cs typeface="Arial" panose="020B0604020202020204" pitchFamily="34" charset="0"/>
              </a:rPr>
            </a:br>
            <a:r>
              <a:rPr lang="en-US" sz="1400" b="0" i="0" u="none" strike="noStrike">
                <a:solidFill>
                  <a:schemeClr val="bg1"/>
                </a:solidFill>
                <a:effectLst/>
                <a:latin typeface="Arial" panose="020B0604020202020204" pitchFamily="34" charset="0"/>
                <a:cs typeface="Arial" panose="020B0604020202020204" pitchFamily="34" charset="0"/>
              </a:rPr>
              <a:t>F   1501st policy onwards: 14% of the </a:t>
            </a:r>
            <a:r>
              <a:rPr lang="en-US" sz="1400" b="0" i="0" u="none" strike="noStrike" err="1">
                <a:solidFill>
                  <a:schemeClr val="bg1"/>
                </a:solidFill>
                <a:effectLst/>
                <a:latin typeface="Arial" panose="020B0604020202020204" pitchFamily="34" charset="0"/>
                <a:cs typeface="Arial" panose="020B0604020202020204" pitchFamily="34" charset="0"/>
              </a:rPr>
              <a:t>Annual_Premium</a:t>
            </a:r>
            <a:endParaRPr lang="en-SE" sz="1400">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FADE0BAC-52A4-ADA1-ECCB-314D45B85D4A}"/>
              </a:ext>
            </a:extLst>
          </p:cNvPr>
          <p:cNvSpPr txBox="1"/>
          <p:nvPr/>
        </p:nvSpPr>
        <p:spPr>
          <a:xfrm>
            <a:off x="118640" y="1612498"/>
            <a:ext cx="824117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tabLst>
                <a:tab pos="360363" algn="l"/>
              </a:tabLst>
            </a:pPr>
            <a:endParaRPr lang="en-US" sz="1600" b="1">
              <a:solidFill>
                <a:srgbClr val="739ECA"/>
              </a:solidFill>
              <a:latin typeface="Bahnschrift SemiBold" panose="020B0502040204020203" pitchFamily="34" charset="0"/>
              <a:cs typeface="Arial"/>
            </a:endParaRPr>
          </a:p>
          <a:p>
            <a:pPr>
              <a:tabLst>
                <a:tab pos="360363" algn="l"/>
              </a:tabLst>
            </a:pPr>
            <a:r>
              <a:rPr lang="en-US" sz="1400">
                <a:solidFill>
                  <a:srgbClr val="1CAAFC"/>
                </a:solidFill>
                <a:latin typeface="Bahnschrift SemiBold" panose="020B0502040204020203" pitchFamily="34" charset="0"/>
                <a:cs typeface="Arial"/>
              </a:rPr>
              <a:t>SELECT</a:t>
            </a:r>
          </a:p>
          <a:p>
            <a:pPr>
              <a:tabLst>
                <a:tab pos="360363" algn="l"/>
              </a:tabLst>
            </a:pPr>
            <a:r>
              <a:rPr lang="en-US" sz="1400">
                <a:solidFill>
                  <a:srgbClr val="F3D80D"/>
                </a:solidFill>
                <a:latin typeface="Bahnschrift SemiBold" panose="020B0502040204020203" pitchFamily="34" charset="0"/>
                <a:cs typeface="Arial"/>
              </a:rPr>
              <a:t>	</a:t>
            </a:r>
            <a:r>
              <a:rPr lang="en-US" sz="1400">
                <a:solidFill>
                  <a:srgbClr val="FFFF00"/>
                </a:solidFill>
                <a:latin typeface="Bahnschrift SemiBold" panose="020B0502040204020203" pitchFamily="34" charset="0"/>
                <a:cs typeface="Arial"/>
              </a:rPr>
              <a:t>MAX</a:t>
            </a:r>
            <a:r>
              <a:rPr lang="en-US" sz="1400">
                <a:solidFill>
                  <a:schemeClr val="bg1"/>
                </a:solidFill>
                <a:latin typeface="Bahnschrift SemiBold" panose="020B0502040204020203" pitchFamily="34" charset="0"/>
                <a:cs typeface="Arial"/>
              </a:rPr>
              <a:t>(</a:t>
            </a:r>
            <a:r>
              <a:rPr lang="en-US" sz="1400" err="1">
                <a:solidFill>
                  <a:schemeClr val="bg1"/>
                </a:solidFill>
                <a:latin typeface="Bahnschrift SemiBold" panose="020B0502040204020203" pitchFamily="34" charset="0"/>
                <a:cs typeface="Arial"/>
              </a:rPr>
              <a:t>pln_end_dt</a:t>
            </a:r>
            <a:r>
              <a:rPr lang="en-US" sz="1400">
                <a:solidFill>
                  <a:schemeClr val="bg1"/>
                </a:solidFill>
                <a:latin typeface="Bahnschrift SemiBold" panose="020B0502040204020203" pitchFamily="34" charset="0"/>
                <a:cs typeface="Arial"/>
              </a:rPr>
              <a:t>) </a:t>
            </a:r>
            <a:r>
              <a:rPr lang="en-US" sz="1400">
                <a:solidFill>
                  <a:srgbClr val="1CAAFC"/>
                </a:solidFill>
                <a:latin typeface="Bahnschrift SemiBold" panose="020B0502040204020203" pitchFamily="34" charset="0"/>
                <a:cs typeface="Arial"/>
              </a:rPr>
              <a:t>OVER</a:t>
            </a:r>
            <a:r>
              <a:rPr lang="en-US" sz="1400">
                <a:solidFill>
                  <a:schemeClr val="bg1"/>
                </a:solidFill>
                <a:latin typeface="Bahnschrift SemiBold" panose="020B0502040204020203" pitchFamily="34" charset="0"/>
                <a:cs typeface="Arial"/>
              </a:rPr>
              <a:t>(</a:t>
            </a:r>
            <a:r>
              <a:rPr lang="en-US" sz="1400">
                <a:solidFill>
                  <a:srgbClr val="1CAAFC"/>
                </a:solidFill>
                <a:latin typeface="Bahnschrift SemiBold" panose="020B0502040204020203" pitchFamily="34" charset="0"/>
                <a:cs typeface="Arial"/>
              </a:rPr>
              <a:t>PARTITION BY</a:t>
            </a:r>
            <a:r>
              <a:rPr lang="en-US" sz="1400">
                <a:solidFill>
                  <a:srgbClr val="CCCCCC"/>
                </a:solidFill>
                <a:latin typeface="Bahnschrift SemiBold" panose="020B0502040204020203" pitchFamily="34" charset="0"/>
                <a:cs typeface="Arial"/>
              </a:rPr>
              <a:t> </a:t>
            </a:r>
            <a:r>
              <a:rPr lang="en-US" sz="1400" err="1">
                <a:solidFill>
                  <a:schemeClr val="bg1"/>
                </a:solidFill>
                <a:latin typeface="Bahnschrift SemiBold" panose="020B0502040204020203" pitchFamily="34" charset="0"/>
                <a:cs typeface="Arial"/>
              </a:rPr>
              <a:t>ext_refr</a:t>
            </a:r>
            <a:r>
              <a:rPr lang="en-US" sz="1400">
                <a:solidFill>
                  <a:schemeClr val="bg1"/>
                </a:solidFill>
                <a:latin typeface="Bahnschrift SemiBold" panose="020B0502040204020203" pitchFamily="34" charset="0"/>
                <a:cs typeface="Arial"/>
              </a:rPr>
              <a:t>) - </a:t>
            </a:r>
            <a:r>
              <a:rPr lang="en-US" sz="1400" err="1">
                <a:solidFill>
                  <a:schemeClr val="bg1"/>
                </a:solidFill>
                <a:latin typeface="Bahnschrift SemiBold" panose="020B0502040204020203" pitchFamily="34" charset="0"/>
                <a:cs typeface="Arial"/>
              </a:rPr>
              <a:t>incp_dt</a:t>
            </a:r>
            <a:r>
              <a:rPr lang="en-US" sz="1400">
                <a:solidFill>
                  <a:srgbClr val="CCCCCC"/>
                </a:solidFill>
                <a:latin typeface="Bahnschrift SemiBold" panose="020B0502040204020203" pitchFamily="34" charset="0"/>
                <a:cs typeface="Arial"/>
              </a:rPr>
              <a:t> </a:t>
            </a:r>
            <a:r>
              <a:rPr lang="en-US" sz="1400">
                <a:solidFill>
                  <a:srgbClr val="1CAAFC"/>
                </a:solidFill>
                <a:latin typeface="Bahnschrift SemiBold" panose="020B0502040204020203" pitchFamily="34" charset="0"/>
                <a:cs typeface="Arial"/>
              </a:rPr>
              <a:t>AS </a:t>
            </a:r>
            <a:r>
              <a:rPr lang="en-US" sz="1400" err="1">
                <a:solidFill>
                  <a:schemeClr val="bg1"/>
                </a:solidFill>
                <a:latin typeface="Bahnschrift SemiBold" panose="020B0502040204020203" pitchFamily="34" charset="0"/>
                <a:cs typeface="Arial"/>
              </a:rPr>
              <a:t>days_valid</a:t>
            </a:r>
            <a:r>
              <a:rPr lang="en-US" sz="1400">
                <a:solidFill>
                  <a:schemeClr val="bg1"/>
                </a:solidFill>
                <a:latin typeface="Bahnschrift SemiBold" panose="020B0502040204020203" pitchFamily="34" charset="0"/>
                <a:cs typeface="Arial"/>
              </a:rPr>
              <a:t>,</a:t>
            </a:r>
          </a:p>
          <a:p>
            <a:pPr>
              <a:tabLst>
                <a:tab pos="360363" algn="l"/>
              </a:tabLst>
            </a:pPr>
            <a:r>
              <a:rPr lang="en-US" sz="1400">
                <a:solidFill>
                  <a:srgbClr val="739ECA"/>
                </a:solidFill>
                <a:latin typeface="Bahnschrift SemiBold" panose="020B0502040204020203" pitchFamily="34" charset="0"/>
                <a:cs typeface="Arial"/>
              </a:rPr>
              <a:t> 	</a:t>
            </a:r>
            <a:r>
              <a:rPr lang="en-US" sz="1400">
                <a:solidFill>
                  <a:schemeClr val="bg1"/>
                </a:solidFill>
                <a:latin typeface="Bahnschrift SemiBold" panose="020B0502040204020203" pitchFamily="34" charset="0"/>
                <a:cs typeface="Arial"/>
              </a:rPr>
              <a:t>*</a:t>
            </a:r>
          </a:p>
          <a:p>
            <a:pPr>
              <a:tabLst>
                <a:tab pos="360363" algn="l"/>
              </a:tabLst>
            </a:pPr>
            <a:r>
              <a:rPr lang="en-US" sz="1400">
                <a:solidFill>
                  <a:srgbClr val="1CAAFC"/>
                </a:solidFill>
                <a:latin typeface="Bahnschrift SemiBold" panose="020B0502040204020203" pitchFamily="34" charset="0"/>
                <a:cs typeface="Arial"/>
              </a:rPr>
              <a:t>FROM </a:t>
            </a:r>
            <a:r>
              <a:rPr lang="en-US" sz="1400" err="1">
                <a:solidFill>
                  <a:schemeClr val="bg1"/>
                </a:solidFill>
                <a:latin typeface="Bahnschrift SemiBold" panose="020B0502040204020203" pitchFamily="34" charset="0"/>
                <a:cs typeface="Arial"/>
              </a:rPr>
              <a:t>ntrim</a:t>
            </a:r>
            <a:r>
              <a:rPr lang="en-US" sz="1400">
                <a:solidFill>
                  <a:schemeClr val="bg1"/>
                </a:solidFill>
                <a:latin typeface="Bahnschrift SemiBold" panose="020B0502040204020203" pitchFamily="34" charset="0"/>
                <a:cs typeface="Arial"/>
              </a:rPr>
              <a:t>;</a:t>
            </a:r>
          </a:p>
        </p:txBody>
      </p:sp>
      <p:sp>
        <p:nvSpPr>
          <p:cNvPr id="11" name="TextBox 10">
            <a:extLst>
              <a:ext uri="{FF2B5EF4-FFF2-40B4-BE49-F238E27FC236}">
                <a16:creationId xmlns:a16="http://schemas.microsoft.com/office/drawing/2014/main" id="{E3799FA5-3299-1F60-FC47-4F3303C8AF0A}"/>
              </a:ext>
            </a:extLst>
          </p:cNvPr>
          <p:cNvSpPr txBox="1"/>
          <p:nvPr/>
        </p:nvSpPr>
        <p:spPr>
          <a:xfrm>
            <a:off x="1980005" y="3583791"/>
            <a:ext cx="5982728" cy="307777"/>
          </a:xfrm>
          <a:prstGeom prst="rect">
            <a:avLst/>
          </a:prstGeom>
          <a:noFill/>
        </p:spPr>
        <p:txBody>
          <a:bodyPr wrap="none" lIns="91440" tIns="45720" rIns="91440" bIns="45720" rtlCol="0" anchor="t">
            <a:spAutoFit/>
          </a:bodyPr>
          <a:lstStyle/>
          <a:p>
            <a:r>
              <a:rPr lang="en-GB" sz="1400">
                <a:solidFill>
                  <a:schemeClr val="bg1"/>
                </a:solidFill>
              </a:rPr>
              <a:t>Days valid = </a:t>
            </a:r>
            <a:r>
              <a:rPr lang="en-GB" sz="1400">
                <a:solidFill>
                  <a:schemeClr val="bg1"/>
                </a:solidFill>
                <a:latin typeface="Bahnschrift"/>
                <a:cs typeface="Times New Roman"/>
              </a:rPr>
              <a:t>days the policy </a:t>
            </a:r>
            <a:r>
              <a:rPr lang="en-GB" sz="1400" b="1">
                <a:solidFill>
                  <a:schemeClr val="bg1"/>
                </a:solidFill>
                <a:latin typeface="Bahnschrift"/>
                <a:cs typeface="Times New Roman"/>
              </a:rPr>
              <a:t>should</a:t>
            </a:r>
            <a:r>
              <a:rPr lang="en-GB" sz="1400">
                <a:solidFill>
                  <a:schemeClr val="bg1"/>
                </a:solidFill>
                <a:latin typeface="Bahnschrift"/>
                <a:cs typeface="Times New Roman"/>
              </a:rPr>
              <a:t> be active and paid per the agreement</a:t>
            </a:r>
            <a:endParaRPr lang="en-US" sz="1400">
              <a:solidFill>
                <a:schemeClr val="bg1"/>
              </a:solidFill>
              <a:latin typeface="Bahnschrift"/>
            </a:endParaRPr>
          </a:p>
        </p:txBody>
      </p:sp>
    </p:spTree>
    <p:extLst>
      <p:ext uri="{BB962C8B-B14F-4D97-AF65-F5344CB8AC3E}">
        <p14:creationId xmlns:p14="http://schemas.microsoft.com/office/powerpoint/2010/main" val="629705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B9134A7-8183-65FB-BFBA-428B8A9D2298}"/>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66554EFC-0739-B096-1EA3-A72BA2156DAE}"/>
              </a:ext>
            </a:extLst>
          </p:cNvPr>
          <p:cNvGrpSpPr/>
          <p:nvPr/>
        </p:nvGrpSpPr>
        <p:grpSpPr>
          <a:xfrm>
            <a:off x="107950" y="87313"/>
            <a:ext cx="8928100" cy="4968875"/>
            <a:chOff x="107950" y="87313"/>
            <a:chExt cx="8928100" cy="4968875"/>
          </a:xfrm>
        </p:grpSpPr>
        <p:cxnSp>
          <p:nvCxnSpPr>
            <p:cNvPr id="3" name="Straight Connector 2">
              <a:extLst>
                <a:ext uri="{FF2B5EF4-FFF2-40B4-BE49-F238E27FC236}">
                  <a16:creationId xmlns:a16="http://schemas.microsoft.com/office/drawing/2014/main" id="{B86C77F0-613A-D6CD-1ED3-A8ACAC879A02}"/>
                </a:ext>
              </a:extLst>
            </p:cNvPr>
            <p:cNvCxnSpPr>
              <a:cxnSpLocks/>
            </p:cNvCxnSpPr>
            <p:nvPr/>
          </p:nvCxnSpPr>
          <p:spPr>
            <a:xfrm>
              <a:off x="1079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5F4B5EB4-04CA-9C7B-4E94-198EC37ED004}"/>
                </a:ext>
              </a:extLst>
            </p:cNvPr>
            <p:cNvCxnSpPr/>
            <p:nvPr/>
          </p:nvCxnSpPr>
          <p:spPr>
            <a:xfrm>
              <a:off x="107950" y="87313"/>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BCC50F5-EFDD-BC3B-6BE1-3F91EB0826D5}"/>
                </a:ext>
              </a:extLst>
            </p:cNvPr>
            <p:cNvCxnSpPr/>
            <p:nvPr/>
          </p:nvCxnSpPr>
          <p:spPr>
            <a:xfrm>
              <a:off x="90360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36E525F3-AA3C-D021-2A51-710A17634CCC}"/>
                </a:ext>
              </a:extLst>
            </p:cNvPr>
            <p:cNvCxnSpPr/>
            <p:nvPr/>
          </p:nvCxnSpPr>
          <p:spPr>
            <a:xfrm>
              <a:off x="107950" y="5056188"/>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grpSp>
      <p:grpSp>
        <p:nvGrpSpPr>
          <p:cNvPr id="2" name="Group 1">
            <a:extLst>
              <a:ext uri="{FF2B5EF4-FFF2-40B4-BE49-F238E27FC236}">
                <a16:creationId xmlns:a16="http://schemas.microsoft.com/office/drawing/2014/main" id="{10044A66-6FB9-3516-41B4-EA97AA10EA8C}"/>
              </a:ext>
            </a:extLst>
          </p:cNvPr>
          <p:cNvGrpSpPr/>
          <p:nvPr/>
        </p:nvGrpSpPr>
        <p:grpSpPr>
          <a:xfrm>
            <a:off x="1991" y="629935"/>
            <a:ext cx="4106954" cy="985504"/>
            <a:chOff x="1503979" y="3198929"/>
            <a:chExt cx="7588973" cy="461126"/>
          </a:xfrm>
          <a:solidFill>
            <a:schemeClr val="bg1"/>
          </a:solidFill>
        </p:grpSpPr>
        <p:sp>
          <p:nvSpPr>
            <p:cNvPr id="4" name="Google Shape;472;p66">
              <a:extLst>
                <a:ext uri="{FF2B5EF4-FFF2-40B4-BE49-F238E27FC236}">
                  <a16:creationId xmlns:a16="http://schemas.microsoft.com/office/drawing/2014/main" id="{295A01B8-250F-DF0D-51EE-07854B9D9AED}"/>
                </a:ext>
              </a:extLst>
            </p:cNvPr>
            <p:cNvSpPr/>
            <p:nvPr/>
          </p:nvSpPr>
          <p:spPr>
            <a:xfrm>
              <a:off x="1503979" y="3198929"/>
              <a:ext cx="7588973" cy="460200"/>
            </a:xfrm>
            <a:prstGeom prst="rect">
              <a:avLst/>
            </a:prstGeom>
            <a:grpFill/>
            <a:ln>
              <a:noFill/>
            </a:ln>
          </p:spPr>
          <p:txBody>
            <a:bodyPr spcFirstLastPara="1" wrap="square" lIns="91425" tIns="91425" rIns="91425" bIns="91425" anchor="ctr" anchorCtr="0">
              <a:noAutofit/>
            </a:bodyPr>
            <a:lstStyle/>
            <a:p>
              <a:r>
                <a:rPr lang="en-GB" sz="4000">
                  <a:latin typeface="+mj-lt"/>
                </a:rPr>
                <a:t> COMMISSION STRUCTURE</a:t>
              </a:r>
            </a:p>
          </p:txBody>
        </p:sp>
        <p:cxnSp>
          <p:nvCxnSpPr>
            <p:cNvPr id="5" name="Google Shape;475;p66">
              <a:extLst>
                <a:ext uri="{FF2B5EF4-FFF2-40B4-BE49-F238E27FC236}">
                  <a16:creationId xmlns:a16="http://schemas.microsoft.com/office/drawing/2014/main" id="{4D216F3D-95E6-A5DD-05A3-20D021FBBCFD}"/>
                </a:ext>
              </a:extLst>
            </p:cNvPr>
            <p:cNvCxnSpPr>
              <a:cxnSpLocks/>
            </p:cNvCxnSpPr>
            <p:nvPr/>
          </p:nvCxnSpPr>
          <p:spPr>
            <a:xfrm>
              <a:off x="1699774" y="3199855"/>
              <a:ext cx="0" cy="460200"/>
            </a:xfrm>
            <a:prstGeom prst="straightConnector1">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grpSp>
      <p:pic>
        <p:nvPicPr>
          <p:cNvPr id="6" name="Picture 5" descr="A black and white sign with a tree and text&#10;&#10;Description automatically generated">
            <a:extLst>
              <a:ext uri="{FF2B5EF4-FFF2-40B4-BE49-F238E27FC236}">
                <a16:creationId xmlns:a16="http://schemas.microsoft.com/office/drawing/2014/main" id="{34E31051-D1C9-1632-4310-DA81A1757936}"/>
              </a:ext>
            </a:extLst>
          </p:cNvPr>
          <p:cNvPicPr>
            <a:picLocks noChangeAspect="1"/>
          </p:cNvPicPr>
          <p:nvPr/>
        </p:nvPicPr>
        <p:blipFill>
          <a:blip r:embed="rId3"/>
          <a:stretch>
            <a:fillRect/>
          </a:stretch>
        </p:blipFill>
        <p:spPr>
          <a:xfrm>
            <a:off x="8362616" y="4160521"/>
            <a:ext cx="673434" cy="895668"/>
          </a:xfrm>
          <a:prstGeom prst="rect">
            <a:avLst/>
          </a:prstGeom>
        </p:spPr>
      </p:pic>
      <p:sp>
        <p:nvSpPr>
          <p:cNvPr id="7" name="TextBox 6">
            <a:extLst>
              <a:ext uri="{FF2B5EF4-FFF2-40B4-BE49-F238E27FC236}">
                <a16:creationId xmlns:a16="http://schemas.microsoft.com/office/drawing/2014/main" id="{FADE0BAC-52A4-ADA1-ECCB-314D45B85D4A}"/>
              </a:ext>
            </a:extLst>
          </p:cNvPr>
          <p:cNvSpPr txBox="1"/>
          <p:nvPr/>
        </p:nvSpPr>
        <p:spPr>
          <a:xfrm>
            <a:off x="121442" y="1613460"/>
            <a:ext cx="7193757"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tabLst>
                <a:tab pos="358775" algn="l"/>
              </a:tabLst>
            </a:pPr>
            <a:r>
              <a:rPr lang="en-US" sz="1400">
                <a:solidFill>
                  <a:srgbClr val="1CAAFC"/>
                </a:solidFill>
                <a:latin typeface="Bahnschrift SemiBold" panose="020B0502040204020203" pitchFamily="34" charset="0"/>
                <a:cs typeface="Arial"/>
              </a:rPr>
              <a:t>WITH</a:t>
            </a:r>
            <a:r>
              <a:rPr lang="en-US" sz="1400">
                <a:solidFill>
                  <a:srgbClr val="CCCCCC"/>
                </a:solidFill>
                <a:latin typeface="Bahnschrift SemiBold" panose="020B0502040204020203" pitchFamily="34" charset="0"/>
                <a:cs typeface="Arial"/>
              </a:rPr>
              <a:t> </a:t>
            </a:r>
            <a:r>
              <a:rPr lang="en-US" sz="1400">
                <a:solidFill>
                  <a:schemeClr val="bg1"/>
                </a:solidFill>
                <a:latin typeface="Bahnschrift SemiBold" panose="020B0502040204020203" pitchFamily="34" charset="0"/>
                <a:cs typeface="Arial"/>
              </a:rPr>
              <a:t>a</a:t>
            </a:r>
            <a:r>
              <a:rPr lang="en-US" sz="1400">
                <a:solidFill>
                  <a:srgbClr val="CCCCCC"/>
                </a:solidFill>
                <a:latin typeface="Bahnschrift SemiBold" panose="020B0502040204020203" pitchFamily="34" charset="0"/>
                <a:cs typeface="Arial"/>
              </a:rPr>
              <a:t> </a:t>
            </a:r>
            <a:r>
              <a:rPr lang="en-US" sz="1400">
                <a:solidFill>
                  <a:srgbClr val="1CAAFC"/>
                </a:solidFill>
                <a:latin typeface="Bahnschrift SemiBold" panose="020B0502040204020203" pitchFamily="34" charset="0"/>
                <a:cs typeface="Arial"/>
              </a:rPr>
              <a:t>AS </a:t>
            </a:r>
          </a:p>
          <a:p>
            <a:pPr>
              <a:tabLst>
                <a:tab pos="358775" algn="l"/>
              </a:tabLst>
            </a:pPr>
            <a:r>
              <a:rPr lang="en-US" sz="1400">
                <a:solidFill>
                  <a:srgbClr val="1CAAFC"/>
                </a:solidFill>
                <a:latin typeface="Bahnschrift SemiBold" panose="020B0502040204020203" pitchFamily="34" charset="0"/>
                <a:cs typeface="Arial"/>
              </a:rPr>
              <a:t>	</a:t>
            </a:r>
            <a:r>
              <a:rPr lang="en-US" sz="1400">
                <a:solidFill>
                  <a:schemeClr val="bg1"/>
                </a:solidFill>
                <a:latin typeface="Bahnschrift SemiBold" panose="020B0502040204020203" pitchFamily="34" charset="0"/>
                <a:cs typeface="Arial"/>
              </a:rPr>
              <a:t>(</a:t>
            </a:r>
            <a:r>
              <a:rPr lang="en-US" sz="1400">
                <a:solidFill>
                  <a:srgbClr val="1CAAFC"/>
                </a:solidFill>
                <a:latin typeface="Bahnschrift SemiBold" panose="020B0502040204020203" pitchFamily="34" charset="0"/>
                <a:cs typeface="Arial"/>
              </a:rPr>
              <a:t>SELECT</a:t>
            </a:r>
            <a:r>
              <a:rPr lang="en-US" sz="1400">
                <a:solidFill>
                  <a:srgbClr val="CCCCCC"/>
                </a:solidFill>
                <a:latin typeface="Bahnschrift SemiBold" panose="020B0502040204020203" pitchFamily="34" charset="0"/>
                <a:cs typeface="Arial"/>
              </a:rPr>
              <a:t> </a:t>
            </a:r>
            <a:r>
              <a:rPr lang="en-US" sz="1400" err="1">
                <a:solidFill>
                  <a:schemeClr val="bg1"/>
                </a:solidFill>
                <a:latin typeface="Bahnschrift SemiBold" panose="020B0502040204020203" pitchFamily="34" charset="0"/>
                <a:cs typeface="Arial"/>
              </a:rPr>
              <a:t>ext_refr</a:t>
            </a:r>
            <a:r>
              <a:rPr lang="en-US" sz="1400">
                <a:solidFill>
                  <a:schemeClr val="bg1"/>
                </a:solidFill>
                <a:latin typeface="Bahnschrift SemiBold" panose="020B0502040204020203" pitchFamily="34" charset="0"/>
                <a:cs typeface="Arial"/>
              </a:rPr>
              <a:t> </a:t>
            </a:r>
            <a:r>
              <a:rPr lang="en-US" sz="1400">
                <a:solidFill>
                  <a:srgbClr val="1CAAFC"/>
                </a:solidFill>
                <a:latin typeface="Bahnschrift SemiBold" panose="020B0502040204020203" pitchFamily="34" charset="0"/>
                <a:cs typeface="Arial"/>
              </a:rPr>
              <a:t>AS </a:t>
            </a:r>
            <a:r>
              <a:rPr lang="en-US" sz="1400" err="1">
                <a:solidFill>
                  <a:schemeClr val="bg1"/>
                </a:solidFill>
                <a:latin typeface="Bahnschrift SemiBold" panose="020B0502040204020203" pitchFamily="34" charset="0"/>
                <a:cs typeface="Arial"/>
              </a:rPr>
              <a:t>ext_ref</a:t>
            </a:r>
            <a:r>
              <a:rPr lang="en-US" sz="1400">
                <a:solidFill>
                  <a:schemeClr val="bg1"/>
                </a:solidFill>
                <a:latin typeface="Bahnschrift SemiBold" panose="020B0502040204020203" pitchFamily="34" charset="0"/>
                <a:cs typeface="Arial"/>
              </a:rPr>
              <a:t>, </a:t>
            </a:r>
            <a:r>
              <a:rPr lang="en-US" sz="1400" err="1">
                <a:solidFill>
                  <a:srgbClr val="FFFF00"/>
                </a:solidFill>
                <a:latin typeface="Bahnschrift SemiBold" panose="020B0502040204020203" pitchFamily="34" charset="0"/>
                <a:cs typeface="Arial"/>
              </a:rPr>
              <a:t>row_number</a:t>
            </a:r>
            <a:r>
              <a:rPr lang="en-US" sz="1400">
                <a:solidFill>
                  <a:schemeClr val="bg1"/>
                </a:solidFill>
                <a:latin typeface="Bahnschrift SemiBold" panose="020B0502040204020203" pitchFamily="34" charset="0"/>
                <a:cs typeface="Arial"/>
              </a:rPr>
              <a:t>()</a:t>
            </a:r>
            <a:r>
              <a:rPr lang="en-US" sz="1400">
                <a:solidFill>
                  <a:srgbClr val="CCCCCC"/>
                </a:solidFill>
                <a:latin typeface="Bahnschrift SemiBold" panose="020B0502040204020203" pitchFamily="34" charset="0"/>
                <a:cs typeface="Arial"/>
              </a:rPr>
              <a:t> </a:t>
            </a:r>
            <a:r>
              <a:rPr lang="en-US" sz="1400">
                <a:solidFill>
                  <a:srgbClr val="1CAAFC"/>
                </a:solidFill>
                <a:latin typeface="Bahnschrift SemiBold" panose="020B0502040204020203" pitchFamily="34" charset="0"/>
                <a:cs typeface="Arial"/>
              </a:rPr>
              <a:t>OVER</a:t>
            </a:r>
            <a:r>
              <a:rPr lang="en-US" sz="1400">
                <a:solidFill>
                  <a:schemeClr val="bg1"/>
                </a:solidFill>
                <a:latin typeface="Bahnschrift SemiBold" panose="020B0502040204020203" pitchFamily="34" charset="0"/>
                <a:cs typeface="Arial"/>
              </a:rPr>
              <a:t>(</a:t>
            </a:r>
            <a:r>
              <a:rPr lang="en-US" sz="1400">
                <a:solidFill>
                  <a:srgbClr val="1CAAFC"/>
                </a:solidFill>
                <a:latin typeface="Bahnschrift SemiBold" panose="020B0502040204020203" pitchFamily="34" charset="0"/>
                <a:cs typeface="Arial"/>
              </a:rPr>
              <a:t>ORDER BY</a:t>
            </a:r>
            <a:r>
              <a:rPr lang="en-US" sz="1400">
                <a:solidFill>
                  <a:srgbClr val="CCCCCC"/>
                </a:solidFill>
                <a:latin typeface="Bahnschrift SemiBold" panose="020B0502040204020203" pitchFamily="34" charset="0"/>
                <a:cs typeface="Arial"/>
              </a:rPr>
              <a:t> </a:t>
            </a:r>
            <a:r>
              <a:rPr lang="en-US" sz="1400">
                <a:solidFill>
                  <a:srgbClr val="FFFF00"/>
                </a:solidFill>
                <a:latin typeface="Bahnschrift SemiBold" panose="020B0502040204020203" pitchFamily="34" charset="0"/>
                <a:cs typeface="Arial"/>
              </a:rPr>
              <a:t>MIN</a:t>
            </a:r>
            <a:r>
              <a:rPr lang="en-US" sz="1400">
                <a:solidFill>
                  <a:schemeClr val="bg1"/>
                </a:solidFill>
                <a:latin typeface="Bahnschrift SemiBold" panose="020B0502040204020203" pitchFamily="34" charset="0"/>
                <a:cs typeface="Arial"/>
              </a:rPr>
              <a:t>(</a:t>
            </a:r>
            <a:r>
              <a:rPr lang="en-US" sz="1400" err="1">
                <a:solidFill>
                  <a:schemeClr val="bg1"/>
                </a:solidFill>
                <a:latin typeface="Bahnschrift SemiBold" panose="020B0502040204020203" pitchFamily="34" charset="0"/>
                <a:cs typeface="Arial"/>
              </a:rPr>
              <a:t>paymentdate</a:t>
            </a:r>
            <a:r>
              <a:rPr lang="en-US" sz="1400">
                <a:solidFill>
                  <a:schemeClr val="bg1"/>
                </a:solidFill>
                <a:latin typeface="Bahnschrift SemiBold" panose="020B0502040204020203" pitchFamily="34" charset="0"/>
                <a:cs typeface="Arial"/>
              </a:rPr>
              <a:t>),</a:t>
            </a:r>
            <a:r>
              <a:rPr lang="en-US" sz="1400">
                <a:solidFill>
                  <a:srgbClr val="CCCCCC"/>
                </a:solidFill>
                <a:latin typeface="Bahnschrift SemiBold" panose="020B0502040204020203" pitchFamily="34" charset="0"/>
                <a:cs typeface="Arial"/>
              </a:rPr>
              <a:t> 	</a:t>
            </a:r>
            <a:r>
              <a:rPr lang="en-US" sz="1400">
                <a:solidFill>
                  <a:srgbClr val="FFFF00"/>
                </a:solidFill>
                <a:latin typeface="Bahnschrift SemiBold" panose="020B0502040204020203" pitchFamily="34" charset="0"/>
                <a:cs typeface="Arial"/>
              </a:rPr>
              <a:t>MIN</a:t>
            </a:r>
            <a:r>
              <a:rPr lang="en-US" sz="1400">
                <a:solidFill>
                  <a:schemeClr val="bg1"/>
                </a:solidFill>
                <a:latin typeface="Bahnschrift SemiBold" panose="020B0502040204020203" pitchFamily="34" charset="0"/>
                <a:cs typeface="Arial"/>
              </a:rPr>
              <a:t>(</a:t>
            </a:r>
            <a:r>
              <a:rPr lang="en-US" sz="1400" err="1">
                <a:solidFill>
                  <a:schemeClr val="bg1"/>
                </a:solidFill>
                <a:latin typeface="Bahnschrift SemiBold" panose="020B0502040204020203" pitchFamily="34" charset="0"/>
                <a:cs typeface="Arial"/>
              </a:rPr>
              <a:t>sales_date</a:t>
            </a:r>
            <a:r>
              <a:rPr lang="en-US" sz="1400">
                <a:solidFill>
                  <a:schemeClr val="bg1"/>
                </a:solidFill>
                <a:latin typeface="Bahnschrift SemiBold" panose="020B0502040204020203" pitchFamily="34" charset="0"/>
                <a:cs typeface="Arial"/>
              </a:rPr>
              <a:t>))</a:t>
            </a:r>
            <a:endParaRPr lang="en-US" sz="1200" b="1">
              <a:solidFill>
                <a:schemeClr val="bg1"/>
              </a:solidFill>
              <a:latin typeface="Bahnschrift SemiBold" panose="020B0502040204020203" pitchFamily="34" charset="0"/>
              <a:cs typeface="Arial"/>
            </a:endParaRPr>
          </a:p>
          <a:p>
            <a:pPr>
              <a:tabLst>
                <a:tab pos="358775" algn="l"/>
              </a:tabLst>
            </a:pPr>
            <a:r>
              <a:rPr lang="en-US" sz="1400">
                <a:solidFill>
                  <a:srgbClr val="1CAAFC"/>
                </a:solidFill>
                <a:latin typeface="Bahnschrift SemiBold" panose="020B0502040204020203" pitchFamily="34" charset="0"/>
                <a:cs typeface="Arial"/>
              </a:rPr>
              <a:t>	FROM</a:t>
            </a:r>
            <a:r>
              <a:rPr lang="en-US" sz="1400">
                <a:solidFill>
                  <a:srgbClr val="CCCCCC"/>
                </a:solidFill>
                <a:latin typeface="Bahnschrift SemiBold" panose="020B0502040204020203" pitchFamily="34" charset="0"/>
                <a:cs typeface="Arial"/>
              </a:rPr>
              <a:t> </a:t>
            </a:r>
            <a:r>
              <a:rPr lang="en-US" sz="1400" err="1">
                <a:solidFill>
                  <a:schemeClr val="bg1"/>
                </a:solidFill>
                <a:latin typeface="Bahnschrift SemiBold" panose="020B0502040204020203" pitchFamily="34" charset="0"/>
                <a:cs typeface="Arial"/>
              </a:rPr>
              <a:t>ntrim</a:t>
            </a:r>
            <a:endParaRPr lang="en-US" sz="1400">
              <a:solidFill>
                <a:schemeClr val="bg1"/>
              </a:solidFill>
              <a:latin typeface="Bahnschrift SemiBold" panose="020B0502040204020203" pitchFamily="34" charset="0"/>
              <a:cs typeface="Arial"/>
            </a:endParaRPr>
          </a:p>
          <a:p>
            <a:pPr>
              <a:tabLst>
                <a:tab pos="358775" algn="l"/>
              </a:tabLst>
            </a:pPr>
            <a:r>
              <a:rPr lang="en-US" sz="1400">
                <a:solidFill>
                  <a:srgbClr val="1CAAFC"/>
                </a:solidFill>
                <a:latin typeface="Bahnschrift SemiBold" panose="020B0502040204020203" pitchFamily="34" charset="0"/>
                <a:cs typeface="Arial"/>
              </a:rPr>
              <a:t>	GROUP BY </a:t>
            </a:r>
            <a:r>
              <a:rPr lang="en-US" sz="1400" err="1">
                <a:solidFill>
                  <a:schemeClr val="bg1"/>
                </a:solidFill>
                <a:latin typeface="Bahnschrift SemiBold" panose="020B0502040204020203" pitchFamily="34" charset="0"/>
                <a:cs typeface="Arial"/>
              </a:rPr>
              <a:t>ext_ref</a:t>
            </a:r>
            <a:r>
              <a:rPr lang="en-US" sz="1400">
                <a:solidFill>
                  <a:schemeClr val="bg1"/>
                </a:solidFill>
                <a:latin typeface="Bahnschrift SemiBold" panose="020B0502040204020203" pitchFamily="34" charset="0"/>
                <a:cs typeface="Arial"/>
              </a:rPr>
              <a:t>)</a:t>
            </a:r>
            <a:endParaRPr lang="en-US">
              <a:solidFill>
                <a:schemeClr val="bg1"/>
              </a:solidFill>
              <a:latin typeface="Bahnschrift SemiBold" panose="020B0502040204020203" pitchFamily="34" charset="0"/>
            </a:endParaRPr>
          </a:p>
          <a:p>
            <a:pPr>
              <a:tabLst>
                <a:tab pos="358775" algn="l"/>
              </a:tabLst>
            </a:pPr>
            <a:r>
              <a:rPr lang="en-US" sz="1400">
                <a:solidFill>
                  <a:srgbClr val="1CAAFC"/>
                </a:solidFill>
                <a:latin typeface="Bahnschrift SemiBold" panose="020B0502040204020203" pitchFamily="34" charset="0"/>
                <a:cs typeface="Arial"/>
              </a:rPr>
              <a:t>SELECT</a:t>
            </a:r>
            <a:r>
              <a:rPr lang="en-US" sz="1400">
                <a:solidFill>
                  <a:srgbClr val="CCCCCC"/>
                </a:solidFill>
                <a:latin typeface="Bahnschrift SemiBold" panose="020B0502040204020203" pitchFamily="34" charset="0"/>
                <a:cs typeface="Arial"/>
              </a:rPr>
              <a:t> </a:t>
            </a:r>
            <a:r>
              <a:rPr lang="en-US" sz="1400">
                <a:solidFill>
                  <a:schemeClr val="bg1"/>
                </a:solidFill>
                <a:latin typeface="Bahnschrift SemiBold" panose="020B0502040204020203" pitchFamily="34" charset="0"/>
                <a:cs typeface="Arial"/>
              </a:rPr>
              <a:t>*</a:t>
            </a:r>
          </a:p>
          <a:p>
            <a:pPr>
              <a:tabLst>
                <a:tab pos="358775" algn="l"/>
              </a:tabLst>
            </a:pPr>
            <a:r>
              <a:rPr lang="en-US" sz="1400">
                <a:solidFill>
                  <a:srgbClr val="1CAAFC"/>
                </a:solidFill>
                <a:latin typeface="Bahnschrift SemiBold" panose="020B0502040204020203" pitchFamily="34" charset="0"/>
                <a:cs typeface="Arial"/>
              </a:rPr>
              <a:t>FROM</a:t>
            </a:r>
            <a:r>
              <a:rPr lang="en-US" sz="1400">
                <a:solidFill>
                  <a:srgbClr val="CCCCCC"/>
                </a:solidFill>
                <a:latin typeface="Bahnschrift SemiBold" panose="020B0502040204020203" pitchFamily="34" charset="0"/>
                <a:cs typeface="Arial"/>
              </a:rPr>
              <a:t> </a:t>
            </a:r>
            <a:r>
              <a:rPr lang="en-US" sz="1400" err="1">
                <a:solidFill>
                  <a:schemeClr val="bg1"/>
                </a:solidFill>
                <a:latin typeface="Bahnschrift SemiBold" panose="020B0502040204020203" pitchFamily="34" charset="0"/>
                <a:cs typeface="Arial"/>
              </a:rPr>
              <a:t>ntrim</a:t>
            </a:r>
            <a:r>
              <a:rPr lang="en-US" sz="1400">
                <a:solidFill>
                  <a:schemeClr val="bg1"/>
                </a:solidFill>
                <a:latin typeface="Bahnschrift SemiBold" panose="020B0502040204020203" pitchFamily="34" charset="0"/>
                <a:cs typeface="Arial"/>
              </a:rPr>
              <a:t> </a:t>
            </a:r>
            <a:r>
              <a:rPr lang="en-US" sz="1400">
                <a:solidFill>
                  <a:srgbClr val="1CAAFC"/>
                </a:solidFill>
                <a:latin typeface="Bahnschrift SemiBold" panose="020B0502040204020203" pitchFamily="34" charset="0"/>
                <a:cs typeface="Arial"/>
              </a:rPr>
              <a:t>AS</a:t>
            </a:r>
            <a:r>
              <a:rPr lang="en-US" sz="1400">
                <a:solidFill>
                  <a:srgbClr val="CCCCCC"/>
                </a:solidFill>
                <a:latin typeface="Bahnschrift SemiBold" panose="020B0502040204020203" pitchFamily="34" charset="0"/>
                <a:cs typeface="Arial"/>
              </a:rPr>
              <a:t> </a:t>
            </a:r>
            <a:r>
              <a:rPr lang="en-US" sz="1400">
                <a:solidFill>
                  <a:schemeClr val="bg1"/>
                </a:solidFill>
                <a:latin typeface="Bahnschrift SemiBold" panose="020B0502040204020203" pitchFamily="34" charset="0"/>
                <a:cs typeface="Arial"/>
              </a:rPr>
              <a:t>n</a:t>
            </a:r>
          </a:p>
          <a:p>
            <a:pPr>
              <a:tabLst>
                <a:tab pos="358775" algn="l"/>
              </a:tabLst>
            </a:pPr>
            <a:r>
              <a:rPr lang="en-US" sz="1400">
                <a:solidFill>
                  <a:srgbClr val="1CAAFC"/>
                </a:solidFill>
                <a:latin typeface="Bahnschrift SemiBold" panose="020B0502040204020203" pitchFamily="34" charset="0"/>
                <a:cs typeface="Arial"/>
              </a:rPr>
              <a:t>	LEFT JOIN</a:t>
            </a:r>
            <a:r>
              <a:rPr lang="en-US" sz="1400">
                <a:solidFill>
                  <a:schemeClr val="bg1"/>
                </a:solidFill>
                <a:latin typeface="Bahnschrift SemiBold" panose="020B0502040204020203" pitchFamily="34" charset="0"/>
                <a:cs typeface="Arial"/>
              </a:rPr>
              <a:t> a</a:t>
            </a:r>
            <a:r>
              <a:rPr lang="en-US" sz="1400">
                <a:solidFill>
                  <a:srgbClr val="CCCCCC"/>
                </a:solidFill>
                <a:latin typeface="Bahnschrift SemiBold" panose="020B0502040204020203" pitchFamily="34" charset="0"/>
                <a:cs typeface="Arial"/>
              </a:rPr>
              <a:t> </a:t>
            </a:r>
            <a:endParaRPr lang="en-US" sz="1400">
              <a:solidFill>
                <a:srgbClr val="9E9E9E"/>
              </a:solidFill>
              <a:latin typeface="Bahnschrift SemiBold" panose="020B0502040204020203" pitchFamily="34" charset="0"/>
              <a:cs typeface="Arial"/>
            </a:endParaRPr>
          </a:p>
          <a:p>
            <a:pPr>
              <a:tabLst>
                <a:tab pos="358775" algn="l"/>
              </a:tabLst>
            </a:pPr>
            <a:r>
              <a:rPr lang="en-US" sz="1400">
                <a:solidFill>
                  <a:srgbClr val="1CAAFC"/>
                </a:solidFill>
                <a:latin typeface="Bahnschrift SemiBold" panose="020B0502040204020203" pitchFamily="34" charset="0"/>
                <a:cs typeface="Arial"/>
              </a:rPr>
              <a:t>	ON</a:t>
            </a:r>
            <a:r>
              <a:rPr lang="en-US" sz="1400">
                <a:solidFill>
                  <a:srgbClr val="CCCCCC"/>
                </a:solidFill>
                <a:latin typeface="Bahnschrift SemiBold" panose="020B0502040204020203" pitchFamily="34" charset="0"/>
                <a:cs typeface="Arial"/>
              </a:rPr>
              <a:t> </a:t>
            </a:r>
            <a:r>
              <a:rPr lang="en-US" sz="1400" err="1">
                <a:solidFill>
                  <a:schemeClr val="bg1"/>
                </a:solidFill>
                <a:latin typeface="Bahnschrift SemiBold" panose="020B0502040204020203" pitchFamily="34" charset="0"/>
                <a:cs typeface="Arial"/>
              </a:rPr>
              <a:t>n.ext_refr</a:t>
            </a:r>
            <a:r>
              <a:rPr lang="en-US" sz="1400">
                <a:solidFill>
                  <a:schemeClr val="bg1"/>
                </a:solidFill>
                <a:latin typeface="Bahnschrift SemiBold" panose="020B0502040204020203" pitchFamily="34" charset="0"/>
                <a:cs typeface="Arial"/>
              </a:rPr>
              <a:t> = </a:t>
            </a:r>
            <a:r>
              <a:rPr lang="en-US" sz="1400" err="1">
                <a:solidFill>
                  <a:schemeClr val="bg1"/>
                </a:solidFill>
                <a:latin typeface="Bahnschrift SemiBold" panose="020B0502040204020203" pitchFamily="34" charset="0"/>
                <a:cs typeface="Arial"/>
              </a:rPr>
              <a:t>a.ext_ref</a:t>
            </a:r>
            <a:r>
              <a:rPr lang="en-US" sz="1400">
                <a:solidFill>
                  <a:schemeClr val="bg1"/>
                </a:solidFill>
                <a:latin typeface="Bahnschrift SemiBold" panose="020B0502040204020203" pitchFamily="34" charset="0"/>
                <a:cs typeface="Arial"/>
              </a:rPr>
              <a:t>;</a:t>
            </a:r>
          </a:p>
        </p:txBody>
      </p:sp>
    </p:spTree>
    <p:extLst>
      <p:ext uri="{BB962C8B-B14F-4D97-AF65-F5344CB8AC3E}">
        <p14:creationId xmlns:p14="http://schemas.microsoft.com/office/powerpoint/2010/main" val="12335987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B9134A7-8183-65FB-BFBA-428B8A9D2298}"/>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66554EFC-0739-B096-1EA3-A72BA2156DAE}"/>
              </a:ext>
            </a:extLst>
          </p:cNvPr>
          <p:cNvGrpSpPr/>
          <p:nvPr/>
        </p:nvGrpSpPr>
        <p:grpSpPr>
          <a:xfrm>
            <a:off x="107950" y="87313"/>
            <a:ext cx="8928100" cy="4968875"/>
            <a:chOff x="107950" y="87313"/>
            <a:chExt cx="8928100" cy="4968875"/>
          </a:xfrm>
        </p:grpSpPr>
        <p:cxnSp>
          <p:nvCxnSpPr>
            <p:cNvPr id="3" name="Straight Connector 2">
              <a:extLst>
                <a:ext uri="{FF2B5EF4-FFF2-40B4-BE49-F238E27FC236}">
                  <a16:creationId xmlns:a16="http://schemas.microsoft.com/office/drawing/2014/main" id="{B86C77F0-613A-D6CD-1ED3-A8ACAC879A02}"/>
                </a:ext>
              </a:extLst>
            </p:cNvPr>
            <p:cNvCxnSpPr>
              <a:cxnSpLocks/>
            </p:cNvCxnSpPr>
            <p:nvPr/>
          </p:nvCxnSpPr>
          <p:spPr>
            <a:xfrm>
              <a:off x="1079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5F4B5EB4-04CA-9C7B-4E94-198EC37ED004}"/>
                </a:ext>
              </a:extLst>
            </p:cNvPr>
            <p:cNvCxnSpPr/>
            <p:nvPr/>
          </p:nvCxnSpPr>
          <p:spPr>
            <a:xfrm>
              <a:off x="107950" y="87313"/>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BCC50F5-EFDD-BC3B-6BE1-3F91EB0826D5}"/>
                </a:ext>
              </a:extLst>
            </p:cNvPr>
            <p:cNvCxnSpPr/>
            <p:nvPr/>
          </p:nvCxnSpPr>
          <p:spPr>
            <a:xfrm>
              <a:off x="90360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36E525F3-AA3C-D021-2A51-710A17634CCC}"/>
                </a:ext>
              </a:extLst>
            </p:cNvPr>
            <p:cNvCxnSpPr/>
            <p:nvPr/>
          </p:nvCxnSpPr>
          <p:spPr>
            <a:xfrm>
              <a:off x="107950" y="5056188"/>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grpSp>
      <p:grpSp>
        <p:nvGrpSpPr>
          <p:cNvPr id="2" name="Group 1">
            <a:extLst>
              <a:ext uri="{FF2B5EF4-FFF2-40B4-BE49-F238E27FC236}">
                <a16:creationId xmlns:a16="http://schemas.microsoft.com/office/drawing/2014/main" id="{10044A66-6FB9-3516-41B4-EA97AA10EA8C}"/>
              </a:ext>
            </a:extLst>
          </p:cNvPr>
          <p:cNvGrpSpPr/>
          <p:nvPr/>
        </p:nvGrpSpPr>
        <p:grpSpPr>
          <a:xfrm>
            <a:off x="1991" y="629935"/>
            <a:ext cx="4106954" cy="985504"/>
            <a:chOff x="1503979" y="3198929"/>
            <a:chExt cx="7588973" cy="461126"/>
          </a:xfrm>
          <a:solidFill>
            <a:schemeClr val="bg1"/>
          </a:solidFill>
        </p:grpSpPr>
        <p:sp>
          <p:nvSpPr>
            <p:cNvPr id="4" name="Google Shape;472;p66">
              <a:extLst>
                <a:ext uri="{FF2B5EF4-FFF2-40B4-BE49-F238E27FC236}">
                  <a16:creationId xmlns:a16="http://schemas.microsoft.com/office/drawing/2014/main" id="{295A01B8-250F-DF0D-51EE-07854B9D9AED}"/>
                </a:ext>
              </a:extLst>
            </p:cNvPr>
            <p:cNvSpPr/>
            <p:nvPr/>
          </p:nvSpPr>
          <p:spPr>
            <a:xfrm>
              <a:off x="1503979" y="3198929"/>
              <a:ext cx="7588973" cy="460200"/>
            </a:xfrm>
            <a:prstGeom prst="rect">
              <a:avLst/>
            </a:prstGeom>
            <a:grpFill/>
            <a:ln>
              <a:noFill/>
            </a:ln>
          </p:spPr>
          <p:txBody>
            <a:bodyPr spcFirstLastPara="1" wrap="square" lIns="91425" tIns="91425" rIns="91425" bIns="91425" anchor="ctr" anchorCtr="0">
              <a:noAutofit/>
            </a:bodyPr>
            <a:lstStyle/>
            <a:p>
              <a:r>
                <a:rPr lang="en-GB" sz="4000">
                  <a:latin typeface="+mj-lt"/>
                </a:rPr>
                <a:t> COMMISSION STRUCTURE</a:t>
              </a:r>
            </a:p>
          </p:txBody>
        </p:sp>
        <p:cxnSp>
          <p:nvCxnSpPr>
            <p:cNvPr id="5" name="Google Shape;475;p66">
              <a:extLst>
                <a:ext uri="{FF2B5EF4-FFF2-40B4-BE49-F238E27FC236}">
                  <a16:creationId xmlns:a16="http://schemas.microsoft.com/office/drawing/2014/main" id="{4D216F3D-95E6-A5DD-05A3-20D021FBBCFD}"/>
                </a:ext>
              </a:extLst>
            </p:cNvPr>
            <p:cNvCxnSpPr>
              <a:cxnSpLocks/>
            </p:cNvCxnSpPr>
            <p:nvPr/>
          </p:nvCxnSpPr>
          <p:spPr>
            <a:xfrm>
              <a:off x="1699774" y="3199855"/>
              <a:ext cx="0" cy="460200"/>
            </a:xfrm>
            <a:prstGeom prst="straightConnector1">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grpSp>
      <p:pic>
        <p:nvPicPr>
          <p:cNvPr id="6" name="Picture 5" descr="A black and white sign with a tree and text&#10;&#10;Description automatically generated">
            <a:extLst>
              <a:ext uri="{FF2B5EF4-FFF2-40B4-BE49-F238E27FC236}">
                <a16:creationId xmlns:a16="http://schemas.microsoft.com/office/drawing/2014/main" id="{34E31051-D1C9-1632-4310-DA81A1757936}"/>
              </a:ext>
            </a:extLst>
          </p:cNvPr>
          <p:cNvPicPr>
            <a:picLocks noChangeAspect="1"/>
          </p:cNvPicPr>
          <p:nvPr/>
        </p:nvPicPr>
        <p:blipFill>
          <a:blip r:embed="rId3"/>
          <a:stretch>
            <a:fillRect/>
          </a:stretch>
        </p:blipFill>
        <p:spPr>
          <a:xfrm>
            <a:off x="8362616" y="4160521"/>
            <a:ext cx="673434" cy="895668"/>
          </a:xfrm>
          <a:prstGeom prst="rect">
            <a:avLst/>
          </a:prstGeom>
        </p:spPr>
      </p:pic>
      <p:sp>
        <p:nvSpPr>
          <p:cNvPr id="7" name="TextBox 6">
            <a:extLst>
              <a:ext uri="{FF2B5EF4-FFF2-40B4-BE49-F238E27FC236}">
                <a16:creationId xmlns:a16="http://schemas.microsoft.com/office/drawing/2014/main" id="{FADE0BAC-52A4-ADA1-ECCB-314D45B85D4A}"/>
              </a:ext>
            </a:extLst>
          </p:cNvPr>
          <p:cNvSpPr txBox="1"/>
          <p:nvPr/>
        </p:nvSpPr>
        <p:spPr>
          <a:xfrm>
            <a:off x="111406" y="1612498"/>
            <a:ext cx="8251210" cy="20005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358775"/>
            <a:r>
              <a:rPr lang="en-US" sz="1400">
                <a:solidFill>
                  <a:srgbClr val="1CAAFC"/>
                </a:solidFill>
                <a:latin typeface="Bahnschrift SemiBold" panose="020B0502040204020203" pitchFamily="34" charset="0"/>
                <a:cs typeface="Arial"/>
              </a:rPr>
              <a:t>SELECT CASE </a:t>
            </a:r>
          </a:p>
          <a:p>
            <a:pPr defTabSz="358775"/>
            <a:r>
              <a:rPr lang="en-US" sz="1400">
                <a:solidFill>
                  <a:srgbClr val="1CAAFC"/>
                </a:solidFill>
                <a:latin typeface="Bahnschrift SemiBold" panose="020B0502040204020203" pitchFamily="34" charset="0"/>
                <a:cs typeface="Arial"/>
              </a:rPr>
              <a:t>	WHEN </a:t>
            </a:r>
            <a:r>
              <a:rPr lang="en-US" sz="1400" err="1">
                <a:solidFill>
                  <a:srgbClr val="FFFF00"/>
                </a:solidFill>
                <a:latin typeface="Bahnschrift SemiBold" panose="020B0502040204020203" pitchFamily="34" charset="0"/>
                <a:cs typeface="Arial"/>
              </a:rPr>
              <a:t>row_number</a:t>
            </a:r>
            <a:r>
              <a:rPr lang="en-US" sz="1400">
                <a:solidFill>
                  <a:srgbClr val="FFFF00"/>
                </a:solidFill>
                <a:latin typeface="Bahnschrift SemiBold" panose="020B0502040204020203" pitchFamily="34" charset="0"/>
                <a:cs typeface="Arial"/>
              </a:rPr>
              <a:t> </a:t>
            </a:r>
            <a:r>
              <a:rPr lang="en-US" sz="1400">
                <a:solidFill>
                  <a:schemeClr val="bg1"/>
                </a:solidFill>
                <a:latin typeface="Bahnschrift SemiBold" panose="020B0502040204020203" pitchFamily="34" charset="0"/>
                <a:cs typeface="Arial"/>
              </a:rPr>
              <a:t>&gt;= 1501</a:t>
            </a:r>
            <a:r>
              <a:rPr lang="en-US" sz="1400">
                <a:solidFill>
                  <a:srgbClr val="CCCCCC"/>
                </a:solidFill>
                <a:latin typeface="Bahnschrift SemiBold" panose="020B0502040204020203" pitchFamily="34" charset="0"/>
                <a:cs typeface="Arial"/>
              </a:rPr>
              <a:t> </a:t>
            </a:r>
          </a:p>
          <a:p>
            <a:pPr defTabSz="358775"/>
            <a:r>
              <a:rPr lang="en-US" sz="1400">
                <a:solidFill>
                  <a:srgbClr val="CCCCCC"/>
                </a:solidFill>
                <a:latin typeface="Bahnschrift SemiBold" panose="020B0502040204020203" pitchFamily="34" charset="0"/>
                <a:cs typeface="Arial"/>
              </a:rPr>
              <a:t>	</a:t>
            </a:r>
            <a:r>
              <a:rPr lang="en-US" sz="1400">
                <a:solidFill>
                  <a:srgbClr val="1CAAFC"/>
                </a:solidFill>
                <a:latin typeface="Bahnschrift SemiBold" panose="020B0502040204020203" pitchFamily="34" charset="0"/>
                <a:cs typeface="Arial"/>
              </a:rPr>
              <a:t>THEN</a:t>
            </a:r>
            <a:r>
              <a:rPr lang="en-US" sz="1400">
                <a:solidFill>
                  <a:srgbClr val="CCCCCC"/>
                </a:solidFill>
                <a:latin typeface="Bahnschrift SemiBold" panose="020B0502040204020203" pitchFamily="34" charset="0"/>
                <a:cs typeface="Arial"/>
              </a:rPr>
              <a:t> </a:t>
            </a:r>
            <a:r>
              <a:rPr lang="en-US" sz="1400" err="1">
                <a:solidFill>
                  <a:schemeClr val="bg1"/>
                </a:solidFill>
                <a:latin typeface="Bahnschrift SemiBold" panose="020B0502040204020203" pitchFamily="34" charset="0"/>
                <a:cs typeface="Arial"/>
              </a:rPr>
              <a:t>annual_premium</a:t>
            </a:r>
            <a:r>
              <a:rPr lang="en-US" sz="1400">
                <a:solidFill>
                  <a:schemeClr val="bg1"/>
                </a:solidFill>
                <a:latin typeface="Bahnschrift SemiBold" panose="020B0502040204020203" pitchFamily="34" charset="0"/>
                <a:cs typeface="Arial"/>
              </a:rPr>
              <a:t> * 0.14 * (</a:t>
            </a:r>
            <a:r>
              <a:rPr lang="en-US" sz="1400" err="1">
                <a:solidFill>
                  <a:schemeClr val="bg1"/>
                </a:solidFill>
                <a:latin typeface="Bahnschrift SemiBold" panose="020B0502040204020203" pitchFamily="34" charset="0"/>
                <a:cs typeface="Arial"/>
              </a:rPr>
              <a:t>days_valid</a:t>
            </a:r>
            <a:r>
              <a:rPr lang="en-US" sz="1400">
                <a:solidFill>
                  <a:schemeClr val="bg1"/>
                </a:solidFill>
                <a:latin typeface="Bahnschrift SemiBold" panose="020B0502040204020203" pitchFamily="34" charset="0"/>
                <a:cs typeface="Arial"/>
              </a:rPr>
              <a:t> - </a:t>
            </a:r>
            <a:r>
              <a:rPr lang="en-US" sz="1400">
                <a:solidFill>
                  <a:srgbClr val="FFFF00"/>
                </a:solidFill>
                <a:latin typeface="Bahnschrift SemiBold" panose="020B0502040204020203" pitchFamily="34" charset="0"/>
                <a:cs typeface="Arial"/>
              </a:rPr>
              <a:t>extract </a:t>
            </a:r>
            <a:r>
              <a:rPr lang="en-US" sz="1400">
                <a:solidFill>
                  <a:schemeClr val="bg1"/>
                </a:solidFill>
                <a:latin typeface="Bahnschrift SemiBold" panose="020B0502040204020203" pitchFamily="34" charset="0"/>
                <a:cs typeface="Arial"/>
              </a:rPr>
              <a:t>(</a:t>
            </a:r>
            <a:r>
              <a:rPr lang="en-US" sz="1400">
                <a:solidFill>
                  <a:srgbClr val="1CAAFC"/>
                </a:solidFill>
                <a:latin typeface="Bahnschrift SemiBold" panose="020B0502040204020203" pitchFamily="34" charset="0"/>
                <a:cs typeface="Arial"/>
              </a:rPr>
              <a:t>DAY FROM </a:t>
            </a:r>
            <a:r>
              <a:rPr lang="en-US" sz="1400" err="1">
                <a:solidFill>
                  <a:srgbClr val="FFFF00"/>
                </a:solidFill>
                <a:latin typeface="Bahnschrift SemiBold" panose="020B0502040204020203" pitchFamily="34" charset="0"/>
                <a:cs typeface="Arial"/>
              </a:rPr>
              <a:t>date_trunc</a:t>
            </a:r>
            <a:r>
              <a:rPr lang="en-US" sz="1400">
                <a:solidFill>
                  <a:srgbClr val="C1AA6C"/>
                </a:solidFill>
                <a:latin typeface="Bahnschrift SemiBold" panose="020B0502040204020203" pitchFamily="34" charset="0"/>
                <a:cs typeface="Arial"/>
              </a:rPr>
              <a:t> </a:t>
            </a:r>
            <a:r>
              <a:rPr lang="en-US" sz="1400">
                <a:solidFill>
                  <a:schemeClr val="bg1"/>
                </a:solidFill>
                <a:latin typeface="Bahnschrift SemiBold" panose="020B0502040204020203" pitchFamily="34" charset="0"/>
                <a:cs typeface="Arial"/>
              </a:rPr>
              <a:t>(</a:t>
            </a:r>
            <a:r>
              <a:rPr lang="en-US" sz="1400">
                <a:solidFill>
                  <a:srgbClr val="CCCCCC"/>
                </a:solidFill>
                <a:latin typeface="Bahnschrift SemiBold" panose="020B0502040204020203" pitchFamily="34" charset="0"/>
                <a:cs typeface="Arial"/>
              </a:rPr>
              <a:t> </a:t>
            </a:r>
            <a:r>
              <a:rPr lang="en-US" sz="1400">
                <a:solidFill>
                  <a:srgbClr val="FF0000"/>
                </a:solidFill>
                <a:latin typeface="Bahnschrift SemiBold" panose="020B0502040204020203" pitchFamily="34" charset="0"/>
                <a:cs typeface="Arial"/>
              </a:rPr>
              <a:t>'day'</a:t>
            </a:r>
            <a:r>
              <a:rPr lang="en-US" sz="1400">
                <a:solidFill>
                  <a:schemeClr val="bg1"/>
                </a:solidFill>
                <a:latin typeface="Bahnschrift SemiBold" panose="020B0502040204020203" pitchFamily="34" charset="0"/>
                <a:cs typeface="Arial"/>
              </a:rPr>
              <a:t>, </a:t>
            </a:r>
            <a:r>
              <a:rPr lang="en-US" sz="1400" err="1">
                <a:solidFill>
                  <a:schemeClr val="bg1"/>
                </a:solidFill>
                <a:latin typeface="Bahnschrift SemiBold" panose="020B0502040204020203" pitchFamily="34" charset="0"/>
                <a:cs typeface="Arial"/>
              </a:rPr>
              <a:t>vld_fm_tm</a:t>
            </a:r>
            <a:r>
              <a:rPr lang="en-US" sz="1400">
                <a:solidFill>
                  <a:schemeClr val="bg1"/>
                </a:solidFill>
                <a:latin typeface="Bahnschrift SemiBold" panose="020B0502040204020203" pitchFamily="34" charset="0"/>
                <a:cs typeface="Arial"/>
              </a:rPr>
              <a:t> - 	</a:t>
            </a:r>
            <a:r>
              <a:rPr lang="en-US" sz="1400" err="1">
                <a:solidFill>
                  <a:schemeClr val="bg1"/>
                </a:solidFill>
                <a:latin typeface="Bahnschrift SemiBold" panose="020B0502040204020203" pitchFamily="34" charset="0"/>
                <a:cs typeface="Arial"/>
              </a:rPr>
              <a:t>incp_dt</a:t>
            </a:r>
            <a:r>
              <a:rPr lang="en-US" sz="1400">
                <a:solidFill>
                  <a:schemeClr val="bg1"/>
                </a:solidFill>
                <a:latin typeface="Bahnschrift SemiBold" panose="020B0502040204020203" pitchFamily="34" charset="0"/>
                <a:cs typeface="Arial"/>
              </a:rPr>
              <a:t>))) / </a:t>
            </a:r>
            <a:r>
              <a:rPr lang="en-US" sz="1400" err="1">
                <a:solidFill>
                  <a:schemeClr val="bg1"/>
                </a:solidFill>
                <a:latin typeface="Bahnschrift SemiBold" panose="020B0502040204020203" pitchFamily="34" charset="0"/>
                <a:cs typeface="Arial"/>
              </a:rPr>
              <a:t>days_valid</a:t>
            </a:r>
            <a:endParaRPr lang="en-US" sz="1400">
              <a:solidFill>
                <a:schemeClr val="bg1"/>
              </a:solidFill>
              <a:latin typeface="Bahnschrift SemiBold" panose="020B0502040204020203" pitchFamily="34" charset="0"/>
              <a:cs typeface="Arial"/>
            </a:endParaRPr>
          </a:p>
          <a:p>
            <a:pPr defTabSz="358775"/>
            <a:r>
              <a:rPr lang="en-US" sz="1400">
                <a:solidFill>
                  <a:srgbClr val="739ECA"/>
                </a:solidFill>
                <a:latin typeface="Bahnschrift SemiBold" panose="020B0502040204020203" pitchFamily="34" charset="0"/>
                <a:cs typeface="Arial"/>
              </a:rPr>
              <a:t>  </a:t>
            </a:r>
            <a:r>
              <a:rPr lang="en-US" sz="1400">
                <a:solidFill>
                  <a:srgbClr val="1CAAFC"/>
                </a:solidFill>
                <a:latin typeface="Bahnschrift SemiBold" panose="020B0502040204020203" pitchFamily="34" charset="0"/>
                <a:cs typeface="Arial"/>
              </a:rPr>
              <a:t>ELSE  </a:t>
            </a:r>
            <a:r>
              <a:rPr lang="en-US" sz="1400" err="1">
                <a:solidFill>
                  <a:schemeClr val="bg1"/>
                </a:solidFill>
                <a:latin typeface="Bahnschrift SemiBold" panose="020B0502040204020203" pitchFamily="34" charset="0"/>
                <a:cs typeface="Arial"/>
              </a:rPr>
              <a:t>annual_premium</a:t>
            </a:r>
            <a:r>
              <a:rPr lang="en-US" sz="1400">
                <a:solidFill>
                  <a:schemeClr val="bg1"/>
                </a:solidFill>
                <a:latin typeface="Bahnschrift SemiBold" panose="020B0502040204020203" pitchFamily="34" charset="0"/>
                <a:cs typeface="Arial"/>
              </a:rPr>
              <a:t> * 0.12 * (</a:t>
            </a:r>
            <a:r>
              <a:rPr lang="en-US" sz="1400" err="1">
                <a:solidFill>
                  <a:schemeClr val="bg1"/>
                </a:solidFill>
                <a:latin typeface="Bahnschrift SemiBold" panose="020B0502040204020203" pitchFamily="34" charset="0"/>
                <a:cs typeface="Arial"/>
              </a:rPr>
              <a:t>days_valid</a:t>
            </a:r>
            <a:r>
              <a:rPr lang="en-US" sz="1400">
                <a:solidFill>
                  <a:schemeClr val="bg1"/>
                </a:solidFill>
                <a:latin typeface="Bahnschrift SemiBold" panose="020B0502040204020203" pitchFamily="34" charset="0"/>
                <a:cs typeface="Arial"/>
              </a:rPr>
              <a:t> -</a:t>
            </a:r>
            <a:r>
              <a:rPr lang="en-US" sz="1400">
                <a:solidFill>
                  <a:srgbClr val="CCCCCC"/>
                </a:solidFill>
                <a:latin typeface="Bahnschrift SemiBold" panose="020B0502040204020203" pitchFamily="34" charset="0"/>
                <a:cs typeface="Arial"/>
              </a:rPr>
              <a:t> </a:t>
            </a:r>
            <a:r>
              <a:rPr lang="en-US" sz="1400">
                <a:solidFill>
                  <a:srgbClr val="FFFF00"/>
                </a:solidFill>
                <a:latin typeface="Bahnschrift SemiBold" panose="020B0502040204020203" pitchFamily="34" charset="0"/>
                <a:cs typeface="Arial"/>
              </a:rPr>
              <a:t>extract</a:t>
            </a:r>
            <a:r>
              <a:rPr lang="en-US" sz="1400">
                <a:solidFill>
                  <a:srgbClr val="739ECA"/>
                </a:solidFill>
                <a:latin typeface="Bahnschrift SemiBold" panose="020B0502040204020203" pitchFamily="34" charset="0"/>
                <a:cs typeface="Arial"/>
              </a:rPr>
              <a:t> </a:t>
            </a:r>
            <a:r>
              <a:rPr lang="en-US" sz="1400">
                <a:solidFill>
                  <a:schemeClr val="bg1"/>
                </a:solidFill>
                <a:latin typeface="Bahnschrift SemiBold" panose="020B0502040204020203" pitchFamily="34" charset="0"/>
                <a:cs typeface="Arial"/>
              </a:rPr>
              <a:t>(</a:t>
            </a:r>
            <a:r>
              <a:rPr lang="en-US" sz="1400">
                <a:solidFill>
                  <a:srgbClr val="1CAAFC"/>
                </a:solidFill>
                <a:latin typeface="Bahnschrift SemiBold" panose="020B0502040204020203" pitchFamily="34" charset="0"/>
                <a:cs typeface="Arial"/>
              </a:rPr>
              <a:t>DAY FROM</a:t>
            </a:r>
            <a:r>
              <a:rPr lang="en-US" sz="1400">
                <a:solidFill>
                  <a:srgbClr val="CCCCCC"/>
                </a:solidFill>
                <a:latin typeface="Bahnschrift SemiBold" panose="020B0502040204020203" pitchFamily="34" charset="0"/>
                <a:cs typeface="Arial"/>
              </a:rPr>
              <a:t> </a:t>
            </a:r>
            <a:r>
              <a:rPr lang="en-US" sz="1400" err="1">
                <a:solidFill>
                  <a:srgbClr val="FFFF00"/>
                </a:solidFill>
                <a:latin typeface="Bahnschrift SemiBold" panose="020B0502040204020203" pitchFamily="34" charset="0"/>
                <a:cs typeface="Arial"/>
              </a:rPr>
              <a:t>date_trunc</a:t>
            </a:r>
            <a:r>
              <a:rPr lang="en-US" sz="1400">
                <a:solidFill>
                  <a:srgbClr val="C1AA6C"/>
                </a:solidFill>
                <a:latin typeface="Bahnschrift SemiBold" panose="020B0502040204020203" pitchFamily="34" charset="0"/>
                <a:cs typeface="Arial"/>
              </a:rPr>
              <a:t> </a:t>
            </a:r>
            <a:r>
              <a:rPr lang="en-US" sz="1400">
                <a:solidFill>
                  <a:schemeClr val="bg1"/>
                </a:solidFill>
                <a:latin typeface="Bahnschrift SemiBold" panose="020B0502040204020203" pitchFamily="34" charset="0"/>
                <a:cs typeface="Arial"/>
              </a:rPr>
              <a:t>(</a:t>
            </a:r>
            <a:r>
              <a:rPr lang="en-US" sz="1400">
                <a:solidFill>
                  <a:srgbClr val="FF0000"/>
                </a:solidFill>
                <a:latin typeface="Bahnschrift SemiBold" panose="020B0502040204020203" pitchFamily="34" charset="0"/>
                <a:cs typeface="Arial"/>
              </a:rPr>
              <a:t>'day'</a:t>
            </a:r>
            <a:r>
              <a:rPr lang="en-US" sz="1400">
                <a:solidFill>
                  <a:schemeClr val="bg1"/>
                </a:solidFill>
                <a:latin typeface="Bahnschrift SemiBold" panose="020B0502040204020203" pitchFamily="34" charset="0"/>
                <a:cs typeface="Arial"/>
              </a:rPr>
              <a:t>, </a:t>
            </a:r>
            <a:r>
              <a:rPr lang="en-US" sz="1400" err="1">
                <a:solidFill>
                  <a:schemeClr val="bg1"/>
                </a:solidFill>
                <a:latin typeface="Bahnschrift SemiBold" panose="020B0502040204020203" pitchFamily="34" charset="0"/>
                <a:cs typeface="Arial"/>
              </a:rPr>
              <a:t>vld_fm_tm</a:t>
            </a:r>
            <a:r>
              <a:rPr lang="en-US" sz="1400">
                <a:solidFill>
                  <a:schemeClr val="bg1"/>
                </a:solidFill>
                <a:latin typeface="Bahnschrift SemiBold" panose="020B0502040204020203" pitchFamily="34" charset="0"/>
                <a:cs typeface="Arial"/>
              </a:rPr>
              <a:t> -    </a:t>
            </a:r>
          </a:p>
          <a:p>
            <a:pPr defTabSz="358775"/>
            <a:r>
              <a:rPr lang="en-US" sz="1400">
                <a:solidFill>
                  <a:schemeClr val="bg1"/>
                </a:solidFill>
                <a:latin typeface="Bahnschrift SemiBold" panose="020B0502040204020203" pitchFamily="34" charset="0"/>
                <a:cs typeface="Arial"/>
              </a:rPr>
              <a:t>	</a:t>
            </a:r>
            <a:r>
              <a:rPr lang="en-US" sz="1400" err="1">
                <a:solidFill>
                  <a:schemeClr val="bg1"/>
                </a:solidFill>
                <a:latin typeface="Bahnschrift SemiBold" panose="020B0502040204020203" pitchFamily="34" charset="0"/>
                <a:cs typeface="Arial"/>
              </a:rPr>
              <a:t>incp_dt</a:t>
            </a:r>
            <a:r>
              <a:rPr lang="en-US" sz="1400">
                <a:solidFill>
                  <a:schemeClr val="bg1"/>
                </a:solidFill>
                <a:latin typeface="Bahnschrift SemiBold" panose="020B0502040204020203" pitchFamily="34" charset="0"/>
                <a:cs typeface="Arial"/>
              </a:rPr>
              <a:t>))) / </a:t>
            </a:r>
            <a:r>
              <a:rPr lang="en-US" sz="1400" err="1">
                <a:solidFill>
                  <a:schemeClr val="bg1"/>
                </a:solidFill>
                <a:latin typeface="Bahnschrift SemiBold" panose="020B0502040204020203" pitchFamily="34" charset="0"/>
                <a:cs typeface="Arial"/>
              </a:rPr>
              <a:t>days_valid</a:t>
            </a:r>
            <a:r>
              <a:rPr lang="en-US" sz="1400">
                <a:solidFill>
                  <a:schemeClr val="bg1"/>
                </a:solidFill>
                <a:latin typeface="Bahnschrift SemiBold" panose="020B0502040204020203" pitchFamily="34" charset="0"/>
                <a:cs typeface="Arial"/>
              </a:rPr>
              <a:t> </a:t>
            </a:r>
            <a:r>
              <a:rPr lang="en-US" sz="1400">
                <a:solidFill>
                  <a:srgbClr val="1CAAFC"/>
                </a:solidFill>
                <a:latin typeface="Bahnschrift SemiBold" panose="020B0502040204020203" pitchFamily="34" charset="0"/>
                <a:cs typeface="Arial"/>
              </a:rPr>
              <a:t>END AS</a:t>
            </a:r>
            <a:r>
              <a:rPr lang="en-US" sz="1400">
                <a:solidFill>
                  <a:schemeClr val="bg1"/>
                </a:solidFill>
                <a:latin typeface="Bahnschrift SemiBold" panose="020B0502040204020203" pitchFamily="34" charset="0"/>
                <a:cs typeface="Arial"/>
              </a:rPr>
              <a:t> revenue</a:t>
            </a:r>
            <a:r>
              <a:rPr lang="en-US" sz="1400">
                <a:solidFill>
                  <a:srgbClr val="CCCCCC"/>
                </a:solidFill>
                <a:latin typeface="Bahnschrift SemiBold" panose="020B0502040204020203" pitchFamily="34" charset="0"/>
                <a:cs typeface="Arial"/>
              </a:rPr>
              <a:t>,</a:t>
            </a:r>
            <a:endParaRPr lang="en-US" sz="1400">
              <a:latin typeface="Bahnschrift SemiBold" panose="020B0502040204020203" pitchFamily="34" charset="0"/>
              <a:cs typeface="Arial"/>
            </a:endParaRPr>
          </a:p>
          <a:p>
            <a:pPr defTabSz="358775"/>
            <a:r>
              <a:rPr lang="en-US" sz="1400">
                <a:solidFill>
                  <a:srgbClr val="CCCCCC"/>
                </a:solidFill>
                <a:latin typeface="Bahnschrift SemiBold" panose="020B0502040204020203" pitchFamily="34" charset="0"/>
                <a:cs typeface="Arial"/>
              </a:rPr>
              <a:t>  </a:t>
            </a:r>
            <a:r>
              <a:rPr lang="en-US" sz="1400">
                <a:solidFill>
                  <a:schemeClr val="bg1"/>
                </a:solidFill>
                <a:latin typeface="Bahnschrift SemiBold" panose="020B0502040204020203" pitchFamily="34" charset="0"/>
                <a:cs typeface="Arial"/>
              </a:rPr>
              <a:t>*</a:t>
            </a:r>
          </a:p>
          <a:p>
            <a:pPr defTabSz="358775"/>
            <a:r>
              <a:rPr lang="en-US" sz="1400">
                <a:solidFill>
                  <a:srgbClr val="1CAAFC"/>
                </a:solidFill>
                <a:latin typeface="Bahnschrift SemiBold" panose="020B0502040204020203" pitchFamily="34" charset="0"/>
                <a:cs typeface="Arial"/>
              </a:rPr>
              <a:t>FROM </a:t>
            </a:r>
            <a:r>
              <a:rPr lang="en-US" sz="1400" err="1">
                <a:solidFill>
                  <a:schemeClr val="bg1"/>
                </a:solidFill>
                <a:latin typeface="Bahnschrift SemiBold" panose="020B0502040204020203" pitchFamily="34" charset="0"/>
                <a:cs typeface="Arial"/>
              </a:rPr>
              <a:t>ntrim</a:t>
            </a:r>
            <a:r>
              <a:rPr lang="en-US" sz="1400">
                <a:solidFill>
                  <a:schemeClr val="bg1"/>
                </a:solidFill>
                <a:latin typeface="Bahnschrift SemiBold" panose="020B0502040204020203" pitchFamily="34" charset="0"/>
                <a:cs typeface="Arial"/>
              </a:rPr>
              <a:t>;</a:t>
            </a:r>
          </a:p>
          <a:p>
            <a:pPr defTabSz="358775"/>
            <a:endParaRPr lang="en-US" sz="1200" b="1">
              <a:solidFill>
                <a:srgbClr val="739ECA"/>
              </a:solidFill>
              <a:latin typeface="Bahnschrift SemiBold" panose="020B0502040204020203" pitchFamily="34" charset="0"/>
              <a:cs typeface="Arial"/>
            </a:endParaRPr>
          </a:p>
        </p:txBody>
      </p:sp>
    </p:spTree>
    <p:extLst>
      <p:ext uri="{BB962C8B-B14F-4D97-AF65-F5344CB8AC3E}">
        <p14:creationId xmlns:p14="http://schemas.microsoft.com/office/powerpoint/2010/main" val="18495821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D04D42-0CAC-F39D-FC0C-CF92497741F9}"/>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30223958-0B62-A09D-A826-D3CD484D0A98}"/>
              </a:ext>
            </a:extLst>
          </p:cNvPr>
          <p:cNvGrpSpPr/>
          <p:nvPr/>
        </p:nvGrpSpPr>
        <p:grpSpPr>
          <a:xfrm>
            <a:off x="107950" y="87313"/>
            <a:ext cx="8928100" cy="4968875"/>
            <a:chOff x="107950" y="87313"/>
            <a:chExt cx="8928100" cy="4968875"/>
          </a:xfrm>
        </p:grpSpPr>
        <p:cxnSp>
          <p:nvCxnSpPr>
            <p:cNvPr id="3" name="Straight Connector 2">
              <a:extLst>
                <a:ext uri="{FF2B5EF4-FFF2-40B4-BE49-F238E27FC236}">
                  <a16:creationId xmlns:a16="http://schemas.microsoft.com/office/drawing/2014/main" id="{D0F70313-FCD6-785F-4254-8659F3BF7250}"/>
                </a:ext>
              </a:extLst>
            </p:cNvPr>
            <p:cNvCxnSpPr>
              <a:cxnSpLocks/>
            </p:cNvCxnSpPr>
            <p:nvPr/>
          </p:nvCxnSpPr>
          <p:spPr>
            <a:xfrm>
              <a:off x="107950" y="87313"/>
              <a:ext cx="0" cy="4968875"/>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EDAECE75-6A43-CC21-988B-C8DD6FD40101}"/>
                </a:ext>
              </a:extLst>
            </p:cNvPr>
            <p:cNvCxnSpPr/>
            <p:nvPr/>
          </p:nvCxnSpPr>
          <p:spPr>
            <a:xfrm>
              <a:off x="107950" y="87313"/>
              <a:ext cx="89281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40D288AF-E7D6-6167-EACE-79276C0F8035}"/>
                </a:ext>
              </a:extLst>
            </p:cNvPr>
            <p:cNvCxnSpPr/>
            <p:nvPr/>
          </p:nvCxnSpPr>
          <p:spPr>
            <a:xfrm>
              <a:off x="9036050" y="87313"/>
              <a:ext cx="0" cy="4968875"/>
            </a:xfrm>
            <a:prstGeom prst="line">
              <a:avLst/>
            </a:prstGeom>
            <a:ln w="1905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92E6342B-8560-8AC9-AD04-72F4C52E8FA1}"/>
                </a:ext>
              </a:extLst>
            </p:cNvPr>
            <p:cNvCxnSpPr/>
            <p:nvPr/>
          </p:nvCxnSpPr>
          <p:spPr>
            <a:xfrm>
              <a:off x="107950" y="5056188"/>
              <a:ext cx="8928100" cy="0"/>
            </a:xfrm>
            <a:prstGeom prst="line">
              <a:avLst/>
            </a:prstGeom>
            <a:ln w="19050"/>
          </p:spPr>
          <p:style>
            <a:lnRef idx="1">
              <a:schemeClr val="dk1"/>
            </a:lnRef>
            <a:fillRef idx="0">
              <a:schemeClr val="dk1"/>
            </a:fillRef>
            <a:effectRef idx="0">
              <a:schemeClr val="dk1"/>
            </a:effectRef>
            <a:fontRef idx="minor">
              <a:schemeClr val="tx1"/>
            </a:fontRef>
          </p:style>
        </p:cxnSp>
      </p:grpSp>
      <p:sp>
        <p:nvSpPr>
          <p:cNvPr id="2" name="Google Shape;472;p66">
            <a:extLst>
              <a:ext uri="{FF2B5EF4-FFF2-40B4-BE49-F238E27FC236}">
                <a16:creationId xmlns:a16="http://schemas.microsoft.com/office/drawing/2014/main" id="{594FA0E5-2738-77CC-F73B-2669E9BCBD13}"/>
              </a:ext>
            </a:extLst>
          </p:cNvPr>
          <p:cNvSpPr/>
          <p:nvPr/>
        </p:nvSpPr>
        <p:spPr>
          <a:xfrm>
            <a:off x="4697806" y="1279614"/>
            <a:ext cx="4446194" cy="983525"/>
          </a:xfrm>
          <a:prstGeom prst="rect">
            <a:avLst/>
          </a:prstGeom>
          <a:solidFill>
            <a:schemeClr val="dk1"/>
          </a:solidFill>
          <a:ln>
            <a:noFill/>
          </a:ln>
        </p:spPr>
        <p:txBody>
          <a:bodyPr spcFirstLastPara="1" wrap="square" lIns="91425" tIns="91425" rIns="91425" bIns="91425" anchor="ctr" anchorCtr="0">
            <a:noAutofit/>
          </a:bodyPr>
          <a:lstStyle/>
          <a:p>
            <a:r>
              <a:rPr lang="en-US" sz="4000">
                <a:solidFill>
                  <a:schemeClr val="bg1"/>
                </a:solidFill>
                <a:latin typeface="+mj-lt"/>
              </a:rPr>
              <a:t>Calculate </a:t>
            </a:r>
            <a:r>
              <a:rPr lang="en-US" sz="4000" noProof="1">
                <a:solidFill>
                  <a:schemeClr val="bg1"/>
                </a:solidFill>
                <a:latin typeface="+mj-lt"/>
              </a:rPr>
              <a:t>clawback</a:t>
            </a:r>
          </a:p>
        </p:txBody>
      </p:sp>
      <p:cxnSp>
        <p:nvCxnSpPr>
          <p:cNvPr id="4" name="Google Shape;475;p66">
            <a:extLst>
              <a:ext uri="{FF2B5EF4-FFF2-40B4-BE49-F238E27FC236}">
                <a16:creationId xmlns:a16="http://schemas.microsoft.com/office/drawing/2014/main" id="{10111063-B452-8AE4-59E1-60CC6632DD42}"/>
              </a:ext>
            </a:extLst>
          </p:cNvPr>
          <p:cNvCxnSpPr>
            <a:cxnSpLocks/>
          </p:cNvCxnSpPr>
          <p:nvPr/>
        </p:nvCxnSpPr>
        <p:spPr>
          <a:xfrm>
            <a:off x="9036050" y="1279614"/>
            <a:ext cx="0" cy="983525"/>
          </a:xfrm>
          <a:prstGeom prst="straightConnector1">
            <a:avLst/>
          </a:prstGeom>
          <a:noFill/>
          <a:ln w="19050" cap="flat" cmpd="sng">
            <a:solidFill>
              <a:schemeClr val="lt1"/>
            </a:solidFill>
            <a:prstDash val="solid"/>
            <a:round/>
            <a:headEnd type="none" w="med" len="med"/>
            <a:tailEnd type="none" w="med" len="med"/>
          </a:ln>
        </p:spPr>
      </p:cxnSp>
      <p:pic>
        <p:nvPicPr>
          <p:cNvPr id="5" name="Picture 4" descr="A black and white sign with a tree and text&#10;&#10;Description automatically generated">
            <a:extLst>
              <a:ext uri="{FF2B5EF4-FFF2-40B4-BE49-F238E27FC236}">
                <a16:creationId xmlns:a16="http://schemas.microsoft.com/office/drawing/2014/main" id="{ECDC4688-6285-E790-9703-A23A6B100716}"/>
              </a:ext>
            </a:extLst>
          </p:cNvPr>
          <p:cNvPicPr>
            <a:picLocks noChangeAspect="1"/>
          </p:cNvPicPr>
          <p:nvPr/>
        </p:nvPicPr>
        <p:blipFill>
          <a:blip r:embed="rId3"/>
          <a:stretch>
            <a:fillRect/>
          </a:stretch>
        </p:blipFill>
        <p:spPr>
          <a:xfrm>
            <a:off x="8362616" y="4160521"/>
            <a:ext cx="673434" cy="895668"/>
          </a:xfrm>
          <a:prstGeom prst="rect">
            <a:avLst/>
          </a:prstGeom>
        </p:spPr>
      </p:pic>
    </p:spTree>
    <p:extLst>
      <p:ext uri="{BB962C8B-B14F-4D97-AF65-F5344CB8AC3E}">
        <p14:creationId xmlns:p14="http://schemas.microsoft.com/office/powerpoint/2010/main" val="33652280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9B1F6ADD-CF0D-82F5-86D2-AA47997E3EA3}"/>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5BC89953-7C8D-B173-C1D1-6D7537682436}"/>
              </a:ext>
            </a:extLst>
          </p:cNvPr>
          <p:cNvGrpSpPr/>
          <p:nvPr/>
        </p:nvGrpSpPr>
        <p:grpSpPr>
          <a:xfrm>
            <a:off x="107950" y="87313"/>
            <a:ext cx="8928100" cy="5012007"/>
            <a:chOff x="107950" y="87313"/>
            <a:chExt cx="8928100" cy="5012007"/>
          </a:xfrm>
        </p:grpSpPr>
        <p:cxnSp>
          <p:nvCxnSpPr>
            <p:cNvPr id="3" name="Straight Connector 2">
              <a:extLst>
                <a:ext uri="{FF2B5EF4-FFF2-40B4-BE49-F238E27FC236}">
                  <a16:creationId xmlns:a16="http://schemas.microsoft.com/office/drawing/2014/main" id="{A3571035-DA77-158C-52B0-ECB9B6771D9F}"/>
                </a:ext>
              </a:extLst>
            </p:cNvPr>
            <p:cNvCxnSpPr>
              <a:cxnSpLocks/>
            </p:cNvCxnSpPr>
            <p:nvPr/>
          </p:nvCxnSpPr>
          <p:spPr>
            <a:xfrm>
              <a:off x="1079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4835FB09-CB28-CA0F-FB64-CCA7515542D3}"/>
                </a:ext>
              </a:extLst>
            </p:cNvPr>
            <p:cNvCxnSpPr/>
            <p:nvPr/>
          </p:nvCxnSpPr>
          <p:spPr>
            <a:xfrm>
              <a:off x="107950" y="87313"/>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C5B6DE66-B6CD-F3C5-D85C-C3EF2BDDE688}"/>
                </a:ext>
              </a:extLst>
            </p:cNvPr>
            <p:cNvCxnSpPr/>
            <p:nvPr/>
          </p:nvCxnSpPr>
          <p:spPr>
            <a:xfrm>
              <a:off x="90360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32E29968-E35C-33EB-D9BD-C6C7922D6CFF}"/>
                </a:ext>
              </a:extLst>
            </p:cNvPr>
            <p:cNvCxnSpPr/>
            <p:nvPr/>
          </p:nvCxnSpPr>
          <p:spPr>
            <a:xfrm>
              <a:off x="107950" y="5099320"/>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grpSp>
      <p:grpSp>
        <p:nvGrpSpPr>
          <p:cNvPr id="2" name="Group 1">
            <a:extLst>
              <a:ext uri="{FF2B5EF4-FFF2-40B4-BE49-F238E27FC236}">
                <a16:creationId xmlns:a16="http://schemas.microsoft.com/office/drawing/2014/main" id="{8EA77D59-6C74-FB2D-F4B5-02E510AF9316}"/>
              </a:ext>
            </a:extLst>
          </p:cNvPr>
          <p:cNvGrpSpPr/>
          <p:nvPr/>
        </p:nvGrpSpPr>
        <p:grpSpPr>
          <a:xfrm>
            <a:off x="1991" y="558497"/>
            <a:ext cx="1981735" cy="985504"/>
            <a:chOff x="1503979" y="3198929"/>
            <a:chExt cx="3661919" cy="461126"/>
          </a:xfrm>
          <a:solidFill>
            <a:schemeClr val="bg1"/>
          </a:solidFill>
        </p:grpSpPr>
        <p:sp>
          <p:nvSpPr>
            <p:cNvPr id="4" name="Google Shape;472;p66">
              <a:extLst>
                <a:ext uri="{FF2B5EF4-FFF2-40B4-BE49-F238E27FC236}">
                  <a16:creationId xmlns:a16="http://schemas.microsoft.com/office/drawing/2014/main" id="{CCC1E665-A503-8FD4-3ADD-96C4579B7FF9}"/>
                </a:ext>
              </a:extLst>
            </p:cNvPr>
            <p:cNvSpPr/>
            <p:nvPr/>
          </p:nvSpPr>
          <p:spPr>
            <a:xfrm>
              <a:off x="1503979" y="3198929"/>
              <a:ext cx="3661919" cy="460200"/>
            </a:xfrm>
            <a:prstGeom prst="rect">
              <a:avLst/>
            </a:prstGeom>
            <a:grpFill/>
            <a:ln>
              <a:noFill/>
            </a:ln>
          </p:spPr>
          <p:txBody>
            <a:bodyPr spcFirstLastPara="1" wrap="square" lIns="91425" tIns="91425" rIns="91425" bIns="91425" anchor="ctr" anchorCtr="0">
              <a:noAutofit/>
            </a:bodyPr>
            <a:lstStyle/>
            <a:p>
              <a:r>
                <a:rPr lang="en-GB" sz="4000">
                  <a:latin typeface="+mj-lt"/>
                </a:rPr>
                <a:t> </a:t>
              </a:r>
              <a:r>
                <a:rPr lang="en-GB" sz="4000" err="1">
                  <a:latin typeface="+mj-lt"/>
                </a:rPr>
                <a:t>CLawback</a:t>
              </a:r>
              <a:endParaRPr lang="en-GB" sz="4000" err="1">
                <a:latin typeface="Bebas Neue"/>
              </a:endParaRPr>
            </a:p>
          </p:txBody>
        </p:sp>
        <p:cxnSp>
          <p:nvCxnSpPr>
            <p:cNvPr id="5" name="Google Shape;475;p66">
              <a:extLst>
                <a:ext uri="{FF2B5EF4-FFF2-40B4-BE49-F238E27FC236}">
                  <a16:creationId xmlns:a16="http://schemas.microsoft.com/office/drawing/2014/main" id="{530926FA-B7A7-A75F-F93B-466A4E821994}"/>
                </a:ext>
              </a:extLst>
            </p:cNvPr>
            <p:cNvCxnSpPr>
              <a:cxnSpLocks/>
            </p:cNvCxnSpPr>
            <p:nvPr/>
          </p:nvCxnSpPr>
          <p:spPr>
            <a:xfrm>
              <a:off x="1699774" y="3199855"/>
              <a:ext cx="0" cy="460200"/>
            </a:xfrm>
            <a:prstGeom prst="straightConnector1">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grpSp>
      <p:pic>
        <p:nvPicPr>
          <p:cNvPr id="6" name="Picture 5" descr="A black and white sign with a tree and text&#10;&#10;Description automatically generated">
            <a:extLst>
              <a:ext uri="{FF2B5EF4-FFF2-40B4-BE49-F238E27FC236}">
                <a16:creationId xmlns:a16="http://schemas.microsoft.com/office/drawing/2014/main" id="{694C4CEA-986E-8BDD-1A0C-1750BFCC7C59}"/>
              </a:ext>
            </a:extLst>
          </p:cNvPr>
          <p:cNvPicPr>
            <a:picLocks noChangeAspect="1"/>
          </p:cNvPicPr>
          <p:nvPr/>
        </p:nvPicPr>
        <p:blipFill>
          <a:blip r:embed="rId3"/>
          <a:stretch>
            <a:fillRect/>
          </a:stretch>
        </p:blipFill>
        <p:spPr>
          <a:xfrm>
            <a:off x="8362616" y="4160521"/>
            <a:ext cx="673434" cy="895668"/>
          </a:xfrm>
          <a:prstGeom prst="rect">
            <a:avLst/>
          </a:prstGeom>
        </p:spPr>
      </p:pic>
      <p:sp>
        <p:nvSpPr>
          <p:cNvPr id="11" name="TextBox 10">
            <a:extLst>
              <a:ext uri="{FF2B5EF4-FFF2-40B4-BE49-F238E27FC236}">
                <a16:creationId xmlns:a16="http://schemas.microsoft.com/office/drawing/2014/main" id="{527096B5-5C26-E4EE-38A5-A5FECADAE372}"/>
              </a:ext>
            </a:extLst>
          </p:cNvPr>
          <p:cNvSpPr txBox="1"/>
          <p:nvPr/>
        </p:nvSpPr>
        <p:spPr>
          <a:xfrm>
            <a:off x="107044" y="1749561"/>
            <a:ext cx="5832193"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358775"/>
            <a:r>
              <a:rPr lang="en-US" sz="1400">
                <a:solidFill>
                  <a:srgbClr val="1CAAFC"/>
                </a:solidFill>
                <a:latin typeface="Bahnschrift SemiBold" panose="020B0502040204020203" pitchFamily="34" charset="0"/>
                <a:cs typeface="Arial"/>
              </a:rPr>
              <a:t>SELECT CASE </a:t>
            </a:r>
          </a:p>
          <a:p>
            <a:pPr defTabSz="358775"/>
            <a:r>
              <a:rPr lang="en-US" sz="1400">
                <a:solidFill>
                  <a:srgbClr val="1CAAFC"/>
                </a:solidFill>
                <a:latin typeface="Bahnschrift SemiBold" panose="020B0502040204020203" pitchFamily="34" charset="0"/>
                <a:cs typeface="Arial"/>
              </a:rPr>
              <a:t>	WHEN </a:t>
            </a:r>
            <a:r>
              <a:rPr lang="en-US" sz="1400" err="1">
                <a:solidFill>
                  <a:schemeClr val="bg1"/>
                </a:solidFill>
                <a:latin typeface="Bahnschrift SemiBold" panose="020B0502040204020203" pitchFamily="34" charset="0"/>
                <a:cs typeface="Arial"/>
              </a:rPr>
              <a:t>agrm_sts_cd</a:t>
            </a:r>
            <a:r>
              <a:rPr lang="en-US" sz="1400">
                <a:solidFill>
                  <a:schemeClr val="bg1"/>
                </a:solidFill>
                <a:latin typeface="Bahnschrift SemiBold" panose="020B0502040204020203" pitchFamily="34" charset="0"/>
                <a:cs typeface="Arial"/>
              </a:rPr>
              <a:t> =</a:t>
            </a:r>
            <a:r>
              <a:rPr lang="en-US" sz="1400">
                <a:solidFill>
                  <a:srgbClr val="CCCCCC"/>
                </a:solidFill>
                <a:latin typeface="Bahnschrift SemiBold" panose="020B0502040204020203" pitchFamily="34" charset="0"/>
                <a:cs typeface="Arial"/>
              </a:rPr>
              <a:t> </a:t>
            </a:r>
            <a:r>
              <a:rPr lang="en-US" sz="1400">
                <a:solidFill>
                  <a:srgbClr val="FF0000"/>
                </a:solidFill>
                <a:latin typeface="Bahnschrift SemiBold" panose="020B0502040204020203" pitchFamily="34" charset="0"/>
                <a:cs typeface="Arial"/>
              </a:rPr>
              <a:t>'ACTIVE’ </a:t>
            </a:r>
          </a:p>
          <a:p>
            <a:pPr defTabSz="358775"/>
            <a:r>
              <a:rPr lang="en-US" sz="1400">
                <a:solidFill>
                  <a:srgbClr val="FF0000"/>
                </a:solidFill>
                <a:latin typeface="Bahnschrift SemiBold" panose="020B0502040204020203" pitchFamily="34" charset="0"/>
                <a:cs typeface="Arial"/>
              </a:rPr>
              <a:t>	</a:t>
            </a:r>
            <a:r>
              <a:rPr lang="en-US" sz="1400">
                <a:solidFill>
                  <a:srgbClr val="1CAAFC"/>
                </a:solidFill>
                <a:latin typeface="Bahnschrift SemiBold" panose="020B0502040204020203" pitchFamily="34" charset="0"/>
                <a:cs typeface="Arial"/>
              </a:rPr>
              <a:t>THEN </a:t>
            </a:r>
            <a:r>
              <a:rPr lang="en-US" sz="1400" err="1">
                <a:solidFill>
                  <a:srgbClr val="FFFF00"/>
                </a:solidFill>
                <a:latin typeface="Bahnschrift SemiBold" panose="020B0502040204020203" pitchFamily="34" charset="0"/>
                <a:cs typeface="Arial"/>
              </a:rPr>
              <a:t>date_trunc</a:t>
            </a:r>
            <a:r>
              <a:rPr lang="en-US" sz="1400">
                <a:solidFill>
                  <a:schemeClr val="bg1"/>
                </a:solidFill>
                <a:latin typeface="Bahnschrift SemiBold" panose="020B0502040204020203" pitchFamily="34" charset="0"/>
                <a:cs typeface="Arial"/>
              </a:rPr>
              <a:t>(</a:t>
            </a:r>
            <a:r>
              <a:rPr lang="en-US" sz="1400">
                <a:solidFill>
                  <a:srgbClr val="FF0000"/>
                </a:solidFill>
                <a:latin typeface="Bahnschrift SemiBold" panose="020B0502040204020203" pitchFamily="34" charset="0"/>
                <a:cs typeface="Arial"/>
              </a:rPr>
              <a:t>'day'</a:t>
            </a:r>
            <a:r>
              <a:rPr lang="en-US" sz="1400">
                <a:solidFill>
                  <a:schemeClr val="bg1"/>
                </a:solidFill>
                <a:latin typeface="Bahnschrift SemiBold" panose="020B0502040204020203" pitchFamily="34" charset="0"/>
                <a:cs typeface="Arial"/>
              </a:rPr>
              <a:t>, </a:t>
            </a:r>
            <a:r>
              <a:rPr lang="en-US" sz="1400" err="1">
                <a:solidFill>
                  <a:schemeClr val="bg1"/>
                </a:solidFill>
                <a:latin typeface="Bahnschrift SemiBold" panose="020B0502040204020203" pitchFamily="34" charset="0"/>
                <a:cs typeface="Arial"/>
              </a:rPr>
              <a:t>vld_to_tm</a:t>
            </a:r>
            <a:r>
              <a:rPr lang="en-US" sz="1400">
                <a:solidFill>
                  <a:schemeClr val="bg1"/>
                </a:solidFill>
                <a:latin typeface="Bahnschrift SemiBold" panose="020B0502040204020203" pitchFamily="34" charset="0"/>
                <a:cs typeface="Arial"/>
              </a:rPr>
              <a:t> - </a:t>
            </a:r>
            <a:r>
              <a:rPr lang="en-US" sz="1400" err="1">
                <a:solidFill>
                  <a:schemeClr val="bg1"/>
                </a:solidFill>
                <a:latin typeface="Bahnschrift SemiBold" panose="020B0502040204020203" pitchFamily="34" charset="0"/>
                <a:cs typeface="Arial"/>
              </a:rPr>
              <a:t>vld_fm_tm</a:t>
            </a:r>
            <a:r>
              <a:rPr lang="en-US" sz="1400">
                <a:solidFill>
                  <a:schemeClr val="bg1"/>
                </a:solidFill>
                <a:latin typeface="Bahnschrift SemiBold" panose="020B0502040204020203" pitchFamily="34" charset="0"/>
                <a:cs typeface="Arial"/>
              </a:rPr>
              <a:t>)</a:t>
            </a:r>
          </a:p>
          <a:p>
            <a:pPr defTabSz="358775"/>
            <a:r>
              <a:rPr lang="en-US" sz="1400">
                <a:solidFill>
                  <a:srgbClr val="739ECA"/>
                </a:solidFill>
                <a:latin typeface="Bahnschrift SemiBold" panose="020B0502040204020203" pitchFamily="34" charset="0"/>
                <a:cs typeface="Arial"/>
              </a:rPr>
              <a:t>  </a:t>
            </a:r>
            <a:r>
              <a:rPr lang="en-US" sz="1400">
                <a:solidFill>
                  <a:srgbClr val="1CAAFC"/>
                </a:solidFill>
                <a:latin typeface="Bahnschrift SemiBold" panose="020B0502040204020203" pitchFamily="34" charset="0"/>
                <a:cs typeface="Arial"/>
              </a:rPr>
              <a:t>ELSE </a:t>
            </a:r>
            <a:r>
              <a:rPr lang="en-US" sz="1400" err="1">
                <a:solidFill>
                  <a:srgbClr val="FFFF00"/>
                </a:solidFill>
                <a:latin typeface="Bahnschrift SemiBold" panose="020B0502040204020203" pitchFamily="34" charset="0"/>
                <a:cs typeface="Arial"/>
              </a:rPr>
              <a:t>date_trunc</a:t>
            </a:r>
            <a:r>
              <a:rPr lang="en-US" sz="1400">
                <a:solidFill>
                  <a:schemeClr val="bg1"/>
                </a:solidFill>
                <a:latin typeface="Bahnschrift SemiBold" panose="020B0502040204020203" pitchFamily="34" charset="0"/>
                <a:cs typeface="Arial"/>
              </a:rPr>
              <a:t>(</a:t>
            </a:r>
            <a:r>
              <a:rPr lang="en-US" sz="1400">
                <a:solidFill>
                  <a:srgbClr val="FF0000"/>
                </a:solidFill>
                <a:latin typeface="Bahnschrift SemiBold" panose="020B0502040204020203" pitchFamily="34" charset="0"/>
                <a:cs typeface="Arial"/>
              </a:rPr>
              <a:t>'day'</a:t>
            </a:r>
            <a:r>
              <a:rPr lang="en-US" sz="1400">
                <a:solidFill>
                  <a:srgbClr val="CCCCCC"/>
                </a:solidFill>
                <a:latin typeface="Bahnschrift SemiBold" panose="020B0502040204020203" pitchFamily="34" charset="0"/>
                <a:cs typeface="Arial"/>
              </a:rPr>
              <a:t>, </a:t>
            </a:r>
            <a:r>
              <a:rPr lang="en-US" sz="1400">
                <a:solidFill>
                  <a:srgbClr val="FFFF00"/>
                </a:solidFill>
                <a:latin typeface="Bahnschrift SemiBold" panose="020B0502040204020203" pitchFamily="34" charset="0"/>
                <a:cs typeface="Arial"/>
              </a:rPr>
              <a:t>MAX</a:t>
            </a:r>
            <a:r>
              <a:rPr lang="en-US" sz="1400">
                <a:solidFill>
                  <a:schemeClr val="bg1"/>
                </a:solidFill>
                <a:latin typeface="Bahnschrift SemiBold" panose="020B0502040204020203" pitchFamily="34" charset="0"/>
                <a:cs typeface="Arial"/>
              </a:rPr>
              <a:t>(</a:t>
            </a:r>
            <a:r>
              <a:rPr lang="en-US" sz="1400" err="1">
                <a:solidFill>
                  <a:schemeClr val="bg1"/>
                </a:solidFill>
                <a:latin typeface="Bahnschrift SemiBold" panose="020B0502040204020203" pitchFamily="34" charset="0"/>
                <a:cs typeface="Arial"/>
              </a:rPr>
              <a:t>pln_end_dt</a:t>
            </a:r>
            <a:r>
              <a:rPr lang="en-US" sz="1400">
                <a:solidFill>
                  <a:schemeClr val="bg1"/>
                </a:solidFill>
                <a:latin typeface="Bahnschrift SemiBold" panose="020B0502040204020203" pitchFamily="34" charset="0"/>
                <a:cs typeface="Arial"/>
              </a:rPr>
              <a:t>)</a:t>
            </a:r>
            <a:r>
              <a:rPr lang="en-US" sz="1400">
                <a:solidFill>
                  <a:srgbClr val="CCCCCC"/>
                </a:solidFill>
                <a:latin typeface="Bahnschrift SemiBold" panose="020B0502040204020203" pitchFamily="34" charset="0"/>
                <a:cs typeface="Arial"/>
              </a:rPr>
              <a:t> </a:t>
            </a:r>
            <a:r>
              <a:rPr lang="en-US" sz="1400">
                <a:solidFill>
                  <a:srgbClr val="1CAAFC"/>
                </a:solidFill>
                <a:latin typeface="Bahnschrift SemiBold" panose="020B0502040204020203" pitchFamily="34" charset="0"/>
                <a:cs typeface="Arial"/>
              </a:rPr>
              <a:t>OVER</a:t>
            </a:r>
            <a:r>
              <a:rPr lang="en-US" sz="1400">
                <a:solidFill>
                  <a:schemeClr val="bg1"/>
                </a:solidFill>
                <a:latin typeface="Bahnschrift SemiBold" panose="020B0502040204020203" pitchFamily="34" charset="0"/>
                <a:cs typeface="Arial"/>
              </a:rPr>
              <a:t>(</a:t>
            </a:r>
            <a:r>
              <a:rPr lang="en-US" sz="1400">
                <a:solidFill>
                  <a:srgbClr val="1CAAFC"/>
                </a:solidFill>
                <a:latin typeface="Bahnschrift SemiBold" panose="020B0502040204020203" pitchFamily="34" charset="0"/>
                <a:cs typeface="Arial"/>
              </a:rPr>
              <a:t>PARTITION BY</a:t>
            </a:r>
            <a:r>
              <a:rPr lang="en-US" sz="1400">
                <a:solidFill>
                  <a:srgbClr val="CCCCCC"/>
                </a:solidFill>
                <a:latin typeface="Bahnschrift SemiBold" panose="020B0502040204020203" pitchFamily="34" charset="0"/>
                <a:cs typeface="Arial"/>
              </a:rPr>
              <a:t> </a:t>
            </a:r>
          </a:p>
          <a:p>
            <a:pPr defTabSz="358775"/>
            <a:r>
              <a:rPr lang="en-US" sz="1400">
                <a:solidFill>
                  <a:srgbClr val="CCCCCC"/>
                </a:solidFill>
                <a:latin typeface="Bahnschrift SemiBold" panose="020B0502040204020203" pitchFamily="34" charset="0"/>
                <a:cs typeface="Arial"/>
              </a:rPr>
              <a:t>	</a:t>
            </a:r>
            <a:r>
              <a:rPr lang="en-US" sz="1400" err="1">
                <a:solidFill>
                  <a:schemeClr val="bg1"/>
                </a:solidFill>
                <a:latin typeface="Bahnschrift SemiBold" panose="020B0502040204020203" pitchFamily="34" charset="0"/>
                <a:cs typeface="Arial"/>
              </a:rPr>
              <a:t>ext_refr</a:t>
            </a:r>
            <a:r>
              <a:rPr lang="en-US" sz="1400">
                <a:solidFill>
                  <a:schemeClr val="bg1"/>
                </a:solidFill>
                <a:latin typeface="Bahnschrift SemiBold" panose="020B0502040204020203" pitchFamily="34" charset="0"/>
                <a:cs typeface="Arial"/>
              </a:rPr>
              <a:t>) - </a:t>
            </a:r>
            <a:r>
              <a:rPr lang="en-US" sz="1400" err="1">
                <a:solidFill>
                  <a:schemeClr val="bg1"/>
                </a:solidFill>
                <a:latin typeface="Bahnschrift SemiBold" panose="020B0502040204020203" pitchFamily="34" charset="0"/>
                <a:cs typeface="Arial"/>
              </a:rPr>
              <a:t>vld_fm_tm</a:t>
            </a:r>
            <a:r>
              <a:rPr lang="en-US" sz="1400">
                <a:solidFill>
                  <a:schemeClr val="bg1"/>
                </a:solidFill>
                <a:latin typeface="Bahnschrift SemiBold" panose="020B0502040204020203" pitchFamily="34" charset="0"/>
                <a:cs typeface="Arial"/>
              </a:rPr>
              <a:t>) </a:t>
            </a:r>
            <a:r>
              <a:rPr lang="en-US" sz="1400">
                <a:solidFill>
                  <a:srgbClr val="1CAAFC"/>
                </a:solidFill>
                <a:latin typeface="Bahnschrift SemiBold" panose="020B0502040204020203" pitchFamily="34" charset="0"/>
                <a:cs typeface="Arial"/>
              </a:rPr>
              <a:t>END AS</a:t>
            </a:r>
            <a:r>
              <a:rPr lang="en-US" sz="1400">
                <a:solidFill>
                  <a:srgbClr val="CCCCCC"/>
                </a:solidFill>
                <a:latin typeface="Bahnschrift SemiBold" panose="020B0502040204020203" pitchFamily="34" charset="0"/>
                <a:cs typeface="Arial"/>
              </a:rPr>
              <a:t> </a:t>
            </a:r>
            <a:r>
              <a:rPr lang="en-US" sz="1400">
                <a:solidFill>
                  <a:schemeClr val="bg1"/>
                </a:solidFill>
                <a:latin typeface="Bahnschrift SemiBold" panose="020B0502040204020203" pitchFamily="34" charset="0"/>
                <a:cs typeface="Arial"/>
              </a:rPr>
              <a:t>time,</a:t>
            </a:r>
          </a:p>
          <a:p>
            <a:pPr defTabSz="358775"/>
            <a:r>
              <a:rPr lang="en-US" sz="1400">
                <a:solidFill>
                  <a:schemeClr val="bg1"/>
                </a:solidFill>
                <a:latin typeface="Bahnschrift SemiBold" panose="020B0502040204020203" pitchFamily="34" charset="0"/>
                <a:cs typeface="Arial"/>
              </a:rPr>
              <a:t>  *</a:t>
            </a:r>
            <a:endParaRPr lang="en-US" sz="1400">
              <a:solidFill>
                <a:schemeClr val="bg1"/>
              </a:solidFill>
              <a:latin typeface="Bahnschrift SemiBold" panose="020B0502040204020203" pitchFamily="34" charset="0"/>
            </a:endParaRPr>
          </a:p>
          <a:p>
            <a:pPr defTabSz="358775"/>
            <a:r>
              <a:rPr lang="en-US" sz="1400">
                <a:solidFill>
                  <a:srgbClr val="1CAAFC"/>
                </a:solidFill>
                <a:latin typeface="Bahnschrift SemiBold" panose="020B0502040204020203" pitchFamily="34" charset="0"/>
                <a:cs typeface="Arial"/>
              </a:rPr>
              <a:t>FROM </a:t>
            </a:r>
            <a:r>
              <a:rPr lang="en-US" sz="1400" err="1">
                <a:solidFill>
                  <a:schemeClr val="bg1"/>
                </a:solidFill>
                <a:latin typeface="Bahnschrift SemiBold" panose="020B0502040204020203" pitchFamily="34" charset="0"/>
                <a:cs typeface="Arial"/>
              </a:rPr>
              <a:t>ntrim</a:t>
            </a:r>
            <a:r>
              <a:rPr lang="en-US" sz="1400">
                <a:solidFill>
                  <a:schemeClr val="bg1"/>
                </a:solidFill>
                <a:latin typeface="Bahnschrift SemiBold" panose="020B0502040204020203" pitchFamily="34" charset="0"/>
                <a:cs typeface="Arial"/>
              </a:rPr>
              <a:t>;</a:t>
            </a:r>
          </a:p>
        </p:txBody>
      </p:sp>
    </p:spTree>
    <p:extLst>
      <p:ext uri="{BB962C8B-B14F-4D97-AF65-F5344CB8AC3E}">
        <p14:creationId xmlns:p14="http://schemas.microsoft.com/office/powerpoint/2010/main" val="33930635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D26F4C66-B4D6-458E-83B5-3993C3AD8ED9}"/>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7EBFA7B2-9CC8-89B6-2FB1-A8CD73927009}"/>
              </a:ext>
            </a:extLst>
          </p:cNvPr>
          <p:cNvGrpSpPr/>
          <p:nvPr/>
        </p:nvGrpSpPr>
        <p:grpSpPr>
          <a:xfrm>
            <a:off x="107950" y="87313"/>
            <a:ext cx="8928100" cy="4968875"/>
            <a:chOff x="107950" y="87313"/>
            <a:chExt cx="8928100" cy="4968875"/>
          </a:xfrm>
        </p:grpSpPr>
        <p:cxnSp>
          <p:nvCxnSpPr>
            <p:cNvPr id="3" name="Straight Connector 2">
              <a:extLst>
                <a:ext uri="{FF2B5EF4-FFF2-40B4-BE49-F238E27FC236}">
                  <a16:creationId xmlns:a16="http://schemas.microsoft.com/office/drawing/2014/main" id="{706A4A43-065E-553C-530C-CB8DEA168CE3}"/>
                </a:ext>
              </a:extLst>
            </p:cNvPr>
            <p:cNvCxnSpPr>
              <a:cxnSpLocks/>
            </p:cNvCxnSpPr>
            <p:nvPr/>
          </p:nvCxnSpPr>
          <p:spPr>
            <a:xfrm>
              <a:off x="1079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C0D6B375-93CB-67CD-9607-3C049AC8800D}"/>
                </a:ext>
              </a:extLst>
            </p:cNvPr>
            <p:cNvCxnSpPr/>
            <p:nvPr/>
          </p:nvCxnSpPr>
          <p:spPr>
            <a:xfrm>
              <a:off x="107950" y="87313"/>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13FECFD0-7E61-B6DE-E8C2-443514F730BD}"/>
                </a:ext>
              </a:extLst>
            </p:cNvPr>
            <p:cNvCxnSpPr/>
            <p:nvPr/>
          </p:nvCxnSpPr>
          <p:spPr>
            <a:xfrm>
              <a:off x="90360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E7944EFD-8A56-2178-1559-48E6B6AB1E6D}"/>
                </a:ext>
              </a:extLst>
            </p:cNvPr>
            <p:cNvCxnSpPr/>
            <p:nvPr/>
          </p:nvCxnSpPr>
          <p:spPr>
            <a:xfrm>
              <a:off x="107950" y="5056188"/>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grpSp>
      <p:grpSp>
        <p:nvGrpSpPr>
          <p:cNvPr id="2" name="Group 1">
            <a:extLst>
              <a:ext uri="{FF2B5EF4-FFF2-40B4-BE49-F238E27FC236}">
                <a16:creationId xmlns:a16="http://schemas.microsoft.com/office/drawing/2014/main" id="{5E58854D-9226-6F6A-BF6F-80A8B13832E7}"/>
              </a:ext>
            </a:extLst>
          </p:cNvPr>
          <p:cNvGrpSpPr/>
          <p:nvPr/>
        </p:nvGrpSpPr>
        <p:grpSpPr>
          <a:xfrm>
            <a:off x="1991" y="558497"/>
            <a:ext cx="1981735" cy="985504"/>
            <a:chOff x="1503979" y="3198929"/>
            <a:chExt cx="3661919" cy="461126"/>
          </a:xfrm>
          <a:solidFill>
            <a:schemeClr val="bg1"/>
          </a:solidFill>
        </p:grpSpPr>
        <p:sp>
          <p:nvSpPr>
            <p:cNvPr id="4" name="Google Shape;472;p66">
              <a:extLst>
                <a:ext uri="{FF2B5EF4-FFF2-40B4-BE49-F238E27FC236}">
                  <a16:creationId xmlns:a16="http://schemas.microsoft.com/office/drawing/2014/main" id="{C9FBDF6A-F3D1-9CE0-DDE7-0CA7CED47620}"/>
                </a:ext>
              </a:extLst>
            </p:cNvPr>
            <p:cNvSpPr/>
            <p:nvPr/>
          </p:nvSpPr>
          <p:spPr>
            <a:xfrm>
              <a:off x="1503979" y="3198929"/>
              <a:ext cx="3661919" cy="460200"/>
            </a:xfrm>
            <a:prstGeom prst="rect">
              <a:avLst/>
            </a:prstGeom>
            <a:grpFill/>
            <a:ln>
              <a:noFill/>
            </a:ln>
          </p:spPr>
          <p:txBody>
            <a:bodyPr spcFirstLastPara="1" wrap="square" lIns="91425" tIns="91425" rIns="91425" bIns="91425" anchor="ctr" anchorCtr="0">
              <a:noAutofit/>
            </a:bodyPr>
            <a:lstStyle/>
            <a:p>
              <a:r>
                <a:rPr lang="en-GB" sz="4000">
                  <a:latin typeface="+mj-lt"/>
                </a:rPr>
                <a:t> </a:t>
              </a:r>
              <a:r>
                <a:rPr lang="en-GB" sz="4000" err="1">
                  <a:latin typeface="+mj-lt"/>
                </a:rPr>
                <a:t>CLawback</a:t>
              </a:r>
              <a:endParaRPr lang="en-GB" sz="4000" err="1">
                <a:latin typeface="Bebas Neue"/>
              </a:endParaRPr>
            </a:p>
          </p:txBody>
        </p:sp>
        <p:cxnSp>
          <p:nvCxnSpPr>
            <p:cNvPr id="5" name="Google Shape;475;p66">
              <a:extLst>
                <a:ext uri="{FF2B5EF4-FFF2-40B4-BE49-F238E27FC236}">
                  <a16:creationId xmlns:a16="http://schemas.microsoft.com/office/drawing/2014/main" id="{81345E65-C31F-6B5C-A8E3-CAEFCC758234}"/>
                </a:ext>
              </a:extLst>
            </p:cNvPr>
            <p:cNvCxnSpPr>
              <a:cxnSpLocks/>
            </p:cNvCxnSpPr>
            <p:nvPr/>
          </p:nvCxnSpPr>
          <p:spPr>
            <a:xfrm>
              <a:off x="1699774" y="3199855"/>
              <a:ext cx="0" cy="460200"/>
            </a:xfrm>
            <a:prstGeom prst="straightConnector1">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grpSp>
      <p:pic>
        <p:nvPicPr>
          <p:cNvPr id="6" name="Picture 5" descr="A black and white sign with a tree and text&#10;&#10;Description automatically generated">
            <a:extLst>
              <a:ext uri="{FF2B5EF4-FFF2-40B4-BE49-F238E27FC236}">
                <a16:creationId xmlns:a16="http://schemas.microsoft.com/office/drawing/2014/main" id="{7711AA7F-2A16-694B-77DA-7B691174AE73}"/>
              </a:ext>
            </a:extLst>
          </p:cNvPr>
          <p:cNvPicPr>
            <a:picLocks noChangeAspect="1"/>
          </p:cNvPicPr>
          <p:nvPr/>
        </p:nvPicPr>
        <p:blipFill>
          <a:blip r:embed="rId3"/>
          <a:stretch>
            <a:fillRect/>
          </a:stretch>
        </p:blipFill>
        <p:spPr>
          <a:xfrm>
            <a:off x="8362616" y="4160521"/>
            <a:ext cx="673434" cy="895668"/>
          </a:xfrm>
          <a:prstGeom prst="rect">
            <a:avLst/>
          </a:prstGeom>
        </p:spPr>
      </p:pic>
      <p:sp>
        <p:nvSpPr>
          <p:cNvPr id="11" name="TextBox 10">
            <a:extLst>
              <a:ext uri="{FF2B5EF4-FFF2-40B4-BE49-F238E27FC236}">
                <a16:creationId xmlns:a16="http://schemas.microsoft.com/office/drawing/2014/main" id="{94D9610F-DCB3-1EF0-5FD2-98675A8FF681}"/>
              </a:ext>
            </a:extLst>
          </p:cNvPr>
          <p:cNvSpPr txBox="1"/>
          <p:nvPr/>
        </p:nvSpPr>
        <p:spPr>
          <a:xfrm>
            <a:off x="107044" y="1749561"/>
            <a:ext cx="628613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358775"/>
            <a:r>
              <a:rPr lang="en-US" sz="1400">
                <a:solidFill>
                  <a:srgbClr val="1CAAFC"/>
                </a:solidFill>
                <a:latin typeface="Bahnschrift SemiBold" panose="020B0502040204020203" pitchFamily="34" charset="0"/>
                <a:cs typeface="Arial"/>
              </a:rPr>
              <a:t>SELECT CASE</a:t>
            </a:r>
            <a:r>
              <a:rPr lang="en-US" sz="1400">
                <a:solidFill>
                  <a:srgbClr val="CCCCCC"/>
                </a:solidFill>
                <a:latin typeface="Bahnschrift SemiBold" panose="020B0502040204020203" pitchFamily="34" charset="0"/>
                <a:cs typeface="Arial"/>
              </a:rPr>
              <a:t> </a:t>
            </a:r>
            <a:endParaRPr lang="en-US" sz="1400">
              <a:solidFill>
                <a:srgbClr val="000000"/>
              </a:solidFill>
              <a:latin typeface="Bahnschrift SemiBold" panose="020B0502040204020203" pitchFamily="34" charset="0"/>
              <a:cs typeface="Arial"/>
            </a:endParaRPr>
          </a:p>
          <a:p>
            <a:pPr defTabSz="358775"/>
            <a:r>
              <a:rPr lang="en-US" sz="1400">
                <a:solidFill>
                  <a:srgbClr val="739ECA"/>
                </a:solidFill>
                <a:latin typeface="Bahnschrift SemiBold" panose="020B0502040204020203" pitchFamily="34" charset="0"/>
                <a:cs typeface="Arial"/>
              </a:rPr>
              <a:t>  </a:t>
            </a:r>
            <a:r>
              <a:rPr lang="en-US" sz="1400">
                <a:solidFill>
                  <a:srgbClr val="1CAAFC"/>
                </a:solidFill>
                <a:latin typeface="Bahnschrift SemiBold" panose="020B0502040204020203" pitchFamily="34" charset="0"/>
                <a:cs typeface="Arial"/>
              </a:rPr>
              <a:t>WHEN </a:t>
            </a:r>
            <a:r>
              <a:rPr lang="en-US" sz="1400">
                <a:solidFill>
                  <a:srgbClr val="FFFF00"/>
                </a:solidFill>
                <a:latin typeface="Bahnschrift SemiBold" panose="020B0502040204020203" pitchFamily="34" charset="0"/>
                <a:cs typeface="Arial"/>
              </a:rPr>
              <a:t>DATE </a:t>
            </a:r>
            <a:r>
              <a:rPr lang="en-US" sz="1400">
                <a:solidFill>
                  <a:schemeClr val="bg1"/>
                </a:solidFill>
                <a:latin typeface="Bahnschrift SemiBold" panose="020B0502040204020203" pitchFamily="34" charset="0"/>
                <a:cs typeface="Arial"/>
              </a:rPr>
              <a:t>(</a:t>
            </a:r>
            <a:r>
              <a:rPr lang="en-US" sz="1400" err="1">
                <a:solidFill>
                  <a:schemeClr val="bg1"/>
                </a:solidFill>
                <a:latin typeface="Bahnschrift SemiBold" panose="020B0502040204020203" pitchFamily="34" charset="0"/>
                <a:cs typeface="Arial"/>
              </a:rPr>
              <a:t>vld_to_tm</a:t>
            </a:r>
            <a:r>
              <a:rPr lang="en-US" sz="1400">
                <a:solidFill>
                  <a:schemeClr val="bg1"/>
                </a:solidFill>
                <a:latin typeface="Bahnschrift SemiBold" panose="020B0502040204020203" pitchFamily="34" charset="0"/>
                <a:cs typeface="Arial"/>
              </a:rPr>
              <a:t>) &lt;&gt; </a:t>
            </a:r>
            <a:r>
              <a:rPr lang="en-US" sz="1400" err="1">
                <a:solidFill>
                  <a:schemeClr val="bg1"/>
                </a:solidFill>
                <a:latin typeface="Bahnschrift SemiBold" panose="020B0502040204020203" pitchFamily="34" charset="0"/>
                <a:cs typeface="Arial"/>
              </a:rPr>
              <a:t>rnew_dt</a:t>
            </a:r>
            <a:r>
              <a:rPr lang="en-US" sz="1400">
                <a:solidFill>
                  <a:srgbClr val="CCCCCC"/>
                </a:solidFill>
                <a:latin typeface="Bahnschrift SemiBold" panose="020B0502040204020203" pitchFamily="34" charset="0"/>
                <a:cs typeface="Arial"/>
              </a:rPr>
              <a:t> </a:t>
            </a:r>
            <a:r>
              <a:rPr lang="en-US" sz="1400">
                <a:solidFill>
                  <a:srgbClr val="1CAAFC"/>
                </a:solidFill>
                <a:latin typeface="Bahnschrift SemiBold" panose="020B0502040204020203" pitchFamily="34" charset="0"/>
                <a:cs typeface="Arial"/>
              </a:rPr>
              <a:t>THEN </a:t>
            </a:r>
            <a:r>
              <a:rPr lang="en-US" sz="1400">
                <a:solidFill>
                  <a:schemeClr val="bg1"/>
                </a:solidFill>
                <a:latin typeface="Bahnschrift SemiBold" panose="020B0502040204020203" pitchFamily="34" charset="0"/>
                <a:cs typeface="Arial"/>
              </a:rPr>
              <a:t>revenue – </a:t>
            </a:r>
          </a:p>
          <a:p>
            <a:pPr defTabSz="358775"/>
            <a:r>
              <a:rPr lang="en-US" sz="1400">
                <a:solidFill>
                  <a:srgbClr val="FFFF00"/>
                </a:solidFill>
                <a:latin typeface="Bahnschrift SemiBold" panose="020B0502040204020203" pitchFamily="34" charset="0"/>
                <a:cs typeface="Arial"/>
              </a:rPr>
              <a:t>	EXTRACT </a:t>
            </a:r>
            <a:r>
              <a:rPr lang="en-US" sz="1400">
                <a:solidFill>
                  <a:schemeClr val="bg1"/>
                </a:solidFill>
                <a:latin typeface="Bahnschrift SemiBold" panose="020B0502040204020203" pitchFamily="34" charset="0"/>
                <a:cs typeface="Arial"/>
              </a:rPr>
              <a:t>(</a:t>
            </a:r>
            <a:r>
              <a:rPr lang="en-US" sz="1400">
                <a:solidFill>
                  <a:srgbClr val="1CAAFC"/>
                </a:solidFill>
                <a:latin typeface="Bahnschrift SemiBold" panose="020B0502040204020203" pitchFamily="34" charset="0"/>
                <a:cs typeface="Arial"/>
              </a:rPr>
              <a:t>DAY FROM</a:t>
            </a:r>
            <a:r>
              <a:rPr lang="en-US" sz="1400">
                <a:solidFill>
                  <a:srgbClr val="739ECA"/>
                </a:solidFill>
                <a:latin typeface="Bahnschrift SemiBold" panose="020B0502040204020203" pitchFamily="34" charset="0"/>
                <a:cs typeface="Arial"/>
              </a:rPr>
              <a:t> </a:t>
            </a:r>
            <a:r>
              <a:rPr lang="en-US" sz="1400">
                <a:solidFill>
                  <a:srgbClr val="FFFF00"/>
                </a:solidFill>
                <a:latin typeface="Bahnschrift SemiBold" panose="020B0502040204020203" pitchFamily="34" charset="0"/>
                <a:cs typeface="Arial"/>
              </a:rPr>
              <a:t>TIME</a:t>
            </a:r>
            <a:r>
              <a:rPr lang="en-US" sz="1400">
                <a:solidFill>
                  <a:schemeClr val="bg1"/>
                </a:solidFill>
                <a:latin typeface="Bahnschrift SemiBold" panose="020B0502040204020203" pitchFamily="34" charset="0"/>
                <a:cs typeface="Arial"/>
              </a:rPr>
              <a:t>) / </a:t>
            </a:r>
            <a:r>
              <a:rPr lang="en-US" sz="1400" err="1">
                <a:solidFill>
                  <a:schemeClr val="bg1"/>
                </a:solidFill>
                <a:latin typeface="Bahnschrift SemiBold" panose="020B0502040204020203" pitchFamily="34" charset="0"/>
                <a:cs typeface="Arial"/>
              </a:rPr>
              <a:t>days_valid</a:t>
            </a:r>
            <a:r>
              <a:rPr lang="en-US" sz="1400">
                <a:solidFill>
                  <a:schemeClr val="bg1"/>
                </a:solidFill>
                <a:latin typeface="Bahnschrift SemiBold" panose="020B0502040204020203" pitchFamily="34" charset="0"/>
                <a:cs typeface="Arial"/>
              </a:rPr>
              <a:t> * revenue</a:t>
            </a:r>
          </a:p>
          <a:p>
            <a:pPr defTabSz="358775"/>
            <a:r>
              <a:rPr lang="en-US" sz="1400">
                <a:solidFill>
                  <a:srgbClr val="739ECA"/>
                </a:solidFill>
                <a:latin typeface="Bahnschrift SemiBold" panose="020B0502040204020203" pitchFamily="34" charset="0"/>
                <a:cs typeface="Arial"/>
              </a:rPr>
              <a:t>  </a:t>
            </a:r>
            <a:r>
              <a:rPr lang="en-US" sz="1400">
                <a:solidFill>
                  <a:srgbClr val="1CAAFC"/>
                </a:solidFill>
                <a:latin typeface="Bahnschrift SemiBold" panose="020B0502040204020203" pitchFamily="34" charset="0"/>
                <a:cs typeface="Arial"/>
              </a:rPr>
              <a:t>WHEN </a:t>
            </a:r>
            <a:r>
              <a:rPr lang="en-US" sz="1400" err="1">
                <a:solidFill>
                  <a:schemeClr val="bg1"/>
                </a:solidFill>
                <a:latin typeface="Bahnschrift SemiBold" panose="020B0502040204020203" pitchFamily="34" charset="0"/>
                <a:cs typeface="Arial"/>
              </a:rPr>
              <a:t>cncl_dt</a:t>
            </a:r>
            <a:r>
              <a:rPr lang="en-US" sz="1400">
                <a:solidFill>
                  <a:schemeClr val="bg1"/>
                </a:solidFill>
                <a:latin typeface="Bahnschrift SemiBold" panose="020B0502040204020203" pitchFamily="34" charset="0"/>
                <a:cs typeface="Arial"/>
              </a:rPr>
              <a:t> </a:t>
            </a:r>
            <a:r>
              <a:rPr lang="en-US" sz="1400">
                <a:solidFill>
                  <a:srgbClr val="1CAAFC"/>
                </a:solidFill>
                <a:latin typeface="Bahnschrift SemiBold" panose="020B0502040204020203" pitchFamily="34" charset="0"/>
                <a:cs typeface="Arial"/>
              </a:rPr>
              <a:t>IS NOT NULL THEN </a:t>
            </a:r>
            <a:r>
              <a:rPr lang="en-US" sz="1400">
                <a:solidFill>
                  <a:srgbClr val="FFFF00"/>
                </a:solidFill>
                <a:latin typeface="Bahnschrift SemiBold" panose="020B0502040204020203" pitchFamily="34" charset="0"/>
                <a:cs typeface="Arial"/>
              </a:rPr>
              <a:t>EXTRACT </a:t>
            </a:r>
            <a:r>
              <a:rPr lang="en-US" sz="1400">
                <a:solidFill>
                  <a:schemeClr val="bg1"/>
                </a:solidFill>
                <a:latin typeface="Bahnschrift SemiBold" panose="020B0502040204020203" pitchFamily="34" charset="0"/>
                <a:cs typeface="Arial"/>
              </a:rPr>
              <a:t>(</a:t>
            </a:r>
            <a:r>
              <a:rPr lang="en-US" sz="1400">
                <a:solidFill>
                  <a:srgbClr val="1CAAFC"/>
                </a:solidFill>
                <a:latin typeface="Bahnschrift SemiBold" panose="020B0502040204020203" pitchFamily="34" charset="0"/>
                <a:cs typeface="Arial"/>
              </a:rPr>
              <a:t>DAY FROM</a:t>
            </a:r>
            <a:r>
              <a:rPr lang="en-US" sz="1400">
                <a:solidFill>
                  <a:srgbClr val="CCCCCC"/>
                </a:solidFill>
                <a:latin typeface="Bahnschrift SemiBold" panose="020B0502040204020203" pitchFamily="34" charset="0"/>
                <a:cs typeface="Arial"/>
              </a:rPr>
              <a:t> </a:t>
            </a:r>
            <a:r>
              <a:rPr lang="en-US" sz="1400">
                <a:solidFill>
                  <a:srgbClr val="FFFF00"/>
                </a:solidFill>
                <a:latin typeface="Bahnschrift SemiBold" panose="020B0502040204020203" pitchFamily="34" charset="0"/>
                <a:cs typeface="Arial"/>
              </a:rPr>
              <a:t>TIME</a:t>
            </a:r>
            <a:r>
              <a:rPr lang="en-US" sz="1400">
                <a:solidFill>
                  <a:srgbClr val="CCCCCC"/>
                </a:solidFill>
                <a:latin typeface="Bahnschrift SemiBold" panose="020B0502040204020203" pitchFamily="34" charset="0"/>
                <a:cs typeface="Arial"/>
              </a:rPr>
              <a:t>)</a:t>
            </a:r>
            <a:r>
              <a:rPr lang="en-US" sz="1400">
                <a:solidFill>
                  <a:schemeClr val="bg1"/>
                </a:solidFill>
                <a:latin typeface="Bahnschrift SemiBold" panose="020B0502040204020203" pitchFamily="34" charset="0"/>
                <a:cs typeface="Arial"/>
              </a:rPr>
              <a:t> / 	</a:t>
            </a:r>
            <a:r>
              <a:rPr lang="en-US" sz="1400" err="1">
                <a:solidFill>
                  <a:schemeClr val="bg1"/>
                </a:solidFill>
                <a:latin typeface="Bahnschrift SemiBold" panose="020B0502040204020203" pitchFamily="34" charset="0"/>
                <a:cs typeface="Arial"/>
              </a:rPr>
              <a:t>days_valid</a:t>
            </a:r>
            <a:r>
              <a:rPr lang="en-US" sz="1400">
                <a:solidFill>
                  <a:schemeClr val="bg1"/>
                </a:solidFill>
                <a:latin typeface="Bahnschrift SemiBold" panose="020B0502040204020203" pitchFamily="34" charset="0"/>
                <a:cs typeface="Arial"/>
              </a:rPr>
              <a:t> * revenue</a:t>
            </a:r>
          </a:p>
          <a:p>
            <a:pPr defTabSz="358775"/>
            <a:r>
              <a:rPr lang="en-US" sz="1400">
                <a:solidFill>
                  <a:srgbClr val="739ECA"/>
                </a:solidFill>
                <a:latin typeface="Bahnschrift SemiBold" panose="020B0502040204020203" pitchFamily="34" charset="0"/>
                <a:cs typeface="Arial"/>
              </a:rPr>
              <a:t>  </a:t>
            </a:r>
            <a:r>
              <a:rPr lang="en-US" sz="1400">
                <a:solidFill>
                  <a:srgbClr val="1CAAFC"/>
                </a:solidFill>
                <a:latin typeface="Bahnschrift SemiBold" panose="020B0502040204020203" pitchFamily="34" charset="0"/>
                <a:cs typeface="Arial"/>
              </a:rPr>
              <a:t>ELSE NULL END AS</a:t>
            </a:r>
            <a:r>
              <a:rPr lang="en-US" sz="1400">
                <a:solidFill>
                  <a:srgbClr val="CCCCCC"/>
                </a:solidFill>
                <a:latin typeface="Bahnschrift SemiBold" panose="020B0502040204020203" pitchFamily="34" charset="0"/>
                <a:cs typeface="Arial"/>
              </a:rPr>
              <a:t> </a:t>
            </a:r>
            <a:r>
              <a:rPr lang="en-US" sz="1400">
                <a:solidFill>
                  <a:schemeClr val="bg1"/>
                </a:solidFill>
                <a:latin typeface="Bahnschrift SemiBold" panose="020B0502040204020203" pitchFamily="34" charset="0"/>
                <a:cs typeface="Arial"/>
              </a:rPr>
              <a:t>claw,</a:t>
            </a:r>
          </a:p>
          <a:p>
            <a:pPr defTabSz="358775"/>
            <a:r>
              <a:rPr lang="en-US" sz="1400">
                <a:solidFill>
                  <a:schemeClr val="bg1"/>
                </a:solidFill>
                <a:latin typeface="Bahnschrift SemiBold" panose="020B0502040204020203" pitchFamily="34" charset="0"/>
                <a:cs typeface="Arial"/>
              </a:rPr>
              <a:t>  *</a:t>
            </a:r>
            <a:endParaRPr lang="en-US" sz="1400">
              <a:solidFill>
                <a:schemeClr val="bg1"/>
              </a:solidFill>
              <a:latin typeface="Bahnschrift SemiBold" panose="020B0502040204020203" pitchFamily="34" charset="0"/>
            </a:endParaRPr>
          </a:p>
          <a:p>
            <a:pPr defTabSz="358775"/>
            <a:r>
              <a:rPr lang="en-US" sz="1400">
                <a:solidFill>
                  <a:srgbClr val="1CAAFC"/>
                </a:solidFill>
                <a:latin typeface="Bahnschrift SemiBold" panose="020B0502040204020203" pitchFamily="34" charset="0"/>
                <a:cs typeface="Arial"/>
              </a:rPr>
              <a:t>FROM </a:t>
            </a:r>
            <a:r>
              <a:rPr lang="en-US" sz="1400" err="1">
                <a:solidFill>
                  <a:schemeClr val="bg1"/>
                </a:solidFill>
                <a:latin typeface="Bahnschrift SemiBold" panose="020B0502040204020203" pitchFamily="34" charset="0"/>
                <a:cs typeface="Arial"/>
              </a:rPr>
              <a:t>ntrim</a:t>
            </a:r>
            <a:r>
              <a:rPr lang="en-US" sz="1400">
                <a:solidFill>
                  <a:schemeClr val="bg1"/>
                </a:solidFill>
                <a:latin typeface="Bahnschrift SemiBold" panose="020B0502040204020203" pitchFamily="34" charset="0"/>
                <a:cs typeface="Arial"/>
              </a:rPr>
              <a:t>;</a:t>
            </a:r>
          </a:p>
          <a:p>
            <a:pPr defTabSz="358775"/>
            <a:endParaRPr lang="en-US" sz="1400">
              <a:solidFill>
                <a:schemeClr val="bg1"/>
              </a:solidFill>
              <a:latin typeface="Bahnschrift SemiBold" panose="020B0502040204020203" pitchFamily="34" charset="0"/>
              <a:cs typeface="Arial"/>
            </a:endParaRPr>
          </a:p>
        </p:txBody>
      </p:sp>
    </p:spTree>
    <p:extLst>
      <p:ext uri="{BB962C8B-B14F-4D97-AF65-F5344CB8AC3E}">
        <p14:creationId xmlns:p14="http://schemas.microsoft.com/office/powerpoint/2010/main" val="34669213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AAE9CB9-0ABC-FD1F-FCFC-71DC7A1A90B2}"/>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6E08426F-D79B-8429-0C77-D065C3463D50}"/>
              </a:ext>
            </a:extLst>
          </p:cNvPr>
          <p:cNvGrpSpPr/>
          <p:nvPr/>
        </p:nvGrpSpPr>
        <p:grpSpPr>
          <a:xfrm>
            <a:off x="107950" y="87313"/>
            <a:ext cx="8928100" cy="4968875"/>
            <a:chOff x="107950" y="87313"/>
            <a:chExt cx="8928100" cy="4968875"/>
          </a:xfrm>
        </p:grpSpPr>
        <p:cxnSp>
          <p:nvCxnSpPr>
            <p:cNvPr id="3" name="Straight Connector 2">
              <a:extLst>
                <a:ext uri="{FF2B5EF4-FFF2-40B4-BE49-F238E27FC236}">
                  <a16:creationId xmlns:a16="http://schemas.microsoft.com/office/drawing/2014/main" id="{30FA11FE-E5B3-D705-DC7F-CFC399D58244}"/>
                </a:ext>
              </a:extLst>
            </p:cNvPr>
            <p:cNvCxnSpPr>
              <a:cxnSpLocks/>
            </p:cNvCxnSpPr>
            <p:nvPr/>
          </p:nvCxnSpPr>
          <p:spPr>
            <a:xfrm>
              <a:off x="1079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E970079C-FE07-FB92-276B-024B9B2033E7}"/>
                </a:ext>
              </a:extLst>
            </p:cNvPr>
            <p:cNvCxnSpPr/>
            <p:nvPr/>
          </p:nvCxnSpPr>
          <p:spPr>
            <a:xfrm>
              <a:off x="107950" y="87313"/>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B237EE35-DD29-2D0D-303A-7453F95BC55A}"/>
                </a:ext>
              </a:extLst>
            </p:cNvPr>
            <p:cNvCxnSpPr/>
            <p:nvPr/>
          </p:nvCxnSpPr>
          <p:spPr>
            <a:xfrm>
              <a:off x="90360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14407A6C-B55F-EAC1-683F-FB890599F18A}"/>
                </a:ext>
              </a:extLst>
            </p:cNvPr>
            <p:cNvCxnSpPr/>
            <p:nvPr/>
          </p:nvCxnSpPr>
          <p:spPr>
            <a:xfrm>
              <a:off x="107950" y="5056188"/>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grpSp>
      <p:grpSp>
        <p:nvGrpSpPr>
          <p:cNvPr id="2" name="Group 1">
            <a:extLst>
              <a:ext uri="{FF2B5EF4-FFF2-40B4-BE49-F238E27FC236}">
                <a16:creationId xmlns:a16="http://schemas.microsoft.com/office/drawing/2014/main" id="{7061E229-DCD5-CBDB-40D0-292FF587B499}"/>
              </a:ext>
            </a:extLst>
          </p:cNvPr>
          <p:cNvGrpSpPr/>
          <p:nvPr/>
        </p:nvGrpSpPr>
        <p:grpSpPr>
          <a:xfrm>
            <a:off x="1" y="631914"/>
            <a:ext cx="1653540" cy="983525"/>
            <a:chOff x="1500302" y="3199855"/>
            <a:chExt cx="3055469" cy="460200"/>
          </a:xfrm>
          <a:solidFill>
            <a:schemeClr val="bg1"/>
          </a:solidFill>
        </p:grpSpPr>
        <p:sp>
          <p:nvSpPr>
            <p:cNvPr id="4" name="Google Shape;472;p66">
              <a:extLst>
                <a:ext uri="{FF2B5EF4-FFF2-40B4-BE49-F238E27FC236}">
                  <a16:creationId xmlns:a16="http://schemas.microsoft.com/office/drawing/2014/main" id="{7AA753DA-0985-C0B7-C4E7-6ADEEC60BF33}"/>
                </a:ext>
              </a:extLst>
            </p:cNvPr>
            <p:cNvSpPr/>
            <p:nvPr/>
          </p:nvSpPr>
          <p:spPr>
            <a:xfrm>
              <a:off x="1500302" y="3199855"/>
              <a:ext cx="3055469" cy="460200"/>
            </a:xfrm>
            <a:prstGeom prst="rect">
              <a:avLst/>
            </a:prstGeom>
            <a:grpFill/>
            <a:ln>
              <a:noFill/>
            </a:ln>
          </p:spPr>
          <p:txBody>
            <a:bodyPr spcFirstLastPara="1" wrap="square" lIns="91425" tIns="91425" rIns="91425" bIns="91425" anchor="ctr" anchorCtr="0">
              <a:noAutofit/>
            </a:bodyPr>
            <a:lstStyle/>
            <a:p>
              <a:r>
                <a:rPr lang="en-GB" sz="4000">
                  <a:latin typeface="+mj-lt"/>
                </a:rPr>
                <a:t>  OUTLINE</a:t>
              </a:r>
            </a:p>
          </p:txBody>
        </p:sp>
        <p:cxnSp>
          <p:nvCxnSpPr>
            <p:cNvPr id="5" name="Google Shape;475;p66">
              <a:extLst>
                <a:ext uri="{FF2B5EF4-FFF2-40B4-BE49-F238E27FC236}">
                  <a16:creationId xmlns:a16="http://schemas.microsoft.com/office/drawing/2014/main" id="{6BC175FC-076C-722A-31F2-83F90A5F92C5}"/>
                </a:ext>
              </a:extLst>
            </p:cNvPr>
            <p:cNvCxnSpPr>
              <a:cxnSpLocks/>
            </p:cNvCxnSpPr>
            <p:nvPr/>
          </p:nvCxnSpPr>
          <p:spPr>
            <a:xfrm>
              <a:off x="1699774" y="3199855"/>
              <a:ext cx="0" cy="460200"/>
            </a:xfrm>
            <a:prstGeom prst="straightConnector1">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grpSp>
      <p:pic>
        <p:nvPicPr>
          <p:cNvPr id="6" name="Picture 5" descr="A black and white sign with a tree and text&#10;&#10;Description automatically generated">
            <a:extLst>
              <a:ext uri="{FF2B5EF4-FFF2-40B4-BE49-F238E27FC236}">
                <a16:creationId xmlns:a16="http://schemas.microsoft.com/office/drawing/2014/main" id="{0A404711-5F2C-93DF-985A-0C9E665555F9}"/>
              </a:ext>
            </a:extLst>
          </p:cNvPr>
          <p:cNvPicPr>
            <a:picLocks noChangeAspect="1"/>
          </p:cNvPicPr>
          <p:nvPr/>
        </p:nvPicPr>
        <p:blipFill>
          <a:blip r:embed="rId3"/>
          <a:stretch>
            <a:fillRect/>
          </a:stretch>
        </p:blipFill>
        <p:spPr>
          <a:xfrm>
            <a:off x="8362616" y="4160521"/>
            <a:ext cx="673434" cy="895668"/>
          </a:xfrm>
          <a:prstGeom prst="rect">
            <a:avLst/>
          </a:prstGeom>
        </p:spPr>
      </p:pic>
      <p:sp>
        <p:nvSpPr>
          <p:cNvPr id="9" name="TextBox 8">
            <a:extLst>
              <a:ext uri="{FF2B5EF4-FFF2-40B4-BE49-F238E27FC236}">
                <a16:creationId xmlns:a16="http://schemas.microsoft.com/office/drawing/2014/main" id="{412548D3-AD7A-97A6-1AA2-797B399BB724}"/>
              </a:ext>
            </a:extLst>
          </p:cNvPr>
          <p:cNvSpPr txBox="1"/>
          <p:nvPr/>
        </p:nvSpPr>
        <p:spPr>
          <a:xfrm>
            <a:off x="110987" y="1881615"/>
            <a:ext cx="4433613"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b="1">
                <a:solidFill>
                  <a:schemeClr val="bg1"/>
                </a:solidFill>
                <a:latin typeface="Bahnschrift SemiBold"/>
                <a:cs typeface="Arial"/>
              </a:rPr>
              <a:t>Data Preparation</a:t>
            </a:r>
            <a:endParaRPr lang="en-US">
              <a:solidFill>
                <a:schemeClr val="bg1"/>
              </a:solidFill>
              <a:latin typeface="Bahnschrift SemiBold"/>
            </a:endParaRPr>
          </a:p>
          <a:p>
            <a:pPr marL="342900" indent="-342900">
              <a:buFont typeface="Arial"/>
              <a:buChar char="•"/>
            </a:pPr>
            <a:r>
              <a:rPr lang="en-US" sz="2000" b="1">
                <a:solidFill>
                  <a:schemeClr val="bg1"/>
                </a:solidFill>
                <a:latin typeface="Bahnschrift SemiBold"/>
                <a:cs typeface="Arial"/>
              </a:rPr>
              <a:t>Filtering the Eligible Policies</a:t>
            </a:r>
          </a:p>
          <a:p>
            <a:pPr marL="342900" indent="-342900">
              <a:buFont typeface="Arial"/>
              <a:buChar char="•"/>
            </a:pPr>
            <a:r>
              <a:rPr lang="en-US" sz="2000" b="1">
                <a:solidFill>
                  <a:schemeClr val="bg1"/>
                </a:solidFill>
                <a:latin typeface="Bahnschrift SemiBold"/>
                <a:cs typeface="Arial"/>
              </a:rPr>
              <a:t>Data Cleaning</a:t>
            </a:r>
          </a:p>
          <a:p>
            <a:pPr marL="342900" indent="-342900">
              <a:buFont typeface="Arial"/>
              <a:buChar char="•"/>
            </a:pPr>
            <a:r>
              <a:rPr lang="en-US" sz="2000" b="1">
                <a:solidFill>
                  <a:schemeClr val="bg1"/>
                </a:solidFill>
                <a:latin typeface="Bahnschrift SemiBold"/>
                <a:cs typeface="Arial"/>
              </a:rPr>
              <a:t>Calculate the Commissions</a:t>
            </a:r>
          </a:p>
          <a:p>
            <a:pPr marL="342900" indent="-342900">
              <a:buFont typeface="Arial"/>
              <a:buChar char="•"/>
            </a:pPr>
            <a:r>
              <a:rPr lang="en-US" sz="2000" b="1">
                <a:solidFill>
                  <a:schemeClr val="bg1"/>
                </a:solidFill>
                <a:latin typeface="Bahnschrift SemiBold"/>
                <a:cs typeface="Arial"/>
              </a:rPr>
              <a:t>Calculating Clawbacks</a:t>
            </a:r>
          </a:p>
          <a:p>
            <a:pPr marL="342900" indent="-342900">
              <a:buFont typeface="Arial"/>
              <a:buChar char="•"/>
            </a:pPr>
            <a:r>
              <a:rPr lang="en-US" sz="2000" b="1">
                <a:solidFill>
                  <a:schemeClr val="bg1"/>
                </a:solidFill>
                <a:latin typeface="Bahnschrift SemiBold"/>
                <a:cs typeface="Arial"/>
              </a:rPr>
              <a:t>Monthly Reports</a:t>
            </a:r>
          </a:p>
          <a:p>
            <a:pPr marL="342900" indent="-342900">
              <a:buFont typeface="Arial"/>
              <a:buChar char="•"/>
            </a:pPr>
            <a:r>
              <a:rPr lang="en-US" sz="2000" b="1">
                <a:solidFill>
                  <a:schemeClr val="bg1"/>
                </a:solidFill>
                <a:latin typeface="Bahnschrift SemiBold"/>
                <a:cs typeface="Arial"/>
              </a:rPr>
              <a:t>Additional Analysis</a:t>
            </a:r>
          </a:p>
          <a:p>
            <a:pPr marL="342900" indent="-342900">
              <a:buFont typeface="Arial"/>
              <a:buChar char="•"/>
            </a:pPr>
            <a:r>
              <a:rPr lang="en-US" sz="2000" b="1">
                <a:solidFill>
                  <a:schemeClr val="bg1"/>
                </a:solidFill>
                <a:latin typeface="Bahnschrift SemiBold"/>
                <a:cs typeface="Arial"/>
              </a:rPr>
              <a:t>Code</a:t>
            </a:r>
          </a:p>
        </p:txBody>
      </p:sp>
    </p:spTree>
    <p:extLst>
      <p:ext uri="{BB962C8B-B14F-4D97-AF65-F5344CB8AC3E}">
        <p14:creationId xmlns:p14="http://schemas.microsoft.com/office/powerpoint/2010/main" val="6587115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9B1F6ADD-CF0D-82F5-86D2-AA47997E3EA3}"/>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5BC89953-7C8D-B173-C1D1-6D7537682436}"/>
              </a:ext>
            </a:extLst>
          </p:cNvPr>
          <p:cNvGrpSpPr/>
          <p:nvPr/>
        </p:nvGrpSpPr>
        <p:grpSpPr>
          <a:xfrm>
            <a:off x="107950" y="87313"/>
            <a:ext cx="8928100" cy="4968875"/>
            <a:chOff x="107950" y="87313"/>
            <a:chExt cx="8928100" cy="4968875"/>
          </a:xfrm>
        </p:grpSpPr>
        <p:cxnSp>
          <p:nvCxnSpPr>
            <p:cNvPr id="3" name="Straight Connector 2">
              <a:extLst>
                <a:ext uri="{FF2B5EF4-FFF2-40B4-BE49-F238E27FC236}">
                  <a16:creationId xmlns:a16="http://schemas.microsoft.com/office/drawing/2014/main" id="{A3571035-DA77-158C-52B0-ECB9B6771D9F}"/>
                </a:ext>
              </a:extLst>
            </p:cNvPr>
            <p:cNvCxnSpPr>
              <a:cxnSpLocks/>
            </p:cNvCxnSpPr>
            <p:nvPr/>
          </p:nvCxnSpPr>
          <p:spPr>
            <a:xfrm>
              <a:off x="1079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4835FB09-CB28-CA0F-FB64-CCA7515542D3}"/>
                </a:ext>
              </a:extLst>
            </p:cNvPr>
            <p:cNvCxnSpPr/>
            <p:nvPr/>
          </p:nvCxnSpPr>
          <p:spPr>
            <a:xfrm>
              <a:off x="107950" y="87313"/>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C5B6DE66-B6CD-F3C5-D85C-C3EF2BDDE688}"/>
                </a:ext>
              </a:extLst>
            </p:cNvPr>
            <p:cNvCxnSpPr/>
            <p:nvPr/>
          </p:nvCxnSpPr>
          <p:spPr>
            <a:xfrm>
              <a:off x="90360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32E29968-E35C-33EB-D9BD-C6C7922D6CFF}"/>
                </a:ext>
              </a:extLst>
            </p:cNvPr>
            <p:cNvCxnSpPr/>
            <p:nvPr/>
          </p:nvCxnSpPr>
          <p:spPr>
            <a:xfrm>
              <a:off x="107950" y="5056188"/>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grpSp>
      <p:grpSp>
        <p:nvGrpSpPr>
          <p:cNvPr id="2" name="Group 1">
            <a:extLst>
              <a:ext uri="{FF2B5EF4-FFF2-40B4-BE49-F238E27FC236}">
                <a16:creationId xmlns:a16="http://schemas.microsoft.com/office/drawing/2014/main" id="{8EA77D59-6C74-FB2D-F4B5-02E510AF9316}"/>
              </a:ext>
            </a:extLst>
          </p:cNvPr>
          <p:cNvGrpSpPr/>
          <p:nvPr/>
        </p:nvGrpSpPr>
        <p:grpSpPr>
          <a:xfrm>
            <a:off x="1991" y="558497"/>
            <a:ext cx="1981735" cy="985504"/>
            <a:chOff x="1503979" y="3198929"/>
            <a:chExt cx="3661919" cy="461126"/>
          </a:xfrm>
          <a:solidFill>
            <a:schemeClr val="bg1"/>
          </a:solidFill>
        </p:grpSpPr>
        <p:sp>
          <p:nvSpPr>
            <p:cNvPr id="4" name="Google Shape;472;p66">
              <a:extLst>
                <a:ext uri="{FF2B5EF4-FFF2-40B4-BE49-F238E27FC236}">
                  <a16:creationId xmlns:a16="http://schemas.microsoft.com/office/drawing/2014/main" id="{CCC1E665-A503-8FD4-3ADD-96C4579B7FF9}"/>
                </a:ext>
              </a:extLst>
            </p:cNvPr>
            <p:cNvSpPr/>
            <p:nvPr/>
          </p:nvSpPr>
          <p:spPr>
            <a:xfrm>
              <a:off x="1503979" y="3198929"/>
              <a:ext cx="3661919" cy="460200"/>
            </a:xfrm>
            <a:prstGeom prst="rect">
              <a:avLst/>
            </a:prstGeom>
            <a:grpFill/>
            <a:ln>
              <a:noFill/>
            </a:ln>
          </p:spPr>
          <p:txBody>
            <a:bodyPr spcFirstLastPara="1" wrap="square" lIns="91425" tIns="91425" rIns="91425" bIns="91425" anchor="ctr" anchorCtr="0">
              <a:noAutofit/>
            </a:bodyPr>
            <a:lstStyle/>
            <a:p>
              <a:r>
                <a:rPr lang="en-GB" sz="4000">
                  <a:latin typeface="+mj-lt"/>
                </a:rPr>
                <a:t> </a:t>
              </a:r>
              <a:r>
                <a:rPr lang="en-GB" sz="4000" err="1">
                  <a:latin typeface="+mj-lt"/>
                </a:rPr>
                <a:t>CLawback</a:t>
              </a:r>
              <a:endParaRPr lang="en-GB" sz="4000" err="1">
                <a:latin typeface="Bebas Neue"/>
              </a:endParaRPr>
            </a:p>
          </p:txBody>
        </p:sp>
        <p:cxnSp>
          <p:nvCxnSpPr>
            <p:cNvPr id="5" name="Google Shape;475;p66">
              <a:extLst>
                <a:ext uri="{FF2B5EF4-FFF2-40B4-BE49-F238E27FC236}">
                  <a16:creationId xmlns:a16="http://schemas.microsoft.com/office/drawing/2014/main" id="{530926FA-B7A7-A75F-F93B-466A4E821994}"/>
                </a:ext>
              </a:extLst>
            </p:cNvPr>
            <p:cNvCxnSpPr>
              <a:cxnSpLocks/>
            </p:cNvCxnSpPr>
            <p:nvPr/>
          </p:nvCxnSpPr>
          <p:spPr>
            <a:xfrm>
              <a:off x="1699774" y="3199855"/>
              <a:ext cx="0" cy="460200"/>
            </a:xfrm>
            <a:prstGeom prst="straightConnector1">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grpSp>
      <p:pic>
        <p:nvPicPr>
          <p:cNvPr id="6" name="Picture 5" descr="A black and white sign with a tree and text&#10;&#10;Description automatically generated">
            <a:extLst>
              <a:ext uri="{FF2B5EF4-FFF2-40B4-BE49-F238E27FC236}">
                <a16:creationId xmlns:a16="http://schemas.microsoft.com/office/drawing/2014/main" id="{694C4CEA-986E-8BDD-1A0C-1750BFCC7C59}"/>
              </a:ext>
            </a:extLst>
          </p:cNvPr>
          <p:cNvPicPr>
            <a:picLocks noChangeAspect="1"/>
          </p:cNvPicPr>
          <p:nvPr/>
        </p:nvPicPr>
        <p:blipFill>
          <a:blip r:embed="rId2"/>
          <a:stretch>
            <a:fillRect/>
          </a:stretch>
        </p:blipFill>
        <p:spPr>
          <a:xfrm>
            <a:off x="8362616" y="4160521"/>
            <a:ext cx="673434" cy="895668"/>
          </a:xfrm>
          <a:prstGeom prst="rect">
            <a:avLst/>
          </a:prstGeom>
        </p:spPr>
      </p:pic>
      <p:sp>
        <p:nvSpPr>
          <p:cNvPr id="11" name="TextBox 10">
            <a:extLst>
              <a:ext uri="{FF2B5EF4-FFF2-40B4-BE49-F238E27FC236}">
                <a16:creationId xmlns:a16="http://schemas.microsoft.com/office/drawing/2014/main" id="{527096B5-5C26-E4EE-38A5-A5FECADAE372}"/>
              </a:ext>
            </a:extLst>
          </p:cNvPr>
          <p:cNvSpPr txBox="1"/>
          <p:nvPr/>
        </p:nvSpPr>
        <p:spPr>
          <a:xfrm>
            <a:off x="107044" y="1958965"/>
            <a:ext cx="4606367"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358775"/>
            <a:r>
              <a:rPr lang="en-US" sz="1400">
                <a:solidFill>
                  <a:srgbClr val="1CAAFC"/>
                </a:solidFill>
                <a:latin typeface="Bahnschrift SemiBold" panose="020B0502040204020203" pitchFamily="34" charset="0"/>
                <a:cs typeface="Arial"/>
              </a:rPr>
              <a:t>ALTER TABLE </a:t>
            </a:r>
            <a:r>
              <a:rPr lang="en-US" sz="1400" err="1">
                <a:solidFill>
                  <a:schemeClr val="bg1"/>
                </a:solidFill>
                <a:latin typeface="Bahnschrift SemiBold" panose="020B0502040204020203" pitchFamily="34" charset="0"/>
                <a:cs typeface="Arial"/>
              </a:rPr>
              <a:t>ntrim</a:t>
            </a:r>
            <a:endParaRPr lang="en-US" sz="1400">
              <a:solidFill>
                <a:schemeClr val="bg1"/>
              </a:solidFill>
              <a:latin typeface="Bahnschrift SemiBold" panose="020B0502040204020203" pitchFamily="34" charset="0"/>
              <a:cs typeface="Arial"/>
            </a:endParaRPr>
          </a:p>
          <a:p>
            <a:pPr defTabSz="358775"/>
            <a:r>
              <a:rPr lang="en-US" sz="1400">
                <a:solidFill>
                  <a:srgbClr val="1CAAFC"/>
                </a:solidFill>
                <a:latin typeface="Bahnschrift SemiBold" panose="020B0502040204020203" pitchFamily="34" charset="0"/>
                <a:cs typeface="Arial"/>
              </a:rPr>
              <a:t>ADD COLUMN</a:t>
            </a:r>
            <a:r>
              <a:rPr lang="en-US" sz="1400">
                <a:solidFill>
                  <a:srgbClr val="CCCCCC"/>
                </a:solidFill>
                <a:latin typeface="Bahnschrift SemiBold" panose="020B0502040204020203" pitchFamily="34" charset="0"/>
                <a:cs typeface="Arial"/>
              </a:rPr>
              <a:t> </a:t>
            </a:r>
            <a:r>
              <a:rPr lang="en-US" sz="1400" err="1">
                <a:solidFill>
                  <a:schemeClr val="bg1"/>
                </a:solidFill>
                <a:latin typeface="Bahnschrift SemiBold" panose="020B0502040204020203" pitchFamily="34" charset="0"/>
                <a:cs typeface="Arial"/>
              </a:rPr>
              <a:t>claw_month</a:t>
            </a:r>
            <a:r>
              <a:rPr lang="en-US" sz="1400">
                <a:solidFill>
                  <a:schemeClr val="bg1"/>
                </a:solidFill>
                <a:latin typeface="Bahnschrift SemiBold" panose="020B0502040204020203" pitchFamily="34" charset="0"/>
                <a:cs typeface="Arial"/>
              </a:rPr>
              <a:t> date;</a:t>
            </a:r>
          </a:p>
          <a:p>
            <a:pPr defTabSz="358775"/>
            <a:r>
              <a:rPr lang="en-US" sz="1400">
                <a:solidFill>
                  <a:srgbClr val="1CAAFC"/>
                </a:solidFill>
                <a:latin typeface="Bahnschrift SemiBold" panose="020B0502040204020203" pitchFamily="34" charset="0"/>
                <a:cs typeface="Arial"/>
              </a:rPr>
              <a:t>UPDATE </a:t>
            </a:r>
            <a:r>
              <a:rPr lang="en-US" sz="1400" err="1">
                <a:solidFill>
                  <a:schemeClr val="bg1"/>
                </a:solidFill>
                <a:latin typeface="Bahnschrift SemiBold" panose="020B0502040204020203" pitchFamily="34" charset="0"/>
                <a:cs typeface="Arial"/>
              </a:rPr>
              <a:t>ntrim</a:t>
            </a:r>
            <a:r>
              <a:rPr lang="en-US" sz="1400">
                <a:solidFill>
                  <a:schemeClr val="bg1"/>
                </a:solidFill>
                <a:latin typeface="Bahnschrift SemiBold" panose="020B0502040204020203" pitchFamily="34" charset="0"/>
                <a:cs typeface="Arial"/>
              </a:rPr>
              <a:t> </a:t>
            </a:r>
            <a:r>
              <a:rPr lang="en-US" sz="1400">
                <a:solidFill>
                  <a:srgbClr val="1CAAFC"/>
                </a:solidFill>
                <a:latin typeface="Bahnschrift SemiBold" panose="020B0502040204020203" pitchFamily="34" charset="0"/>
                <a:cs typeface="Arial"/>
              </a:rPr>
              <a:t>SET </a:t>
            </a:r>
            <a:r>
              <a:rPr lang="en-US" sz="1400" err="1">
                <a:solidFill>
                  <a:schemeClr val="bg1"/>
                </a:solidFill>
                <a:latin typeface="Bahnschrift SemiBold" panose="020B0502040204020203" pitchFamily="34" charset="0"/>
                <a:cs typeface="Arial"/>
              </a:rPr>
              <a:t>claw_month</a:t>
            </a:r>
            <a:r>
              <a:rPr lang="en-US" sz="1400">
                <a:solidFill>
                  <a:srgbClr val="CCCCCC"/>
                </a:solidFill>
                <a:latin typeface="Bahnschrift SemiBold" panose="020B0502040204020203" pitchFamily="34" charset="0"/>
                <a:cs typeface="Arial"/>
              </a:rPr>
              <a:t> </a:t>
            </a:r>
            <a:r>
              <a:rPr lang="en-US" sz="1400">
                <a:solidFill>
                  <a:schemeClr val="bg1"/>
                </a:solidFill>
                <a:latin typeface="Bahnschrift SemiBold" panose="020B0502040204020203" pitchFamily="34" charset="0"/>
                <a:cs typeface="Arial"/>
              </a:rPr>
              <a:t>=</a:t>
            </a:r>
            <a:r>
              <a:rPr lang="en-US" sz="1400">
                <a:solidFill>
                  <a:srgbClr val="CCCCCC"/>
                </a:solidFill>
                <a:latin typeface="Bahnschrift SemiBold" panose="020B0502040204020203" pitchFamily="34" charset="0"/>
                <a:cs typeface="Arial"/>
              </a:rPr>
              <a:t> </a:t>
            </a:r>
            <a:r>
              <a:rPr lang="en-US" sz="1400">
                <a:solidFill>
                  <a:srgbClr val="1CAAFC"/>
                </a:solidFill>
                <a:latin typeface="Bahnschrift SemiBold" panose="020B0502040204020203" pitchFamily="34" charset="0"/>
                <a:cs typeface="Arial"/>
              </a:rPr>
              <a:t>CASE</a:t>
            </a:r>
          </a:p>
          <a:p>
            <a:pPr defTabSz="358775"/>
            <a:r>
              <a:rPr lang="en-US" sz="1400">
                <a:solidFill>
                  <a:srgbClr val="739ECA"/>
                </a:solidFill>
                <a:latin typeface="Bahnschrift SemiBold" panose="020B0502040204020203" pitchFamily="34" charset="0"/>
                <a:cs typeface="Arial"/>
              </a:rPr>
              <a:t> 	</a:t>
            </a:r>
            <a:r>
              <a:rPr lang="en-US" sz="1400">
                <a:solidFill>
                  <a:srgbClr val="1CAAFC"/>
                </a:solidFill>
                <a:latin typeface="Bahnschrift SemiBold" panose="020B0502040204020203" pitchFamily="34" charset="0"/>
                <a:cs typeface="Arial"/>
              </a:rPr>
              <a:t>WHEN </a:t>
            </a:r>
            <a:r>
              <a:rPr lang="en-US" sz="1400">
                <a:solidFill>
                  <a:schemeClr val="bg1"/>
                </a:solidFill>
                <a:latin typeface="Bahnschrift SemiBold" panose="020B0502040204020203" pitchFamily="34" charset="0"/>
                <a:cs typeface="Arial"/>
              </a:rPr>
              <a:t>claw &gt; 0</a:t>
            </a:r>
            <a:r>
              <a:rPr lang="en-US" sz="1400">
                <a:solidFill>
                  <a:srgbClr val="CCCCCC"/>
                </a:solidFill>
                <a:latin typeface="Bahnschrift SemiBold" panose="020B0502040204020203" pitchFamily="34" charset="0"/>
                <a:cs typeface="Arial"/>
              </a:rPr>
              <a:t> </a:t>
            </a:r>
            <a:r>
              <a:rPr lang="en-US" sz="1400">
                <a:solidFill>
                  <a:srgbClr val="1CAAFC"/>
                </a:solidFill>
                <a:latin typeface="Bahnschrift SemiBold" panose="020B0502040204020203" pitchFamily="34" charset="0"/>
                <a:cs typeface="Arial"/>
              </a:rPr>
              <a:t>AND </a:t>
            </a:r>
            <a:r>
              <a:rPr lang="en-US" sz="1400" err="1">
                <a:solidFill>
                  <a:schemeClr val="bg1"/>
                </a:solidFill>
                <a:latin typeface="Bahnschrift SemiBold" panose="020B0502040204020203" pitchFamily="34" charset="0"/>
                <a:cs typeface="Arial"/>
              </a:rPr>
              <a:t>agrm_sts_cd</a:t>
            </a:r>
            <a:r>
              <a:rPr lang="en-US" sz="1400">
                <a:solidFill>
                  <a:schemeClr val="bg1"/>
                </a:solidFill>
                <a:latin typeface="Bahnschrift SemiBold" panose="020B0502040204020203" pitchFamily="34" charset="0"/>
                <a:cs typeface="Arial"/>
              </a:rPr>
              <a:t> = </a:t>
            </a:r>
            <a:r>
              <a:rPr lang="en-US" sz="1400">
                <a:solidFill>
                  <a:srgbClr val="FF0000"/>
                </a:solidFill>
                <a:latin typeface="Bahnschrift SemiBold" panose="020B0502040204020203" pitchFamily="34" charset="0"/>
                <a:cs typeface="Arial"/>
              </a:rPr>
              <a:t>'ACTIVE’</a:t>
            </a:r>
            <a:r>
              <a:rPr lang="en-US" sz="1400">
                <a:solidFill>
                  <a:srgbClr val="CCCCCC"/>
                </a:solidFill>
                <a:latin typeface="Bahnschrift SemiBold" panose="020B0502040204020203" pitchFamily="34" charset="0"/>
                <a:cs typeface="Arial"/>
              </a:rPr>
              <a:t> 	</a:t>
            </a:r>
          </a:p>
          <a:p>
            <a:pPr defTabSz="358775"/>
            <a:r>
              <a:rPr lang="en-US" sz="1400">
                <a:solidFill>
                  <a:srgbClr val="CCCCCC"/>
                </a:solidFill>
                <a:latin typeface="Bahnschrift SemiBold" panose="020B0502040204020203" pitchFamily="34" charset="0"/>
                <a:cs typeface="Arial"/>
              </a:rPr>
              <a:t>	</a:t>
            </a:r>
            <a:r>
              <a:rPr lang="en-US" sz="1400">
                <a:solidFill>
                  <a:srgbClr val="1CAAFC"/>
                </a:solidFill>
                <a:latin typeface="Bahnschrift SemiBold" panose="020B0502040204020203" pitchFamily="34" charset="0"/>
                <a:cs typeface="Arial"/>
              </a:rPr>
              <a:t>THEN </a:t>
            </a:r>
            <a:r>
              <a:rPr lang="en-US" sz="1400">
                <a:solidFill>
                  <a:srgbClr val="FFFF00"/>
                </a:solidFill>
                <a:latin typeface="Bahnschrift SemiBold" panose="020B0502040204020203" pitchFamily="34" charset="0"/>
                <a:cs typeface="Arial"/>
              </a:rPr>
              <a:t>DATE_TRUNC </a:t>
            </a:r>
            <a:r>
              <a:rPr lang="en-US" sz="1400">
                <a:solidFill>
                  <a:schemeClr val="bg1"/>
                </a:solidFill>
                <a:latin typeface="Bahnschrift SemiBold" panose="020B0502040204020203" pitchFamily="34" charset="0"/>
                <a:cs typeface="Arial"/>
              </a:rPr>
              <a:t>(</a:t>
            </a:r>
            <a:r>
              <a:rPr lang="en-US" sz="1400">
                <a:solidFill>
                  <a:srgbClr val="FF0000"/>
                </a:solidFill>
                <a:latin typeface="Bahnschrift SemiBold" panose="020B0502040204020203" pitchFamily="34" charset="0"/>
                <a:cs typeface="Arial"/>
              </a:rPr>
              <a:t>'Month'</a:t>
            </a:r>
            <a:r>
              <a:rPr lang="en-US" sz="1400">
                <a:solidFill>
                  <a:schemeClr val="bg1"/>
                </a:solidFill>
                <a:latin typeface="Bahnschrift SemiBold" panose="020B0502040204020203" pitchFamily="34" charset="0"/>
                <a:cs typeface="Arial"/>
              </a:rPr>
              <a:t>, </a:t>
            </a:r>
            <a:r>
              <a:rPr lang="en-US" sz="1400" err="1">
                <a:solidFill>
                  <a:schemeClr val="bg1"/>
                </a:solidFill>
                <a:latin typeface="Bahnschrift SemiBold" panose="020B0502040204020203" pitchFamily="34" charset="0"/>
                <a:cs typeface="Arial"/>
              </a:rPr>
              <a:t>vld_to_tm</a:t>
            </a:r>
            <a:r>
              <a:rPr lang="en-US" sz="1400">
                <a:solidFill>
                  <a:schemeClr val="bg1"/>
                </a:solidFill>
                <a:latin typeface="Bahnschrift SemiBold" panose="020B0502040204020203" pitchFamily="34" charset="0"/>
                <a:cs typeface="Arial"/>
              </a:rPr>
              <a:t>)</a:t>
            </a:r>
          </a:p>
          <a:p>
            <a:pPr defTabSz="358775"/>
            <a:r>
              <a:rPr lang="en-US" sz="1400">
                <a:solidFill>
                  <a:srgbClr val="739ECA"/>
                </a:solidFill>
                <a:latin typeface="Bahnschrift SemiBold" panose="020B0502040204020203" pitchFamily="34" charset="0"/>
                <a:cs typeface="Arial"/>
              </a:rPr>
              <a:t>  </a:t>
            </a:r>
            <a:r>
              <a:rPr lang="en-US" sz="1400">
                <a:solidFill>
                  <a:srgbClr val="1CAAFC"/>
                </a:solidFill>
                <a:latin typeface="Bahnschrift SemiBold" panose="020B0502040204020203" pitchFamily="34" charset="0"/>
                <a:cs typeface="Arial"/>
              </a:rPr>
              <a:t>WHEN </a:t>
            </a:r>
            <a:r>
              <a:rPr lang="en-US" sz="1400" err="1">
                <a:solidFill>
                  <a:schemeClr val="bg1"/>
                </a:solidFill>
                <a:latin typeface="Bahnschrift SemiBold" panose="020B0502040204020203" pitchFamily="34" charset="0"/>
                <a:cs typeface="Arial"/>
              </a:rPr>
              <a:t>agrm_sts_cd</a:t>
            </a:r>
            <a:r>
              <a:rPr lang="en-US" sz="1400">
                <a:solidFill>
                  <a:schemeClr val="bg1"/>
                </a:solidFill>
                <a:latin typeface="Bahnschrift SemiBold" panose="020B0502040204020203" pitchFamily="34" charset="0"/>
                <a:cs typeface="Arial"/>
              </a:rPr>
              <a:t> = </a:t>
            </a:r>
            <a:r>
              <a:rPr lang="en-US" sz="1400">
                <a:solidFill>
                  <a:srgbClr val="FF0000"/>
                </a:solidFill>
                <a:latin typeface="Bahnschrift SemiBold" panose="020B0502040204020203" pitchFamily="34" charset="0"/>
                <a:cs typeface="Arial"/>
              </a:rPr>
              <a:t>'CANCEL’</a:t>
            </a:r>
          </a:p>
          <a:p>
            <a:pPr defTabSz="358775"/>
            <a:r>
              <a:rPr lang="en-US" sz="1400">
                <a:solidFill>
                  <a:srgbClr val="FF0000"/>
                </a:solidFill>
                <a:latin typeface="Bahnschrift SemiBold" panose="020B0502040204020203" pitchFamily="34" charset="0"/>
                <a:cs typeface="Arial"/>
              </a:rPr>
              <a:t>	</a:t>
            </a:r>
            <a:r>
              <a:rPr lang="en-US" sz="1400">
                <a:solidFill>
                  <a:srgbClr val="1CAAFC"/>
                </a:solidFill>
                <a:latin typeface="Bahnschrift SemiBold" panose="020B0502040204020203" pitchFamily="34" charset="0"/>
                <a:cs typeface="Arial"/>
              </a:rPr>
              <a:t>THEN </a:t>
            </a:r>
            <a:r>
              <a:rPr lang="en-US" sz="1400">
                <a:solidFill>
                  <a:srgbClr val="FFFF00"/>
                </a:solidFill>
                <a:latin typeface="Bahnschrift SemiBold" panose="020B0502040204020203" pitchFamily="34" charset="0"/>
                <a:cs typeface="Arial"/>
              </a:rPr>
              <a:t>DATE_TRUNC</a:t>
            </a:r>
            <a:r>
              <a:rPr lang="en-US" sz="1400">
                <a:solidFill>
                  <a:srgbClr val="C1AA6C"/>
                </a:solidFill>
                <a:latin typeface="Bahnschrift SemiBold" panose="020B0502040204020203" pitchFamily="34" charset="0"/>
                <a:cs typeface="Arial"/>
              </a:rPr>
              <a:t> </a:t>
            </a:r>
            <a:r>
              <a:rPr lang="en-US" sz="1400">
                <a:solidFill>
                  <a:schemeClr val="bg1"/>
                </a:solidFill>
                <a:latin typeface="Bahnschrift SemiBold" panose="020B0502040204020203" pitchFamily="34" charset="0"/>
                <a:cs typeface="Arial"/>
              </a:rPr>
              <a:t>(</a:t>
            </a:r>
            <a:r>
              <a:rPr lang="en-US" sz="1400">
                <a:solidFill>
                  <a:srgbClr val="FF0000"/>
                </a:solidFill>
                <a:latin typeface="Bahnschrift SemiBold" panose="020B0502040204020203" pitchFamily="34" charset="0"/>
                <a:cs typeface="Arial"/>
              </a:rPr>
              <a:t>'Month'</a:t>
            </a:r>
            <a:r>
              <a:rPr lang="en-US" sz="1400">
                <a:solidFill>
                  <a:schemeClr val="bg1"/>
                </a:solidFill>
                <a:latin typeface="Bahnschrift SemiBold" panose="020B0502040204020203" pitchFamily="34" charset="0"/>
                <a:cs typeface="Arial"/>
              </a:rPr>
              <a:t>, </a:t>
            </a:r>
            <a:r>
              <a:rPr lang="en-US" sz="1400" err="1">
                <a:solidFill>
                  <a:schemeClr val="bg1"/>
                </a:solidFill>
                <a:latin typeface="Bahnschrift SemiBold" panose="020B0502040204020203" pitchFamily="34" charset="0"/>
                <a:cs typeface="Arial"/>
              </a:rPr>
              <a:t>cncl_dt</a:t>
            </a:r>
            <a:r>
              <a:rPr lang="en-US" sz="1400">
                <a:solidFill>
                  <a:schemeClr val="bg1"/>
                </a:solidFill>
                <a:latin typeface="Bahnschrift SemiBold" panose="020B0502040204020203" pitchFamily="34" charset="0"/>
                <a:cs typeface="Arial"/>
              </a:rPr>
              <a:t>)</a:t>
            </a:r>
          </a:p>
          <a:p>
            <a:pPr defTabSz="358775"/>
            <a:r>
              <a:rPr lang="en-US" sz="1400">
                <a:solidFill>
                  <a:srgbClr val="739ECA"/>
                </a:solidFill>
                <a:latin typeface="Bahnschrift SemiBold" panose="020B0502040204020203" pitchFamily="34" charset="0"/>
                <a:cs typeface="Arial"/>
              </a:rPr>
              <a:t>  </a:t>
            </a:r>
            <a:r>
              <a:rPr lang="en-US" sz="1400">
                <a:solidFill>
                  <a:srgbClr val="1CAAFC"/>
                </a:solidFill>
                <a:latin typeface="Bahnschrift SemiBold" panose="020B0502040204020203" pitchFamily="34" charset="0"/>
                <a:cs typeface="Arial"/>
              </a:rPr>
              <a:t>ELSE NULL</a:t>
            </a:r>
            <a:r>
              <a:rPr lang="en-US" sz="1400">
                <a:solidFill>
                  <a:srgbClr val="CCCCCC"/>
                </a:solidFill>
                <a:latin typeface="Bahnschrift SemiBold" panose="020B0502040204020203" pitchFamily="34" charset="0"/>
                <a:cs typeface="Arial"/>
              </a:rPr>
              <a:t> </a:t>
            </a:r>
            <a:r>
              <a:rPr lang="en-US" sz="1400">
                <a:solidFill>
                  <a:srgbClr val="1CAAFC"/>
                </a:solidFill>
                <a:latin typeface="Bahnschrift SemiBold" panose="020B0502040204020203" pitchFamily="34" charset="0"/>
                <a:cs typeface="Arial"/>
              </a:rPr>
              <a:t>END</a:t>
            </a:r>
            <a:r>
              <a:rPr lang="en-US" sz="1400">
                <a:solidFill>
                  <a:schemeClr val="bg1"/>
                </a:solidFill>
                <a:latin typeface="Bahnschrift SemiBold" panose="020B0502040204020203" pitchFamily="34" charset="0"/>
                <a:cs typeface="Arial"/>
              </a:rPr>
              <a:t>;</a:t>
            </a:r>
            <a:endParaRPr lang="en-US" sz="1400">
              <a:solidFill>
                <a:schemeClr val="bg1"/>
              </a:solidFill>
              <a:latin typeface="Bahnschrift SemiBold" panose="020B0502040204020203" pitchFamily="34" charset="0"/>
            </a:endParaRPr>
          </a:p>
        </p:txBody>
      </p:sp>
    </p:spTree>
    <p:extLst>
      <p:ext uri="{BB962C8B-B14F-4D97-AF65-F5344CB8AC3E}">
        <p14:creationId xmlns:p14="http://schemas.microsoft.com/office/powerpoint/2010/main" val="20959470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96312A-E795-6FD1-DC61-268A62B45862}"/>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A5D19434-D26C-E01E-D56A-E3E1CB6C8B85}"/>
              </a:ext>
            </a:extLst>
          </p:cNvPr>
          <p:cNvGrpSpPr/>
          <p:nvPr/>
        </p:nvGrpSpPr>
        <p:grpSpPr>
          <a:xfrm>
            <a:off x="107950" y="87313"/>
            <a:ext cx="8928100" cy="4968875"/>
            <a:chOff x="107950" y="87313"/>
            <a:chExt cx="8928100" cy="4968875"/>
          </a:xfrm>
        </p:grpSpPr>
        <p:cxnSp>
          <p:nvCxnSpPr>
            <p:cNvPr id="3" name="Straight Connector 2">
              <a:extLst>
                <a:ext uri="{FF2B5EF4-FFF2-40B4-BE49-F238E27FC236}">
                  <a16:creationId xmlns:a16="http://schemas.microsoft.com/office/drawing/2014/main" id="{ED433EF9-84E1-1A4B-2ADA-AFD1AF583977}"/>
                </a:ext>
              </a:extLst>
            </p:cNvPr>
            <p:cNvCxnSpPr>
              <a:cxnSpLocks/>
            </p:cNvCxnSpPr>
            <p:nvPr/>
          </p:nvCxnSpPr>
          <p:spPr>
            <a:xfrm>
              <a:off x="107950" y="87313"/>
              <a:ext cx="0" cy="4968875"/>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B5BC798B-8188-DD84-9107-815CC0C160EA}"/>
                </a:ext>
              </a:extLst>
            </p:cNvPr>
            <p:cNvCxnSpPr/>
            <p:nvPr/>
          </p:nvCxnSpPr>
          <p:spPr>
            <a:xfrm>
              <a:off x="107950" y="87313"/>
              <a:ext cx="89281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9D6512A-A173-2ACB-D837-422ACE07FA57}"/>
                </a:ext>
              </a:extLst>
            </p:cNvPr>
            <p:cNvCxnSpPr/>
            <p:nvPr/>
          </p:nvCxnSpPr>
          <p:spPr>
            <a:xfrm>
              <a:off x="9036050" y="87313"/>
              <a:ext cx="0" cy="4968875"/>
            </a:xfrm>
            <a:prstGeom prst="line">
              <a:avLst/>
            </a:prstGeom>
            <a:ln w="1905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9F6493E7-AA59-FD7A-497D-7493F885ABD8}"/>
                </a:ext>
              </a:extLst>
            </p:cNvPr>
            <p:cNvCxnSpPr/>
            <p:nvPr/>
          </p:nvCxnSpPr>
          <p:spPr>
            <a:xfrm>
              <a:off x="107950" y="5056188"/>
              <a:ext cx="89281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7" name="Group 6">
            <a:extLst>
              <a:ext uri="{FF2B5EF4-FFF2-40B4-BE49-F238E27FC236}">
                <a16:creationId xmlns:a16="http://schemas.microsoft.com/office/drawing/2014/main" id="{B46597D1-99E4-60C1-B966-B9B816C583EE}"/>
              </a:ext>
            </a:extLst>
          </p:cNvPr>
          <p:cNvGrpSpPr/>
          <p:nvPr/>
        </p:nvGrpSpPr>
        <p:grpSpPr>
          <a:xfrm>
            <a:off x="5899335" y="1286759"/>
            <a:ext cx="3241269" cy="983525"/>
            <a:chOff x="5774686" y="3199855"/>
            <a:chExt cx="3365788" cy="460200"/>
          </a:xfrm>
        </p:grpSpPr>
        <p:sp>
          <p:nvSpPr>
            <p:cNvPr id="2" name="Google Shape;472;p66">
              <a:extLst>
                <a:ext uri="{FF2B5EF4-FFF2-40B4-BE49-F238E27FC236}">
                  <a16:creationId xmlns:a16="http://schemas.microsoft.com/office/drawing/2014/main" id="{19EBF4C6-BB9F-27B9-B5A1-BFA36790E009}"/>
                </a:ext>
              </a:extLst>
            </p:cNvPr>
            <p:cNvSpPr/>
            <p:nvPr/>
          </p:nvSpPr>
          <p:spPr>
            <a:xfrm>
              <a:off x="5774686" y="3199855"/>
              <a:ext cx="3365788" cy="460200"/>
            </a:xfrm>
            <a:prstGeom prst="rect">
              <a:avLst/>
            </a:prstGeom>
            <a:solidFill>
              <a:schemeClr val="dk1"/>
            </a:solidFill>
            <a:ln>
              <a:noFill/>
            </a:ln>
          </p:spPr>
          <p:txBody>
            <a:bodyPr spcFirstLastPara="1" wrap="square" lIns="91425" tIns="91425" rIns="91425" bIns="91425" anchor="ctr" anchorCtr="0">
              <a:noAutofit/>
            </a:bodyPr>
            <a:lstStyle/>
            <a:p>
              <a:r>
                <a:rPr lang="en-GB" sz="6000">
                  <a:solidFill>
                    <a:schemeClr val="bg1"/>
                  </a:solidFill>
                  <a:latin typeface="+mj-lt"/>
                </a:rPr>
                <a:t>  REPORTING</a:t>
              </a:r>
              <a:endParaRPr sz="6000">
                <a:solidFill>
                  <a:schemeClr val="bg1"/>
                </a:solidFill>
                <a:latin typeface="+mj-lt"/>
              </a:endParaRPr>
            </a:p>
          </p:txBody>
        </p:sp>
        <p:cxnSp>
          <p:nvCxnSpPr>
            <p:cNvPr id="4" name="Google Shape;475;p66">
              <a:extLst>
                <a:ext uri="{FF2B5EF4-FFF2-40B4-BE49-F238E27FC236}">
                  <a16:creationId xmlns:a16="http://schemas.microsoft.com/office/drawing/2014/main" id="{AC25B7B2-EBC9-FA9A-40EF-24CE1DE86D8E}"/>
                </a:ext>
              </a:extLst>
            </p:cNvPr>
            <p:cNvCxnSpPr>
              <a:cxnSpLocks/>
            </p:cNvCxnSpPr>
            <p:nvPr/>
          </p:nvCxnSpPr>
          <p:spPr>
            <a:xfrm>
              <a:off x="9031904" y="3199855"/>
              <a:ext cx="0" cy="460200"/>
            </a:xfrm>
            <a:prstGeom prst="straightConnector1">
              <a:avLst/>
            </a:prstGeom>
            <a:noFill/>
            <a:ln w="19050" cap="flat" cmpd="sng">
              <a:solidFill>
                <a:schemeClr val="lt1"/>
              </a:solidFill>
              <a:prstDash val="solid"/>
              <a:round/>
              <a:headEnd type="none" w="med" len="med"/>
              <a:tailEnd type="none" w="med" len="med"/>
            </a:ln>
          </p:spPr>
        </p:cxnSp>
      </p:grpSp>
      <p:pic>
        <p:nvPicPr>
          <p:cNvPr id="15" name="Picture 14" descr="A black and white sign with a tree and text&#10;&#10;Description automatically generated">
            <a:extLst>
              <a:ext uri="{FF2B5EF4-FFF2-40B4-BE49-F238E27FC236}">
                <a16:creationId xmlns:a16="http://schemas.microsoft.com/office/drawing/2014/main" id="{14DA2880-8117-8B5A-64CE-184DED58889C}"/>
              </a:ext>
            </a:extLst>
          </p:cNvPr>
          <p:cNvPicPr>
            <a:picLocks noChangeAspect="1"/>
          </p:cNvPicPr>
          <p:nvPr/>
        </p:nvPicPr>
        <p:blipFill>
          <a:blip r:embed="rId2"/>
          <a:stretch>
            <a:fillRect/>
          </a:stretch>
        </p:blipFill>
        <p:spPr>
          <a:xfrm>
            <a:off x="8362616" y="4160521"/>
            <a:ext cx="673434" cy="895668"/>
          </a:xfrm>
          <a:prstGeom prst="rect">
            <a:avLst/>
          </a:prstGeom>
        </p:spPr>
      </p:pic>
    </p:spTree>
    <p:extLst>
      <p:ext uri="{BB962C8B-B14F-4D97-AF65-F5344CB8AC3E}">
        <p14:creationId xmlns:p14="http://schemas.microsoft.com/office/powerpoint/2010/main" val="15332826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9B1F6ADD-CF0D-82F5-86D2-AA47997E3EA3}"/>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5BC89953-7C8D-B173-C1D1-6D7537682436}"/>
              </a:ext>
            </a:extLst>
          </p:cNvPr>
          <p:cNvGrpSpPr/>
          <p:nvPr/>
        </p:nvGrpSpPr>
        <p:grpSpPr>
          <a:xfrm>
            <a:off x="107950" y="87313"/>
            <a:ext cx="8928100" cy="4968875"/>
            <a:chOff x="107950" y="87313"/>
            <a:chExt cx="8928100" cy="4968875"/>
          </a:xfrm>
        </p:grpSpPr>
        <p:cxnSp>
          <p:nvCxnSpPr>
            <p:cNvPr id="3" name="Straight Connector 2">
              <a:extLst>
                <a:ext uri="{FF2B5EF4-FFF2-40B4-BE49-F238E27FC236}">
                  <a16:creationId xmlns:a16="http://schemas.microsoft.com/office/drawing/2014/main" id="{A3571035-DA77-158C-52B0-ECB9B6771D9F}"/>
                </a:ext>
              </a:extLst>
            </p:cNvPr>
            <p:cNvCxnSpPr>
              <a:cxnSpLocks/>
            </p:cNvCxnSpPr>
            <p:nvPr/>
          </p:nvCxnSpPr>
          <p:spPr>
            <a:xfrm>
              <a:off x="1079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4835FB09-CB28-CA0F-FB64-CCA7515542D3}"/>
                </a:ext>
              </a:extLst>
            </p:cNvPr>
            <p:cNvCxnSpPr/>
            <p:nvPr/>
          </p:nvCxnSpPr>
          <p:spPr>
            <a:xfrm>
              <a:off x="107950" y="87313"/>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C5B6DE66-B6CD-F3C5-D85C-C3EF2BDDE688}"/>
                </a:ext>
              </a:extLst>
            </p:cNvPr>
            <p:cNvCxnSpPr/>
            <p:nvPr/>
          </p:nvCxnSpPr>
          <p:spPr>
            <a:xfrm>
              <a:off x="90360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32E29968-E35C-33EB-D9BD-C6C7922D6CFF}"/>
                </a:ext>
              </a:extLst>
            </p:cNvPr>
            <p:cNvCxnSpPr/>
            <p:nvPr/>
          </p:nvCxnSpPr>
          <p:spPr>
            <a:xfrm>
              <a:off x="107950" y="5056188"/>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grpSp>
      <p:grpSp>
        <p:nvGrpSpPr>
          <p:cNvPr id="2" name="Group 1">
            <a:extLst>
              <a:ext uri="{FF2B5EF4-FFF2-40B4-BE49-F238E27FC236}">
                <a16:creationId xmlns:a16="http://schemas.microsoft.com/office/drawing/2014/main" id="{8EA77D59-6C74-FB2D-F4B5-02E510AF9316}"/>
              </a:ext>
            </a:extLst>
          </p:cNvPr>
          <p:cNvGrpSpPr/>
          <p:nvPr/>
        </p:nvGrpSpPr>
        <p:grpSpPr>
          <a:xfrm>
            <a:off x="1991" y="558497"/>
            <a:ext cx="3978367" cy="985504"/>
            <a:chOff x="1503979" y="3198929"/>
            <a:chExt cx="7351365" cy="461126"/>
          </a:xfrm>
          <a:solidFill>
            <a:schemeClr val="bg1"/>
          </a:solidFill>
        </p:grpSpPr>
        <p:sp>
          <p:nvSpPr>
            <p:cNvPr id="4" name="Google Shape;472;p66">
              <a:extLst>
                <a:ext uri="{FF2B5EF4-FFF2-40B4-BE49-F238E27FC236}">
                  <a16:creationId xmlns:a16="http://schemas.microsoft.com/office/drawing/2014/main" id="{CCC1E665-A503-8FD4-3ADD-96C4579B7FF9}"/>
                </a:ext>
              </a:extLst>
            </p:cNvPr>
            <p:cNvSpPr/>
            <p:nvPr/>
          </p:nvSpPr>
          <p:spPr>
            <a:xfrm>
              <a:off x="1503979" y="3198929"/>
              <a:ext cx="7351365" cy="460200"/>
            </a:xfrm>
            <a:prstGeom prst="rect">
              <a:avLst/>
            </a:prstGeom>
            <a:grpFill/>
            <a:ln>
              <a:noFill/>
            </a:ln>
          </p:spPr>
          <p:txBody>
            <a:bodyPr spcFirstLastPara="1" wrap="square" lIns="91425" tIns="91425" rIns="91425" bIns="91425" anchor="ctr" anchorCtr="0">
              <a:noAutofit/>
            </a:bodyPr>
            <a:lstStyle/>
            <a:p>
              <a:r>
                <a:rPr lang="en-GB" sz="4000">
                  <a:latin typeface="+mj-lt"/>
                </a:rPr>
                <a:t> MONTHLY AGGREGATION</a:t>
              </a:r>
            </a:p>
          </p:txBody>
        </p:sp>
        <p:cxnSp>
          <p:nvCxnSpPr>
            <p:cNvPr id="5" name="Google Shape;475;p66">
              <a:extLst>
                <a:ext uri="{FF2B5EF4-FFF2-40B4-BE49-F238E27FC236}">
                  <a16:creationId xmlns:a16="http://schemas.microsoft.com/office/drawing/2014/main" id="{530926FA-B7A7-A75F-F93B-466A4E821994}"/>
                </a:ext>
              </a:extLst>
            </p:cNvPr>
            <p:cNvCxnSpPr>
              <a:cxnSpLocks/>
            </p:cNvCxnSpPr>
            <p:nvPr/>
          </p:nvCxnSpPr>
          <p:spPr>
            <a:xfrm>
              <a:off x="1699774" y="3199855"/>
              <a:ext cx="0" cy="460200"/>
            </a:xfrm>
            <a:prstGeom prst="straightConnector1">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grpSp>
      <p:pic>
        <p:nvPicPr>
          <p:cNvPr id="6" name="Picture 5" descr="A black and white sign with a tree and text&#10;&#10;Description automatically generated">
            <a:extLst>
              <a:ext uri="{FF2B5EF4-FFF2-40B4-BE49-F238E27FC236}">
                <a16:creationId xmlns:a16="http://schemas.microsoft.com/office/drawing/2014/main" id="{694C4CEA-986E-8BDD-1A0C-1750BFCC7C59}"/>
              </a:ext>
            </a:extLst>
          </p:cNvPr>
          <p:cNvPicPr>
            <a:picLocks noChangeAspect="1"/>
          </p:cNvPicPr>
          <p:nvPr/>
        </p:nvPicPr>
        <p:blipFill>
          <a:blip r:embed="rId2"/>
          <a:stretch>
            <a:fillRect/>
          </a:stretch>
        </p:blipFill>
        <p:spPr>
          <a:xfrm>
            <a:off x="8362616" y="4160521"/>
            <a:ext cx="673434" cy="895668"/>
          </a:xfrm>
          <a:prstGeom prst="rect">
            <a:avLst/>
          </a:prstGeom>
        </p:spPr>
      </p:pic>
      <p:sp>
        <p:nvSpPr>
          <p:cNvPr id="9" name="TextBox 8">
            <a:extLst>
              <a:ext uri="{FF2B5EF4-FFF2-40B4-BE49-F238E27FC236}">
                <a16:creationId xmlns:a16="http://schemas.microsoft.com/office/drawing/2014/main" id="{CB17B9E8-1A77-1476-E2E8-312D1F8DBE27}"/>
              </a:ext>
            </a:extLst>
          </p:cNvPr>
          <p:cNvSpPr txBox="1"/>
          <p:nvPr/>
        </p:nvSpPr>
        <p:spPr>
          <a:xfrm>
            <a:off x="107949" y="1543229"/>
            <a:ext cx="5987870" cy="523220"/>
          </a:xfrm>
          <a:prstGeom prst="rect">
            <a:avLst/>
          </a:prstGeom>
          <a:noFill/>
        </p:spPr>
        <p:txBody>
          <a:bodyPr wrap="square" lIns="91440" tIns="45720" rIns="91440" bIns="45720" anchor="t">
            <a:spAutoFit/>
          </a:bodyPr>
          <a:lstStyle/>
          <a:p>
            <a:r>
              <a:rPr lang="en-US" sz="1400">
                <a:solidFill>
                  <a:schemeClr val="bg1"/>
                </a:solidFill>
                <a:latin typeface="Arial"/>
                <a:cs typeface="Arial"/>
              </a:rPr>
              <a:t>Group the data by month and sum the commissions </a:t>
            </a:r>
            <a:r>
              <a:rPr lang="en-US" sz="1400" b="0" i="0" u="none" strike="noStrike">
                <a:solidFill>
                  <a:schemeClr val="bg1"/>
                </a:solidFill>
                <a:effectLst/>
                <a:latin typeface="Arial"/>
                <a:cs typeface="Arial"/>
              </a:rPr>
              <a:t>for each month</a:t>
            </a:r>
            <a:endParaRPr lang="en-US" sz="1400">
              <a:solidFill>
                <a:schemeClr val="bg1"/>
              </a:solidFill>
              <a:latin typeface="Arial"/>
              <a:cs typeface="Arial"/>
            </a:endParaRPr>
          </a:p>
          <a:p>
            <a:pPr>
              <a:spcAft>
                <a:spcPts val="1200"/>
              </a:spcAft>
            </a:pPr>
            <a:endParaRPr lang="en-US" sz="1400">
              <a:solidFill>
                <a:schemeClr val="bg1"/>
              </a:solidFill>
              <a:latin typeface="Arial"/>
              <a:cs typeface="Arial"/>
            </a:endParaRPr>
          </a:p>
        </p:txBody>
      </p:sp>
      <p:sp>
        <p:nvSpPr>
          <p:cNvPr id="7" name="TextBox 6">
            <a:extLst>
              <a:ext uri="{FF2B5EF4-FFF2-40B4-BE49-F238E27FC236}">
                <a16:creationId xmlns:a16="http://schemas.microsoft.com/office/drawing/2014/main" id="{4F4F7E6E-64BF-0091-3773-FF9A733E87D6}"/>
              </a:ext>
            </a:extLst>
          </p:cNvPr>
          <p:cNvSpPr txBox="1"/>
          <p:nvPr/>
        </p:nvSpPr>
        <p:spPr>
          <a:xfrm>
            <a:off x="107950" y="2313816"/>
            <a:ext cx="3320472"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rgbClr val="1CAAFC"/>
                </a:solidFill>
                <a:latin typeface="Bahnschrift SemiBold" panose="020B0502040204020203" pitchFamily="34" charset="0"/>
                <a:cs typeface="Arial"/>
              </a:rPr>
              <a:t>SELECT </a:t>
            </a:r>
            <a:r>
              <a:rPr lang="en-US" sz="1400" err="1">
                <a:solidFill>
                  <a:schemeClr val="bg1"/>
                </a:solidFill>
                <a:latin typeface="Bahnschrift SemiBold" panose="020B0502040204020203" pitchFamily="34" charset="0"/>
                <a:cs typeface="Arial"/>
              </a:rPr>
              <a:t>pay_month</a:t>
            </a:r>
            <a:r>
              <a:rPr lang="en-US" sz="1400">
                <a:solidFill>
                  <a:schemeClr val="bg1"/>
                </a:solidFill>
                <a:latin typeface="Bahnschrift SemiBold" panose="020B0502040204020203" pitchFamily="34" charset="0"/>
                <a:cs typeface="Arial"/>
              </a:rPr>
              <a:t>,</a:t>
            </a:r>
            <a:endParaRPr lang="en-US" sz="1400">
              <a:solidFill>
                <a:schemeClr val="bg1"/>
              </a:solidFill>
              <a:latin typeface="Bahnschrift SemiBold" panose="020B0502040204020203" pitchFamily="34" charset="0"/>
            </a:endParaRPr>
          </a:p>
          <a:p>
            <a:r>
              <a:rPr lang="en-US" sz="1400">
                <a:solidFill>
                  <a:schemeClr val="bg1"/>
                </a:solidFill>
                <a:latin typeface="Bahnschrift SemiBold" panose="020B0502040204020203" pitchFamily="34" charset="0"/>
                <a:cs typeface="Arial"/>
              </a:rPr>
              <a:t>  </a:t>
            </a:r>
            <a:r>
              <a:rPr lang="en-US" sz="1400">
                <a:solidFill>
                  <a:srgbClr val="FFFF00"/>
                </a:solidFill>
                <a:latin typeface="Bahnschrift SemiBold" panose="020B0502040204020203" pitchFamily="34" charset="0"/>
                <a:cs typeface="Arial"/>
              </a:rPr>
              <a:t>COUNT </a:t>
            </a:r>
            <a:r>
              <a:rPr lang="en-US" sz="1400">
                <a:solidFill>
                  <a:schemeClr val="bg1"/>
                </a:solidFill>
                <a:latin typeface="Bahnschrift SemiBold" panose="020B0502040204020203" pitchFamily="34" charset="0"/>
                <a:cs typeface="Arial"/>
              </a:rPr>
              <a:t>(*),</a:t>
            </a:r>
          </a:p>
          <a:p>
            <a:r>
              <a:rPr lang="en-US" sz="1400">
                <a:solidFill>
                  <a:schemeClr val="bg1"/>
                </a:solidFill>
                <a:latin typeface="Bahnschrift SemiBold" panose="020B0502040204020203" pitchFamily="34" charset="0"/>
                <a:cs typeface="Arial"/>
              </a:rPr>
              <a:t>  </a:t>
            </a:r>
            <a:r>
              <a:rPr lang="en-US" sz="1400">
                <a:solidFill>
                  <a:srgbClr val="FFFF00"/>
                </a:solidFill>
                <a:latin typeface="Bahnschrift SemiBold" panose="020B0502040204020203" pitchFamily="34" charset="0"/>
                <a:cs typeface="Arial"/>
              </a:rPr>
              <a:t>ROUND </a:t>
            </a:r>
            <a:r>
              <a:rPr lang="en-US" sz="1400">
                <a:solidFill>
                  <a:schemeClr val="bg1"/>
                </a:solidFill>
                <a:latin typeface="Bahnschrift SemiBold" panose="020B0502040204020203" pitchFamily="34" charset="0"/>
                <a:cs typeface="Arial"/>
              </a:rPr>
              <a:t>(</a:t>
            </a:r>
            <a:r>
              <a:rPr lang="en-US" sz="1400">
                <a:solidFill>
                  <a:srgbClr val="FFFF00"/>
                </a:solidFill>
                <a:latin typeface="Bahnschrift SemiBold" panose="020B0502040204020203" pitchFamily="34" charset="0"/>
                <a:cs typeface="Arial"/>
              </a:rPr>
              <a:t>SUM</a:t>
            </a:r>
            <a:r>
              <a:rPr lang="en-US" sz="1400">
                <a:solidFill>
                  <a:schemeClr val="bg1"/>
                </a:solidFill>
                <a:latin typeface="Bahnschrift SemiBold" panose="020B0502040204020203" pitchFamily="34" charset="0"/>
                <a:cs typeface="Arial"/>
              </a:rPr>
              <a:t>(revenue) , 2)</a:t>
            </a:r>
          </a:p>
          <a:p>
            <a:r>
              <a:rPr lang="en-US" sz="1400">
                <a:solidFill>
                  <a:srgbClr val="1CAAFC"/>
                </a:solidFill>
                <a:latin typeface="Bahnschrift SemiBold" panose="020B0502040204020203" pitchFamily="34" charset="0"/>
                <a:cs typeface="Arial"/>
              </a:rPr>
              <a:t>FROM </a:t>
            </a:r>
            <a:r>
              <a:rPr lang="en-US" sz="1400" err="1">
                <a:solidFill>
                  <a:schemeClr val="bg1"/>
                </a:solidFill>
                <a:latin typeface="Bahnschrift SemiBold" panose="020B0502040204020203" pitchFamily="34" charset="0"/>
                <a:cs typeface="Arial"/>
              </a:rPr>
              <a:t>ntrim</a:t>
            </a:r>
            <a:endParaRPr lang="en-US" sz="1400">
              <a:solidFill>
                <a:schemeClr val="bg1"/>
              </a:solidFill>
              <a:latin typeface="Bahnschrift SemiBold" panose="020B0502040204020203" pitchFamily="34" charset="0"/>
              <a:cs typeface="Arial"/>
            </a:endParaRPr>
          </a:p>
          <a:p>
            <a:r>
              <a:rPr lang="en-US" sz="1400">
                <a:solidFill>
                  <a:srgbClr val="1CAAFC"/>
                </a:solidFill>
                <a:latin typeface="Bahnschrift SemiBold" panose="020B0502040204020203" pitchFamily="34" charset="0"/>
                <a:cs typeface="Arial"/>
              </a:rPr>
              <a:t>GROUP BY</a:t>
            </a:r>
            <a:r>
              <a:rPr lang="en-US" sz="1400">
                <a:solidFill>
                  <a:srgbClr val="CCCCCC"/>
                </a:solidFill>
                <a:latin typeface="Bahnschrift SemiBold" panose="020B0502040204020203" pitchFamily="34" charset="0"/>
                <a:cs typeface="Arial"/>
              </a:rPr>
              <a:t> </a:t>
            </a:r>
            <a:r>
              <a:rPr lang="en-US" sz="1400" err="1">
                <a:solidFill>
                  <a:schemeClr val="bg1"/>
                </a:solidFill>
                <a:latin typeface="Bahnschrift SemiBold" panose="020B0502040204020203" pitchFamily="34" charset="0"/>
                <a:cs typeface="Arial"/>
              </a:rPr>
              <a:t>pay_month</a:t>
            </a:r>
            <a:endParaRPr lang="en-US" sz="1400">
              <a:solidFill>
                <a:schemeClr val="bg1"/>
              </a:solidFill>
              <a:latin typeface="Bahnschrift SemiBold" panose="020B0502040204020203" pitchFamily="34" charset="0"/>
              <a:cs typeface="Arial"/>
            </a:endParaRPr>
          </a:p>
          <a:p>
            <a:r>
              <a:rPr lang="en-US" sz="1400">
                <a:solidFill>
                  <a:srgbClr val="1CAAFC"/>
                </a:solidFill>
                <a:latin typeface="Bahnschrift SemiBold" panose="020B0502040204020203" pitchFamily="34" charset="0"/>
                <a:cs typeface="Arial"/>
              </a:rPr>
              <a:t>ORDER BY</a:t>
            </a:r>
            <a:r>
              <a:rPr lang="en-US" sz="1400">
                <a:solidFill>
                  <a:srgbClr val="CCCCCC"/>
                </a:solidFill>
                <a:latin typeface="Bahnschrift SemiBold" panose="020B0502040204020203" pitchFamily="34" charset="0"/>
                <a:cs typeface="Arial"/>
              </a:rPr>
              <a:t> </a:t>
            </a:r>
            <a:r>
              <a:rPr lang="en-US" sz="1400">
                <a:solidFill>
                  <a:schemeClr val="bg1"/>
                </a:solidFill>
                <a:latin typeface="Bahnschrift SemiBold" panose="020B0502040204020203" pitchFamily="34" charset="0"/>
                <a:cs typeface="Arial"/>
              </a:rPr>
              <a:t>1;</a:t>
            </a:r>
            <a:endParaRPr lang="en-US" sz="1400">
              <a:solidFill>
                <a:schemeClr val="bg1"/>
              </a:solidFill>
              <a:latin typeface="Bahnschrift SemiBold" panose="020B0502040204020203" pitchFamily="34" charset="0"/>
            </a:endParaRPr>
          </a:p>
        </p:txBody>
      </p:sp>
      <p:pic>
        <p:nvPicPr>
          <p:cNvPr id="14" name="Picture 13" descr="A screenshot of a computer&#10;&#10;Description automatically generated">
            <a:extLst>
              <a:ext uri="{FF2B5EF4-FFF2-40B4-BE49-F238E27FC236}">
                <a16:creationId xmlns:a16="http://schemas.microsoft.com/office/drawing/2014/main" id="{3903103E-9171-3076-3E69-B74C9EF824FF}"/>
              </a:ext>
            </a:extLst>
          </p:cNvPr>
          <p:cNvPicPr>
            <a:picLocks noChangeAspect="1"/>
          </p:cNvPicPr>
          <p:nvPr/>
        </p:nvPicPr>
        <p:blipFill>
          <a:blip r:embed="rId3"/>
          <a:stretch>
            <a:fillRect/>
          </a:stretch>
        </p:blipFill>
        <p:spPr>
          <a:xfrm>
            <a:off x="4569708" y="1983770"/>
            <a:ext cx="3455516" cy="1962408"/>
          </a:xfrm>
          <a:prstGeom prst="rect">
            <a:avLst/>
          </a:prstGeom>
        </p:spPr>
      </p:pic>
    </p:spTree>
    <p:extLst>
      <p:ext uri="{BB962C8B-B14F-4D97-AF65-F5344CB8AC3E}">
        <p14:creationId xmlns:p14="http://schemas.microsoft.com/office/powerpoint/2010/main" val="41907905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7628DD31-80A3-AB00-A1A0-B2184A28E76D}"/>
            </a:ext>
          </a:extLst>
        </p:cNvPr>
        <p:cNvGrpSpPr/>
        <p:nvPr/>
      </p:nvGrpSpPr>
      <p:grpSpPr>
        <a:xfrm>
          <a:off x="0" y="0"/>
          <a:ext cx="0" cy="0"/>
          <a:chOff x="0" y="0"/>
          <a:chExt cx="0" cy="0"/>
        </a:xfrm>
      </p:grpSpPr>
      <p:pic>
        <p:nvPicPr>
          <p:cNvPr id="11" name="Picture 10" descr="A screenshot of a graph&#10;&#10;Description automatically generated">
            <a:extLst>
              <a:ext uri="{FF2B5EF4-FFF2-40B4-BE49-F238E27FC236}">
                <a16:creationId xmlns:a16="http://schemas.microsoft.com/office/drawing/2014/main" id="{734D67E5-9518-BDFE-67BB-B3DB9FFC2E40}"/>
              </a:ext>
            </a:extLst>
          </p:cNvPr>
          <p:cNvPicPr>
            <a:picLocks noChangeAspect="1"/>
          </p:cNvPicPr>
          <p:nvPr/>
        </p:nvPicPr>
        <p:blipFill>
          <a:blip r:embed="rId2"/>
          <a:srcRect b="2262"/>
          <a:stretch/>
        </p:blipFill>
        <p:spPr>
          <a:xfrm>
            <a:off x="4569708" y="1983771"/>
            <a:ext cx="3423672" cy="1971006"/>
          </a:xfrm>
          <a:prstGeom prst="rect">
            <a:avLst/>
          </a:prstGeom>
        </p:spPr>
      </p:pic>
      <p:grpSp>
        <p:nvGrpSpPr>
          <p:cNvPr id="13" name="Group 12">
            <a:extLst>
              <a:ext uri="{FF2B5EF4-FFF2-40B4-BE49-F238E27FC236}">
                <a16:creationId xmlns:a16="http://schemas.microsoft.com/office/drawing/2014/main" id="{D307FB8F-01A7-C2C0-9061-9C4C86B9909D}"/>
              </a:ext>
            </a:extLst>
          </p:cNvPr>
          <p:cNvGrpSpPr/>
          <p:nvPr/>
        </p:nvGrpSpPr>
        <p:grpSpPr>
          <a:xfrm>
            <a:off x="107950" y="87313"/>
            <a:ext cx="8928100" cy="4968875"/>
            <a:chOff x="107950" y="87313"/>
            <a:chExt cx="8928100" cy="4968875"/>
          </a:xfrm>
        </p:grpSpPr>
        <p:cxnSp>
          <p:nvCxnSpPr>
            <p:cNvPr id="3" name="Straight Connector 2">
              <a:extLst>
                <a:ext uri="{FF2B5EF4-FFF2-40B4-BE49-F238E27FC236}">
                  <a16:creationId xmlns:a16="http://schemas.microsoft.com/office/drawing/2014/main" id="{6764EF61-77D6-2622-BF98-EAE7A9558C74}"/>
                </a:ext>
              </a:extLst>
            </p:cNvPr>
            <p:cNvCxnSpPr>
              <a:cxnSpLocks/>
            </p:cNvCxnSpPr>
            <p:nvPr/>
          </p:nvCxnSpPr>
          <p:spPr>
            <a:xfrm>
              <a:off x="1079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5E23C11C-D8D3-1247-1220-D8A724AED901}"/>
                </a:ext>
              </a:extLst>
            </p:cNvPr>
            <p:cNvCxnSpPr/>
            <p:nvPr/>
          </p:nvCxnSpPr>
          <p:spPr>
            <a:xfrm>
              <a:off x="107950" y="87313"/>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03A00A46-4833-13D5-D6E5-3526D11FB645}"/>
                </a:ext>
              </a:extLst>
            </p:cNvPr>
            <p:cNvCxnSpPr/>
            <p:nvPr/>
          </p:nvCxnSpPr>
          <p:spPr>
            <a:xfrm>
              <a:off x="90360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6051CE5B-CDA1-87C9-D4D3-C706373AD2DD}"/>
                </a:ext>
              </a:extLst>
            </p:cNvPr>
            <p:cNvCxnSpPr/>
            <p:nvPr/>
          </p:nvCxnSpPr>
          <p:spPr>
            <a:xfrm>
              <a:off x="107950" y="5056188"/>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grpSp>
      <p:grpSp>
        <p:nvGrpSpPr>
          <p:cNvPr id="2" name="Group 1">
            <a:extLst>
              <a:ext uri="{FF2B5EF4-FFF2-40B4-BE49-F238E27FC236}">
                <a16:creationId xmlns:a16="http://schemas.microsoft.com/office/drawing/2014/main" id="{F6C96761-634D-905A-2E80-8F08E9492189}"/>
              </a:ext>
            </a:extLst>
          </p:cNvPr>
          <p:cNvGrpSpPr/>
          <p:nvPr/>
        </p:nvGrpSpPr>
        <p:grpSpPr>
          <a:xfrm>
            <a:off x="1991" y="558497"/>
            <a:ext cx="3978367" cy="985504"/>
            <a:chOff x="1503979" y="3198929"/>
            <a:chExt cx="7351365" cy="461126"/>
          </a:xfrm>
          <a:solidFill>
            <a:schemeClr val="bg1"/>
          </a:solidFill>
        </p:grpSpPr>
        <p:sp>
          <p:nvSpPr>
            <p:cNvPr id="4" name="Google Shape;472;p66">
              <a:extLst>
                <a:ext uri="{FF2B5EF4-FFF2-40B4-BE49-F238E27FC236}">
                  <a16:creationId xmlns:a16="http://schemas.microsoft.com/office/drawing/2014/main" id="{8CE1C1AD-1F21-0FC1-3424-A88BE12109A7}"/>
                </a:ext>
              </a:extLst>
            </p:cNvPr>
            <p:cNvSpPr/>
            <p:nvPr/>
          </p:nvSpPr>
          <p:spPr>
            <a:xfrm>
              <a:off x="1503979" y="3198929"/>
              <a:ext cx="7351365" cy="460200"/>
            </a:xfrm>
            <a:prstGeom prst="rect">
              <a:avLst/>
            </a:prstGeom>
            <a:grpFill/>
            <a:ln>
              <a:noFill/>
            </a:ln>
          </p:spPr>
          <p:txBody>
            <a:bodyPr spcFirstLastPara="1" wrap="square" lIns="91425" tIns="91425" rIns="91425" bIns="91425" anchor="ctr" anchorCtr="0">
              <a:noAutofit/>
            </a:bodyPr>
            <a:lstStyle/>
            <a:p>
              <a:r>
                <a:rPr lang="en-GB" sz="4000">
                  <a:latin typeface="+mj-lt"/>
                </a:rPr>
                <a:t> MONTHLY AGGREGATION</a:t>
              </a:r>
            </a:p>
          </p:txBody>
        </p:sp>
        <p:cxnSp>
          <p:nvCxnSpPr>
            <p:cNvPr id="5" name="Google Shape;475;p66">
              <a:extLst>
                <a:ext uri="{FF2B5EF4-FFF2-40B4-BE49-F238E27FC236}">
                  <a16:creationId xmlns:a16="http://schemas.microsoft.com/office/drawing/2014/main" id="{10DBF396-2AA7-7EC1-1774-952F5CD815DF}"/>
                </a:ext>
              </a:extLst>
            </p:cNvPr>
            <p:cNvCxnSpPr>
              <a:cxnSpLocks/>
            </p:cNvCxnSpPr>
            <p:nvPr/>
          </p:nvCxnSpPr>
          <p:spPr>
            <a:xfrm>
              <a:off x="1699774" y="3199855"/>
              <a:ext cx="0" cy="460200"/>
            </a:xfrm>
            <a:prstGeom prst="straightConnector1">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grpSp>
      <p:pic>
        <p:nvPicPr>
          <p:cNvPr id="6" name="Picture 5" descr="A black and white sign with a tree and text&#10;&#10;Description automatically generated">
            <a:extLst>
              <a:ext uri="{FF2B5EF4-FFF2-40B4-BE49-F238E27FC236}">
                <a16:creationId xmlns:a16="http://schemas.microsoft.com/office/drawing/2014/main" id="{C24C4CFD-1252-BC06-21D1-DCD74ED52D75}"/>
              </a:ext>
            </a:extLst>
          </p:cNvPr>
          <p:cNvPicPr>
            <a:picLocks noChangeAspect="1"/>
          </p:cNvPicPr>
          <p:nvPr/>
        </p:nvPicPr>
        <p:blipFill>
          <a:blip r:embed="rId3"/>
          <a:stretch>
            <a:fillRect/>
          </a:stretch>
        </p:blipFill>
        <p:spPr>
          <a:xfrm>
            <a:off x="8362616" y="4160521"/>
            <a:ext cx="673434" cy="895668"/>
          </a:xfrm>
          <a:prstGeom prst="rect">
            <a:avLst/>
          </a:prstGeom>
        </p:spPr>
      </p:pic>
      <p:sp>
        <p:nvSpPr>
          <p:cNvPr id="9" name="TextBox 8">
            <a:extLst>
              <a:ext uri="{FF2B5EF4-FFF2-40B4-BE49-F238E27FC236}">
                <a16:creationId xmlns:a16="http://schemas.microsoft.com/office/drawing/2014/main" id="{C3837169-7BEF-43A8-44BE-C8D27D0E634B}"/>
              </a:ext>
            </a:extLst>
          </p:cNvPr>
          <p:cNvSpPr txBox="1"/>
          <p:nvPr/>
        </p:nvSpPr>
        <p:spPr>
          <a:xfrm>
            <a:off x="107949" y="1543229"/>
            <a:ext cx="5987870" cy="677108"/>
          </a:xfrm>
          <a:prstGeom prst="rect">
            <a:avLst/>
          </a:prstGeom>
          <a:noFill/>
        </p:spPr>
        <p:txBody>
          <a:bodyPr wrap="square" lIns="91440" tIns="45720" rIns="91440" bIns="45720" anchor="t">
            <a:spAutoFit/>
          </a:bodyPr>
          <a:lstStyle/>
          <a:p>
            <a:pPr fontAlgn="base">
              <a:spcAft>
                <a:spcPts val="1200"/>
              </a:spcAft>
            </a:pPr>
            <a:r>
              <a:rPr lang="en-US" sz="1400" b="0" i="0" u="none" strike="noStrike">
                <a:solidFill>
                  <a:schemeClr val="bg1"/>
                </a:solidFill>
                <a:effectLst/>
                <a:latin typeface="Arial"/>
                <a:cs typeface="Arial"/>
              </a:rPr>
              <a:t>Group the data by month and sum the </a:t>
            </a:r>
            <a:r>
              <a:rPr lang="en-US" sz="1400" err="1">
                <a:solidFill>
                  <a:schemeClr val="bg1"/>
                </a:solidFill>
                <a:latin typeface="Arial"/>
                <a:cs typeface="Arial"/>
              </a:rPr>
              <a:t>clawback</a:t>
            </a:r>
            <a:r>
              <a:rPr lang="en-US" sz="1400">
                <a:solidFill>
                  <a:schemeClr val="bg1"/>
                </a:solidFill>
                <a:latin typeface="Arial"/>
                <a:cs typeface="Arial"/>
              </a:rPr>
              <a:t> for</a:t>
            </a:r>
            <a:r>
              <a:rPr lang="en-US" sz="1400" b="0" i="0" u="none" strike="noStrike">
                <a:solidFill>
                  <a:schemeClr val="bg1"/>
                </a:solidFill>
                <a:effectLst/>
                <a:latin typeface="Arial"/>
                <a:cs typeface="Arial"/>
              </a:rPr>
              <a:t> each month</a:t>
            </a:r>
            <a:endParaRPr lang="en-SE" sz="1400">
              <a:solidFill>
                <a:schemeClr val="bg1"/>
              </a:solidFill>
              <a:latin typeface="Arial"/>
              <a:cs typeface="Arial"/>
            </a:endParaRPr>
          </a:p>
          <a:p>
            <a:pPr>
              <a:spcAft>
                <a:spcPts val="1200"/>
              </a:spcAft>
            </a:pPr>
            <a:endParaRPr lang="en-US" sz="1400">
              <a:solidFill>
                <a:schemeClr val="bg1"/>
              </a:solidFill>
              <a:latin typeface="Arial"/>
              <a:cs typeface="Arial"/>
            </a:endParaRPr>
          </a:p>
        </p:txBody>
      </p:sp>
      <p:sp>
        <p:nvSpPr>
          <p:cNvPr id="7" name="TextBox 6">
            <a:extLst>
              <a:ext uri="{FF2B5EF4-FFF2-40B4-BE49-F238E27FC236}">
                <a16:creationId xmlns:a16="http://schemas.microsoft.com/office/drawing/2014/main" id="{9BAF2166-B162-BDBF-9407-AAB50A49C8B0}"/>
              </a:ext>
            </a:extLst>
          </p:cNvPr>
          <p:cNvSpPr txBox="1"/>
          <p:nvPr/>
        </p:nvSpPr>
        <p:spPr>
          <a:xfrm>
            <a:off x="107950" y="2313816"/>
            <a:ext cx="3320472"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rgbClr val="1CAAFC"/>
                </a:solidFill>
                <a:latin typeface="Bahnschrift SemiBold" panose="020B0502040204020203" pitchFamily="34" charset="0"/>
                <a:cs typeface="Segoe UI"/>
              </a:rPr>
              <a:t>SELECT </a:t>
            </a:r>
            <a:r>
              <a:rPr lang="en-US" sz="1400" err="1">
                <a:solidFill>
                  <a:schemeClr val="bg1"/>
                </a:solidFill>
                <a:latin typeface="Bahnschrift SemiBold" panose="020B0502040204020203" pitchFamily="34" charset="0"/>
                <a:cs typeface="Segoe UI"/>
              </a:rPr>
              <a:t>claw_month</a:t>
            </a:r>
            <a:r>
              <a:rPr lang="en-US" sz="1400">
                <a:solidFill>
                  <a:schemeClr val="bg1"/>
                </a:solidFill>
                <a:latin typeface="Bahnschrift SemiBold" panose="020B0502040204020203" pitchFamily="34" charset="0"/>
                <a:cs typeface="Segoe UI"/>
              </a:rPr>
              <a:t>,​​</a:t>
            </a:r>
          </a:p>
          <a:p>
            <a:r>
              <a:rPr lang="en-US" sz="1400">
                <a:solidFill>
                  <a:schemeClr val="bg1"/>
                </a:solidFill>
                <a:latin typeface="Bahnschrift SemiBold" panose="020B0502040204020203" pitchFamily="34" charset="0"/>
                <a:cs typeface="Segoe UI"/>
              </a:rPr>
              <a:t>  </a:t>
            </a:r>
            <a:r>
              <a:rPr lang="en-US" sz="1400">
                <a:solidFill>
                  <a:srgbClr val="FFFF00"/>
                </a:solidFill>
                <a:latin typeface="Bahnschrift SemiBold" panose="020B0502040204020203" pitchFamily="34" charset="0"/>
                <a:cs typeface="Segoe UI"/>
              </a:rPr>
              <a:t>COUNT</a:t>
            </a:r>
            <a:r>
              <a:rPr lang="en-US" sz="1400">
                <a:solidFill>
                  <a:schemeClr val="bg1"/>
                </a:solidFill>
                <a:latin typeface="Bahnschrift SemiBold" panose="020B0502040204020203" pitchFamily="34" charset="0"/>
                <a:cs typeface="Segoe UI"/>
              </a:rPr>
              <a:t> (*),​​</a:t>
            </a:r>
          </a:p>
          <a:p>
            <a:r>
              <a:rPr lang="en-US" sz="1400">
                <a:solidFill>
                  <a:schemeClr val="bg1"/>
                </a:solidFill>
                <a:latin typeface="Bahnschrift SemiBold" panose="020B0502040204020203" pitchFamily="34" charset="0"/>
                <a:cs typeface="Segoe UI"/>
              </a:rPr>
              <a:t>  </a:t>
            </a:r>
            <a:r>
              <a:rPr lang="en-US" sz="1400">
                <a:solidFill>
                  <a:srgbClr val="FFFF00"/>
                </a:solidFill>
                <a:latin typeface="Bahnschrift SemiBold" panose="020B0502040204020203" pitchFamily="34" charset="0"/>
                <a:cs typeface="Segoe UI"/>
              </a:rPr>
              <a:t>ROUND </a:t>
            </a:r>
            <a:r>
              <a:rPr lang="en-US" sz="1400">
                <a:solidFill>
                  <a:schemeClr val="bg1"/>
                </a:solidFill>
                <a:latin typeface="Bahnschrift SemiBold" panose="020B0502040204020203" pitchFamily="34" charset="0"/>
                <a:cs typeface="Segoe UI"/>
              </a:rPr>
              <a:t>(</a:t>
            </a:r>
            <a:r>
              <a:rPr lang="en-US" sz="1400">
                <a:solidFill>
                  <a:srgbClr val="FFFF00"/>
                </a:solidFill>
                <a:latin typeface="Bahnschrift SemiBold" panose="020B0502040204020203" pitchFamily="34" charset="0"/>
                <a:cs typeface="Segoe UI"/>
              </a:rPr>
              <a:t>SUM </a:t>
            </a:r>
            <a:r>
              <a:rPr lang="en-US" sz="1400">
                <a:solidFill>
                  <a:schemeClr val="bg1"/>
                </a:solidFill>
                <a:latin typeface="Bahnschrift SemiBold" panose="020B0502040204020203" pitchFamily="34" charset="0"/>
                <a:cs typeface="Segoe UI"/>
              </a:rPr>
              <a:t>(claw) , 2)​​</a:t>
            </a:r>
          </a:p>
          <a:p>
            <a:r>
              <a:rPr lang="en-US" sz="1400">
                <a:solidFill>
                  <a:srgbClr val="1CAAFC"/>
                </a:solidFill>
                <a:latin typeface="Bahnschrift SemiBold" panose="020B0502040204020203" pitchFamily="34" charset="0"/>
                <a:cs typeface="Segoe UI"/>
              </a:rPr>
              <a:t>FROM </a:t>
            </a:r>
            <a:r>
              <a:rPr lang="en-US" sz="1400" err="1">
                <a:solidFill>
                  <a:schemeClr val="bg1"/>
                </a:solidFill>
                <a:latin typeface="Bahnschrift SemiBold" panose="020B0502040204020203" pitchFamily="34" charset="0"/>
                <a:cs typeface="Segoe UI"/>
              </a:rPr>
              <a:t>ntrim</a:t>
            </a:r>
            <a:r>
              <a:rPr lang="en-US" sz="1400">
                <a:solidFill>
                  <a:schemeClr val="bg1"/>
                </a:solidFill>
                <a:latin typeface="Bahnschrift SemiBold" panose="020B0502040204020203" pitchFamily="34" charset="0"/>
                <a:cs typeface="Segoe UI"/>
              </a:rPr>
              <a:t>​​</a:t>
            </a:r>
          </a:p>
          <a:p>
            <a:r>
              <a:rPr lang="en-US" sz="1400">
                <a:solidFill>
                  <a:srgbClr val="1CAAFC"/>
                </a:solidFill>
                <a:latin typeface="Bahnschrift SemiBold" panose="020B0502040204020203" pitchFamily="34" charset="0"/>
                <a:cs typeface="Segoe UI"/>
              </a:rPr>
              <a:t>GROUP BY </a:t>
            </a:r>
            <a:r>
              <a:rPr lang="en-US" sz="1400" err="1">
                <a:solidFill>
                  <a:schemeClr val="bg1"/>
                </a:solidFill>
                <a:latin typeface="Bahnschrift SemiBold" panose="020B0502040204020203" pitchFamily="34" charset="0"/>
                <a:cs typeface="Segoe UI"/>
              </a:rPr>
              <a:t>claw_month</a:t>
            </a:r>
            <a:r>
              <a:rPr lang="en-US" sz="1400">
                <a:solidFill>
                  <a:schemeClr val="bg1"/>
                </a:solidFill>
                <a:latin typeface="Bahnschrift SemiBold" panose="020B0502040204020203" pitchFamily="34" charset="0"/>
                <a:cs typeface="Segoe UI"/>
              </a:rPr>
              <a:t>​​</a:t>
            </a:r>
          </a:p>
          <a:p>
            <a:r>
              <a:rPr lang="en-US" sz="1400">
                <a:solidFill>
                  <a:srgbClr val="1CAAFC"/>
                </a:solidFill>
                <a:latin typeface="Bahnschrift SemiBold" panose="020B0502040204020203" pitchFamily="34" charset="0"/>
                <a:cs typeface="Segoe UI"/>
              </a:rPr>
              <a:t>ORDER BY </a:t>
            </a:r>
            <a:r>
              <a:rPr lang="en-US" sz="1400">
                <a:solidFill>
                  <a:schemeClr val="bg1"/>
                </a:solidFill>
                <a:latin typeface="Bahnschrift SemiBold" panose="020B0502040204020203" pitchFamily="34" charset="0"/>
                <a:cs typeface="Segoe UI"/>
              </a:rPr>
              <a:t>1;</a:t>
            </a:r>
          </a:p>
        </p:txBody>
      </p:sp>
    </p:spTree>
    <p:extLst>
      <p:ext uri="{BB962C8B-B14F-4D97-AF65-F5344CB8AC3E}">
        <p14:creationId xmlns:p14="http://schemas.microsoft.com/office/powerpoint/2010/main" val="28858630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D04D42-0CAC-F39D-FC0C-CF92497741F9}"/>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30223958-0B62-A09D-A826-D3CD484D0A98}"/>
              </a:ext>
            </a:extLst>
          </p:cNvPr>
          <p:cNvGrpSpPr/>
          <p:nvPr/>
        </p:nvGrpSpPr>
        <p:grpSpPr>
          <a:xfrm>
            <a:off x="107950" y="87313"/>
            <a:ext cx="8928100" cy="4968875"/>
            <a:chOff x="107950" y="87313"/>
            <a:chExt cx="8928100" cy="4968875"/>
          </a:xfrm>
        </p:grpSpPr>
        <p:cxnSp>
          <p:nvCxnSpPr>
            <p:cNvPr id="3" name="Straight Connector 2">
              <a:extLst>
                <a:ext uri="{FF2B5EF4-FFF2-40B4-BE49-F238E27FC236}">
                  <a16:creationId xmlns:a16="http://schemas.microsoft.com/office/drawing/2014/main" id="{D0F70313-FCD6-785F-4254-8659F3BF7250}"/>
                </a:ext>
              </a:extLst>
            </p:cNvPr>
            <p:cNvCxnSpPr>
              <a:cxnSpLocks/>
            </p:cNvCxnSpPr>
            <p:nvPr/>
          </p:nvCxnSpPr>
          <p:spPr>
            <a:xfrm>
              <a:off x="107950" y="87313"/>
              <a:ext cx="0" cy="4968875"/>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EDAECE75-6A43-CC21-988B-C8DD6FD40101}"/>
                </a:ext>
              </a:extLst>
            </p:cNvPr>
            <p:cNvCxnSpPr/>
            <p:nvPr/>
          </p:nvCxnSpPr>
          <p:spPr>
            <a:xfrm>
              <a:off x="107950" y="87313"/>
              <a:ext cx="89281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40D288AF-E7D6-6167-EACE-79276C0F8035}"/>
                </a:ext>
              </a:extLst>
            </p:cNvPr>
            <p:cNvCxnSpPr/>
            <p:nvPr/>
          </p:nvCxnSpPr>
          <p:spPr>
            <a:xfrm>
              <a:off x="9036050" y="87313"/>
              <a:ext cx="0" cy="4968875"/>
            </a:xfrm>
            <a:prstGeom prst="line">
              <a:avLst/>
            </a:prstGeom>
            <a:ln w="1905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92E6342B-8560-8AC9-AD04-72F4C52E8FA1}"/>
                </a:ext>
              </a:extLst>
            </p:cNvPr>
            <p:cNvCxnSpPr/>
            <p:nvPr/>
          </p:nvCxnSpPr>
          <p:spPr>
            <a:xfrm>
              <a:off x="107950" y="5056188"/>
              <a:ext cx="8928100" cy="0"/>
            </a:xfrm>
            <a:prstGeom prst="line">
              <a:avLst/>
            </a:prstGeom>
            <a:ln w="19050"/>
          </p:spPr>
          <p:style>
            <a:lnRef idx="1">
              <a:schemeClr val="dk1"/>
            </a:lnRef>
            <a:fillRef idx="0">
              <a:schemeClr val="dk1"/>
            </a:fillRef>
            <a:effectRef idx="0">
              <a:schemeClr val="dk1"/>
            </a:effectRef>
            <a:fontRef idx="minor">
              <a:schemeClr val="tx1"/>
            </a:fontRef>
          </p:style>
        </p:cxnSp>
      </p:grpSp>
      <p:sp>
        <p:nvSpPr>
          <p:cNvPr id="2" name="Google Shape;472;p66">
            <a:extLst>
              <a:ext uri="{FF2B5EF4-FFF2-40B4-BE49-F238E27FC236}">
                <a16:creationId xmlns:a16="http://schemas.microsoft.com/office/drawing/2014/main" id="{594FA0E5-2738-77CC-F73B-2669E9BCBD13}"/>
              </a:ext>
            </a:extLst>
          </p:cNvPr>
          <p:cNvSpPr/>
          <p:nvPr/>
        </p:nvSpPr>
        <p:spPr>
          <a:xfrm>
            <a:off x="4697806" y="1279614"/>
            <a:ext cx="4446194" cy="983525"/>
          </a:xfrm>
          <a:prstGeom prst="rect">
            <a:avLst/>
          </a:prstGeom>
          <a:solidFill>
            <a:schemeClr val="dk1"/>
          </a:solidFill>
          <a:ln>
            <a:noFill/>
          </a:ln>
        </p:spPr>
        <p:txBody>
          <a:bodyPr spcFirstLastPara="1" wrap="square" lIns="91425" tIns="91425" rIns="91425" bIns="91425" anchor="ctr" anchorCtr="0">
            <a:noAutofit/>
          </a:bodyPr>
          <a:lstStyle/>
          <a:p>
            <a:r>
              <a:rPr lang="en-US" sz="4000">
                <a:solidFill>
                  <a:schemeClr val="bg1"/>
                </a:solidFill>
                <a:latin typeface="+mj-lt"/>
              </a:rPr>
              <a:t>ADDITIONAL ANAYLSIS</a:t>
            </a:r>
          </a:p>
        </p:txBody>
      </p:sp>
      <p:cxnSp>
        <p:nvCxnSpPr>
          <p:cNvPr id="4" name="Google Shape;475;p66">
            <a:extLst>
              <a:ext uri="{FF2B5EF4-FFF2-40B4-BE49-F238E27FC236}">
                <a16:creationId xmlns:a16="http://schemas.microsoft.com/office/drawing/2014/main" id="{10111063-B452-8AE4-59E1-60CC6632DD42}"/>
              </a:ext>
            </a:extLst>
          </p:cNvPr>
          <p:cNvCxnSpPr>
            <a:cxnSpLocks/>
          </p:cNvCxnSpPr>
          <p:nvPr/>
        </p:nvCxnSpPr>
        <p:spPr>
          <a:xfrm>
            <a:off x="9036050" y="1279614"/>
            <a:ext cx="0" cy="983525"/>
          </a:xfrm>
          <a:prstGeom prst="straightConnector1">
            <a:avLst/>
          </a:prstGeom>
          <a:noFill/>
          <a:ln w="19050" cap="flat" cmpd="sng">
            <a:solidFill>
              <a:schemeClr val="lt1"/>
            </a:solidFill>
            <a:prstDash val="solid"/>
            <a:round/>
            <a:headEnd type="none" w="med" len="med"/>
            <a:tailEnd type="none" w="med" len="med"/>
          </a:ln>
        </p:spPr>
      </p:cxnSp>
      <p:pic>
        <p:nvPicPr>
          <p:cNvPr id="5" name="Picture 4" descr="A black and white sign with a tree and text&#10;&#10;Description automatically generated">
            <a:extLst>
              <a:ext uri="{FF2B5EF4-FFF2-40B4-BE49-F238E27FC236}">
                <a16:creationId xmlns:a16="http://schemas.microsoft.com/office/drawing/2014/main" id="{ECDC4688-6285-E790-9703-A23A6B100716}"/>
              </a:ext>
            </a:extLst>
          </p:cNvPr>
          <p:cNvPicPr>
            <a:picLocks noChangeAspect="1"/>
          </p:cNvPicPr>
          <p:nvPr/>
        </p:nvPicPr>
        <p:blipFill>
          <a:blip r:embed="rId3"/>
          <a:stretch>
            <a:fillRect/>
          </a:stretch>
        </p:blipFill>
        <p:spPr>
          <a:xfrm>
            <a:off x="8362616" y="4160521"/>
            <a:ext cx="673434" cy="895668"/>
          </a:xfrm>
          <a:prstGeom prst="rect">
            <a:avLst/>
          </a:prstGeom>
        </p:spPr>
      </p:pic>
    </p:spTree>
    <p:extLst>
      <p:ext uri="{BB962C8B-B14F-4D97-AF65-F5344CB8AC3E}">
        <p14:creationId xmlns:p14="http://schemas.microsoft.com/office/powerpoint/2010/main" val="26605497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7272727F-99DE-EC04-A473-3BAF73D85D25}"/>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84FDB177-173E-4C84-2D6F-C44BF8367D67}"/>
              </a:ext>
            </a:extLst>
          </p:cNvPr>
          <p:cNvGrpSpPr/>
          <p:nvPr/>
        </p:nvGrpSpPr>
        <p:grpSpPr>
          <a:xfrm>
            <a:off x="107950" y="87313"/>
            <a:ext cx="8928100" cy="4968875"/>
            <a:chOff x="107950" y="87313"/>
            <a:chExt cx="8928100" cy="4968875"/>
          </a:xfrm>
        </p:grpSpPr>
        <p:cxnSp>
          <p:nvCxnSpPr>
            <p:cNvPr id="3" name="Straight Connector 2">
              <a:extLst>
                <a:ext uri="{FF2B5EF4-FFF2-40B4-BE49-F238E27FC236}">
                  <a16:creationId xmlns:a16="http://schemas.microsoft.com/office/drawing/2014/main" id="{80A5B63A-C0BA-1131-0132-1EE4020A33F5}"/>
                </a:ext>
              </a:extLst>
            </p:cNvPr>
            <p:cNvCxnSpPr>
              <a:cxnSpLocks/>
            </p:cNvCxnSpPr>
            <p:nvPr/>
          </p:nvCxnSpPr>
          <p:spPr>
            <a:xfrm>
              <a:off x="1079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8CD87354-6425-2FA7-2D85-C7FFD3931A42}"/>
                </a:ext>
              </a:extLst>
            </p:cNvPr>
            <p:cNvCxnSpPr/>
            <p:nvPr/>
          </p:nvCxnSpPr>
          <p:spPr>
            <a:xfrm>
              <a:off x="107950" y="87313"/>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0919C621-C9F2-FA6A-8C97-8F16479F7919}"/>
                </a:ext>
              </a:extLst>
            </p:cNvPr>
            <p:cNvCxnSpPr/>
            <p:nvPr/>
          </p:nvCxnSpPr>
          <p:spPr>
            <a:xfrm>
              <a:off x="90360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27978124-5FED-BDB1-2D86-19611F310458}"/>
                </a:ext>
              </a:extLst>
            </p:cNvPr>
            <p:cNvCxnSpPr/>
            <p:nvPr/>
          </p:nvCxnSpPr>
          <p:spPr>
            <a:xfrm>
              <a:off x="107950" y="5056188"/>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grpSp>
      <p:pic>
        <p:nvPicPr>
          <p:cNvPr id="2" name="Picture 1" descr="A black and white sign with a tree and text&#10;&#10;Description automatically generated">
            <a:extLst>
              <a:ext uri="{FF2B5EF4-FFF2-40B4-BE49-F238E27FC236}">
                <a16:creationId xmlns:a16="http://schemas.microsoft.com/office/drawing/2014/main" id="{C60B0805-93A1-FCF0-E20E-A9C6EC7F996B}"/>
              </a:ext>
            </a:extLst>
          </p:cNvPr>
          <p:cNvPicPr>
            <a:picLocks noChangeAspect="1"/>
          </p:cNvPicPr>
          <p:nvPr/>
        </p:nvPicPr>
        <p:blipFill>
          <a:blip r:embed="rId3"/>
          <a:stretch>
            <a:fillRect/>
          </a:stretch>
        </p:blipFill>
        <p:spPr>
          <a:xfrm>
            <a:off x="8362616" y="4160521"/>
            <a:ext cx="673434" cy="895668"/>
          </a:xfrm>
          <a:prstGeom prst="rect">
            <a:avLst/>
          </a:prstGeom>
        </p:spPr>
      </p:pic>
      <p:grpSp>
        <p:nvGrpSpPr>
          <p:cNvPr id="18" name="Group 17">
            <a:extLst>
              <a:ext uri="{FF2B5EF4-FFF2-40B4-BE49-F238E27FC236}">
                <a16:creationId xmlns:a16="http://schemas.microsoft.com/office/drawing/2014/main" id="{7E4F4A1A-D13B-86E5-F927-32D8BC8F7534}"/>
              </a:ext>
            </a:extLst>
          </p:cNvPr>
          <p:cNvGrpSpPr/>
          <p:nvPr/>
        </p:nvGrpSpPr>
        <p:grpSpPr>
          <a:xfrm>
            <a:off x="-1181" y="414730"/>
            <a:ext cx="4284874" cy="986654"/>
            <a:chOff x="1493271" y="3198391"/>
            <a:chExt cx="7917740" cy="461664"/>
          </a:xfrm>
          <a:solidFill>
            <a:schemeClr val="bg1"/>
          </a:solidFill>
        </p:grpSpPr>
        <p:sp>
          <p:nvSpPr>
            <p:cNvPr id="16" name="Google Shape;472;p66">
              <a:extLst>
                <a:ext uri="{FF2B5EF4-FFF2-40B4-BE49-F238E27FC236}">
                  <a16:creationId xmlns:a16="http://schemas.microsoft.com/office/drawing/2014/main" id="{DBCA7C95-8D57-B238-A394-3828DE64C991}"/>
                </a:ext>
              </a:extLst>
            </p:cNvPr>
            <p:cNvSpPr/>
            <p:nvPr/>
          </p:nvSpPr>
          <p:spPr>
            <a:xfrm>
              <a:off x="1493271" y="3198391"/>
              <a:ext cx="7917740" cy="459791"/>
            </a:xfrm>
            <a:prstGeom prst="rect">
              <a:avLst/>
            </a:prstGeom>
            <a:grpFill/>
            <a:ln>
              <a:noFill/>
            </a:ln>
          </p:spPr>
          <p:txBody>
            <a:bodyPr spcFirstLastPara="1" wrap="square" lIns="91425" tIns="91425" rIns="91425" bIns="91425" anchor="ctr" anchorCtr="0">
              <a:noAutofit/>
            </a:bodyPr>
            <a:lstStyle/>
            <a:p>
              <a:r>
                <a:rPr lang="en-GB" sz="4000">
                  <a:latin typeface="+mj-lt"/>
                </a:rPr>
                <a:t> General CODE BY AGENT</a:t>
              </a:r>
            </a:p>
          </p:txBody>
        </p:sp>
        <p:cxnSp>
          <p:nvCxnSpPr>
            <p:cNvPr id="17" name="Google Shape;475;p66">
              <a:extLst>
                <a:ext uri="{FF2B5EF4-FFF2-40B4-BE49-F238E27FC236}">
                  <a16:creationId xmlns:a16="http://schemas.microsoft.com/office/drawing/2014/main" id="{B67F223A-3B98-1A27-D9E4-ACEE70F92985}"/>
                </a:ext>
              </a:extLst>
            </p:cNvPr>
            <p:cNvCxnSpPr>
              <a:cxnSpLocks/>
            </p:cNvCxnSpPr>
            <p:nvPr/>
          </p:nvCxnSpPr>
          <p:spPr>
            <a:xfrm>
              <a:off x="1699774" y="3199855"/>
              <a:ext cx="0" cy="460200"/>
            </a:xfrm>
            <a:prstGeom prst="straightConnector1">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5" name="TextBox 4">
            <a:extLst>
              <a:ext uri="{FF2B5EF4-FFF2-40B4-BE49-F238E27FC236}">
                <a16:creationId xmlns:a16="http://schemas.microsoft.com/office/drawing/2014/main" id="{C77CC42D-4146-F275-97A4-FF663D0DCBCC}"/>
              </a:ext>
            </a:extLst>
          </p:cNvPr>
          <p:cNvSpPr txBox="1"/>
          <p:nvPr/>
        </p:nvSpPr>
        <p:spPr>
          <a:xfrm>
            <a:off x="107950" y="1399122"/>
            <a:ext cx="9168419"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360363"/>
            <a:r>
              <a:rPr lang="en-US" sz="1200">
                <a:solidFill>
                  <a:srgbClr val="1CAAFC"/>
                </a:solidFill>
                <a:latin typeface="Bahnschrift SemiBold" panose="020B0502040204020203" pitchFamily="34" charset="0"/>
                <a:cs typeface="Arial"/>
              </a:rPr>
              <a:t>WITH </a:t>
            </a:r>
            <a:r>
              <a:rPr lang="en-US" sz="1200">
                <a:solidFill>
                  <a:schemeClr val="bg1"/>
                </a:solidFill>
                <a:latin typeface="Bahnschrift SemiBold" panose="020B0502040204020203" pitchFamily="34" charset="0"/>
                <a:cs typeface="Arial"/>
              </a:rPr>
              <a:t>A</a:t>
            </a:r>
            <a:r>
              <a:rPr lang="en-US" sz="1200">
                <a:solidFill>
                  <a:srgbClr val="CCCCCC"/>
                </a:solidFill>
                <a:latin typeface="Bahnschrift SemiBold" panose="020B0502040204020203" pitchFamily="34" charset="0"/>
                <a:cs typeface="Arial"/>
              </a:rPr>
              <a:t> </a:t>
            </a:r>
            <a:r>
              <a:rPr lang="en-US" sz="1200">
                <a:solidFill>
                  <a:srgbClr val="1CAAFC"/>
                </a:solidFill>
                <a:latin typeface="Bahnschrift SemiBold" panose="020B0502040204020203" pitchFamily="34" charset="0"/>
                <a:cs typeface="Arial"/>
              </a:rPr>
              <a:t>AS</a:t>
            </a:r>
          </a:p>
          <a:p>
            <a:pPr defTabSz="360363"/>
            <a:r>
              <a:rPr lang="en-US" sz="1200">
                <a:solidFill>
                  <a:schemeClr val="bg1"/>
                </a:solidFill>
                <a:latin typeface="Bahnschrift SemiBold" panose="020B0502040204020203" pitchFamily="34" charset="0"/>
                <a:cs typeface="Arial"/>
              </a:rPr>
              <a:t> 	(</a:t>
            </a:r>
            <a:r>
              <a:rPr lang="en-US" sz="1200">
                <a:solidFill>
                  <a:srgbClr val="1CAAFC"/>
                </a:solidFill>
                <a:latin typeface="Bahnschrift SemiBold" panose="020B0502040204020203" pitchFamily="34" charset="0"/>
                <a:cs typeface="Arial"/>
              </a:rPr>
              <a:t>SELECT </a:t>
            </a:r>
            <a:r>
              <a:rPr lang="en-US" sz="1200" err="1">
                <a:solidFill>
                  <a:schemeClr val="bg1"/>
                </a:solidFill>
                <a:latin typeface="Bahnschrift SemiBold" panose="020B0502040204020203" pitchFamily="34" charset="0"/>
                <a:cs typeface="Arial"/>
              </a:rPr>
              <a:t>fld_rep_cd</a:t>
            </a:r>
            <a:r>
              <a:rPr lang="en-US" sz="1200">
                <a:solidFill>
                  <a:srgbClr val="CCCCCC"/>
                </a:solidFill>
                <a:latin typeface="Bahnschrift SemiBold" panose="020B0502040204020203" pitchFamily="34" charset="0"/>
                <a:cs typeface="Arial"/>
              </a:rPr>
              <a:t> </a:t>
            </a:r>
            <a:r>
              <a:rPr lang="en-US" sz="1200">
                <a:solidFill>
                  <a:srgbClr val="1CAAFC"/>
                </a:solidFill>
                <a:latin typeface="Bahnschrift SemiBold" panose="020B0502040204020203" pitchFamily="34" charset="0"/>
                <a:cs typeface="Arial"/>
              </a:rPr>
              <a:t>AS</a:t>
            </a:r>
            <a:r>
              <a:rPr lang="en-US" sz="1200">
                <a:solidFill>
                  <a:srgbClr val="CCCCCC"/>
                </a:solidFill>
                <a:latin typeface="Bahnschrift SemiBold" panose="020B0502040204020203" pitchFamily="34" charset="0"/>
                <a:cs typeface="Arial"/>
              </a:rPr>
              <a:t> </a:t>
            </a:r>
            <a:r>
              <a:rPr lang="en-US" sz="1200" err="1">
                <a:solidFill>
                  <a:schemeClr val="bg1"/>
                </a:solidFill>
                <a:latin typeface="Bahnschrift SemiBold" panose="020B0502040204020203" pitchFamily="34" charset="0"/>
                <a:cs typeface="Arial"/>
              </a:rPr>
              <a:t>fld_a</a:t>
            </a:r>
            <a:r>
              <a:rPr lang="en-US" sz="1200">
                <a:solidFill>
                  <a:schemeClr val="bg1"/>
                </a:solidFill>
                <a:latin typeface="Bahnschrift SemiBold" panose="020B0502040204020203" pitchFamily="34" charset="0"/>
                <a:cs typeface="Arial"/>
              </a:rPr>
              <a:t>,</a:t>
            </a:r>
          </a:p>
          <a:p>
            <a:pPr defTabSz="360363"/>
            <a:r>
              <a:rPr lang="en-US" sz="1200">
                <a:solidFill>
                  <a:srgbClr val="FFFF00"/>
                </a:solidFill>
                <a:latin typeface="Bahnschrift SemiBold" panose="020B0502040204020203" pitchFamily="34" charset="0"/>
                <a:cs typeface="Arial"/>
              </a:rPr>
              <a:t> 		COUNT </a:t>
            </a:r>
            <a:r>
              <a:rPr lang="en-US" sz="1200">
                <a:solidFill>
                  <a:schemeClr val="bg1"/>
                </a:solidFill>
                <a:latin typeface="Bahnschrift SemiBold" panose="020B0502040204020203" pitchFamily="34" charset="0"/>
                <a:cs typeface="Arial"/>
              </a:rPr>
              <a:t>(*) </a:t>
            </a:r>
            <a:r>
              <a:rPr lang="en-US" sz="1200">
                <a:solidFill>
                  <a:srgbClr val="1CAAFC"/>
                </a:solidFill>
                <a:latin typeface="Bahnschrift SemiBold" panose="020B0502040204020203" pitchFamily="34" charset="0"/>
                <a:cs typeface="Arial"/>
              </a:rPr>
              <a:t>AS</a:t>
            </a:r>
            <a:r>
              <a:rPr lang="en-US" sz="1200">
                <a:solidFill>
                  <a:srgbClr val="CCCCCC"/>
                </a:solidFill>
                <a:latin typeface="Bahnschrift SemiBold" panose="020B0502040204020203" pitchFamily="34" charset="0"/>
                <a:cs typeface="Arial"/>
              </a:rPr>
              <a:t> </a:t>
            </a:r>
            <a:r>
              <a:rPr lang="en-US" sz="1200" err="1">
                <a:solidFill>
                  <a:schemeClr val="bg1"/>
                </a:solidFill>
                <a:latin typeface="Bahnschrift SemiBold" panose="020B0502040204020203" pitchFamily="34" charset="0"/>
                <a:cs typeface="Arial"/>
              </a:rPr>
              <a:t>salec_month</a:t>
            </a:r>
            <a:r>
              <a:rPr lang="en-US" sz="1200">
                <a:solidFill>
                  <a:schemeClr val="bg1"/>
                </a:solidFill>
                <a:latin typeface="Bahnschrift SemiBold" panose="020B0502040204020203" pitchFamily="34" charset="0"/>
                <a:cs typeface="Arial"/>
              </a:rPr>
              <a:t>,</a:t>
            </a:r>
          </a:p>
          <a:p>
            <a:pPr defTabSz="360363"/>
            <a:r>
              <a:rPr lang="en-US" sz="1200">
                <a:solidFill>
                  <a:srgbClr val="FFFF00"/>
                </a:solidFill>
                <a:latin typeface="Bahnschrift SemiBold" panose="020B0502040204020203" pitchFamily="34" charset="0"/>
                <a:cs typeface="Arial"/>
              </a:rPr>
              <a:t> 		ROUND </a:t>
            </a:r>
            <a:r>
              <a:rPr lang="en-US" sz="1200">
                <a:solidFill>
                  <a:schemeClr val="bg1"/>
                </a:solidFill>
                <a:latin typeface="Bahnschrift SemiBold" panose="020B0502040204020203" pitchFamily="34" charset="0"/>
                <a:cs typeface="Arial"/>
              </a:rPr>
              <a:t>(</a:t>
            </a:r>
            <a:r>
              <a:rPr lang="en-US" sz="1200">
                <a:solidFill>
                  <a:srgbClr val="FFFF00"/>
                </a:solidFill>
                <a:latin typeface="Bahnschrift SemiBold" panose="020B0502040204020203" pitchFamily="34" charset="0"/>
                <a:cs typeface="Arial"/>
              </a:rPr>
              <a:t>AVG </a:t>
            </a:r>
            <a:r>
              <a:rPr lang="en-US" sz="1200">
                <a:solidFill>
                  <a:schemeClr val="bg1"/>
                </a:solidFill>
                <a:latin typeface="Bahnschrift SemiBold" panose="020B0502040204020203" pitchFamily="34" charset="0"/>
                <a:cs typeface="Arial"/>
              </a:rPr>
              <a:t>(revenue),2)</a:t>
            </a:r>
            <a:r>
              <a:rPr lang="en-US" sz="1200">
                <a:solidFill>
                  <a:srgbClr val="CCCCCC"/>
                </a:solidFill>
                <a:latin typeface="Bahnschrift SemiBold" panose="020B0502040204020203" pitchFamily="34" charset="0"/>
                <a:cs typeface="Arial"/>
              </a:rPr>
              <a:t> </a:t>
            </a:r>
            <a:r>
              <a:rPr lang="en-US" sz="1200">
                <a:solidFill>
                  <a:srgbClr val="1CAAFC"/>
                </a:solidFill>
                <a:latin typeface="Bahnschrift SemiBold" panose="020B0502040204020203" pitchFamily="34" charset="0"/>
                <a:cs typeface="Arial"/>
              </a:rPr>
              <a:t>AS </a:t>
            </a:r>
            <a:r>
              <a:rPr lang="en-US" sz="1200" err="1">
                <a:solidFill>
                  <a:schemeClr val="bg1"/>
                </a:solidFill>
                <a:latin typeface="Bahnschrift SemiBold" panose="020B0502040204020203" pitchFamily="34" charset="0"/>
                <a:cs typeface="Arial"/>
              </a:rPr>
              <a:t>saleavg_month</a:t>
            </a:r>
            <a:r>
              <a:rPr lang="en-US" sz="1200">
                <a:solidFill>
                  <a:schemeClr val="bg1"/>
                </a:solidFill>
                <a:latin typeface="Bahnschrift SemiBold" panose="020B0502040204020203" pitchFamily="34" charset="0"/>
                <a:cs typeface="Arial"/>
              </a:rPr>
              <a:t>,</a:t>
            </a:r>
          </a:p>
          <a:p>
            <a:pPr defTabSz="360363"/>
            <a:r>
              <a:rPr lang="en-US" sz="1200">
                <a:solidFill>
                  <a:srgbClr val="FFFF00"/>
                </a:solidFill>
                <a:latin typeface="Bahnschrift SemiBold" panose="020B0502040204020203" pitchFamily="34" charset="0"/>
                <a:cs typeface="Arial"/>
              </a:rPr>
              <a:t> 		ROUND </a:t>
            </a:r>
            <a:r>
              <a:rPr lang="en-US" sz="1200">
                <a:solidFill>
                  <a:schemeClr val="bg1"/>
                </a:solidFill>
                <a:latin typeface="Bahnschrift SemiBold" panose="020B0502040204020203" pitchFamily="34" charset="0"/>
                <a:cs typeface="Arial"/>
              </a:rPr>
              <a:t>(</a:t>
            </a:r>
            <a:r>
              <a:rPr lang="en-US" sz="1200">
                <a:solidFill>
                  <a:srgbClr val="FFFF00"/>
                </a:solidFill>
                <a:latin typeface="Bahnschrift SemiBold" panose="020B0502040204020203" pitchFamily="34" charset="0"/>
                <a:cs typeface="Arial"/>
              </a:rPr>
              <a:t>SUM </a:t>
            </a:r>
            <a:r>
              <a:rPr lang="en-US" sz="1200">
                <a:solidFill>
                  <a:schemeClr val="bg1"/>
                </a:solidFill>
                <a:latin typeface="Bahnschrift SemiBold" panose="020B0502040204020203" pitchFamily="34" charset="0"/>
                <a:cs typeface="Arial"/>
              </a:rPr>
              <a:t>(revenue),2) </a:t>
            </a:r>
            <a:r>
              <a:rPr lang="en-US" sz="1200">
                <a:solidFill>
                  <a:srgbClr val="1CAAFC"/>
                </a:solidFill>
                <a:latin typeface="Bahnschrift SemiBold" panose="020B0502040204020203" pitchFamily="34" charset="0"/>
                <a:cs typeface="Arial"/>
              </a:rPr>
              <a:t>AS</a:t>
            </a:r>
            <a:r>
              <a:rPr lang="en-US" sz="1200">
                <a:solidFill>
                  <a:srgbClr val="CCCCCC"/>
                </a:solidFill>
                <a:latin typeface="Bahnschrift SemiBold" panose="020B0502040204020203" pitchFamily="34" charset="0"/>
                <a:cs typeface="Arial"/>
              </a:rPr>
              <a:t> </a:t>
            </a:r>
            <a:r>
              <a:rPr lang="en-US" sz="1200" err="1">
                <a:solidFill>
                  <a:schemeClr val="bg1"/>
                </a:solidFill>
                <a:latin typeface="Bahnschrift SemiBold" panose="020B0502040204020203" pitchFamily="34" charset="0"/>
                <a:cs typeface="Arial"/>
              </a:rPr>
              <a:t>salesum_month</a:t>
            </a:r>
            <a:endParaRPr lang="en-US" sz="1200">
              <a:solidFill>
                <a:schemeClr val="bg1"/>
              </a:solidFill>
              <a:latin typeface="Bahnschrift SemiBold" panose="020B0502040204020203" pitchFamily="34" charset="0"/>
              <a:cs typeface="Arial"/>
            </a:endParaRPr>
          </a:p>
          <a:p>
            <a:pPr defTabSz="360363"/>
            <a:r>
              <a:rPr lang="en-US" sz="1200">
                <a:solidFill>
                  <a:srgbClr val="1CAAFC"/>
                </a:solidFill>
                <a:latin typeface="Bahnschrift SemiBold" panose="020B0502040204020203" pitchFamily="34" charset="0"/>
                <a:cs typeface="Arial"/>
              </a:rPr>
              <a:t>	FROM</a:t>
            </a:r>
            <a:r>
              <a:rPr lang="en-US" sz="1200">
                <a:solidFill>
                  <a:srgbClr val="CCCCCC"/>
                </a:solidFill>
                <a:latin typeface="Bahnschrift SemiBold" panose="020B0502040204020203" pitchFamily="34" charset="0"/>
                <a:cs typeface="Arial"/>
              </a:rPr>
              <a:t> </a:t>
            </a:r>
            <a:r>
              <a:rPr lang="en-US" sz="1200" err="1">
                <a:solidFill>
                  <a:schemeClr val="bg1"/>
                </a:solidFill>
                <a:latin typeface="Bahnschrift SemiBold" panose="020B0502040204020203" pitchFamily="34" charset="0"/>
                <a:cs typeface="Arial"/>
              </a:rPr>
              <a:t>strim</a:t>
            </a:r>
            <a:endParaRPr lang="en-US" sz="1200">
              <a:solidFill>
                <a:schemeClr val="bg1"/>
              </a:solidFill>
              <a:latin typeface="Bahnschrift SemiBold" panose="020B0502040204020203" pitchFamily="34" charset="0"/>
              <a:cs typeface="Arial"/>
            </a:endParaRPr>
          </a:p>
          <a:p>
            <a:pPr defTabSz="360363"/>
            <a:r>
              <a:rPr lang="en-US" sz="1200">
                <a:solidFill>
                  <a:srgbClr val="1CAAFC"/>
                </a:solidFill>
                <a:latin typeface="Bahnschrift SemiBold" panose="020B0502040204020203" pitchFamily="34" charset="0"/>
                <a:cs typeface="Arial"/>
              </a:rPr>
              <a:t>	WHERE</a:t>
            </a:r>
            <a:r>
              <a:rPr lang="en-US" sz="1200">
                <a:solidFill>
                  <a:srgbClr val="CCCCCC"/>
                </a:solidFill>
                <a:latin typeface="Bahnschrift SemiBold" panose="020B0502040204020203" pitchFamily="34" charset="0"/>
                <a:cs typeface="Arial"/>
              </a:rPr>
              <a:t> </a:t>
            </a:r>
            <a:r>
              <a:rPr lang="en-US" sz="1200" err="1">
                <a:solidFill>
                  <a:schemeClr val="bg1"/>
                </a:solidFill>
                <a:latin typeface="Bahnschrift SemiBold" panose="020B0502040204020203" pitchFamily="34" charset="0"/>
                <a:cs typeface="Arial"/>
              </a:rPr>
              <a:t>sale_month</a:t>
            </a:r>
            <a:r>
              <a:rPr lang="en-US" sz="1200">
                <a:solidFill>
                  <a:schemeClr val="bg1"/>
                </a:solidFill>
                <a:latin typeface="Bahnschrift SemiBold" panose="020B0502040204020203" pitchFamily="34" charset="0"/>
                <a:cs typeface="Arial"/>
              </a:rPr>
              <a:t> =</a:t>
            </a:r>
            <a:r>
              <a:rPr lang="en-US" sz="1200">
                <a:solidFill>
                  <a:srgbClr val="CCCCCC"/>
                </a:solidFill>
                <a:latin typeface="Bahnschrift SemiBold" panose="020B0502040204020203" pitchFamily="34" charset="0"/>
                <a:cs typeface="Arial"/>
              </a:rPr>
              <a:t> </a:t>
            </a:r>
            <a:r>
              <a:rPr lang="en-US" sz="1200">
                <a:solidFill>
                  <a:srgbClr val="FF0000"/>
                </a:solidFill>
                <a:latin typeface="Bahnschrift SemiBold" panose="020B0502040204020203" pitchFamily="34" charset="0"/>
                <a:cs typeface="Arial"/>
              </a:rPr>
              <a:t>'2024-02-01' </a:t>
            </a:r>
            <a:r>
              <a:rPr lang="en-US" sz="1200">
                <a:solidFill>
                  <a:srgbClr val="669768"/>
                </a:solidFill>
                <a:latin typeface="Bahnschrift SemiBold" panose="020B0502040204020203" pitchFamily="34" charset="0"/>
                <a:cs typeface="Arial"/>
              </a:rPr>
              <a:t>-- CHANGE THIS TO CURRENT MONTH</a:t>
            </a:r>
          </a:p>
          <a:p>
            <a:pPr defTabSz="360363"/>
            <a:r>
              <a:rPr lang="en-US" sz="1200">
                <a:solidFill>
                  <a:srgbClr val="1CAAFC"/>
                </a:solidFill>
                <a:latin typeface="Bahnschrift SemiBold" panose="020B0502040204020203" pitchFamily="34" charset="0"/>
                <a:cs typeface="Arial"/>
              </a:rPr>
              <a:t>	GROUP BY </a:t>
            </a:r>
            <a:r>
              <a:rPr lang="en-US" sz="1200" err="1">
                <a:solidFill>
                  <a:schemeClr val="bg1"/>
                </a:solidFill>
                <a:latin typeface="Bahnschrift SemiBold" panose="020B0502040204020203" pitchFamily="34" charset="0"/>
                <a:cs typeface="Arial"/>
              </a:rPr>
              <a:t>fld_rep_cd</a:t>
            </a:r>
            <a:r>
              <a:rPr lang="en-US" sz="1200">
                <a:solidFill>
                  <a:schemeClr val="bg1"/>
                </a:solidFill>
                <a:latin typeface="Bahnschrift SemiBold" panose="020B0502040204020203" pitchFamily="34" charset="0"/>
                <a:cs typeface="Arial"/>
              </a:rPr>
              <a:t>)</a:t>
            </a:r>
          </a:p>
          <a:p>
            <a:pPr defTabSz="360363"/>
            <a:r>
              <a:rPr lang="en-US" sz="1200">
                <a:solidFill>
                  <a:schemeClr val="bg1"/>
                </a:solidFill>
                <a:latin typeface="Bahnschrift SemiBold" panose="020B0502040204020203" pitchFamily="34" charset="0"/>
                <a:cs typeface="Arial"/>
              </a:rPr>
              <a:t>,B </a:t>
            </a:r>
            <a:r>
              <a:rPr lang="en-US" sz="1200">
                <a:solidFill>
                  <a:srgbClr val="1CAAFC"/>
                </a:solidFill>
                <a:latin typeface="Bahnschrift SemiBold" panose="020B0502040204020203" pitchFamily="34" charset="0"/>
                <a:cs typeface="Arial"/>
              </a:rPr>
              <a:t>AS</a:t>
            </a:r>
          </a:p>
          <a:p>
            <a:pPr defTabSz="360363"/>
            <a:r>
              <a:rPr lang="en-US" sz="1200">
                <a:solidFill>
                  <a:schemeClr val="bg1"/>
                </a:solidFill>
                <a:latin typeface="Bahnschrift SemiBold" panose="020B0502040204020203" pitchFamily="34" charset="0"/>
                <a:cs typeface="Arial"/>
              </a:rPr>
              <a:t>	(</a:t>
            </a:r>
            <a:r>
              <a:rPr lang="en-US" sz="1200">
                <a:solidFill>
                  <a:srgbClr val="1CAAFC"/>
                </a:solidFill>
                <a:latin typeface="Bahnschrift SemiBold" panose="020B0502040204020203" pitchFamily="34" charset="0"/>
                <a:cs typeface="Arial"/>
              </a:rPr>
              <a:t>SELECT </a:t>
            </a:r>
            <a:r>
              <a:rPr lang="en-US" sz="1200" err="1">
                <a:solidFill>
                  <a:schemeClr val="bg1"/>
                </a:solidFill>
                <a:latin typeface="Bahnschrift SemiBold" panose="020B0502040204020203" pitchFamily="34" charset="0"/>
                <a:cs typeface="Arial"/>
              </a:rPr>
              <a:t>fld_rep_cd</a:t>
            </a:r>
            <a:r>
              <a:rPr lang="en-US" sz="1200">
                <a:solidFill>
                  <a:srgbClr val="CCCCCC"/>
                </a:solidFill>
                <a:latin typeface="Bahnschrift SemiBold" panose="020B0502040204020203" pitchFamily="34" charset="0"/>
                <a:cs typeface="Arial"/>
              </a:rPr>
              <a:t> </a:t>
            </a:r>
            <a:r>
              <a:rPr lang="en-US" sz="1200">
                <a:solidFill>
                  <a:srgbClr val="1CAAFC"/>
                </a:solidFill>
                <a:latin typeface="Bahnschrift SemiBold" panose="020B0502040204020203" pitchFamily="34" charset="0"/>
                <a:cs typeface="Arial"/>
              </a:rPr>
              <a:t>AS</a:t>
            </a:r>
            <a:r>
              <a:rPr lang="en-US" sz="1200">
                <a:solidFill>
                  <a:srgbClr val="CCCCCC"/>
                </a:solidFill>
                <a:latin typeface="Bahnschrift SemiBold" panose="020B0502040204020203" pitchFamily="34" charset="0"/>
                <a:cs typeface="Arial"/>
              </a:rPr>
              <a:t> </a:t>
            </a:r>
            <a:r>
              <a:rPr lang="en-US" sz="1200" err="1">
                <a:solidFill>
                  <a:schemeClr val="bg1"/>
                </a:solidFill>
                <a:latin typeface="Bahnschrift SemiBold" panose="020B0502040204020203" pitchFamily="34" charset="0"/>
                <a:cs typeface="Arial"/>
              </a:rPr>
              <a:t>fld_b</a:t>
            </a:r>
            <a:r>
              <a:rPr lang="en-US" sz="1200">
                <a:solidFill>
                  <a:schemeClr val="bg1"/>
                </a:solidFill>
                <a:latin typeface="Bahnschrift SemiBold" panose="020B0502040204020203" pitchFamily="34" charset="0"/>
                <a:cs typeface="Arial"/>
              </a:rPr>
              <a:t>,</a:t>
            </a:r>
          </a:p>
          <a:p>
            <a:pPr defTabSz="360363"/>
            <a:r>
              <a:rPr lang="en-US" sz="1200">
                <a:solidFill>
                  <a:srgbClr val="FFFF00"/>
                </a:solidFill>
                <a:latin typeface="Bahnschrift SemiBold" panose="020B0502040204020203" pitchFamily="34" charset="0"/>
                <a:cs typeface="Arial"/>
              </a:rPr>
              <a:t>		COUNT</a:t>
            </a:r>
            <a:r>
              <a:rPr lang="en-US" sz="1200">
                <a:solidFill>
                  <a:srgbClr val="C1AA6C"/>
                </a:solidFill>
                <a:latin typeface="Bahnschrift SemiBold" panose="020B0502040204020203" pitchFamily="34" charset="0"/>
                <a:cs typeface="Arial"/>
              </a:rPr>
              <a:t> </a:t>
            </a:r>
            <a:r>
              <a:rPr lang="en-US" sz="1200">
                <a:solidFill>
                  <a:schemeClr val="bg1"/>
                </a:solidFill>
                <a:latin typeface="Bahnschrift SemiBold" panose="020B0502040204020203" pitchFamily="34" charset="0"/>
                <a:cs typeface="Arial"/>
              </a:rPr>
              <a:t>(*)</a:t>
            </a:r>
            <a:r>
              <a:rPr lang="en-US" sz="1200">
                <a:solidFill>
                  <a:srgbClr val="CCCCCC"/>
                </a:solidFill>
                <a:latin typeface="Bahnschrift SemiBold" panose="020B0502040204020203" pitchFamily="34" charset="0"/>
                <a:cs typeface="Arial"/>
              </a:rPr>
              <a:t> </a:t>
            </a:r>
            <a:r>
              <a:rPr lang="en-US" sz="1200">
                <a:solidFill>
                  <a:srgbClr val="1CAAFC"/>
                </a:solidFill>
                <a:latin typeface="Bahnschrift SemiBold" panose="020B0502040204020203" pitchFamily="34" charset="0"/>
                <a:cs typeface="Arial"/>
              </a:rPr>
              <a:t>AS</a:t>
            </a:r>
            <a:r>
              <a:rPr lang="en-US" sz="1200">
                <a:solidFill>
                  <a:srgbClr val="CCCCCC"/>
                </a:solidFill>
                <a:latin typeface="Bahnschrift SemiBold" panose="020B0502040204020203" pitchFamily="34" charset="0"/>
                <a:cs typeface="Arial"/>
              </a:rPr>
              <a:t> </a:t>
            </a:r>
            <a:r>
              <a:rPr lang="en-US" sz="1200" err="1">
                <a:solidFill>
                  <a:schemeClr val="bg1"/>
                </a:solidFill>
                <a:latin typeface="Bahnschrift SemiBold" panose="020B0502040204020203" pitchFamily="34" charset="0"/>
                <a:cs typeface="Arial"/>
              </a:rPr>
              <a:t>paidc_year</a:t>
            </a:r>
            <a:r>
              <a:rPr lang="en-US" sz="1200">
                <a:solidFill>
                  <a:schemeClr val="bg1"/>
                </a:solidFill>
                <a:latin typeface="Bahnschrift SemiBold" panose="020B0502040204020203" pitchFamily="34" charset="0"/>
                <a:cs typeface="Arial"/>
              </a:rPr>
              <a:t>,</a:t>
            </a:r>
          </a:p>
          <a:p>
            <a:pPr defTabSz="360363"/>
            <a:r>
              <a:rPr lang="en-US" sz="1200">
                <a:solidFill>
                  <a:srgbClr val="FFFF00"/>
                </a:solidFill>
                <a:latin typeface="Bahnschrift SemiBold" panose="020B0502040204020203" pitchFamily="34" charset="0"/>
                <a:cs typeface="Arial"/>
              </a:rPr>
              <a:t>		ROUND </a:t>
            </a:r>
            <a:r>
              <a:rPr lang="en-US" sz="1200">
                <a:solidFill>
                  <a:schemeClr val="bg1"/>
                </a:solidFill>
                <a:latin typeface="Bahnschrift SemiBold" panose="020B0502040204020203" pitchFamily="34" charset="0"/>
                <a:cs typeface="Arial"/>
              </a:rPr>
              <a:t>(</a:t>
            </a:r>
            <a:r>
              <a:rPr lang="en-US" sz="1200">
                <a:solidFill>
                  <a:srgbClr val="FFFF00"/>
                </a:solidFill>
                <a:latin typeface="Bahnschrift SemiBold" panose="020B0502040204020203" pitchFamily="34" charset="0"/>
                <a:cs typeface="Arial"/>
              </a:rPr>
              <a:t>AVG</a:t>
            </a:r>
            <a:r>
              <a:rPr lang="en-US" sz="1200">
                <a:solidFill>
                  <a:srgbClr val="C1AA6C"/>
                </a:solidFill>
                <a:latin typeface="Bahnschrift SemiBold" panose="020B0502040204020203" pitchFamily="34" charset="0"/>
                <a:cs typeface="Arial"/>
              </a:rPr>
              <a:t> </a:t>
            </a:r>
            <a:r>
              <a:rPr lang="en-US" sz="1200">
                <a:solidFill>
                  <a:schemeClr val="bg1"/>
                </a:solidFill>
                <a:latin typeface="Bahnschrift SemiBold" panose="020B0502040204020203" pitchFamily="34" charset="0"/>
                <a:cs typeface="Arial"/>
              </a:rPr>
              <a:t>(revenue),2) </a:t>
            </a:r>
            <a:r>
              <a:rPr lang="en-US" sz="1200">
                <a:solidFill>
                  <a:srgbClr val="1CAAFC"/>
                </a:solidFill>
                <a:latin typeface="Bahnschrift SemiBold" panose="020B0502040204020203" pitchFamily="34" charset="0"/>
                <a:cs typeface="Arial"/>
              </a:rPr>
              <a:t>AS</a:t>
            </a:r>
            <a:r>
              <a:rPr lang="en-US" sz="1200">
                <a:solidFill>
                  <a:srgbClr val="CCCCCC"/>
                </a:solidFill>
                <a:latin typeface="Bahnschrift SemiBold" panose="020B0502040204020203" pitchFamily="34" charset="0"/>
                <a:cs typeface="Arial"/>
              </a:rPr>
              <a:t> </a:t>
            </a:r>
            <a:r>
              <a:rPr lang="en-US" sz="1200" err="1">
                <a:solidFill>
                  <a:schemeClr val="bg1"/>
                </a:solidFill>
                <a:latin typeface="Bahnschrift SemiBold" panose="020B0502040204020203" pitchFamily="34" charset="0"/>
                <a:cs typeface="Arial"/>
              </a:rPr>
              <a:t>paidavg_year</a:t>
            </a:r>
            <a:r>
              <a:rPr lang="en-US" sz="1200">
                <a:solidFill>
                  <a:schemeClr val="bg1"/>
                </a:solidFill>
                <a:latin typeface="Bahnschrift SemiBold" panose="020B0502040204020203" pitchFamily="34" charset="0"/>
                <a:cs typeface="Arial"/>
              </a:rPr>
              <a:t>,</a:t>
            </a:r>
          </a:p>
          <a:p>
            <a:pPr defTabSz="360363"/>
            <a:r>
              <a:rPr lang="en-US" sz="1200">
                <a:solidFill>
                  <a:srgbClr val="FFFF00"/>
                </a:solidFill>
                <a:latin typeface="Bahnschrift SemiBold" panose="020B0502040204020203" pitchFamily="34" charset="0"/>
                <a:cs typeface="Arial"/>
              </a:rPr>
              <a:t>		ROUND </a:t>
            </a:r>
            <a:r>
              <a:rPr lang="en-US" sz="1200">
                <a:solidFill>
                  <a:schemeClr val="bg1"/>
                </a:solidFill>
                <a:latin typeface="Bahnschrift SemiBold" panose="020B0502040204020203" pitchFamily="34" charset="0"/>
                <a:cs typeface="Arial"/>
              </a:rPr>
              <a:t>(</a:t>
            </a:r>
            <a:r>
              <a:rPr lang="en-US" sz="1200">
                <a:solidFill>
                  <a:srgbClr val="FFFF00"/>
                </a:solidFill>
                <a:latin typeface="Bahnschrift SemiBold" panose="020B0502040204020203" pitchFamily="34" charset="0"/>
                <a:cs typeface="Arial"/>
              </a:rPr>
              <a:t>SUM</a:t>
            </a:r>
            <a:r>
              <a:rPr lang="en-US" sz="1200">
                <a:solidFill>
                  <a:srgbClr val="C1AA6C"/>
                </a:solidFill>
                <a:latin typeface="Bahnschrift SemiBold" panose="020B0502040204020203" pitchFamily="34" charset="0"/>
                <a:cs typeface="Arial"/>
              </a:rPr>
              <a:t> </a:t>
            </a:r>
            <a:r>
              <a:rPr lang="en-US" sz="1200">
                <a:solidFill>
                  <a:schemeClr val="bg1"/>
                </a:solidFill>
                <a:latin typeface="Bahnschrift SemiBold" panose="020B0502040204020203" pitchFamily="34" charset="0"/>
                <a:cs typeface="Arial"/>
              </a:rPr>
              <a:t>(revenue),2)</a:t>
            </a:r>
            <a:r>
              <a:rPr lang="en-US" sz="1200">
                <a:solidFill>
                  <a:srgbClr val="CCCCCC"/>
                </a:solidFill>
                <a:latin typeface="Bahnschrift SemiBold" panose="020B0502040204020203" pitchFamily="34" charset="0"/>
                <a:cs typeface="Arial"/>
              </a:rPr>
              <a:t> </a:t>
            </a:r>
            <a:r>
              <a:rPr lang="en-US" sz="1200">
                <a:solidFill>
                  <a:srgbClr val="1CAAFC"/>
                </a:solidFill>
                <a:latin typeface="Bahnschrift SemiBold" panose="020B0502040204020203" pitchFamily="34" charset="0"/>
                <a:cs typeface="Arial"/>
              </a:rPr>
              <a:t>AS</a:t>
            </a:r>
            <a:r>
              <a:rPr lang="en-US" sz="1200">
                <a:solidFill>
                  <a:srgbClr val="CCCCCC"/>
                </a:solidFill>
                <a:latin typeface="Bahnschrift SemiBold" panose="020B0502040204020203" pitchFamily="34" charset="0"/>
                <a:cs typeface="Arial"/>
              </a:rPr>
              <a:t> </a:t>
            </a:r>
            <a:r>
              <a:rPr lang="en-US" sz="1200" err="1">
                <a:solidFill>
                  <a:schemeClr val="bg1"/>
                </a:solidFill>
                <a:latin typeface="Bahnschrift SemiBold" panose="020B0502040204020203" pitchFamily="34" charset="0"/>
                <a:cs typeface="Arial"/>
              </a:rPr>
              <a:t>paidsum_year</a:t>
            </a:r>
            <a:endParaRPr lang="en-US" sz="1200">
              <a:solidFill>
                <a:schemeClr val="bg1"/>
              </a:solidFill>
              <a:latin typeface="Bahnschrift SemiBold" panose="020B0502040204020203" pitchFamily="34" charset="0"/>
              <a:cs typeface="Arial"/>
            </a:endParaRPr>
          </a:p>
          <a:p>
            <a:pPr defTabSz="360363"/>
            <a:r>
              <a:rPr lang="en-US" sz="1200">
                <a:solidFill>
                  <a:srgbClr val="1CAAFC"/>
                </a:solidFill>
                <a:latin typeface="Bahnschrift SemiBold" panose="020B0502040204020203" pitchFamily="34" charset="0"/>
                <a:cs typeface="Arial"/>
              </a:rPr>
              <a:t>	FROM</a:t>
            </a:r>
            <a:r>
              <a:rPr lang="en-US" sz="1200">
                <a:solidFill>
                  <a:srgbClr val="CCCCCC"/>
                </a:solidFill>
                <a:latin typeface="Bahnschrift SemiBold" panose="020B0502040204020203" pitchFamily="34" charset="0"/>
                <a:cs typeface="Arial"/>
              </a:rPr>
              <a:t> </a:t>
            </a:r>
            <a:r>
              <a:rPr lang="en-US" sz="1200" err="1">
                <a:solidFill>
                  <a:schemeClr val="bg1"/>
                </a:solidFill>
                <a:latin typeface="Bahnschrift SemiBold" panose="020B0502040204020203" pitchFamily="34" charset="0"/>
                <a:cs typeface="Arial"/>
              </a:rPr>
              <a:t>ntrim</a:t>
            </a:r>
            <a:endParaRPr lang="en-US" sz="1200">
              <a:solidFill>
                <a:schemeClr val="bg1"/>
              </a:solidFill>
              <a:latin typeface="Bahnschrift SemiBold" panose="020B0502040204020203" pitchFamily="34" charset="0"/>
              <a:cs typeface="Arial"/>
            </a:endParaRPr>
          </a:p>
          <a:p>
            <a:pPr defTabSz="360363"/>
            <a:r>
              <a:rPr lang="en-US" sz="1200">
                <a:solidFill>
                  <a:srgbClr val="1CAAFC"/>
                </a:solidFill>
                <a:latin typeface="Bahnschrift SemiBold" panose="020B0502040204020203" pitchFamily="34" charset="0"/>
                <a:cs typeface="Arial"/>
              </a:rPr>
              <a:t>	WHERE </a:t>
            </a:r>
            <a:r>
              <a:rPr lang="en-US" sz="1200" err="1">
                <a:solidFill>
                  <a:schemeClr val="bg1"/>
                </a:solidFill>
                <a:latin typeface="Bahnschrift SemiBold" panose="020B0502040204020203" pitchFamily="34" charset="0"/>
                <a:cs typeface="Arial"/>
              </a:rPr>
              <a:t>pay_month</a:t>
            </a:r>
            <a:r>
              <a:rPr lang="en-US" sz="1200">
                <a:solidFill>
                  <a:schemeClr val="bg1"/>
                </a:solidFill>
                <a:latin typeface="Bahnschrift SemiBold" panose="020B0502040204020203" pitchFamily="34" charset="0"/>
                <a:cs typeface="Arial"/>
              </a:rPr>
              <a:t> &lt;=</a:t>
            </a:r>
            <a:r>
              <a:rPr lang="en-US" sz="1200">
                <a:solidFill>
                  <a:srgbClr val="CCCCCC"/>
                </a:solidFill>
                <a:latin typeface="Bahnschrift SemiBold" panose="020B0502040204020203" pitchFamily="34" charset="0"/>
                <a:cs typeface="Arial"/>
              </a:rPr>
              <a:t> </a:t>
            </a:r>
            <a:r>
              <a:rPr lang="en-US" sz="1200">
                <a:solidFill>
                  <a:srgbClr val="FF0000"/>
                </a:solidFill>
                <a:latin typeface="Bahnschrift SemiBold" panose="020B0502040204020203" pitchFamily="34" charset="0"/>
                <a:cs typeface="Arial"/>
              </a:rPr>
              <a:t>'2024-02-01'</a:t>
            </a:r>
            <a:r>
              <a:rPr lang="en-US" sz="1200">
                <a:solidFill>
                  <a:srgbClr val="669768"/>
                </a:solidFill>
                <a:latin typeface="Bahnschrift SemiBold" panose="020B0502040204020203" pitchFamily="34" charset="0"/>
                <a:cs typeface="Arial"/>
              </a:rPr>
              <a:t>-- CHANGE THIS TO CURRENT MONTH</a:t>
            </a:r>
          </a:p>
          <a:p>
            <a:pPr defTabSz="360363"/>
            <a:r>
              <a:rPr lang="en-US" sz="1200">
                <a:solidFill>
                  <a:srgbClr val="1CAAFC"/>
                </a:solidFill>
                <a:latin typeface="Bahnschrift SemiBold" panose="020B0502040204020203" pitchFamily="34" charset="0"/>
                <a:cs typeface="Arial"/>
              </a:rPr>
              <a:t>	GROUP BY </a:t>
            </a:r>
            <a:r>
              <a:rPr lang="en-US" sz="1200" err="1">
                <a:solidFill>
                  <a:schemeClr val="bg1"/>
                </a:solidFill>
                <a:latin typeface="Bahnschrift SemiBold" panose="020B0502040204020203" pitchFamily="34" charset="0"/>
                <a:cs typeface="Arial"/>
              </a:rPr>
              <a:t>fld_rep_cd</a:t>
            </a:r>
            <a:r>
              <a:rPr lang="en-US" sz="1200">
                <a:solidFill>
                  <a:schemeClr val="bg1"/>
                </a:solidFill>
                <a:latin typeface="Bahnschrift SemiBold" panose="020B0502040204020203" pitchFamily="34" charset="0"/>
                <a:cs typeface="Arial"/>
              </a:rPr>
              <a:t>)</a:t>
            </a:r>
          </a:p>
          <a:p>
            <a:pPr defTabSz="360363"/>
            <a:endParaRPr lang="en-US" sz="1200">
              <a:solidFill>
                <a:srgbClr val="CCCCCC"/>
              </a:solidFill>
              <a:latin typeface="Bahnschrift SemiBold" panose="020B0502040204020203" pitchFamily="34" charset="0"/>
              <a:cs typeface="Arial"/>
            </a:endParaRPr>
          </a:p>
          <a:p>
            <a:pPr defTabSz="360363"/>
            <a:endParaRPr lang="en-US" sz="1200" b="1">
              <a:solidFill>
                <a:srgbClr val="739ECA"/>
              </a:solidFill>
              <a:latin typeface="Bahnschrift SemiBold" panose="020B0502040204020203" pitchFamily="34" charset="0"/>
              <a:cs typeface="Arial"/>
            </a:endParaRPr>
          </a:p>
        </p:txBody>
      </p:sp>
      <p:sp>
        <p:nvSpPr>
          <p:cNvPr id="4" name="TextBox 3">
            <a:extLst>
              <a:ext uri="{FF2B5EF4-FFF2-40B4-BE49-F238E27FC236}">
                <a16:creationId xmlns:a16="http://schemas.microsoft.com/office/drawing/2014/main" id="{C0DED8C5-EC64-58A7-73B4-4B84FC1EC0FB}"/>
              </a:ext>
            </a:extLst>
          </p:cNvPr>
          <p:cNvSpPr txBox="1"/>
          <p:nvPr/>
        </p:nvSpPr>
        <p:spPr>
          <a:xfrm>
            <a:off x="4910123" y="582889"/>
            <a:ext cx="3836307" cy="646331"/>
          </a:xfrm>
          <a:prstGeom prst="rect">
            <a:avLst/>
          </a:prstGeom>
          <a:noFill/>
        </p:spPr>
        <p:txBody>
          <a:bodyPr wrap="none" rtlCol="0">
            <a:spAutoFit/>
          </a:bodyPr>
          <a:lstStyle/>
          <a:p>
            <a:r>
              <a:rPr lang="en-GB">
                <a:solidFill>
                  <a:schemeClr val="bg1"/>
                </a:solidFill>
              </a:rPr>
              <a:t>Note: strim is a table like </a:t>
            </a:r>
            <a:r>
              <a:rPr lang="en-GB" err="1">
                <a:solidFill>
                  <a:schemeClr val="bg1"/>
                </a:solidFill>
              </a:rPr>
              <a:t>ntrim</a:t>
            </a:r>
            <a:r>
              <a:rPr lang="en-GB">
                <a:solidFill>
                  <a:schemeClr val="bg1"/>
                </a:solidFill>
              </a:rPr>
              <a:t> but </a:t>
            </a:r>
          </a:p>
          <a:p>
            <a:r>
              <a:rPr lang="en-GB">
                <a:solidFill>
                  <a:schemeClr val="bg1"/>
                </a:solidFill>
              </a:rPr>
              <a:t>Ignores if it’s paid to get all sales</a:t>
            </a:r>
            <a:endParaRPr lang="en-SE">
              <a:solidFill>
                <a:schemeClr val="bg1"/>
              </a:solidFill>
            </a:endParaRPr>
          </a:p>
        </p:txBody>
      </p:sp>
      <p:sp>
        <p:nvSpPr>
          <p:cNvPr id="14" name="Arrow: Down 13">
            <a:extLst>
              <a:ext uri="{FF2B5EF4-FFF2-40B4-BE49-F238E27FC236}">
                <a16:creationId xmlns:a16="http://schemas.microsoft.com/office/drawing/2014/main" id="{3DC64D9B-97A2-8C20-F1DB-9DD929550CE1}"/>
              </a:ext>
            </a:extLst>
          </p:cNvPr>
          <p:cNvSpPr/>
          <p:nvPr/>
        </p:nvSpPr>
        <p:spPr>
          <a:xfrm>
            <a:off x="4386033" y="4339121"/>
            <a:ext cx="371934" cy="538467"/>
          </a:xfrm>
          <a:prstGeom prst="downArrow">
            <a:avLst>
              <a:gd name="adj1" fmla="val 37707"/>
              <a:gd name="adj2" fmla="val 50000"/>
            </a:avLst>
          </a:prstGeom>
          <a:solidFill>
            <a:srgbClr val="1CAA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Tree>
    <p:extLst>
      <p:ext uri="{BB962C8B-B14F-4D97-AF65-F5344CB8AC3E}">
        <p14:creationId xmlns:p14="http://schemas.microsoft.com/office/powerpoint/2010/main" val="30478333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7272727F-99DE-EC04-A473-3BAF73D85D25}"/>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84FDB177-173E-4C84-2D6F-C44BF8367D67}"/>
              </a:ext>
            </a:extLst>
          </p:cNvPr>
          <p:cNvGrpSpPr/>
          <p:nvPr/>
        </p:nvGrpSpPr>
        <p:grpSpPr>
          <a:xfrm>
            <a:off x="107950" y="87313"/>
            <a:ext cx="8928100" cy="4968875"/>
            <a:chOff x="107950" y="87313"/>
            <a:chExt cx="8928100" cy="4968875"/>
          </a:xfrm>
        </p:grpSpPr>
        <p:cxnSp>
          <p:nvCxnSpPr>
            <p:cNvPr id="3" name="Straight Connector 2">
              <a:extLst>
                <a:ext uri="{FF2B5EF4-FFF2-40B4-BE49-F238E27FC236}">
                  <a16:creationId xmlns:a16="http://schemas.microsoft.com/office/drawing/2014/main" id="{80A5B63A-C0BA-1131-0132-1EE4020A33F5}"/>
                </a:ext>
              </a:extLst>
            </p:cNvPr>
            <p:cNvCxnSpPr>
              <a:cxnSpLocks/>
            </p:cNvCxnSpPr>
            <p:nvPr/>
          </p:nvCxnSpPr>
          <p:spPr>
            <a:xfrm>
              <a:off x="1079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8CD87354-6425-2FA7-2D85-C7FFD3931A42}"/>
                </a:ext>
              </a:extLst>
            </p:cNvPr>
            <p:cNvCxnSpPr/>
            <p:nvPr/>
          </p:nvCxnSpPr>
          <p:spPr>
            <a:xfrm>
              <a:off x="107950" y="87313"/>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0919C621-C9F2-FA6A-8C97-8F16479F7919}"/>
                </a:ext>
              </a:extLst>
            </p:cNvPr>
            <p:cNvCxnSpPr/>
            <p:nvPr/>
          </p:nvCxnSpPr>
          <p:spPr>
            <a:xfrm>
              <a:off x="90360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27978124-5FED-BDB1-2D86-19611F310458}"/>
                </a:ext>
              </a:extLst>
            </p:cNvPr>
            <p:cNvCxnSpPr/>
            <p:nvPr/>
          </p:nvCxnSpPr>
          <p:spPr>
            <a:xfrm>
              <a:off x="107950" y="5056188"/>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grpSp>
      <p:pic>
        <p:nvPicPr>
          <p:cNvPr id="2" name="Picture 1" descr="A black and white sign with a tree and text&#10;&#10;Description automatically generated">
            <a:extLst>
              <a:ext uri="{FF2B5EF4-FFF2-40B4-BE49-F238E27FC236}">
                <a16:creationId xmlns:a16="http://schemas.microsoft.com/office/drawing/2014/main" id="{C60B0805-93A1-FCF0-E20E-A9C6EC7F996B}"/>
              </a:ext>
            </a:extLst>
          </p:cNvPr>
          <p:cNvPicPr>
            <a:picLocks noChangeAspect="1"/>
          </p:cNvPicPr>
          <p:nvPr/>
        </p:nvPicPr>
        <p:blipFill>
          <a:blip r:embed="rId2"/>
          <a:stretch>
            <a:fillRect/>
          </a:stretch>
        </p:blipFill>
        <p:spPr>
          <a:xfrm>
            <a:off x="8362616" y="4160521"/>
            <a:ext cx="673434" cy="895668"/>
          </a:xfrm>
          <a:prstGeom prst="rect">
            <a:avLst/>
          </a:prstGeom>
        </p:spPr>
      </p:pic>
      <p:grpSp>
        <p:nvGrpSpPr>
          <p:cNvPr id="18" name="Group 17">
            <a:extLst>
              <a:ext uri="{FF2B5EF4-FFF2-40B4-BE49-F238E27FC236}">
                <a16:creationId xmlns:a16="http://schemas.microsoft.com/office/drawing/2014/main" id="{7E4F4A1A-D13B-86E5-F927-32D8BC8F7534}"/>
              </a:ext>
            </a:extLst>
          </p:cNvPr>
          <p:cNvGrpSpPr/>
          <p:nvPr/>
        </p:nvGrpSpPr>
        <p:grpSpPr>
          <a:xfrm>
            <a:off x="-1181" y="414730"/>
            <a:ext cx="4284874" cy="986654"/>
            <a:chOff x="1493271" y="3198391"/>
            <a:chExt cx="7917740" cy="461664"/>
          </a:xfrm>
          <a:solidFill>
            <a:schemeClr val="bg1"/>
          </a:solidFill>
        </p:grpSpPr>
        <p:sp>
          <p:nvSpPr>
            <p:cNvPr id="16" name="Google Shape;472;p66">
              <a:extLst>
                <a:ext uri="{FF2B5EF4-FFF2-40B4-BE49-F238E27FC236}">
                  <a16:creationId xmlns:a16="http://schemas.microsoft.com/office/drawing/2014/main" id="{DBCA7C95-8D57-B238-A394-3828DE64C991}"/>
                </a:ext>
              </a:extLst>
            </p:cNvPr>
            <p:cNvSpPr/>
            <p:nvPr/>
          </p:nvSpPr>
          <p:spPr>
            <a:xfrm>
              <a:off x="1493271" y="3198391"/>
              <a:ext cx="7917740" cy="459791"/>
            </a:xfrm>
            <a:prstGeom prst="rect">
              <a:avLst/>
            </a:prstGeom>
            <a:grpFill/>
            <a:ln>
              <a:noFill/>
            </a:ln>
          </p:spPr>
          <p:txBody>
            <a:bodyPr spcFirstLastPara="1" wrap="square" lIns="91425" tIns="91425" rIns="91425" bIns="91425" anchor="ctr" anchorCtr="0">
              <a:noAutofit/>
            </a:bodyPr>
            <a:lstStyle/>
            <a:p>
              <a:r>
                <a:rPr lang="en-GB" sz="4000">
                  <a:latin typeface="+mj-lt"/>
                </a:rPr>
                <a:t> General CODE BY AGENT</a:t>
              </a:r>
            </a:p>
          </p:txBody>
        </p:sp>
        <p:cxnSp>
          <p:nvCxnSpPr>
            <p:cNvPr id="17" name="Google Shape;475;p66">
              <a:extLst>
                <a:ext uri="{FF2B5EF4-FFF2-40B4-BE49-F238E27FC236}">
                  <a16:creationId xmlns:a16="http://schemas.microsoft.com/office/drawing/2014/main" id="{B67F223A-3B98-1A27-D9E4-ACEE70F92985}"/>
                </a:ext>
              </a:extLst>
            </p:cNvPr>
            <p:cNvCxnSpPr>
              <a:cxnSpLocks/>
            </p:cNvCxnSpPr>
            <p:nvPr/>
          </p:nvCxnSpPr>
          <p:spPr>
            <a:xfrm>
              <a:off x="1699774" y="3199855"/>
              <a:ext cx="0" cy="460200"/>
            </a:xfrm>
            <a:prstGeom prst="straightConnector1">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5" name="TextBox 4">
            <a:extLst>
              <a:ext uri="{FF2B5EF4-FFF2-40B4-BE49-F238E27FC236}">
                <a16:creationId xmlns:a16="http://schemas.microsoft.com/office/drawing/2014/main" id="{C77CC42D-4146-F275-97A4-FF663D0DCBCC}"/>
              </a:ext>
            </a:extLst>
          </p:cNvPr>
          <p:cNvSpPr txBox="1"/>
          <p:nvPr/>
        </p:nvSpPr>
        <p:spPr>
          <a:xfrm>
            <a:off x="105719" y="1392194"/>
            <a:ext cx="8249679"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357188"/>
            <a:r>
              <a:rPr lang="en-US" sz="1200">
                <a:solidFill>
                  <a:schemeClr val="bg1"/>
                </a:solidFill>
                <a:latin typeface="Bahnschrift SemiBold" panose="020B0502040204020203" pitchFamily="34" charset="0"/>
                <a:cs typeface="Arial"/>
              </a:rPr>
              <a:t>,C </a:t>
            </a:r>
            <a:r>
              <a:rPr lang="en-US" sz="1200">
                <a:solidFill>
                  <a:srgbClr val="1CAAFC"/>
                </a:solidFill>
                <a:latin typeface="Bahnschrift SemiBold" panose="020B0502040204020203" pitchFamily="34" charset="0"/>
                <a:cs typeface="Arial"/>
              </a:rPr>
              <a:t>AS</a:t>
            </a:r>
          </a:p>
          <a:p>
            <a:pPr defTabSz="357188"/>
            <a:r>
              <a:rPr lang="en-US" sz="1200">
                <a:solidFill>
                  <a:schemeClr val="bg1"/>
                </a:solidFill>
                <a:latin typeface="Bahnschrift SemiBold" panose="020B0502040204020203" pitchFamily="34" charset="0"/>
                <a:cs typeface="Arial"/>
              </a:rPr>
              <a:t>	(</a:t>
            </a:r>
            <a:r>
              <a:rPr lang="en-US" sz="1200">
                <a:solidFill>
                  <a:srgbClr val="1CAAFC"/>
                </a:solidFill>
                <a:latin typeface="Bahnschrift SemiBold" panose="020B0502040204020203" pitchFamily="34" charset="0"/>
                <a:cs typeface="Arial"/>
              </a:rPr>
              <a:t>SELECT </a:t>
            </a:r>
            <a:r>
              <a:rPr lang="en-US" sz="1200" err="1">
                <a:solidFill>
                  <a:schemeClr val="bg1"/>
                </a:solidFill>
                <a:latin typeface="Bahnschrift SemiBold" panose="020B0502040204020203" pitchFamily="34" charset="0"/>
                <a:cs typeface="Arial"/>
              </a:rPr>
              <a:t>fld_rep_cd</a:t>
            </a:r>
            <a:r>
              <a:rPr lang="en-US" sz="1200">
                <a:solidFill>
                  <a:schemeClr val="bg1"/>
                </a:solidFill>
                <a:latin typeface="Bahnschrift SemiBold" panose="020B0502040204020203" pitchFamily="34" charset="0"/>
                <a:cs typeface="Arial"/>
              </a:rPr>
              <a:t> </a:t>
            </a:r>
            <a:r>
              <a:rPr lang="en-US" sz="1200">
                <a:solidFill>
                  <a:srgbClr val="1CAAFC"/>
                </a:solidFill>
                <a:latin typeface="Bahnschrift SemiBold" panose="020B0502040204020203" pitchFamily="34" charset="0"/>
                <a:cs typeface="Arial"/>
              </a:rPr>
              <a:t>AS</a:t>
            </a:r>
            <a:r>
              <a:rPr lang="en-US" sz="1200">
                <a:solidFill>
                  <a:srgbClr val="CCCCCC"/>
                </a:solidFill>
                <a:latin typeface="Bahnschrift SemiBold" panose="020B0502040204020203" pitchFamily="34" charset="0"/>
                <a:cs typeface="Arial"/>
              </a:rPr>
              <a:t> </a:t>
            </a:r>
            <a:r>
              <a:rPr lang="en-US" sz="1200" err="1">
                <a:solidFill>
                  <a:schemeClr val="bg1"/>
                </a:solidFill>
                <a:latin typeface="Bahnschrift SemiBold" panose="020B0502040204020203" pitchFamily="34" charset="0"/>
                <a:cs typeface="Arial"/>
              </a:rPr>
              <a:t>fld_c</a:t>
            </a:r>
            <a:r>
              <a:rPr lang="en-US" sz="1200">
                <a:solidFill>
                  <a:schemeClr val="bg1"/>
                </a:solidFill>
                <a:latin typeface="Bahnschrift SemiBold" panose="020B0502040204020203" pitchFamily="34" charset="0"/>
                <a:cs typeface="Arial"/>
              </a:rPr>
              <a:t>,</a:t>
            </a:r>
          </a:p>
          <a:p>
            <a:pPr defTabSz="357188"/>
            <a:r>
              <a:rPr lang="en-US" sz="1200">
                <a:solidFill>
                  <a:srgbClr val="FFFF00"/>
                </a:solidFill>
                <a:latin typeface="Bahnschrift SemiBold" panose="020B0502040204020203" pitchFamily="34" charset="0"/>
                <a:cs typeface="Arial"/>
              </a:rPr>
              <a:t> 		COUNT</a:t>
            </a:r>
            <a:r>
              <a:rPr lang="en-US" sz="1200">
                <a:solidFill>
                  <a:srgbClr val="C1AA6C"/>
                </a:solidFill>
                <a:latin typeface="Bahnschrift SemiBold" panose="020B0502040204020203" pitchFamily="34" charset="0"/>
                <a:cs typeface="Arial"/>
              </a:rPr>
              <a:t> </a:t>
            </a:r>
            <a:r>
              <a:rPr lang="en-US" sz="1200">
                <a:solidFill>
                  <a:schemeClr val="bg1"/>
                </a:solidFill>
                <a:latin typeface="Bahnschrift SemiBold" panose="020B0502040204020203" pitchFamily="34" charset="0"/>
                <a:cs typeface="Arial"/>
              </a:rPr>
              <a:t>(*) </a:t>
            </a:r>
            <a:r>
              <a:rPr lang="en-US" sz="1200">
                <a:solidFill>
                  <a:srgbClr val="1CAAFC"/>
                </a:solidFill>
                <a:latin typeface="Bahnschrift SemiBold" panose="020B0502040204020203" pitchFamily="34" charset="0"/>
                <a:cs typeface="Arial"/>
              </a:rPr>
              <a:t>AS</a:t>
            </a:r>
            <a:r>
              <a:rPr lang="en-US" sz="1200">
                <a:solidFill>
                  <a:srgbClr val="CCCCCC"/>
                </a:solidFill>
                <a:latin typeface="Bahnschrift SemiBold" panose="020B0502040204020203" pitchFamily="34" charset="0"/>
                <a:cs typeface="Arial"/>
              </a:rPr>
              <a:t> </a:t>
            </a:r>
            <a:r>
              <a:rPr lang="en-US" sz="1200" err="1">
                <a:solidFill>
                  <a:schemeClr val="bg1"/>
                </a:solidFill>
                <a:latin typeface="Bahnschrift SemiBold" panose="020B0502040204020203" pitchFamily="34" charset="0"/>
                <a:cs typeface="Arial"/>
              </a:rPr>
              <a:t>salec_year</a:t>
            </a:r>
            <a:r>
              <a:rPr lang="en-US" sz="1200">
                <a:solidFill>
                  <a:schemeClr val="bg1"/>
                </a:solidFill>
                <a:latin typeface="Bahnschrift SemiBold" panose="020B0502040204020203" pitchFamily="34" charset="0"/>
                <a:cs typeface="Arial"/>
              </a:rPr>
              <a:t>,</a:t>
            </a:r>
          </a:p>
          <a:p>
            <a:pPr defTabSz="357188"/>
            <a:r>
              <a:rPr lang="en-US" sz="1200">
                <a:solidFill>
                  <a:srgbClr val="FFFF00"/>
                </a:solidFill>
                <a:latin typeface="Bahnschrift SemiBold" panose="020B0502040204020203" pitchFamily="34" charset="0"/>
                <a:cs typeface="Arial"/>
              </a:rPr>
              <a:t> 		ROUND</a:t>
            </a:r>
            <a:r>
              <a:rPr lang="en-US" sz="1200">
                <a:solidFill>
                  <a:srgbClr val="C1AA6C"/>
                </a:solidFill>
                <a:latin typeface="Bahnschrift SemiBold" panose="020B0502040204020203" pitchFamily="34" charset="0"/>
                <a:cs typeface="Arial"/>
              </a:rPr>
              <a:t> </a:t>
            </a:r>
            <a:r>
              <a:rPr lang="en-US" sz="1200">
                <a:solidFill>
                  <a:schemeClr val="bg1"/>
                </a:solidFill>
                <a:latin typeface="Bahnschrift SemiBold" panose="020B0502040204020203" pitchFamily="34" charset="0"/>
                <a:cs typeface="Arial"/>
              </a:rPr>
              <a:t>(</a:t>
            </a:r>
            <a:r>
              <a:rPr lang="en-US" sz="1200">
                <a:solidFill>
                  <a:srgbClr val="FFFF00"/>
                </a:solidFill>
                <a:latin typeface="Bahnschrift SemiBold" panose="020B0502040204020203" pitchFamily="34" charset="0"/>
                <a:cs typeface="Arial"/>
              </a:rPr>
              <a:t>SUM </a:t>
            </a:r>
            <a:r>
              <a:rPr lang="en-US" sz="1200">
                <a:solidFill>
                  <a:schemeClr val="bg1"/>
                </a:solidFill>
                <a:latin typeface="Bahnschrift SemiBold" panose="020B0502040204020203" pitchFamily="34" charset="0"/>
                <a:cs typeface="Arial"/>
              </a:rPr>
              <a:t>(revenue) , 2)</a:t>
            </a:r>
            <a:r>
              <a:rPr lang="en-US" sz="1200">
                <a:solidFill>
                  <a:srgbClr val="CCCCCC"/>
                </a:solidFill>
                <a:latin typeface="Bahnschrift SemiBold" panose="020B0502040204020203" pitchFamily="34" charset="0"/>
                <a:cs typeface="Arial"/>
              </a:rPr>
              <a:t> </a:t>
            </a:r>
            <a:r>
              <a:rPr lang="en-US" sz="1200">
                <a:solidFill>
                  <a:srgbClr val="1CAAFC"/>
                </a:solidFill>
                <a:latin typeface="Bahnschrift SemiBold" panose="020B0502040204020203" pitchFamily="34" charset="0"/>
                <a:cs typeface="Arial"/>
              </a:rPr>
              <a:t>AS</a:t>
            </a:r>
            <a:r>
              <a:rPr lang="en-US" sz="1200">
                <a:solidFill>
                  <a:srgbClr val="CCCCCC"/>
                </a:solidFill>
                <a:latin typeface="Bahnschrift SemiBold" panose="020B0502040204020203" pitchFamily="34" charset="0"/>
                <a:cs typeface="Arial"/>
              </a:rPr>
              <a:t> </a:t>
            </a:r>
            <a:r>
              <a:rPr lang="en-US" sz="1200" err="1">
                <a:solidFill>
                  <a:schemeClr val="bg1"/>
                </a:solidFill>
                <a:latin typeface="Bahnschrift SemiBold" panose="020B0502040204020203" pitchFamily="34" charset="0"/>
                <a:cs typeface="Arial"/>
              </a:rPr>
              <a:t>salesum_year</a:t>
            </a:r>
            <a:r>
              <a:rPr lang="en-US" sz="1200">
                <a:solidFill>
                  <a:schemeClr val="bg1"/>
                </a:solidFill>
                <a:latin typeface="Bahnschrift SemiBold" panose="020B0502040204020203" pitchFamily="34" charset="0"/>
                <a:cs typeface="Arial"/>
              </a:rPr>
              <a:t>,</a:t>
            </a:r>
          </a:p>
          <a:p>
            <a:pPr defTabSz="357188"/>
            <a:r>
              <a:rPr lang="en-US" sz="1200">
                <a:solidFill>
                  <a:srgbClr val="FFFF00"/>
                </a:solidFill>
                <a:latin typeface="Bahnschrift SemiBold" panose="020B0502040204020203" pitchFamily="34" charset="0"/>
                <a:cs typeface="Arial"/>
              </a:rPr>
              <a:t> 		ROUND </a:t>
            </a:r>
            <a:r>
              <a:rPr lang="en-US" sz="1200">
                <a:solidFill>
                  <a:schemeClr val="bg1"/>
                </a:solidFill>
                <a:latin typeface="Bahnschrift SemiBold" panose="020B0502040204020203" pitchFamily="34" charset="0"/>
                <a:cs typeface="Arial"/>
              </a:rPr>
              <a:t>(</a:t>
            </a:r>
            <a:r>
              <a:rPr lang="en-US" sz="1200">
                <a:solidFill>
                  <a:srgbClr val="FFFF00"/>
                </a:solidFill>
                <a:latin typeface="Bahnschrift SemiBold" panose="020B0502040204020203" pitchFamily="34" charset="0"/>
                <a:cs typeface="Arial"/>
              </a:rPr>
              <a:t>AVG </a:t>
            </a:r>
            <a:r>
              <a:rPr lang="en-US" sz="1200">
                <a:solidFill>
                  <a:schemeClr val="bg1"/>
                </a:solidFill>
                <a:latin typeface="Bahnschrift SemiBold" panose="020B0502040204020203" pitchFamily="34" charset="0"/>
                <a:cs typeface="Arial"/>
              </a:rPr>
              <a:t>(</a:t>
            </a:r>
            <a:r>
              <a:rPr lang="en-US" sz="1200">
                <a:solidFill>
                  <a:srgbClr val="1CAAFC"/>
                </a:solidFill>
                <a:latin typeface="Bahnschrift SemiBold" panose="020B0502040204020203" pitchFamily="34" charset="0"/>
                <a:cs typeface="Arial"/>
              </a:rPr>
              <a:t>EXTRACT </a:t>
            </a:r>
            <a:r>
              <a:rPr lang="en-US" sz="1200">
                <a:solidFill>
                  <a:schemeClr val="bg1"/>
                </a:solidFill>
                <a:latin typeface="Bahnschrift SemiBold" panose="020B0502040204020203" pitchFamily="34" charset="0"/>
                <a:cs typeface="Arial"/>
              </a:rPr>
              <a:t>(</a:t>
            </a:r>
            <a:r>
              <a:rPr lang="en-US" sz="1200">
                <a:solidFill>
                  <a:srgbClr val="1CAAFC"/>
                </a:solidFill>
                <a:latin typeface="Bahnschrift SemiBold" panose="020B0502040204020203" pitchFamily="34" charset="0"/>
                <a:cs typeface="Arial"/>
              </a:rPr>
              <a:t>MONTH FROM</a:t>
            </a:r>
            <a:r>
              <a:rPr lang="en-US" sz="1200">
                <a:solidFill>
                  <a:srgbClr val="CCCCCC"/>
                </a:solidFill>
                <a:latin typeface="Bahnschrift SemiBold" panose="020B0502040204020203" pitchFamily="34" charset="0"/>
                <a:cs typeface="Arial"/>
              </a:rPr>
              <a:t> </a:t>
            </a:r>
            <a:r>
              <a:rPr lang="en-US" sz="1200" err="1">
                <a:solidFill>
                  <a:schemeClr val="bg1"/>
                </a:solidFill>
                <a:latin typeface="Bahnschrift SemiBold" panose="020B0502040204020203" pitchFamily="34" charset="0"/>
                <a:cs typeface="Arial"/>
              </a:rPr>
              <a:t>sale_month</a:t>
            </a:r>
            <a:r>
              <a:rPr lang="en-US" sz="1200">
                <a:solidFill>
                  <a:schemeClr val="bg1"/>
                </a:solidFill>
                <a:latin typeface="Bahnschrift SemiBold" panose="020B0502040204020203" pitchFamily="34" charset="0"/>
                <a:cs typeface="Arial"/>
              </a:rPr>
              <a:t>)) , 2)</a:t>
            </a:r>
            <a:r>
              <a:rPr lang="en-US" sz="1200">
                <a:solidFill>
                  <a:srgbClr val="CCCCCC"/>
                </a:solidFill>
                <a:latin typeface="Bahnschrift SemiBold" panose="020B0502040204020203" pitchFamily="34" charset="0"/>
                <a:cs typeface="Arial"/>
              </a:rPr>
              <a:t> </a:t>
            </a:r>
            <a:r>
              <a:rPr lang="en-US" sz="1200">
                <a:solidFill>
                  <a:srgbClr val="1CAAFC"/>
                </a:solidFill>
                <a:latin typeface="Bahnschrift SemiBold" panose="020B0502040204020203" pitchFamily="34" charset="0"/>
                <a:cs typeface="Arial"/>
              </a:rPr>
              <a:t>AS</a:t>
            </a:r>
            <a:r>
              <a:rPr lang="en-US" sz="1200">
                <a:solidFill>
                  <a:srgbClr val="CCCCCC"/>
                </a:solidFill>
                <a:latin typeface="Bahnschrift SemiBold" panose="020B0502040204020203" pitchFamily="34" charset="0"/>
                <a:cs typeface="Arial"/>
              </a:rPr>
              <a:t> </a:t>
            </a:r>
            <a:r>
              <a:rPr lang="en-US" sz="1200" err="1">
                <a:solidFill>
                  <a:schemeClr val="bg1"/>
                </a:solidFill>
                <a:latin typeface="Bahnschrift SemiBold" panose="020B0502040204020203" pitchFamily="34" charset="0"/>
                <a:cs typeface="Arial"/>
              </a:rPr>
              <a:t>avgsalemonth</a:t>
            </a:r>
            <a:endParaRPr lang="en-US" sz="1200">
              <a:solidFill>
                <a:schemeClr val="bg1"/>
              </a:solidFill>
              <a:latin typeface="Bahnschrift SemiBold" panose="020B0502040204020203" pitchFamily="34" charset="0"/>
              <a:cs typeface="Arial"/>
            </a:endParaRPr>
          </a:p>
          <a:p>
            <a:pPr defTabSz="357188"/>
            <a:r>
              <a:rPr lang="en-US" sz="1200">
                <a:solidFill>
                  <a:srgbClr val="1CAAFC"/>
                </a:solidFill>
                <a:latin typeface="Bahnschrift SemiBold" panose="020B0502040204020203" pitchFamily="34" charset="0"/>
                <a:cs typeface="Arial"/>
              </a:rPr>
              <a:t> 	FROM </a:t>
            </a:r>
            <a:r>
              <a:rPr lang="en-US" sz="1200" err="1">
                <a:solidFill>
                  <a:schemeClr val="bg1"/>
                </a:solidFill>
                <a:latin typeface="Bahnschrift SemiBold" panose="020B0502040204020203" pitchFamily="34" charset="0"/>
                <a:cs typeface="Arial"/>
              </a:rPr>
              <a:t>strim</a:t>
            </a:r>
            <a:endParaRPr lang="en-US" sz="1200">
              <a:solidFill>
                <a:schemeClr val="bg1"/>
              </a:solidFill>
              <a:latin typeface="Bahnschrift SemiBold" panose="020B0502040204020203" pitchFamily="34" charset="0"/>
              <a:cs typeface="Arial"/>
            </a:endParaRPr>
          </a:p>
          <a:p>
            <a:pPr defTabSz="357188"/>
            <a:r>
              <a:rPr lang="en-US" sz="1200">
                <a:solidFill>
                  <a:srgbClr val="1CAAFC"/>
                </a:solidFill>
                <a:latin typeface="Bahnschrift SemiBold" panose="020B0502040204020203" pitchFamily="34" charset="0"/>
                <a:cs typeface="Arial"/>
              </a:rPr>
              <a:t> 	WHERE </a:t>
            </a:r>
            <a:r>
              <a:rPr lang="en-US" sz="1200" err="1">
                <a:solidFill>
                  <a:schemeClr val="bg1"/>
                </a:solidFill>
                <a:latin typeface="Bahnschrift SemiBold" panose="020B0502040204020203" pitchFamily="34" charset="0"/>
                <a:cs typeface="Arial"/>
              </a:rPr>
              <a:t>sale_month</a:t>
            </a:r>
            <a:r>
              <a:rPr lang="en-US" sz="1200">
                <a:solidFill>
                  <a:schemeClr val="bg1"/>
                </a:solidFill>
                <a:latin typeface="Bahnschrift SemiBold" panose="020B0502040204020203" pitchFamily="34" charset="0"/>
                <a:cs typeface="Arial"/>
              </a:rPr>
              <a:t> &lt;=</a:t>
            </a:r>
            <a:r>
              <a:rPr lang="en-US" sz="1200">
                <a:solidFill>
                  <a:srgbClr val="CCCCCC"/>
                </a:solidFill>
                <a:latin typeface="Bahnschrift SemiBold" panose="020B0502040204020203" pitchFamily="34" charset="0"/>
                <a:cs typeface="Arial"/>
              </a:rPr>
              <a:t> </a:t>
            </a:r>
            <a:r>
              <a:rPr lang="en-US" sz="1200">
                <a:solidFill>
                  <a:srgbClr val="FF0000"/>
                </a:solidFill>
                <a:latin typeface="Bahnschrift SemiBold" panose="020B0502040204020203" pitchFamily="34" charset="0"/>
                <a:cs typeface="Arial"/>
              </a:rPr>
              <a:t>'2024-02-01' </a:t>
            </a:r>
            <a:r>
              <a:rPr lang="en-US" sz="1200">
                <a:solidFill>
                  <a:srgbClr val="669768"/>
                </a:solidFill>
                <a:latin typeface="Bahnschrift SemiBold" panose="020B0502040204020203" pitchFamily="34" charset="0"/>
                <a:cs typeface="Arial"/>
              </a:rPr>
              <a:t>-- CHANGE THIS TO CURRENT MONTH</a:t>
            </a:r>
          </a:p>
          <a:p>
            <a:pPr defTabSz="357188"/>
            <a:r>
              <a:rPr lang="en-US" sz="1200">
                <a:solidFill>
                  <a:srgbClr val="1CAAFC"/>
                </a:solidFill>
                <a:latin typeface="Bahnschrift SemiBold" panose="020B0502040204020203" pitchFamily="34" charset="0"/>
                <a:cs typeface="Arial"/>
              </a:rPr>
              <a:t> 	GROUP BY</a:t>
            </a:r>
            <a:r>
              <a:rPr lang="en-US" sz="1200">
                <a:solidFill>
                  <a:srgbClr val="CCCCCC"/>
                </a:solidFill>
                <a:latin typeface="Bahnschrift SemiBold" panose="020B0502040204020203" pitchFamily="34" charset="0"/>
                <a:cs typeface="Arial"/>
              </a:rPr>
              <a:t> </a:t>
            </a:r>
            <a:r>
              <a:rPr lang="en-US" sz="1200" err="1">
                <a:solidFill>
                  <a:schemeClr val="bg1"/>
                </a:solidFill>
                <a:latin typeface="Bahnschrift SemiBold" panose="020B0502040204020203" pitchFamily="34" charset="0"/>
                <a:cs typeface="Arial"/>
              </a:rPr>
              <a:t>fld_rep_cd</a:t>
            </a:r>
            <a:r>
              <a:rPr lang="en-US" sz="1200">
                <a:solidFill>
                  <a:schemeClr val="bg1"/>
                </a:solidFill>
                <a:latin typeface="Bahnschrift SemiBold" panose="020B0502040204020203" pitchFamily="34" charset="0"/>
                <a:cs typeface="Arial"/>
              </a:rPr>
              <a:t>)</a:t>
            </a:r>
          </a:p>
          <a:p>
            <a:pPr defTabSz="357188"/>
            <a:r>
              <a:rPr lang="en-US" sz="1200">
                <a:solidFill>
                  <a:schemeClr val="bg1"/>
                </a:solidFill>
                <a:latin typeface="Bahnschrift SemiBold" panose="020B0502040204020203" pitchFamily="34" charset="0"/>
                <a:cs typeface="Arial"/>
              </a:rPr>
              <a:t>,D</a:t>
            </a:r>
            <a:r>
              <a:rPr lang="en-US" sz="1200">
                <a:solidFill>
                  <a:srgbClr val="CCCCCC"/>
                </a:solidFill>
                <a:latin typeface="Bahnschrift SemiBold" panose="020B0502040204020203" pitchFamily="34" charset="0"/>
                <a:cs typeface="Arial"/>
              </a:rPr>
              <a:t> </a:t>
            </a:r>
            <a:r>
              <a:rPr lang="en-US" sz="1200">
                <a:solidFill>
                  <a:srgbClr val="1CAAFC"/>
                </a:solidFill>
                <a:latin typeface="Bahnschrift SemiBold" panose="020B0502040204020203" pitchFamily="34" charset="0"/>
                <a:cs typeface="Arial"/>
              </a:rPr>
              <a:t>AS</a:t>
            </a:r>
          </a:p>
          <a:p>
            <a:pPr defTabSz="357188"/>
            <a:r>
              <a:rPr lang="en-US" sz="1200">
                <a:solidFill>
                  <a:schemeClr val="bg1"/>
                </a:solidFill>
                <a:latin typeface="Bahnschrift SemiBold" panose="020B0502040204020203" pitchFamily="34" charset="0"/>
                <a:cs typeface="Arial"/>
              </a:rPr>
              <a:t>	(</a:t>
            </a:r>
            <a:r>
              <a:rPr lang="en-US" sz="1200">
                <a:solidFill>
                  <a:srgbClr val="1CAAFC"/>
                </a:solidFill>
                <a:latin typeface="Bahnschrift SemiBold" panose="020B0502040204020203" pitchFamily="34" charset="0"/>
                <a:cs typeface="Arial"/>
              </a:rPr>
              <a:t>SELECT </a:t>
            </a:r>
            <a:r>
              <a:rPr lang="en-US" sz="1200" err="1">
                <a:solidFill>
                  <a:schemeClr val="bg1"/>
                </a:solidFill>
                <a:latin typeface="Bahnschrift SemiBold" panose="020B0502040204020203" pitchFamily="34" charset="0"/>
                <a:cs typeface="Arial"/>
              </a:rPr>
              <a:t>fld_rep_cd</a:t>
            </a:r>
            <a:r>
              <a:rPr lang="en-US" sz="1200">
                <a:solidFill>
                  <a:srgbClr val="CCCCCC"/>
                </a:solidFill>
                <a:latin typeface="Bahnschrift SemiBold" panose="020B0502040204020203" pitchFamily="34" charset="0"/>
                <a:cs typeface="Arial"/>
              </a:rPr>
              <a:t> </a:t>
            </a:r>
            <a:r>
              <a:rPr lang="en-US" sz="1200">
                <a:solidFill>
                  <a:srgbClr val="1CAAFC"/>
                </a:solidFill>
                <a:latin typeface="Bahnschrift SemiBold" panose="020B0502040204020203" pitchFamily="34" charset="0"/>
                <a:cs typeface="Arial"/>
              </a:rPr>
              <a:t>AS</a:t>
            </a:r>
            <a:r>
              <a:rPr lang="en-US" sz="1200">
                <a:solidFill>
                  <a:srgbClr val="CCCCCC"/>
                </a:solidFill>
                <a:latin typeface="Bahnschrift SemiBold" panose="020B0502040204020203" pitchFamily="34" charset="0"/>
                <a:cs typeface="Arial"/>
              </a:rPr>
              <a:t> </a:t>
            </a:r>
            <a:r>
              <a:rPr lang="en-US" sz="1200" err="1">
                <a:solidFill>
                  <a:schemeClr val="bg1"/>
                </a:solidFill>
                <a:latin typeface="Bahnschrift SemiBold" panose="020B0502040204020203" pitchFamily="34" charset="0"/>
                <a:cs typeface="Arial"/>
              </a:rPr>
              <a:t>fld_D</a:t>
            </a:r>
            <a:r>
              <a:rPr lang="en-US" sz="1200">
                <a:solidFill>
                  <a:schemeClr val="bg1"/>
                </a:solidFill>
                <a:latin typeface="Bahnschrift SemiBold" panose="020B0502040204020203" pitchFamily="34" charset="0"/>
                <a:cs typeface="Arial"/>
              </a:rPr>
              <a:t>,</a:t>
            </a:r>
          </a:p>
          <a:p>
            <a:pPr defTabSz="357188"/>
            <a:r>
              <a:rPr lang="en-US" sz="1200">
                <a:solidFill>
                  <a:srgbClr val="FFFF00"/>
                </a:solidFill>
                <a:latin typeface="Bahnschrift SemiBold" panose="020B0502040204020203" pitchFamily="34" charset="0"/>
                <a:cs typeface="Arial"/>
              </a:rPr>
              <a:t>		COUNT </a:t>
            </a:r>
            <a:r>
              <a:rPr lang="en-US" sz="1200">
                <a:solidFill>
                  <a:schemeClr val="bg1"/>
                </a:solidFill>
                <a:latin typeface="Bahnschrift SemiBold" panose="020B0502040204020203" pitchFamily="34" charset="0"/>
                <a:cs typeface="Arial"/>
              </a:rPr>
              <a:t>(*)</a:t>
            </a:r>
            <a:r>
              <a:rPr lang="en-US" sz="1200">
                <a:solidFill>
                  <a:srgbClr val="CCCCCC"/>
                </a:solidFill>
                <a:latin typeface="Bahnschrift SemiBold" panose="020B0502040204020203" pitchFamily="34" charset="0"/>
                <a:cs typeface="Arial"/>
              </a:rPr>
              <a:t> </a:t>
            </a:r>
            <a:r>
              <a:rPr lang="en-US" sz="1200">
                <a:solidFill>
                  <a:srgbClr val="1CAAFC"/>
                </a:solidFill>
                <a:latin typeface="Bahnschrift SemiBold" panose="020B0502040204020203" pitchFamily="34" charset="0"/>
                <a:cs typeface="Arial"/>
              </a:rPr>
              <a:t>AS</a:t>
            </a:r>
            <a:r>
              <a:rPr lang="en-US" sz="1200">
                <a:solidFill>
                  <a:srgbClr val="CCCCCC"/>
                </a:solidFill>
                <a:latin typeface="Bahnschrift SemiBold" panose="020B0502040204020203" pitchFamily="34" charset="0"/>
                <a:cs typeface="Arial"/>
              </a:rPr>
              <a:t> </a:t>
            </a:r>
            <a:r>
              <a:rPr lang="en-US" sz="1200" err="1">
                <a:solidFill>
                  <a:schemeClr val="bg1"/>
                </a:solidFill>
                <a:latin typeface="Bahnschrift SemiBold" panose="020B0502040204020203" pitchFamily="34" charset="0"/>
                <a:cs typeface="Arial"/>
              </a:rPr>
              <a:t>clawc_year</a:t>
            </a:r>
            <a:r>
              <a:rPr lang="en-US" sz="1200">
                <a:solidFill>
                  <a:schemeClr val="bg1"/>
                </a:solidFill>
                <a:latin typeface="Bahnschrift SemiBold" panose="020B0502040204020203" pitchFamily="34" charset="0"/>
                <a:cs typeface="Arial"/>
              </a:rPr>
              <a:t>,</a:t>
            </a:r>
          </a:p>
          <a:p>
            <a:pPr defTabSz="357188"/>
            <a:r>
              <a:rPr lang="en-US" sz="1200">
                <a:solidFill>
                  <a:srgbClr val="FFFF00"/>
                </a:solidFill>
                <a:latin typeface="Bahnschrift SemiBold" panose="020B0502040204020203" pitchFamily="34" charset="0"/>
                <a:cs typeface="Arial"/>
              </a:rPr>
              <a:t>		ROUND </a:t>
            </a:r>
            <a:r>
              <a:rPr lang="en-US" sz="1200">
                <a:solidFill>
                  <a:schemeClr val="bg1"/>
                </a:solidFill>
                <a:latin typeface="Bahnschrift SemiBold" panose="020B0502040204020203" pitchFamily="34" charset="0"/>
                <a:cs typeface="Arial"/>
              </a:rPr>
              <a:t>(</a:t>
            </a:r>
            <a:r>
              <a:rPr lang="en-US" sz="1200">
                <a:solidFill>
                  <a:srgbClr val="FFFF00"/>
                </a:solidFill>
                <a:latin typeface="Bahnschrift SemiBold" panose="020B0502040204020203" pitchFamily="34" charset="0"/>
                <a:cs typeface="Arial"/>
              </a:rPr>
              <a:t>SUM </a:t>
            </a:r>
            <a:r>
              <a:rPr lang="en-US" sz="1200">
                <a:solidFill>
                  <a:schemeClr val="bg1"/>
                </a:solidFill>
                <a:latin typeface="Bahnschrift SemiBold" panose="020B0502040204020203" pitchFamily="34" charset="0"/>
                <a:cs typeface="Arial"/>
              </a:rPr>
              <a:t>(claw) , 2)</a:t>
            </a:r>
            <a:r>
              <a:rPr lang="en-US" sz="1200">
                <a:solidFill>
                  <a:srgbClr val="CCCCCC"/>
                </a:solidFill>
                <a:latin typeface="Bahnschrift SemiBold" panose="020B0502040204020203" pitchFamily="34" charset="0"/>
                <a:cs typeface="Arial"/>
              </a:rPr>
              <a:t> </a:t>
            </a:r>
            <a:r>
              <a:rPr lang="en-US" sz="1200">
                <a:solidFill>
                  <a:srgbClr val="1CAAFC"/>
                </a:solidFill>
                <a:latin typeface="Bahnschrift SemiBold" panose="020B0502040204020203" pitchFamily="34" charset="0"/>
                <a:cs typeface="Arial"/>
              </a:rPr>
              <a:t>AS </a:t>
            </a:r>
            <a:r>
              <a:rPr lang="en-US" sz="1200" err="1">
                <a:solidFill>
                  <a:schemeClr val="bg1"/>
                </a:solidFill>
                <a:latin typeface="Bahnschrift SemiBold" panose="020B0502040204020203" pitchFamily="34" charset="0"/>
                <a:cs typeface="Arial"/>
              </a:rPr>
              <a:t>clawsum_year</a:t>
            </a:r>
            <a:endParaRPr lang="en-US" sz="1200">
              <a:solidFill>
                <a:schemeClr val="bg1"/>
              </a:solidFill>
              <a:latin typeface="Bahnschrift SemiBold" panose="020B0502040204020203" pitchFamily="34" charset="0"/>
              <a:cs typeface="Arial"/>
            </a:endParaRPr>
          </a:p>
          <a:p>
            <a:pPr defTabSz="357188"/>
            <a:r>
              <a:rPr lang="en-US" sz="1200">
                <a:solidFill>
                  <a:srgbClr val="1CAAFC"/>
                </a:solidFill>
                <a:latin typeface="Bahnschrift SemiBold" panose="020B0502040204020203" pitchFamily="34" charset="0"/>
                <a:cs typeface="Arial"/>
              </a:rPr>
              <a:t>	FROM </a:t>
            </a:r>
            <a:r>
              <a:rPr lang="en-US" sz="1200" err="1">
                <a:solidFill>
                  <a:schemeClr val="bg1"/>
                </a:solidFill>
                <a:latin typeface="Bahnschrift SemiBold" panose="020B0502040204020203" pitchFamily="34" charset="0"/>
                <a:cs typeface="Arial"/>
              </a:rPr>
              <a:t>strim</a:t>
            </a:r>
            <a:endParaRPr lang="en-US" sz="1200">
              <a:solidFill>
                <a:schemeClr val="bg1"/>
              </a:solidFill>
              <a:latin typeface="Bahnschrift SemiBold" panose="020B0502040204020203" pitchFamily="34" charset="0"/>
              <a:cs typeface="Arial"/>
            </a:endParaRPr>
          </a:p>
          <a:p>
            <a:pPr defTabSz="357188"/>
            <a:r>
              <a:rPr lang="en-US" sz="1200">
                <a:solidFill>
                  <a:srgbClr val="1CAAFC"/>
                </a:solidFill>
                <a:latin typeface="Bahnschrift SemiBold" panose="020B0502040204020203" pitchFamily="34" charset="0"/>
                <a:cs typeface="Arial"/>
              </a:rPr>
              <a:t>	WHERE </a:t>
            </a:r>
            <a:r>
              <a:rPr lang="en-US" sz="1200" err="1">
                <a:solidFill>
                  <a:schemeClr val="bg1"/>
                </a:solidFill>
                <a:latin typeface="Bahnschrift SemiBold" panose="020B0502040204020203" pitchFamily="34" charset="0"/>
                <a:cs typeface="Arial"/>
              </a:rPr>
              <a:t>claw_month</a:t>
            </a:r>
            <a:r>
              <a:rPr lang="en-US" sz="1200">
                <a:solidFill>
                  <a:schemeClr val="bg1"/>
                </a:solidFill>
                <a:latin typeface="Bahnschrift SemiBold" panose="020B0502040204020203" pitchFamily="34" charset="0"/>
                <a:cs typeface="Arial"/>
              </a:rPr>
              <a:t> &lt;=</a:t>
            </a:r>
            <a:r>
              <a:rPr lang="en-US" sz="1200">
                <a:solidFill>
                  <a:srgbClr val="CCCCCC"/>
                </a:solidFill>
                <a:latin typeface="Bahnschrift SemiBold" panose="020B0502040204020203" pitchFamily="34" charset="0"/>
                <a:cs typeface="Arial"/>
              </a:rPr>
              <a:t> </a:t>
            </a:r>
            <a:r>
              <a:rPr lang="en-US" sz="1200">
                <a:solidFill>
                  <a:srgbClr val="FF0000"/>
                </a:solidFill>
                <a:latin typeface="Bahnschrift SemiBold" panose="020B0502040204020203" pitchFamily="34" charset="0"/>
                <a:cs typeface="Arial"/>
              </a:rPr>
              <a:t>'2024-02-01'</a:t>
            </a:r>
            <a:r>
              <a:rPr lang="en-US" sz="1200">
                <a:solidFill>
                  <a:srgbClr val="CAC580"/>
                </a:solidFill>
                <a:latin typeface="Bahnschrift SemiBold" panose="020B0502040204020203" pitchFamily="34" charset="0"/>
                <a:cs typeface="Arial"/>
              </a:rPr>
              <a:t> </a:t>
            </a:r>
            <a:r>
              <a:rPr lang="en-US" sz="1200">
                <a:solidFill>
                  <a:srgbClr val="669768"/>
                </a:solidFill>
                <a:latin typeface="Bahnschrift SemiBold" panose="020B0502040204020203" pitchFamily="34" charset="0"/>
                <a:cs typeface="Arial"/>
              </a:rPr>
              <a:t>-- CHANGE THIS TO CURRENT MONTH</a:t>
            </a:r>
          </a:p>
          <a:p>
            <a:pPr defTabSz="357188"/>
            <a:r>
              <a:rPr lang="en-US" sz="1200">
                <a:solidFill>
                  <a:srgbClr val="1CAAFC"/>
                </a:solidFill>
                <a:latin typeface="Bahnschrift SemiBold" panose="020B0502040204020203" pitchFamily="34" charset="0"/>
                <a:cs typeface="Arial"/>
              </a:rPr>
              <a:t>	GROUP BY</a:t>
            </a:r>
            <a:r>
              <a:rPr lang="en-US" sz="1200">
                <a:solidFill>
                  <a:srgbClr val="CCCCCC"/>
                </a:solidFill>
                <a:latin typeface="Bahnschrift SemiBold" panose="020B0502040204020203" pitchFamily="34" charset="0"/>
                <a:cs typeface="Arial"/>
              </a:rPr>
              <a:t> </a:t>
            </a:r>
            <a:r>
              <a:rPr lang="en-US" sz="1200" err="1">
                <a:solidFill>
                  <a:schemeClr val="bg1"/>
                </a:solidFill>
                <a:latin typeface="Bahnschrift SemiBold" panose="020B0502040204020203" pitchFamily="34" charset="0"/>
                <a:cs typeface="Arial"/>
              </a:rPr>
              <a:t>fld_rep_cd</a:t>
            </a:r>
            <a:r>
              <a:rPr lang="en-US" sz="1200">
                <a:solidFill>
                  <a:schemeClr val="bg1"/>
                </a:solidFill>
                <a:latin typeface="Bahnschrift SemiBold" panose="020B0502040204020203" pitchFamily="34" charset="0"/>
                <a:cs typeface="Arial"/>
              </a:rPr>
              <a:t>)</a:t>
            </a:r>
          </a:p>
        </p:txBody>
      </p:sp>
      <p:sp>
        <p:nvSpPr>
          <p:cNvPr id="4" name="Arrow: Down 3">
            <a:extLst>
              <a:ext uri="{FF2B5EF4-FFF2-40B4-BE49-F238E27FC236}">
                <a16:creationId xmlns:a16="http://schemas.microsoft.com/office/drawing/2014/main" id="{5478C00C-6863-9C60-6B4E-20D6177FF939}"/>
              </a:ext>
            </a:extLst>
          </p:cNvPr>
          <p:cNvSpPr/>
          <p:nvPr/>
        </p:nvSpPr>
        <p:spPr>
          <a:xfrm>
            <a:off x="4386033" y="4339121"/>
            <a:ext cx="371934" cy="538467"/>
          </a:xfrm>
          <a:prstGeom prst="downArrow">
            <a:avLst>
              <a:gd name="adj1" fmla="val 37707"/>
              <a:gd name="adj2" fmla="val 50000"/>
            </a:avLst>
          </a:prstGeom>
          <a:solidFill>
            <a:srgbClr val="1CAA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Tree>
    <p:extLst>
      <p:ext uri="{BB962C8B-B14F-4D97-AF65-F5344CB8AC3E}">
        <p14:creationId xmlns:p14="http://schemas.microsoft.com/office/powerpoint/2010/main" val="4046268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7272727F-99DE-EC04-A473-3BAF73D85D25}"/>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84FDB177-173E-4C84-2D6F-C44BF8367D67}"/>
              </a:ext>
            </a:extLst>
          </p:cNvPr>
          <p:cNvGrpSpPr/>
          <p:nvPr/>
        </p:nvGrpSpPr>
        <p:grpSpPr>
          <a:xfrm>
            <a:off x="107950" y="87313"/>
            <a:ext cx="8928100" cy="4968875"/>
            <a:chOff x="107950" y="87313"/>
            <a:chExt cx="8928100" cy="4968875"/>
          </a:xfrm>
        </p:grpSpPr>
        <p:cxnSp>
          <p:nvCxnSpPr>
            <p:cNvPr id="3" name="Straight Connector 2">
              <a:extLst>
                <a:ext uri="{FF2B5EF4-FFF2-40B4-BE49-F238E27FC236}">
                  <a16:creationId xmlns:a16="http://schemas.microsoft.com/office/drawing/2014/main" id="{80A5B63A-C0BA-1131-0132-1EE4020A33F5}"/>
                </a:ext>
              </a:extLst>
            </p:cNvPr>
            <p:cNvCxnSpPr>
              <a:cxnSpLocks/>
            </p:cNvCxnSpPr>
            <p:nvPr/>
          </p:nvCxnSpPr>
          <p:spPr>
            <a:xfrm>
              <a:off x="1079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8CD87354-6425-2FA7-2D85-C7FFD3931A42}"/>
                </a:ext>
              </a:extLst>
            </p:cNvPr>
            <p:cNvCxnSpPr/>
            <p:nvPr/>
          </p:nvCxnSpPr>
          <p:spPr>
            <a:xfrm>
              <a:off x="107950" y="87313"/>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0919C621-C9F2-FA6A-8C97-8F16479F7919}"/>
                </a:ext>
              </a:extLst>
            </p:cNvPr>
            <p:cNvCxnSpPr/>
            <p:nvPr/>
          </p:nvCxnSpPr>
          <p:spPr>
            <a:xfrm>
              <a:off x="90360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27978124-5FED-BDB1-2D86-19611F310458}"/>
                </a:ext>
              </a:extLst>
            </p:cNvPr>
            <p:cNvCxnSpPr/>
            <p:nvPr/>
          </p:nvCxnSpPr>
          <p:spPr>
            <a:xfrm>
              <a:off x="107950" y="5056188"/>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grpSp>
      <p:pic>
        <p:nvPicPr>
          <p:cNvPr id="2" name="Picture 1" descr="A black and white sign with a tree and text&#10;&#10;Description automatically generated">
            <a:extLst>
              <a:ext uri="{FF2B5EF4-FFF2-40B4-BE49-F238E27FC236}">
                <a16:creationId xmlns:a16="http://schemas.microsoft.com/office/drawing/2014/main" id="{C60B0805-93A1-FCF0-E20E-A9C6EC7F996B}"/>
              </a:ext>
            </a:extLst>
          </p:cNvPr>
          <p:cNvPicPr>
            <a:picLocks noChangeAspect="1"/>
          </p:cNvPicPr>
          <p:nvPr/>
        </p:nvPicPr>
        <p:blipFill>
          <a:blip r:embed="rId2"/>
          <a:stretch>
            <a:fillRect/>
          </a:stretch>
        </p:blipFill>
        <p:spPr>
          <a:xfrm>
            <a:off x="8362616" y="4160521"/>
            <a:ext cx="673434" cy="895668"/>
          </a:xfrm>
          <a:prstGeom prst="rect">
            <a:avLst/>
          </a:prstGeom>
        </p:spPr>
      </p:pic>
      <p:grpSp>
        <p:nvGrpSpPr>
          <p:cNvPr id="18" name="Group 17">
            <a:extLst>
              <a:ext uri="{FF2B5EF4-FFF2-40B4-BE49-F238E27FC236}">
                <a16:creationId xmlns:a16="http://schemas.microsoft.com/office/drawing/2014/main" id="{7E4F4A1A-D13B-86E5-F927-32D8BC8F7534}"/>
              </a:ext>
            </a:extLst>
          </p:cNvPr>
          <p:cNvGrpSpPr/>
          <p:nvPr/>
        </p:nvGrpSpPr>
        <p:grpSpPr>
          <a:xfrm>
            <a:off x="-1181" y="414730"/>
            <a:ext cx="4284874" cy="986654"/>
            <a:chOff x="1493271" y="3198391"/>
            <a:chExt cx="7917740" cy="461664"/>
          </a:xfrm>
          <a:solidFill>
            <a:schemeClr val="bg1"/>
          </a:solidFill>
        </p:grpSpPr>
        <p:sp>
          <p:nvSpPr>
            <p:cNvPr id="16" name="Google Shape;472;p66">
              <a:extLst>
                <a:ext uri="{FF2B5EF4-FFF2-40B4-BE49-F238E27FC236}">
                  <a16:creationId xmlns:a16="http://schemas.microsoft.com/office/drawing/2014/main" id="{DBCA7C95-8D57-B238-A394-3828DE64C991}"/>
                </a:ext>
              </a:extLst>
            </p:cNvPr>
            <p:cNvSpPr/>
            <p:nvPr/>
          </p:nvSpPr>
          <p:spPr>
            <a:xfrm>
              <a:off x="1493271" y="3198391"/>
              <a:ext cx="7917740" cy="459791"/>
            </a:xfrm>
            <a:prstGeom prst="rect">
              <a:avLst/>
            </a:prstGeom>
            <a:grpFill/>
            <a:ln>
              <a:noFill/>
            </a:ln>
          </p:spPr>
          <p:txBody>
            <a:bodyPr spcFirstLastPara="1" wrap="square" lIns="91425" tIns="91425" rIns="91425" bIns="91425" anchor="ctr" anchorCtr="0">
              <a:noAutofit/>
            </a:bodyPr>
            <a:lstStyle/>
            <a:p>
              <a:r>
                <a:rPr lang="en-GB" sz="4000">
                  <a:latin typeface="+mj-lt"/>
                </a:rPr>
                <a:t> General CODE BY AGENT</a:t>
              </a:r>
            </a:p>
          </p:txBody>
        </p:sp>
        <p:cxnSp>
          <p:nvCxnSpPr>
            <p:cNvPr id="17" name="Google Shape;475;p66">
              <a:extLst>
                <a:ext uri="{FF2B5EF4-FFF2-40B4-BE49-F238E27FC236}">
                  <a16:creationId xmlns:a16="http://schemas.microsoft.com/office/drawing/2014/main" id="{B67F223A-3B98-1A27-D9E4-ACEE70F92985}"/>
                </a:ext>
              </a:extLst>
            </p:cNvPr>
            <p:cNvCxnSpPr>
              <a:cxnSpLocks/>
            </p:cNvCxnSpPr>
            <p:nvPr/>
          </p:nvCxnSpPr>
          <p:spPr>
            <a:xfrm>
              <a:off x="1699774" y="3199855"/>
              <a:ext cx="0" cy="460200"/>
            </a:xfrm>
            <a:prstGeom prst="straightConnector1">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5" name="TextBox 4">
            <a:extLst>
              <a:ext uri="{FF2B5EF4-FFF2-40B4-BE49-F238E27FC236}">
                <a16:creationId xmlns:a16="http://schemas.microsoft.com/office/drawing/2014/main" id="{C77CC42D-4146-F275-97A4-FF663D0DCBCC}"/>
              </a:ext>
            </a:extLst>
          </p:cNvPr>
          <p:cNvSpPr txBox="1"/>
          <p:nvPr/>
        </p:nvSpPr>
        <p:spPr>
          <a:xfrm>
            <a:off x="112938" y="1357848"/>
            <a:ext cx="5274402"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357188"/>
            <a:r>
              <a:rPr lang="en-US" sz="1200">
                <a:solidFill>
                  <a:srgbClr val="1CAAFC"/>
                </a:solidFill>
                <a:latin typeface="Bahnschrift SemiBold" panose="020B0502040204020203" pitchFamily="34" charset="0"/>
                <a:cs typeface="Arial"/>
              </a:rPr>
              <a:t>SELECT</a:t>
            </a:r>
            <a:r>
              <a:rPr lang="en-US" sz="1200">
                <a:solidFill>
                  <a:srgbClr val="739ECA"/>
                </a:solidFill>
                <a:latin typeface="Bahnschrift SemiBold" panose="020B0502040204020203" pitchFamily="34" charset="0"/>
                <a:cs typeface="Arial"/>
              </a:rPr>
              <a:t> </a:t>
            </a:r>
            <a:r>
              <a:rPr lang="en-US" sz="1200" err="1">
                <a:solidFill>
                  <a:schemeClr val="bg1"/>
                </a:solidFill>
                <a:latin typeface="Bahnschrift SemiBold" panose="020B0502040204020203" pitchFamily="34" charset="0"/>
                <a:cs typeface="Arial"/>
              </a:rPr>
              <a:t>fld_a</a:t>
            </a:r>
            <a:r>
              <a:rPr lang="en-US" sz="1200">
                <a:solidFill>
                  <a:schemeClr val="bg1"/>
                </a:solidFill>
                <a:latin typeface="Bahnschrift SemiBold" panose="020B0502040204020203" pitchFamily="34" charset="0"/>
                <a:cs typeface="Arial"/>
              </a:rPr>
              <a:t>,</a:t>
            </a:r>
          </a:p>
          <a:p>
            <a:pPr defTabSz="357188"/>
            <a:r>
              <a:rPr lang="en-US" sz="1200">
                <a:solidFill>
                  <a:schemeClr val="bg1"/>
                </a:solidFill>
                <a:latin typeface="Bahnschrift SemiBold" panose="020B0502040204020203" pitchFamily="34" charset="0"/>
                <a:cs typeface="Arial"/>
              </a:rPr>
              <a:t>  	</a:t>
            </a:r>
            <a:r>
              <a:rPr lang="en-US" sz="1200" err="1">
                <a:solidFill>
                  <a:schemeClr val="bg1"/>
                </a:solidFill>
                <a:latin typeface="Bahnschrift SemiBold" panose="020B0502040204020203" pitchFamily="34" charset="0"/>
                <a:cs typeface="Arial"/>
              </a:rPr>
              <a:t>salec_month</a:t>
            </a:r>
            <a:r>
              <a:rPr lang="en-US" sz="1200">
                <a:solidFill>
                  <a:schemeClr val="bg1"/>
                </a:solidFill>
                <a:latin typeface="Bahnschrift SemiBold" panose="020B0502040204020203" pitchFamily="34" charset="0"/>
                <a:cs typeface="Arial"/>
              </a:rPr>
              <a:t>,</a:t>
            </a:r>
          </a:p>
          <a:p>
            <a:pPr defTabSz="357188"/>
            <a:r>
              <a:rPr lang="en-US" sz="1200">
                <a:solidFill>
                  <a:schemeClr val="bg1"/>
                </a:solidFill>
                <a:latin typeface="Bahnschrift SemiBold" panose="020B0502040204020203" pitchFamily="34" charset="0"/>
                <a:cs typeface="Arial"/>
              </a:rPr>
              <a:t>  	</a:t>
            </a:r>
            <a:r>
              <a:rPr lang="en-US" sz="1200" err="1">
                <a:solidFill>
                  <a:schemeClr val="bg1"/>
                </a:solidFill>
                <a:latin typeface="Bahnschrift SemiBold" panose="020B0502040204020203" pitchFamily="34" charset="0"/>
                <a:cs typeface="Arial"/>
              </a:rPr>
              <a:t>salesum_month</a:t>
            </a:r>
            <a:r>
              <a:rPr lang="en-US" sz="1200">
                <a:solidFill>
                  <a:schemeClr val="bg1"/>
                </a:solidFill>
                <a:latin typeface="Bahnschrift SemiBold" panose="020B0502040204020203" pitchFamily="34" charset="0"/>
                <a:cs typeface="Arial"/>
              </a:rPr>
              <a:t>,</a:t>
            </a:r>
          </a:p>
          <a:p>
            <a:pPr defTabSz="357188"/>
            <a:r>
              <a:rPr lang="en-US" sz="1200">
                <a:solidFill>
                  <a:schemeClr val="bg1"/>
                </a:solidFill>
                <a:latin typeface="Bahnschrift SemiBold" panose="020B0502040204020203" pitchFamily="34" charset="0"/>
                <a:cs typeface="Arial"/>
              </a:rPr>
              <a:t>  	</a:t>
            </a:r>
            <a:r>
              <a:rPr lang="en-US" sz="1200" err="1">
                <a:solidFill>
                  <a:schemeClr val="bg1"/>
                </a:solidFill>
                <a:latin typeface="Bahnschrift SemiBold" panose="020B0502040204020203" pitchFamily="34" charset="0"/>
                <a:cs typeface="Arial"/>
              </a:rPr>
              <a:t>salec_year</a:t>
            </a:r>
            <a:r>
              <a:rPr lang="en-US" sz="1200">
                <a:solidFill>
                  <a:schemeClr val="bg1"/>
                </a:solidFill>
                <a:latin typeface="Bahnschrift SemiBold" panose="020B0502040204020203" pitchFamily="34" charset="0"/>
                <a:cs typeface="Arial"/>
              </a:rPr>
              <a:t>,</a:t>
            </a:r>
          </a:p>
          <a:p>
            <a:pPr defTabSz="357188"/>
            <a:r>
              <a:rPr lang="en-US" sz="1200">
                <a:solidFill>
                  <a:schemeClr val="bg1"/>
                </a:solidFill>
                <a:latin typeface="Bahnschrift SemiBold" panose="020B0502040204020203" pitchFamily="34" charset="0"/>
                <a:cs typeface="Arial"/>
              </a:rPr>
              <a:t>  	</a:t>
            </a:r>
            <a:r>
              <a:rPr lang="en-US" sz="1200" err="1">
                <a:solidFill>
                  <a:schemeClr val="bg1"/>
                </a:solidFill>
                <a:latin typeface="Bahnschrift SemiBold" panose="020B0502040204020203" pitchFamily="34" charset="0"/>
                <a:cs typeface="Arial"/>
              </a:rPr>
              <a:t>avgsalemonth</a:t>
            </a:r>
            <a:r>
              <a:rPr lang="en-US" sz="1200">
                <a:solidFill>
                  <a:schemeClr val="bg1"/>
                </a:solidFill>
                <a:latin typeface="Bahnschrift SemiBold" panose="020B0502040204020203" pitchFamily="34" charset="0"/>
                <a:cs typeface="Arial"/>
              </a:rPr>
              <a:t>,</a:t>
            </a:r>
          </a:p>
          <a:p>
            <a:pPr defTabSz="357188"/>
            <a:r>
              <a:rPr lang="en-US" sz="1200">
                <a:solidFill>
                  <a:schemeClr val="bg1"/>
                </a:solidFill>
                <a:latin typeface="Bahnschrift SemiBold" panose="020B0502040204020203" pitchFamily="34" charset="0"/>
                <a:cs typeface="Arial"/>
              </a:rPr>
              <a:t>  	</a:t>
            </a:r>
            <a:r>
              <a:rPr lang="en-US" sz="1200" err="1">
                <a:solidFill>
                  <a:schemeClr val="bg1"/>
                </a:solidFill>
                <a:latin typeface="Bahnschrift SemiBold" panose="020B0502040204020203" pitchFamily="34" charset="0"/>
                <a:cs typeface="Arial"/>
              </a:rPr>
              <a:t>paidc_year</a:t>
            </a:r>
            <a:r>
              <a:rPr lang="en-US" sz="1200">
                <a:solidFill>
                  <a:schemeClr val="bg1"/>
                </a:solidFill>
                <a:latin typeface="Bahnschrift SemiBold" panose="020B0502040204020203" pitchFamily="34" charset="0"/>
                <a:cs typeface="Arial"/>
              </a:rPr>
              <a:t>,</a:t>
            </a:r>
          </a:p>
          <a:p>
            <a:pPr defTabSz="357188"/>
            <a:r>
              <a:rPr lang="en-US" sz="1200">
                <a:solidFill>
                  <a:srgbClr val="F3D80D"/>
                </a:solidFill>
                <a:latin typeface="Bahnschrift SemiBold" panose="020B0502040204020203" pitchFamily="34" charset="0"/>
                <a:cs typeface="Arial"/>
              </a:rPr>
              <a:t>  	</a:t>
            </a:r>
            <a:r>
              <a:rPr lang="en-US" sz="1200">
                <a:solidFill>
                  <a:srgbClr val="FFFF00"/>
                </a:solidFill>
                <a:latin typeface="Bahnschrift SemiBold" panose="020B0502040204020203" pitchFamily="34" charset="0"/>
                <a:cs typeface="Arial"/>
              </a:rPr>
              <a:t>ROUND </a:t>
            </a:r>
            <a:r>
              <a:rPr lang="en-US" sz="1200">
                <a:solidFill>
                  <a:schemeClr val="bg1"/>
                </a:solidFill>
                <a:latin typeface="Bahnschrift SemiBold" panose="020B0502040204020203" pitchFamily="34" charset="0"/>
                <a:cs typeface="Arial"/>
              </a:rPr>
              <a:t>((</a:t>
            </a:r>
            <a:r>
              <a:rPr lang="en-US" sz="1200" err="1">
                <a:solidFill>
                  <a:schemeClr val="bg1"/>
                </a:solidFill>
                <a:latin typeface="Bahnschrift SemiBold" panose="020B0502040204020203" pitchFamily="34" charset="0"/>
                <a:cs typeface="Arial"/>
              </a:rPr>
              <a:t>paidc_year</a:t>
            </a:r>
            <a:r>
              <a:rPr lang="en-US" sz="1200">
                <a:solidFill>
                  <a:schemeClr val="bg1"/>
                </a:solidFill>
                <a:latin typeface="Bahnschrift SemiBold" panose="020B0502040204020203" pitchFamily="34" charset="0"/>
                <a:cs typeface="Arial"/>
              </a:rPr>
              <a:t>*100.0) / (</a:t>
            </a:r>
            <a:r>
              <a:rPr lang="en-US" sz="1200" err="1">
                <a:solidFill>
                  <a:schemeClr val="bg1"/>
                </a:solidFill>
                <a:latin typeface="Bahnschrift SemiBold" panose="020B0502040204020203" pitchFamily="34" charset="0"/>
                <a:cs typeface="Arial"/>
              </a:rPr>
              <a:t>salec_year</a:t>
            </a:r>
            <a:r>
              <a:rPr lang="en-US" sz="1200">
                <a:solidFill>
                  <a:schemeClr val="bg1"/>
                </a:solidFill>
                <a:latin typeface="Bahnschrift SemiBold" panose="020B0502040204020203" pitchFamily="34" charset="0"/>
                <a:cs typeface="Arial"/>
              </a:rPr>
              <a:t>),2) </a:t>
            </a:r>
            <a:r>
              <a:rPr lang="en-US" sz="1200">
                <a:solidFill>
                  <a:srgbClr val="1CAAFC"/>
                </a:solidFill>
                <a:latin typeface="Bahnschrift SemiBold" panose="020B0502040204020203" pitchFamily="34" charset="0"/>
                <a:cs typeface="Arial"/>
              </a:rPr>
              <a:t>AS </a:t>
            </a:r>
            <a:r>
              <a:rPr lang="en-US" sz="1200" err="1">
                <a:solidFill>
                  <a:schemeClr val="bg1"/>
                </a:solidFill>
                <a:latin typeface="Bahnschrift SemiBold" panose="020B0502040204020203" pitchFamily="34" charset="0"/>
                <a:cs typeface="Arial"/>
              </a:rPr>
              <a:t>percent_paid</a:t>
            </a:r>
            <a:r>
              <a:rPr lang="en-US" sz="1200">
                <a:solidFill>
                  <a:schemeClr val="bg1"/>
                </a:solidFill>
                <a:latin typeface="Bahnschrift SemiBold" panose="020B0502040204020203" pitchFamily="34" charset="0"/>
                <a:cs typeface="Arial"/>
              </a:rPr>
              <a:t>,</a:t>
            </a:r>
          </a:p>
          <a:p>
            <a:pPr defTabSz="357188"/>
            <a:r>
              <a:rPr lang="en-US" sz="1200">
                <a:solidFill>
                  <a:srgbClr val="F3D80D"/>
                </a:solidFill>
                <a:latin typeface="Bahnschrift SemiBold" panose="020B0502040204020203" pitchFamily="34" charset="0"/>
                <a:cs typeface="Arial"/>
              </a:rPr>
              <a:t>  	</a:t>
            </a:r>
            <a:r>
              <a:rPr lang="en-US" sz="1200">
                <a:solidFill>
                  <a:srgbClr val="FFFF00"/>
                </a:solidFill>
                <a:latin typeface="Bahnschrift SemiBold" panose="020B0502040204020203" pitchFamily="34" charset="0"/>
                <a:cs typeface="Arial"/>
              </a:rPr>
              <a:t>ROUND </a:t>
            </a:r>
            <a:r>
              <a:rPr lang="en-US" sz="1200">
                <a:solidFill>
                  <a:schemeClr val="bg1"/>
                </a:solidFill>
                <a:latin typeface="Bahnschrift SemiBold" panose="020B0502040204020203" pitchFamily="34" charset="0"/>
                <a:cs typeface="Arial"/>
              </a:rPr>
              <a:t>((</a:t>
            </a:r>
            <a:r>
              <a:rPr lang="en-US" sz="1200" err="1">
                <a:solidFill>
                  <a:schemeClr val="bg1"/>
                </a:solidFill>
                <a:latin typeface="Bahnschrift SemiBold" panose="020B0502040204020203" pitchFamily="34" charset="0"/>
                <a:cs typeface="Arial"/>
              </a:rPr>
              <a:t>clawc_year</a:t>
            </a:r>
            <a:r>
              <a:rPr lang="en-US" sz="1200">
                <a:solidFill>
                  <a:schemeClr val="bg1"/>
                </a:solidFill>
                <a:latin typeface="Bahnschrift SemiBold" panose="020B0502040204020203" pitchFamily="34" charset="0"/>
                <a:cs typeface="Arial"/>
              </a:rPr>
              <a:t>*100.0) / (</a:t>
            </a:r>
            <a:r>
              <a:rPr lang="en-US" sz="1200" err="1">
                <a:solidFill>
                  <a:schemeClr val="bg1"/>
                </a:solidFill>
                <a:latin typeface="Bahnschrift SemiBold" panose="020B0502040204020203" pitchFamily="34" charset="0"/>
                <a:cs typeface="Arial"/>
              </a:rPr>
              <a:t>salec_year</a:t>
            </a:r>
            <a:r>
              <a:rPr lang="en-US" sz="1200">
                <a:solidFill>
                  <a:schemeClr val="bg1"/>
                </a:solidFill>
                <a:latin typeface="Bahnschrift SemiBold" panose="020B0502040204020203" pitchFamily="34" charset="0"/>
                <a:cs typeface="Arial"/>
              </a:rPr>
              <a:t>),2) </a:t>
            </a:r>
            <a:r>
              <a:rPr lang="en-US" sz="1200">
                <a:solidFill>
                  <a:srgbClr val="1CAAFC"/>
                </a:solidFill>
                <a:latin typeface="Bahnschrift SemiBold" panose="020B0502040204020203" pitchFamily="34" charset="0"/>
                <a:cs typeface="Arial"/>
              </a:rPr>
              <a:t>AS </a:t>
            </a:r>
            <a:r>
              <a:rPr lang="en-US" sz="1200" err="1">
                <a:solidFill>
                  <a:schemeClr val="bg1"/>
                </a:solidFill>
                <a:latin typeface="Bahnschrift SemiBold" panose="020B0502040204020203" pitchFamily="34" charset="0"/>
                <a:cs typeface="Arial"/>
              </a:rPr>
              <a:t>percent_cancel</a:t>
            </a:r>
            <a:r>
              <a:rPr lang="en-US" sz="1200">
                <a:solidFill>
                  <a:schemeClr val="bg1"/>
                </a:solidFill>
                <a:latin typeface="Bahnschrift SemiBold" panose="020B0502040204020203" pitchFamily="34" charset="0"/>
                <a:cs typeface="Arial"/>
              </a:rPr>
              <a:t>,</a:t>
            </a:r>
            <a:endParaRPr lang="en-US" sz="1200">
              <a:solidFill>
                <a:schemeClr val="bg1"/>
              </a:solidFill>
              <a:latin typeface="Bahnschrift SemiBold" panose="020B0502040204020203" pitchFamily="34" charset="0"/>
            </a:endParaRPr>
          </a:p>
          <a:p>
            <a:pPr defTabSz="357188"/>
            <a:r>
              <a:rPr lang="en-US" sz="1200">
                <a:solidFill>
                  <a:schemeClr val="bg1"/>
                </a:solidFill>
                <a:latin typeface="Bahnschrift SemiBold" panose="020B0502040204020203" pitchFamily="34" charset="0"/>
                <a:cs typeface="Arial"/>
              </a:rPr>
              <a:t>  	</a:t>
            </a:r>
            <a:r>
              <a:rPr lang="en-US" sz="1200" err="1">
                <a:solidFill>
                  <a:schemeClr val="bg1"/>
                </a:solidFill>
                <a:latin typeface="Bahnschrift SemiBold" panose="020B0502040204020203" pitchFamily="34" charset="0"/>
                <a:cs typeface="Arial"/>
              </a:rPr>
              <a:t>clawc_year</a:t>
            </a:r>
            <a:r>
              <a:rPr lang="en-US" sz="1200">
                <a:solidFill>
                  <a:schemeClr val="bg1"/>
                </a:solidFill>
                <a:latin typeface="Bahnschrift SemiBold" panose="020B0502040204020203" pitchFamily="34" charset="0"/>
                <a:cs typeface="Arial"/>
              </a:rPr>
              <a:t>,</a:t>
            </a:r>
          </a:p>
          <a:p>
            <a:pPr defTabSz="357188"/>
            <a:r>
              <a:rPr lang="en-US" sz="1200">
                <a:solidFill>
                  <a:schemeClr val="bg1"/>
                </a:solidFill>
                <a:latin typeface="Bahnschrift SemiBold" panose="020B0502040204020203" pitchFamily="34" charset="0"/>
                <a:cs typeface="Arial"/>
              </a:rPr>
              <a:t>  	</a:t>
            </a:r>
            <a:r>
              <a:rPr lang="en-US" sz="1200" err="1">
                <a:solidFill>
                  <a:schemeClr val="bg1"/>
                </a:solidFill>
                <a:latin typeface="Bahnschrift SemiBold" panose="020B0502040204020203" pitchFamily="34" charset="0"/>
                <a:cs typeface="Arial"/>
              </a:rPr>
              <a:t>salesum_year</a:t>
            </a:r>
            <a:r>
              <a:rPr lang="en-US" sz="1200">
                <a:solidFill>
                  <a:schemeClr val="bg1"/>
                </a:solidFill>
                <a:latin typeface="Bahnschrift SemiBold" panose="020B0502040204020203" pitchFamily="34" charset="0"/>
                <a:cs typeface="Arial"/>
              </a:rPr>
              <a:t>,</a:t>
            </a:r>
          </a:p>
          <a:p>
            <a:pPr defTabSz="357188"/>
            <a:r>
              <a:rPr lang="en-US" sz="1200">
                <a:solidFill>
                  <a:schemeClr val="bg1"/>
                </a:solidFill>
                <a:latin typeface="Bahnschrift SemiBold" panose="020B0502040204020203" pitchFamily="34" charset="0"/>
                <a:cs typeface="Arial"/>
              </a:rPr>
              <a:t>  	</a:t>
            </a:r>
            <a:r>
              <a:rPr lang="en-US" sz="1200" err="1">
                <a:solidFill>
                  <a:schemeClr val="bg1"/>
                </a:solidFill>
                <a:latin typeface="Bahnschrift SemiBold" panose="020B0502040204020203" pitchFamily="34" charset="0"/>
                <a:cs typeface="Arial"/>
              </a:rPr>
              <a:t>paidsum_year</a:t>
            </a:r>
            <a:r>
              <a:rPr lang="en-US" sz="1200">
                <a:solidFill>
                  <a:schemeClr val="bg1"/>
                </a:solidFill>
                <a:latin typeface="Bahnschrift SemiBold" panose="020B0502040204020203" pitchFamily="34" charset="0"/>
                <a:cs typeface="Arial"/>
              </a:rPr>
              <a:t>,</a:t>
            </a:r>
          </a:p>
          <a:p>
            <a:pPr defTabSz="357188"/>
            <a:r>
              <a:rPr lang="en-US" sz="1200">
                <a:solidFill>
                  <a:schemeClr val="bg1"/>
                </a:solidFill>
                <a:latin typeface="Bahnschrift SemiBold" panose="020B0502040204020203" pitchFamily="34" charset="0"/>
                <a:cs typeface="Arial"/>
              </a:rPr>
              <a:t>  	</a:t>
            </a:r>
            <a:r>
              <a:rPr lang="en-US" sz="1200" err="1">
                <a:solidFill>
                  <a:schemeClr val="bg1"/>
                </a:solidFill>
                <a:latin typeface="Bahnschrift SemiBold" panose="020B0502040204020203" pitchFamily="34" charset="0"/>
                <a:cs typeface="Arial"/>
              </a:rPr>
              <a:t>clawsum_year</a:t>
            </a:r>
            <a:r>
              <a:rPr lang="en-US" sz="1200">
                <a:solidFill>
                  <a:schemeClr val="bg1"/>
                </a:solidFill>
                <a:latin typeface="Bahnschrift SemiBold" panose="020B0502040204020203" pitchFamily="34" charset="0"/>
                <a:cs typeface="Arial"/>
              </a:rPr>
              <a:t> </a:t>
            </a:r>
          </a:p>
          <a:p>
            <a:pPr defTabSz="357188"/>
            <a:r>
              <a:rPr lang="en-US" sz="1200">
                <a:solidFill>
                  <a:srgbClr val="1CAAFC"/>
                </a:solidFill>
                <a:latin typeface="Bahnschrift SemiBold" panose="020B0502040204020203" pitchFamily="34" charset="0"/>
                <a:cs typeface="Arial"/>
              </a:rPr>
              <a:t>FROM </a:t>
            </a:r>
            <a:r>
              <a:rPr lang="en-US" sz="1200">
                <a:solidFill>
                  <a:schemeClr val="bg1"/>
                </a:solidFill>
                <a:latin typeface="Bahnschrift SemiBold" panose="020B0502040204020203" pitchFamily="34" charset="0"/>
                <a:cs typeface="Arial"/>
              </a:rPr>
              <a:t>a</a:t>
            </a:r>
          </a:p>
          <a:p>
            <a:pPr defTabSz="357188"/>
            <a:r>
              <a:rPr lang="en-US" sz="1200">
                <a:solidFill>
                  <a:srgbClr val="739ECA"/>
                </a:solidFill>
                <a:latin typeface="Bahnschrift SemiBold" panose="020B0502040204020203" pitchFamily="34" charset="0"/>
                <a:cs typeface="Arial"/>
              </a:rPr>
              <a:t> 	</a:t>
            </a:r>
            <a:r>
              <a:rPr lang="en-US" sz="1200">
                <a:solidFill>
                  <a:srgbClr val="1CAAFC"/>
                </a:solidFill>
                <a:latin typeface="Bahnschrift SemiBold" panose="020B0502040204020203" pitchFamily="34" charset="0"/>
                <a:cs typeface="Arial"/>
              </a:rPr>
              <a:t>LEFT JOIN</a:t>
            </a:r>
            <a:r>
              <a:rPr lang="en-US" sz="1200">
                <a:solidFill>
                  <a:srgbClr val="CCCCCC"/>
                </a:solidFill>
                <a:latin typeface="Bahnschrift SemiBold" panose="020B0502040204020203" pitchFamily="34" charset="0"/>
                <a:cs typeface="Arial"/>
              </a:rPr>
              <a:t> </a:t>
            </a:r>
            <a:r>
              <a:rPr lang="en-US" sz="1200">
                <a:solidFill>
                  <a:schemeClr val="bg1"/>
                </a:solidFill>
                <a:latin typeface="Bahnschrift SemiBold" panose="020B0502040204020203" pitchFamily="34" charset="0"/>
                <a:cs typeface="Arial"/>
              </a:rPr>
              <a:t>b</a:t>
            </a:r>
          </a:p>
          <a:p>
            <a:pPr defTabSz="357188"/>
            <a:r>
              <a:rPr lang="en-US" sz="1200">
                <a:solidFill>
                  <a:srgbClr val="739ECA"/>
                </a:solidFill>
                <a:latin typeface="Bahnschrift SemiBold" panose="020B0502040204020203" pitchFamily="34" charset="0"/>
                <a:cs typeface="Arial"/>
              </a:rPr>
              <a:t> 	</a:t>
            </a:r>
            <a:r>
              <a:rPr lang="en-US" sz="1200">
                <a:solidFill>
                  <a:srgbClr val="1CAAFC"/>
                </a:solidFill>
                <a:latin typeface="Bahnschrift SemiBold" panose="020B0502040204020203" pitchFamily="34" charset="0"/>
                <a:cs typeface="Arial"/>
              </a:rPr>
              <a:t>ON</a:t>
            </a:r>
            <a:r>
              <a:rPr lang="en-US" sz="1200">
                <a:solidFill>
                  <a:srgbClr val="CCCCCC"/>
                </a:solidFill>
                <a:latin typeface="Bahnschrift SemiBold" panose="020B0502040204020203" pitchFamily="34" charset="0"/>
                <a:cs typeface="Arial"/>
              </a:rPr>
              <a:t> </a:t>
            </a:r>
            <a:r>
              <a:rPr lang="en-US" sz="1200" err="1">
                <a:solidFill>
                  <a:schemeClr val="bg1"/>
                </a:solidFill>
                <a:latin typeface="Bahnschrift SemiBold" panose="020B0502040204020203" pitchFamily="34" charset="0"/>
                <a:cs typeface="Arial"/>
              </a:rPr>
              <a:t>a.fld_a</a:t>
            </a:r>
            <a:r>
              <a:rPr lang="en-US" sz="1200">
                <a:solidFill>
                  <a:schemeClr val="bg1"/>
                </a:solidFill>
                <a:latin typeface="Bahnschrift SemiBold" panose="020B0502040204020203" pitchFamily="34" charset="0"/>
                <a:cs typeface="Arial"/>
              </a:rPr>
              <a:t> = </a:t>
            </a:r>
            <a:r>
              <a:rPr lang="en-US" sz="1200" err="1">
                <a:solidFill>
                  <a:schemeClr val="bg1"/>
                </a:solidFill>
                <a:latin typeface="Bahnschrift SemiBold" panose="020B0502040204020203" pitchFamily="34" charset="0"/>
                <a:cs typeface="Arial"/>
              </a:rPr>
              <a:t>b.fld_b</a:t>
            </a:r>
            <a:endParaRPr lang="en-US" sz="1200">
              <a:solidFill>
                <a:schemeClr val="bg1"/>
              </a:solidFill>
              <a:latin typeface="Bahnschrift SemiBold" panose="020B0502040204020203" pitchFamily="34" charset="0"/>
              <a:cs typeface="Arial"/>
            </a:endParaRPr>
          </a:p>
          <a:p>
            <a:pPr defTabSz="357188"/>
            <a:r>
              <a:rPr lang="en-US" sz="1200">
                <a:solidFill>
                  <a:srgbClr val="739ECA"/>
                </a:solidFill>
                <a:latin typeface="Bahnschrift SemiBold" panose="020B0502040204020203" pitchFamily="34" charset="0"/>
                <a:cs typeface="Arial"/>
              </a:rPr>
              <a:t> 	</a:t>
            </a:r>
            <a:r>
              <a:rPr lang="en-US" sz="1200">
                <a:solidFill>
                  <a:srgbClr val="1CAAFC"/>
                </a:solidFill>
                <a:latin typeface="Bahnschrift SemiBold" panose="020B0502040204020203" pitchFamily="34" charset="0"/>
                <a:cs typeface="Arial"/>
              </a:rPr>
              <a:t>LEFT JOIN</a:t>
            </a:r>
            <a:r>
              <a:rPr lang="en-US" sz="1200">
                <a:solidFill>
                  <a:srgbClr val="CCCCCC"/>
                </a:solidFill>
                <a:latin typeface="Bahnschrift SemiBold" panose="020B0502040204020203" pitchFamily="34" charset="0"/>
                <a:cs typeface="Arial"/>
              </a:rPr>
              <a:t> </a:t>
            </a:r>
            <a:r>
              <a:rPr lang="en-US" sz="1200">
                <a:solidFill>
                  <a:schemeClr val="bg1"/>
                </a:solidFill>
                <a:latin typeface="Bahnschrift SemiBold" panose="020B0502040204020203" pitchFamily="34" charset="0"/>
                <a:cs typeface="Arial"/>
              </a:rPr>
              <a:t>C</a:t>
            </a:r>
          </a:p>
          <a:p>
            <a:pPr defTabSz="357188"/>
            <a:r>
              <a:rPr lang="en-US" sz="1200">
                <a:solidFill>
                  <a:srgbClr val="739ECA"/>
                </a:solidFill>
                <a:latin typeface="Bahnschrift SemiBold" panose="020B0502040204020203" pitchFamily="34" charset="0"/>
                <a:cs typeface="Arial"/>
              </a:rPr>
              <a:t> 	</a:t>
            </a:r>
            <a:r>
              <a:rPr lang="en-US" sz="1200">
                <a:solidFill>
                  <a:srgbClr val="1CAAFC"/>
                </a:solidFill>
                <a:latin typeface="Bahnschrift SemiBold" panose="020B0502040204020203" pitchFamily="34" charset="0"/>
                <a:cs typeface="Arial"/>
              </a:rPr>
              <a:t>ON</a:t>
            </a:r>
            <a:r>
              <a:rPr lang="en-US" sz="1200">
                <a:solidFill>
                  <a:srgbClr val="CCCCCC"/>
                </a:solidFill>
                <a:latin typeface="Bahnschrift SemiBold" panose="020B0502040204020203" pitchFamily="34" charset="0"/>
                <a:cs typeface="Arial"/>
              </a:rPr>
              <a:t> </a:t>
            </a:r>
            <a:r>
              <a:rPr lang="en-US" sz="1200" err="1">
                <a:solidFill>
                  <a:schemeClr val="bg1"/>
                </a:solidFill>
                <a:latin typeface="Bahnschrift SemiBold" panose="020B0502040204020203" pitchFamily="34" charset="0"/>
                <a:cs typeface="Arial"/>
              </a:rPr>
              <a:t>a.fld_a</a:t>
            </a:r>
            <a:r>
              <a:rPr lang="en-US" sz="1200">
                <a:solidFill>
                  <a:schemeClr val="bg1"/>
                </a:solidFill>
                <a:latin typeface="Bahnschrift SemiBold" panose="020B0502040204020203" pitchFamily="34" charset="0"/>
                <a:cs typeface="Arial"/>
              </a:rPr>
              <a:t> = </a:t>
            </a:r>
            <a:r>
              <a:rPr lang="en-US" sz="1200" err="1">
                <a:solidFill>
                  <a:schemeClr val="bg1"/>
                </a:solidFill>
                <a:latin typeface="Bahnschrift SemiBold" panose="020B0502040204020203" pitchFamily="34" charset="0"/>
                <a:cs typeface="Arial"/>
              </a:rPr>
              <a:t>c.fld_c</a:t>
            </a:r>
            <a:endParaRPr lang="en-US" sz="1200">
              <a:solidFill>
                <a:schemeClr val="bg1"/>
              </a:solidFill>
              <a:latin typeface="Bahnschrift SemiBold" panose="020B0502040204020203" pitchFamily="34" charset="0"/>
              <a:cs typeface="Arial"/>
            </a:endParaRPr>
          </a:p>
          <a:p>
            <a:pPr defTabSz="357188"/>
            <a:r>
              <a:rPr lang="en-US" sz="1200">
                <a:solidFill>
                  <a:srgbClr val="1CAAFC"/>
                </a:solidFill>
                <a:latin typeface="Bahnschrift SemiBold" panose="020B0502040204020203" pitchFamily="34" charset="0"/>
                <a:cs typeface="Arial"/>
              </a:rPr>
              <a:t>	LEFT JOIN D</a:t>
            </a:r>
            <a:endParaRPr lang="en-US" sz="1200">
              <a:solidFill>
                <a:srgbClr val="9E9E9E"/>
              </a:solidFill>
              <a:latin typeface="Bahnschrift SemiBold" panose="020B0502040204020203" pitchFamily="34" charset="0"/>
              <a:cs typeface="Arial"/>
            </a:endParaRPr>
          </a:p>
          <a:p>
            <a:pPr defTabSz="357188"/>
            <a:r>
              <a:rPr lang="en-US" sz="1200">
                <a:solidFill>
                  <a:srgbClr val="1CAAFC"/>
                </a:solidFill>
                <a:latin typeface="Bahnschrift SemiBold" panose="020B0502040204020203" pitchFamily="34" charset="0"/>
                <a:cs typeface="Arial"/>
              </a:rPr>
              <a:t>	ON</a:t>
            </a:r>
            <a:r>
              <a:rPr lang="en-US" sz="1200">
                <a:solidFill>
                  <a:srgbClr val="CCCCCC"/>
                </a:solidFill>
                <a:latin typeface="Bahnschrift SemiBold" panose="020B0502040204020203" pitchFamily="34" charset="0"/>
                <a:cs typeface="Arial"/>
              </a:rPr>
              <a:t> </a:t>
            </a:r>
            <a:r>
              <a:rPr lang="en-US" sz="1200" err="1">
                <a:solidFill>
                  <a:schemeClr val="bg1"/>
                </a:solidFill>
                <a:latin typeface="Bahnschrift SemiBold" panose="020B0502040204020203" pitchFamily="34" charset="0"/>
                <a:cs typeface="Arial"/>
              </a:rPr>
              <a:t>a.fld_a</a:t>
            </a:r>
            <a:r>
              <a:rPr lang="en-US" sz="1200">
                <a:solidFill>
                  <a:schemeClr val="bg1"/>
                </a:solidFill>
                <a:latin typeface="Bahnschrift SemiBold" panose="020B0502040204020203" pitchFamily="34" charset="0"/>
                <a:cs typeface="Arial"/>
              </a:rPr>
              <a:t> = </a:t>
            </a:r>
            <a:r>
              <a:rPr lang="en-US" sz="1200" err="1">
                <a:solidFill>
                  <a:schemeClr val="bg1"/>
                </a:solidFill>
                <a:latin typeface="Bahnschrift SemiBold" panose="020B0502040204020203" pitchFamily="34" charset="0"/>
                <a:cs typeface="Arial"/>
              </a:rPr>
              <a:t>d.fld_d</a:t>
            </a:r>
            <a:endParaRPr lang="en-US" sz="1200">
              <a:solidFill>
                <a:schemeClr val="bg1"/>
              </a:solidFill>
              <a:latin typeface="Bahnschrift SemiBold" panose="020B0502040204020203" pitchFamily="34" charset="0"/>
              <a:cs typeface="Arial"/>
            </a:endParaRPr>
          </a:p>
          <a:p>
            <a:pPr defTabSz="357188"/>
            <a:r>
              <a:rPr lang="en-US" sz="1200">
                <a:solidFill>
                  <a:srgbClr val="1CAAFC"/>
                </a:solidFill>
                <a:latin typeface="Bahnschrift SemiBold" panose="020B0502040204020203" pitchFamily="34" charset="0"/>
                <a:cs typeface="Arial"/>
              </a:rPr>
              <a:t>ORDER BY </a:t>
            </a:r>
            <a:r>
              <a:rPr lang="en-US" sz="1200">
                <a:solidFill>
                  <a:schemeClr val="bg1"/>
                </a:solidFill>
                <a:latin typeface="Bahnschrift SemiBold" panose="020B0502040204020203" pitchFamily="34" charset="0"/>
                <a:cs typeface="Arial"/>
              </a:rPr>
              <a:t>3 </a:t>
            </a:r>
            <a:r>
              <a:rPr lang="en-US" sz="1200">
                <a:solidFill>
                  <a:srgbClr val="1CAAFC"/>
                </a:solidFill>
                <a:latin typeface="Bahnschrift SemiBold" panose="020B0502040204020203" pitchFamily="34" charset="0"/>
                <a:cs typeface="Arial"/>
              </a:rPr>
              <a:t>DESC</a:t>
            </a:r>
            <a:r>
              <a:rPr lang="en-US" sz="1200">
                <a:solidFill>
                  <a:schemeClr val="bg1"/>
                </a:solidFill>
                <a:latin typeface="Bahnschrift SemiBold" panose="020B0502040204020203" pitchFamily="34" charset="0"/>
                <a:cs typeface="Arial"/>
              </a:rPr>
              <a:t>;</a:t>
            </a:r>
          </a:p>
        </p:txBody>
      </p:sp>
      <p:pic>
        <p:nvPicPr>
          <p:cNvPr id="9" name="Picture 8">
            <a:extLst>
              <a:ext uri="{FF2B5EF4-FFF2-40B4-BE49-F238E27FC236}">
                <a16:creationId xmlns:a16="http://schemas.microsoft.com/office/drawing/2014/main" id="{68B70637-4B93-EFE7-2D86-B7FA8AB1BDFA}"/>
              </a:ext>
            </a:extLst>
          </p:cNvPr>
          <p:cNvPicPr>
            <a:picLocks noChangeAspect="1"/>
          </p:cNvPicPr>
          <p:nvPr/>
        </p:nvPicPr>
        <p:blipFill>
          <a:blip r:embed="rId3"/>
          <a:srcRect r="2351" b="39258"/>
          <a:stretch/>
        </p:blipFill>
        <p:spPr>
          <a:xfrm>
            <a:off x="2034577" y="3250674"/>
            <a:ext cx="6213814" cy="1668780"/>
          </a:xfrm>
          <a:prstGeom prst="rect">
            <a:avLst/>
          </a:prstGeom>
        </p:spPr>
      </p:pic>
    </p:spTree>
    <p:extLst>
      <p:ext uri="{BB962C8B-B14F-4D97-AF65-F5344CB8AC3E}">
        <p14:creationId xmlns:p14="http://schemas.microsoft.com/office/powerpoint/2010/main" val="39273595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26B7BD5-2A6A-F15B-2A3D-AE32AFCC4F44}"/>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15379315-40BC-2016-8460-36A8F4E655E0}"/>
              </a:ext>
            </a:extLst>
          </p:cNvPr>
          <p:cNvGrpSpPr/>
          <p:nvPr/>
        </p:nvGrpSpPr>
        <p:grpSpPr>
          <a:xfrm>
            <a:off x="107950" y="87313"/>
            <a:ext cx="8928100" cy="4968875"/>
            <a:chOff x="107950" y="87313"/>
            <a:chExt cx="8928100" cy="4968875"/>
          </a:xfrm>
        </p:grpSpPr>
        <p:cxnSp>
          <p:nvCxnSpPr>
            <p:cNvPr id="3" name="Straight Connector 2">
              <a:extLst>
                <a:ext uri="{FF2B5EF4-FFF2-40B4-BE49-F238E27FC236}">
                  <a16:creationId xmlns:a16="http://schemas.microsoft.com/office/drawing/2014/main" id="{1C761F6E-641C-9554-BD54-167C1B57DEE1}"/>
                </a:ext>
              </a:extLst>
            </p:cNvPr>
            <p:cNvCxnSpPr>
              <a:cxnSpLocks/>
            </p:cNvCxnSpPr>
            <p:nvPr/>
          </p:nvCxnSpPr>
          <p:spPr>
            <a:xfrm>
              <a:off x="1079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C47F8476-E7FC-6935-13DB-D46F74B14338}"/>
                </a:ext>
              </a:extLst>
            </p:cNvPr>
            <p:cNvCxnSpPr/>
            <p:nvPr/>
          </p:nvCxnSpPr>
          <p:spPr>
            <a:xfrm>
              <a:off x="107950" y="87313"/>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2D589DDE-8987-2D0A-B7A7-7D627D2E7374}"/>
                </a:ext>
              </a:extLst>
            </p:cNvPr>
            <p:cNvCxnSpPr/>
            <p:nvPr/>
          </p:nvCxnSpPr>
          <p:spPr>
            <a:xfrm>
              <a:off x="90360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E3E261F9-670C-679D-F10B-0F3CA1D3F4EB}"/>
                </a:ext>
              </a:extLst>
            </p:cNvPr>
            <p:cNvCxnSpPr/>
            <p:nvPr/>
          </p:nvCxnSpPr>
          <p:spPr>
            <a:xfrm>
              <a:off x="107950" y="5056188"/>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grpSp>
      <p:pic>
        <p:nvPicPr>
          <p:cNvPr id="2" name="Picture 1" descr="A black and white sign with a tree and text&#10;&#10;Description automatically generated">
            <a:extLst>
              <a:ext uri="{FF2B5EF4-FFF2-40B4-BE49-F238E27FC236}">
                <a16:creationId xmlns:a16="http://schemas.microsoft.com/office/drawing/2014/main" id="{076E2735-DD2A-4B40-96A6-AC5E06284FFE}"/>
              </a:ext>
            </a:extLst>
          </p:cNvPr>
          <p:cNvPicPr>
            <a:picLocks noChangeAspect="1"/>
          </p:cNvPicPr>
          <p:nvPr/>
        </p:nvPicPr>
        <p:blipFill>
          <a:blip r:embed="rId2"/>
          <a:stretch>
            <a:fillRect/>
          </a:stretch>
        </p:blipFill>
        <p:spPr>
          <a:xfrm>
            <a:off x="8362616" y="4160521"/>
            <a:ext cx="673434" cy="895668"/>
          </a:xfrm>
          <a:prstGeom prst="rect">
            <a:avLst/>
          </a:prstGeom>
        </p:spPr>
      </p:pic>
      <p:grpSp>
        <p:nvGrpSpPr>
          <p:cNvPr id="18" name="Group 17">
            <a:extLst>
              <a:ext uri="{FF2B5EF4-FFF2-40B4-BE49-F238E27FC236}">
                <a16:creationId xmlns:a16="http://schemas.microsoft.com/office/drawing/2014/main" id="{41F8AA02-439B-2CDD-E59F-0D3C6BF4B260}"/>
              </a:ext>
            </a:extLst>
          </p:cNvPr>
          <p:cNvGrpSpPr/>
          <p:nvPr/>
        </p:nvGrpSpPr>
        <p:grpSpPr>
          <a:xfrm>
            <a:off x="-1181" y="414730"/>
            <a:ext cx="4284874" cy="986654"/>
            <a:chOff x="1493271" y="3198391"/>
            <a:chExt cx="7917740" cy="461664"/>
          </a:xfrm>
          <a:solidFill>
            <a:schemeClr val="bg1"/>
          </a:solidFill>
        </p:grpSpPr>
        <p:sp>
          <p:nvSpPr>
            <p:cNvPr id="16" name="Google Shape;472;p66">
              <a:extLst>
                <a:ext uri="{FF2B5EF4-FFF2-40B4-BE49-F238E27FC236}">
                  <a16:creationId xmlns:a16="http://schemas.microsoft.com/office/drawing/2014/main" id="{4FEF3075-86D3-E593-780C-97395EC0D751}"/>
                </a:ext>
              </a:extLst>
            </p:cNvPr>
            <p:cNvSpPr/>
            <p:nvPr/>
          </p:nvSpPr>
          <p:spPr>
            <a:xfrm>
              <a:off x="1493271" y="3198391"/>
              <a:ext cx="7917740" cy="459791"/>
            </a:xfrm>
            <a:prstGeom prst="rect">
              <a:avLst/>
            </a:prstGeom>
            <a:grpFill/>
            <a:ln>
              <a:noFill/>
            </a:ln>
          </p:spPr>
          <p:txBody>
            <a:bodyPr spcFirstLastPara="1" wrap="square" lIns="91425" tIns="91425" rIns="91425" bIns="91425" anchor="ctr" anchorCtr="0">
              <a:noAutofit/>
            </a:bodyPr>
            <a:lstStyle/>
            <a:p>
              <a:r>
                <a:rPr lang="en-GB" sz="4000">
                  <a:latin typeface="+mj-lt"/>
                </a:rPr>
                <a:t> Top sales by AGENT</a:t>
              </a:r>
            </a:p>
          </p:txBody>
        </p:sp>
        <p:cxnSp>
          <p:nvCxnSpPr>
            <p:cNvPr id="17" name="Google Shape;475;p66">
              <a:extLst>
                <a:ext uri="{FF2B5EF4-FFF2-40B4-BE49-F238E27FC236}">
                  <a16:creationId xmlns:a16="http://schemas.microsoft.com/office/drawing/2014/main" id="{23974F2B-3334-DB39-EF8C-A374B9630A07}"/>
                </a:ext>
              </a:extLst>
            </p:cNvPr>
            <p:cNvCxnSpPr>
              <a:cxnSpLocks/>
            </p:cNvCxnSpPr>
            <p:nvPr/>
          </p:nvCxnSpPr>
          <p:spPr>
            <a:xfrm>
              <a:off x="1699774" y="3199855"/>
              <a:ext cx="0" cy="460200"/>
            </a:xfrm>
            <a:prstGeom prst="straightConnector1">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5" name="TextBox 4">
            <a:extLst>
              <a:ext uri="{FF2B5EF4-FFF2-40B4-BE49-F238E27FC236}">
                <a16:creationId xmlns:a16="http://schemas.microsoft.com/office/drawing/2014/main" id="{06DD681A-EE30-8E92-EF67-0D72C7939A7B}"/>
              </a:ext>
            </a:extLst>
          </p:cNvPr>
          <p:cNvSpPr txBox="1"/>
          <p:nvPr/>
        </p:nvSpPr>
        <p:spPr>
          <a:xfrm>
            <a:off x="113196" y="1455068"/>
            <a:ext cx="6318083"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defTabSz="357188"/>
            <a:r>
              <a:rPr lang="en-GB" sz="1400" b="1">
                <a:solidFill>
                  <a:srgbClr val="1CAAFC"/>
                </a:solidFill>
                <a:effectLst/>
                <a:latin typeface="Bahnschrift SemiBold" panose="020B0502040204020203" pitchFamily="34" charset="0"/>
              </a:rPr>
              <a:t>WITH</a:t>
            </a:r>
            <a:r>
              <a:rPr lang="en-GB" sz="1400">
                <a:solidFill>
                  <a:srgbClr val="CCCCCC"/>
                </a:solidFill>
                <a:effectLst/>
                <a:latin typeface="Bahnschrift SemiBold" panose="020B0502040204020203" pitchFamily="34" charset="0"/>
              </a:rPr>
              <a:t> </a:t>
            </a:r>
            <a:r>
              <a:rPr lang="en-GB" sz="1400">
                <a:solidFill>
                  <a:schemeClr val="bg1"/>
                </a:solidFill>
                <a:latin typeface="Bahnschrift SemiBold" panose="020B0502040204020203" pitchFamily="34" charset="0"/>
              </a:rPr>
              <a:t>a</a:t>
            </a:r>
            <a:r>
              <a:rPr lang="en-GB" sz="1400">
                <a:solidFill>
                  <a:srgbClr val="CCCCCC"/>
                </a:solidFill>
                <a:effectLst/>
                <a:latin typeface="Bahnschrift SemiBold" panose="020B0502040204020203" pitchFamily="34" charset="0"/>
              </a:rPr>
              <a:t> </a:t>
            </a:r>
            <a:r>
              <a:rPr lang="en-GB" sz="1400" b="1">
                <a:solidFill>
                  <a:srgbClr val="1CAAFC"/>
                </a:solidFill>
                <a:effectLst/>
                <a:latin typeface="Bahnschrift SemiBold" panose="020B0502040204020203" pitchFamily="34" charset="0"/>
              </a:rPr>
              <a:t>AS</a:t>
            </a:r>
            <a:endParaRPr lang="en-GB" sz="1400">
              <a:solidFill>
                <a:srgbClr val="1CAAFC"/>
              </a:solidFill>
              <a:effectLst/>
              <a:latin typeface="Bahnschrift SemiBold" panose="020B0502040204020203" pitchFamily="34" charset="0"/>
            </a:endParaRPr>
          </a:p>
          <a:p>
            <a:pPr marL="0" marR="0" defTabSz="357188"/>
            <a:r>
              <a:rPr lang="en-GB" sz="1400">
                <a:solidFill>
                  <a:srgbClr val="CCCCCC"/>
                </a:solidFill>
                <a:effectLst/>
                <a:latin typeface="Bahnschrift SemiBold" panose="020B0502040204020203" pitchFamily="34" charset="0"/>
              </a:rPr>
              <a:t>	(</a:t>
            </a:r>
            <a:r>
              <a:rPr lang="en-GB" sz="1400" b="1">
                <a:solidFill>
                  <a:srgbClr val="1CAAFC"/>
                </a:solidFill>
                <a:effectLst/>
                <a:latin typeface="Bahnschrift SemiBold" panose="020B0502040204020203" pitchFamily="34" charset="0"/>
              </a:rPr>
              <a:t>SELECT</a:t>
            </a:r>
            <a:r>
              <a:rPr lang="en-GB" sz="1400" b="1">
                <a:solidFill>
                  <a:srgbClr val="1CAAFC"/>
                </a:solidFill>
                <a:latin typeface="Bahnschrift SemiBold" panose="020B0502040204020203" pitchFamily="34" charset="0"/>
              </a:rPr>
              <a:t> </a:t>
            </a:r>
            <a:r>
              <a:rPr lang="en-GB" sz="1400" err="1">
                <a:solidFill>
                  <a:schemeClr val="bg1"/>
                </a:solidFill>
                <a:effectLst/>
                <a:latin typeface="Bahnschrift SemiBold" panose="020B0502040204020203" pitchFamily="34" charset="0"/>
              </a:rPr>
              <a:t>fld_rep_cd</a:t>
            </a:r>
            <a:r>
              <a:rPr lang="en-GB" sz="1400">
                <a:solidFill>
                  <a:schemeClr val="bg1"/>
                </a:solidFill>
                <a:effectLst/>
                <a:latin typeface="Bahnschrift SemiBold" panose="020B0502040204020203" pitchFamily="34" charset="0"/>
              </a:rPr>
              <a:t> </a:t>
            </a:r>
            <a:r>
              <a:rPr lang="en-GB" sz="1400" b="1">
                <a:solidFill>
                  <a:srgbClr val="1CAAFC"/>
                </a:solidFill>
                <a:effectLst/>
                <a:latin typeface="Bahnschrift SemiBold" panose="020B0502040204020203" pitchFamily="34" charset="0"/>
              </a:rPr>
              <a:t>AS</a:t>
            </a:r>
            <a:r>
              <a:rPr lang="en-GB" sz="1400">
                <a:solidFill>
                  <a:schemeClr val="bg1"/>
                </a:solidFill>
                <a:effectLst/>
                <a:latin typeface="Bahnschrift SemiBold" panose="020B0502040204020203" pitchFamily="34" charset="0"/>
              </a:rPr>
              <a:t> </a:t>
            </a:r>
            <a:r>
              <a:rPr lang="en-GB" sz="1400" err="1">
                <a:solidFill>
                  <a:schemeClr val="bg1"/>
                </a:solidFill>
                <a:effectLst/>
                <a:latin typeface="Bahnschrift SemiBold" panose="020B0502040204020203" pitchFamily="34" charset="0"/>
              </a:rPr>
              <a:t>fld_a</a:t>
            </a:r>
            <a:r>
              <a:rPr lang="en-GB" sz="1400">
                <a:solidFill>
                  <a:schemeClr val="bg1"/>
                </a:solidFill>
                <a:effectLst/>
                <a:latin typeface="Bahnschrift SemiBold" panose="020B0502040204020203" pitchFamily="34" charset="0"/>
              </a:rPr>
              <a:t>,</a:t>
            </a:r>
          </a:p>
          <a:p>
            <a:pPr marL="0" marR="0" defTabSz="357188"/>
            <a:r>
              <a:rPr lang="en-GB" sz="1400" b="1">
                <a:solidFill>
                  <a:srgbClr val="C1AA6C"/>
                </a:solidFill>
                <a:effectLst/>
                <a:latin typeface="Bahnschrift SemiBold" panose="020B0502040204020203" pitchFamily="34" charset="0"/>
              </a:rPr>
              <a:t>		</a:t>
            </a:r>
            <a:r>
              <a:rPr lang="en-GB" sz="1400" b="1">
                <a:solidFill>
                  <a:srgbClr val="F3D80D"/>
                </a:solidFill>
                <a:effectLst/>
                <a:latin typeface="Bahnschrift SemiBold" panose="020B0502040204020203" pitchFamily="34" charset="0"/>
              </a:rPr>
              <a:t>ROUND</a:t>
            </a:r>
            <a:r>
              <a:rPr lang="en-GB" sz="1400">
                <a:solidFill>
                  <a:srgbClr val="CCCCCC"/>
                </a:solidFill>
                <a:effectLst/>
                <a:latin typeface="Bahnschrift SemiBold" panose="020B0502040204020203" pitchFamily="34" charset="0"/>
              </a:rPr>
              <a:t>(</a:t>
            </a:r>
            <a:r>
              <a:rPr lang="en-GB" sz="1400" b="1">
                <a:solidFill>
                  <a:srgbClr val="F3D80D"/>
                </a:solidFill>
                <a:effectLst/>
                <a:latin typeface="Bahnschrift SemiBold" panose="020B0502040204020203" pitchFamily="34" charset="0"/>
              </a:rPr>
              <a:t>SUM</a:t>
            </a:r>
            <a:r>
              <a:rPr lang="en-GB" sz="1400">
                <a:solidFill>
                  <a:srgbClr val="CCCCCC"/>
                </a:solidFill>
                <a:effectLst/>
                <a:latin typeface="Bahnschrift SemiBold" panose="020B0502040204020203" pitchFamily="34" charset="0"/>
              </a:rPr>
              <a:t>(</a:t>
            </a:r>
            <a:r>
              <a:rPr lang="en-GB" sz="1400">
                <a:solidFill>
                  <a:schemeClr val="bg1"/>
                </a:solidFill>
                <a:effectLst/>
                <a:latin typeface="Bahnschrift SemiBold" panose="020B0502040204020203" pitchFamily="34" charset="0"/>
              </a:rPr>
              <a:t>revenue</a:t>
            </a:r>
            <a:r>
              <a:rPr lang="en-GB" sz="1400">
                <a:solidFill>
                  <a:srgbClr val="CCCCCC"/>
                </a:solidFill>
                <a:effectLst/>
                <a:latin typeface="Bahnschrift SemiBold" panose="020B0502040204020203" pitchFamily="34" charset="0"/>
              </a:rPr>
              <a:t>),</a:t>
            </a:r>
            <a:r>
              <a:rPr lang="en-GB" sz="1400">
                <a:solidFill>
                  <a:schemeClr val="bg1"/>
                </a:solidFill>
                <a:effectLst/>
                <a:latin typeface="Bahnschrift SemiBold" panose="020B0502040204020203" pitchFamily="34" charset="0"/>
              </a:rPr>
              <a:t>2) </a:t>
            </a:r>
            <a:r>
              <a:rPr lang="en-GB" sz="1400" b="1">
                <a:solidFill>
                  <a:srgbClr val="1CAAFC"/>
                </a:solidFill>
                <a:effectLst/>
                <a:latin typeface="Bahnschrift SemiBold" panose="020B0502040204020203" pitchFamily="34" charset="0"/>
              </a:rPr>
              <a:t>AS</a:t>
            </a:r>
            <a:r>
              <a:rPr lang="en-GB" sz="1400">
                <a:solidFill>
                  <a:srgbClr val="CCCCCC"/>
                </a:solidFill>
                <a:effectLst/>
                <a:latin typeface="Bahnschrift SemiBold" panose="020B0502040204020203" pitchFamily="34" charset="0"/>
              </a:rPr>
              <a:t> </a:t>
            </a:r>
            <a:r>
              <a:rPr lang="en-GB" sz="1400" err="1">
                <a:solidFill>
                  <a:schemeClr val="bg1"/>
                </a:solidFill>
                <a:effectLst/>
                <a:latin typeface="Bahnschrift SemiBold" panose="020B0502040204020203" pitchFamily="34" charset="0"/>
              </a:rPr>
              <a:t>salesum_month</a:t>
            </a:r>
            <a:endParaRPr lang="en-GB" sz="1400">
              <a:solidFill>
                <a:schemeClr val="bg1"/>
              </a:solidFill>
              <a:effectLst/>
              <a:latin typeface="Bahnschrift SemiBold" panose="020B0502040204020203" pitchFamily="34" charset="0"/>
            </a:endParaRPr>
          </a:p>
          <a:p>
            <a:pPr marL="0" marR="0" defTabSz="357188"/>
            <a:r>
              <a:rPr lang="en-GB" sz="1400" b="1">
                <a:solidFill>
                  <a:srgbClr val="739ECA"/>
                </a:solidFill>
                <a:effectLst/>
                <a:latin typeface="Bahnschrift SemiBold" panose="020B0502040204020203" pitchFamily="34" charset="0"/>
              </a:rPr>
              <a:t>	</a:t>
            </a:r>
            <a:r>
              <a:rPr lang="en-GB" sz="1400" b="1">
                <a:solidFill>
                  <a:srgbClr val="1CAAFC"/>
                </a:solidFill>
                <a:effectLst/>
                <a:latin typeface="Bahnschrift SemiBold" panose="020B0502040204020203" pitchFamily="34" charset="0"/>
              </a:rPr>
              <a:t>FROM</a:t>
            </a:r>
            <a:r>
              <a:rPr lang="en-GB" sz="1400">
                <a:solidFill>
                  <a:srgbClr val="CCCCCC"/>
                </a:solidFill>
                <a:effectLst/>
                <a:latin typeface="Bahnschrift SemiBold" panose="020B0502040204020203" pitchFamily="34" charset="0"/>
              </a:rPr>
              <a:t> </a:t>
            </a:r>
            <a:r>
              <a:rPr lang="en-GB" sz="1400">
                <a:solidFill>
                  <a:schemeClr val="bg1"/>
                </a:solidFill>
                <a:effectLst/>
                <a:latin typeface="Bahnschrift SemiBold" panose="020B0502040204020203" pitchFamily="34" charset="0"/>
              </a:rPr>
              <a:t>strim</a:t>
            </a:r>
          </a:p>
          <a:p>
            <a:pPr marL="0" marR="0" defTabSz="357188"/>
            <a:r>
              <a:rPr lang="en-GB" sz="1400" b="1">
                <a:solidFill>
                  <a:srgbClr val="739ECA"/>
                </a:solidFill>
                <a:effectLst/>
                <a:latin typeface="Bahnschrift SemiBold" panose="020B0502040204020203" pitchFamily="34" charset="0"/>
              </a:rPr>
              <a:t>	</a:t>
            </a:r>
            <a:r>
              <a:rPr lang="en-GB" sz="1400" b="1">
                <a:solidFill>
                  <a:srgbClr val="1CAAFC"/>
                </a:solidFill>
                <a:effectLst/>
                <a:latin typeface="Bahnschrift SemiBold" panose="020B0502040204020203" pitchFamily="34" charset="0"/>
              </a:rPr>
              <a:t>WHERE</a:t>
            </a:r>
            <a:r>
              <a:rPr lang="en-GB" sz="1400">
                <a:solidFill>
                  <a:srgbClr val="CCCCCC"/>
                </a:solidFill>
                <a:effectLst/>
                <a:latin typeface="Bahnschrift SemiBold" panose="020B0502040204020203" pitchFamily="34" charset="0"/>
              </a:rPr>
              <a:t> </a:t>
            </a:r>
            <a:r>
              <a:rPr lang="en-GB" sz="1400" err="1">
                <a:solidFill>
                  <a:schemeClr val="bg1"/>
                </a:solidFill>
                <a:effectLst/>
                <a:latin typeface="Bahnschrift SemiBold" panose="020B0502040204020203" pitchFamily="34" charset="0"/>
              </a:rPr>
              <a:t>sale_month</a:t>
            </a:r>
            <a:r>
              <a:rPr lang="en-GB" sz="1400">
                <a:solidFill>
                  <a:schemeClr val="bg1"/>
                </a:solidFill>
                <a:effectLst/>
                <a:latin typeface="Bahnschrift SemiBold" panose="020B0502040204020203" pitchFamily="34" charset="0"/>
              </a:rPr>
              <a:t> </a:t>
            </a:r>
            <a:r>
              <a:rPr lang="en-GB" sz="1400">
                <a:solidFill>
                  <a:srgbClr val="CCCCCC"/>
                </a:solidFill>
                <a:effectLst/>
                <a:latin typeface="Bahnschrift SemiBold" panose="020B0502040204020203" pitchFamily="34" charset="0"/>
              </a:rPr>
              <a:t>=</a:t>
            </a:r>
            <a:r>
              <a:rPr lang="en-GB" sz="1400">
                <a:solidFill>
                  <a:srgbClr val="FF0000"/>
                </a:solidFill>
                <a:effectLst/>
                <a:latin typeface="Bahnschrift SemiBold" panose="020B0502040204020203" pitchFamily="34" charset="0"/>
              </a:rPr>
              <a:t>'2024-08-01' </a:t>
            </a:r>
            <a:r>
              <a:rPr lang="en-GB" sz="1400">
                <a:solidFill>
                  <a:srgbClr val="669768"/>
                </a:solidFill>
                <a:effectLst/>
                <a:latin typeface="Bahnschrift SemiBold" panose="020B0502040204020203" pitchFamily="34" charset="0"/>
              </a:rPr>
              <a:t>-- CHANGE THIS TO CURRENT MONTH</a:t>
            </a:r>
            <a:endParaRPr lang="en-GB" sz="1400">
              <a:solidFill>
                <a:srgbClr val="CCCCCC"/>
              </a:solidFill>
              <a:effectLst/>
              <a:latin typeface="Bahnschrift SemiBold" panose="020B0502040204020203" pitchFamily="34" charset="0"/>
            </a:endParaRPr>
          </a:p>
          <a:p>
            <a:pPr marL="0" marR="0" defTabSz="357188"/>
            <a:r>
              <a:rPr lang="en-GB" sz="1400" b="1">
                <a:solidFill>
                  <a:srgbClr val="739ECA"/>
                </a:solidFill>
                <a:effectLst/>
                <a:latin typeface="Bahnschrift SemiBold" panose="020B0502040204020203" pitchFamily="34" charset="0"/>
              </a:rPr>
              <a:t>	</a:t>
            </a:r>
            <a:r>
              <a:rPr lang="en-GB" sz="1400" b="1">
                <a:solidFill>
                  <a:srgbClr val="1CAAFC"/>
                </a:solidFill>
                <a:effectLst/>
                <a:latin typeface="Bahnschrift SemiBold" panose="020B0502040204020203" pitchFamily="34" charset="0"/>
              </a:rPr>
              <a:t>GROUP</a:t>
            </a:r>
            <a:r>
              <a:rPr lang="en-GB" sz="1400">
                <a:solidFill>
                  <a:srgbClr val="CCCCCC"/>
                </a:solidFill>
                <a:effectLst/>
                <a:latin typeface="Bahnschrift SemiBold" panose="020B0502040204020203" pitchFamily="34" charset="0"/>
              </a:rPr>
              <a:t> </a:t>
            </a:r>
            <a:r>
              <a:rPr lang="en-GB" sz="1400" b="1">
                <a:solidFill>
                  <a:srgbClr val="1CAAFC"/>
                </a:solidFill>
                <a:effectLst/>
                <a:latin typeface="Bahnschrift SemiBold" panose="020B0502040204020203" pitchFamily="34" charset="0"/>
              </a:rPr>
              <a:t>BY</a:t>
            </a:r>
            <a:r>
              <a:rPr lang="en-GB" sz="1400">
                <a:solidFill>
                  <a:srgbClr val="CCCCCC"/>
                </a:solidFill>
                <a:effectLst/>
                <a:latin typeface="Bahnschrift SemiBold" panose="020B0502040204020203" pitchFamily="34" charset="0"/>
              </a:rPr>
              <a:t> </a:t>
            </a:r>
            <a:r>
              <a:rPr lang="en-GB" sz="1400" err="1">
                <a:solidFill>
                  <a:schemeClr val="bg1"/>
                </a:solidFill>
                <a:effectLst/>
                <a:latin typeface="Bahnschrift SemiBold" panose="020B0502040204020203" pitchFamily="34" charset="0"/>
              </a:rPr>
              <a:t>fld_rep_cd</a:t>
            </a:r>
            <a:r>
              <a:rPr lang="en-GB" sz="1400">
                <a:solidFill>
                  <a:srgbClr val="CCCCCC"/>
                </a:solidFill>
                <a:effectLst/>
                <a:latin typeface="Bahnschrift SemiBold" panose="020B0502040204020203" pitchFamily="34" charset="0"/>
              </a:rPr>
              <a:t>)</a:t>
            </a:r>
          </a:p>
          <a:p>
            <a:pPr marL="0" marR="0" defTabSz="357188"/>
            <a:r>
              <a:rPr lang="en-GB" sz="1400" b="1">
                <a:solidFill>
                  <a:srgbClr val="1CAAFC"/>
                </a:solidFill>
                <a:effectLst/>
                <a:latin typeface="Bahnschrift SemiBold" panose="020B0502040204020203" pitchFamily="34" charset="0"/>
              </a:rPr>
              <a:t>SELECT</a:t>
            </a:r>
            <a:r>
              <a:rPr lang="en-GB" sz="1400" b="1">
                <a:solidFill>
                  <a:srgbClr val="CCCCCC"/>
                </a:solidFill>
                <a:latin typeface="Bahnschrift SemiBold" panose="020B0502040204020203" pitchFamily="34" charset="0"/>
              </a:rPr>
              <a:t> </a:t>
            </a:r>
            <a:r>
              <a:rPr lang="en-GB" sz="1400" err="1">
                <a:solidFill>
                  <a:schemeClr val="bg1"/>
                </a:solidFill>
                <a:effectLst/>
                <a:latin typeface="Bahnschrift SemiBold" panose="020B0502040204020203" pitchFamily="34" charset="0"/>
              </a:rPr>
              <a:t>fld_a</a:t>
            </a:r>
            <a:r>
              <a:rPr lang="en-GB" sz="1400">
                <a:solidFill>
                  <a:schemeClr val="bg1"/>
                </a:solidFill>
                <a:effectLst/>
                <a:latin typeface="Bahnschrift SemiBold" panose="020B0502040204020203" pitchFamily="34" charset="0"/>
              </a:rPr>
              <a:t>,</a:t>
            </a:r>
          </a:p>
          <a:p>
            <a:pPr marL="0" marR="0" defTabSz="357188"/>
            <a:r>
              <a:rPr lang="en-GB" sz="1400">
                <a:solidFill>
                  <a:schemeClr val="bg1"/>
                </a:solidFill>
                <a:effectLst/>
                <a:latin typeface="Bahnschrift SemiBold" panose="020B0502040204020203" pitchFamily="34" charset="0"/>
              </a:rPr>
              <a:t>	</a:t>
            </a:r>
            <a:r>
              <a:rPr lang="en-GB" sz="1400" err="1">
                <a:solidFill>
                  <a:schemeClr val="bg1"/>
                </a:solidFill>
                <a:effectLst/>
                <a:latin typeface="Bahnschrift SemiBold" panose="020B0502040204020203" pitchFamily="34" charset="0"/>
              </a:rPr>
              <a:t>salesum_month</a:t>
            </a:r>
            <a:r>
              <a:rPr lang="en-GB" sz="1400">
                <a:solidFill>
                  <a:schemeClr val="bg1"/>
                </a:solidFill>
                <a:effectLst/>
                <a:latin typeface="Bahnschrift SemiBold" panose="020B0502040204020203" pitchFamily="34" charset="0"/>
              </a:rPr>
              <a:t> </a:t>
            </a:r>
          </a:p>
          <a:p>
            <a:pPr marL="0" marR="0" defTabSz="357188"/>
            <a:r>
              <a:rPr lang="en-GB" sz="1400" b="1">
                <a:solidFill>
                  <a:srgbClr val="1CAAFC"/>
                </a:solidFill>
                <a:effectLst/>
                <a:latin typeface="Bahnschrift SemiBold" panose="020B0502040204020203" pitchFamily="34" charset="0"/>
              </a:rPr>
              <a:t>FROM</a:t>
            </a:r>
            <a:r>
              <a:rPr lang="en-GB" sz="1400">
                <a:solidFill>
                  <a:srgbClr val="CCCCCC"/>
                </a:solidFill>
                <a:effectLst/>
                <a:latin typeface="Bahnschrift SemiBold" panose="020B0502040204020203" pitchFamily="34" charset="0"/>
              </a:rPr>
              <a:t> </a:t>
            </a:r>
            <a:r>
              <a:rPr lang="en-GB" sz="1400">
                <a:solidFill>
                  <a:schemeClr val="bg1"/>
                </a:solidFill>
                <a:effectLst/>
                <a:latin typeface="Bahnschrift SemiBold" panose="020B0502040204020203" pitchFamily="34" charset="0"/>
              </a:rPr>
              <a:t>a</a:t>
            </a:r>
          </a:p>
          <a:p>
            <a:pPr marL="0" marR="0" defTabSz="357188"/>
            <a:r>
              <a:rPr lang="en-GB" sz="1400" b="1">
                <a:solidFill>
                  <a:srgbClr val="1CAAFC"/>
                </a:solidFill>
                <a:effectLst/>
                <a:latin typeface="Bahnschrift SemiBold" panose="020B0502040204020203" pitchFamily="34" charset="0"/>
              </a:rPr>
              <a:t>ORDER</a:t>
            </a:r>
            <a:r>
              <a:rPr lang="en-GB" sz="1400">
                <a:solidFill>
                  <a:srgbClr val="CCCCCC"/>
                </a:solidFill>
                <a:effectLst/>
                <a:latin typeface="Bahnschrift SemiBold" panose="020B0502040204020203" pitchFamily="34" charset="0"/>
              </a:rPr>
              <a:t> </a:t>
            </a:r>
            <a:r>
              <a:rPr lang="en-GB" sz="1400" b="1">
                <a:solidFill>
                  <a:srgbClr val="1CAAFC"/>
                </a:solidFill>
                <a:effectLst/>
                <a:latin typeface="Bahnschrift SemiBold" panose="020B0502040204020203" pitchFamily="34" charset="0"/>
              </a:rPr>
              <a:t>BY</a:t>
            </a:r>
            <a:r>
              <a:rPr lang="en-GB" sz="1400">
                <a:solidFill>
                  <a:srgbClr val="CCCCCC"/>
                </a:solidFill>
                <a:effectLst/>
                <a:latin typeface="Bahnschrift SemiBold" panose="020B0502040204020203" pitchFamily="34" charset="0"/>
              </a:rPr>
              <a:t> </a:t>
            </a:r>
            <a:r>
              <a:rPr lang="en-GB" sz="1400">
                <a:solidFill>
                  <a:schemeClr val="bg1"/>
                </a:solidFill>
                <a:effectLst/>
                <a:latin typeface="Bahnschrift SemiBold" panose="020B0502040204020203" pitchFamily="34" charset="0"/>
              </a:rPr>
              <a:t>2</a:t>
            </a:r>
            <a:r>
              <a:rPr lang="en-GB" sz="1400">
                <a:solidFill>
                  <a:srgbClr val="CCCCCC"/>
                </a:solidFill>
                <a:effectLst/>
                <a:latin typeface="Bahnschrift SemiBold" panose="020B0502040204020203" pitchFamily="34" charset="0"/>
              </a:rPr>
              <a:t> </a:t>
            </a:r>
            <a:r>
              <a:rPr lang="en-GB" sz="1400" b="1">
                <a:solidFill>
                  <a:srgbClr val="1CAAFC"/>
                </a:solidFill>
                <a:effectLst/>
                <a:latin typeface="Bahnschrift SemiBold" panose="020B0502040204020203" pitchFamily="34" charset="0"/>
              </a:rPr>
              <a:t>DESC</a:t>
            </a:r>
            <a:endParaRPr lang="en-GB" sz="1400">
              <a:solidFill>
                <a:srgbClr val="1CAAFC"/>
              </a:solidFill>
              <a:effectLst/>
              <a:latin typeface="Bahnschrift SemiBold" panose="020B0502040204020203" pitchFamily="34" charset="0"/>
            </a:endParaRPr>
          </a:p>
          <a:p>
            <a:pPr marL="0" marR="0" defTabSz="357188"/>
            <a:r>
              <a:rPr lang="en-GB" sz="1400" b="1">
                <a:solidFill>
                  <a:srgbClr val="1CAAFC"/>
                </a:solidFill>
                <a:effectLst/>
                <a:latin typeface="Bahnschrift SemiBold" panose="020B0502040204020203" pitchFamily="34" charset="0"/>
              </a:rPr>
              <a:t>LIMIT</a:t>
            </a:r>
            <a:r>
              <a:rPr lang="en-GB" sz="1400">
                <a:solidFill>
                  <a:srgbClr val="CCCCCC"/>
                </a:solidFill>
                <a:effectLst/>
                <a:latin typeface="Bahnschrift SemiBold" panose="020B0502040204020203" pitchFamily="34" charset="0"/>
              </a:rPr>
              <a:t> </a:t>
            </a:r>
            <a:r>
              <a:rPr lang="en-GB" sz="1400">
                <a:solidFill>
                  <a:schemeClr val="bg1"/>
                </a:solidFill>
                <a:effectLst/>
                <a:latin typeface="Bahnschrift SemiBold" panose="020B0502040204020203" pitchFamily="34" charset="0"/>
              </a:rPr>
              <a:t>5</a:t>
            </a:r>
            <a:r>
              <a:rPr lang="en-GB" sz="1400">
                <a:solidFill>
                  <a:srgbClr val="EECC64"/>
                </a:solidFill>
                <a:effectLst/>
                <a:latin typeface="Bahnschrift SemiBold" panose="020B0502040204020203" pitchFamily="34" charset="0"/>
              </a:rPr>
              <a:t>;</a:t>
            </a:r>
            <a:endParaRPr lang="en-GB" sz="1400">
              <a:solidFill>
                <a:srgbClr val="CCCCCC"/>
              </a:solidFill>
              <a:effectLst/>
              <a:latin typeface="Bahnschrift SemiBold" panose="020B0502040204020203" pitchFamily="34" charset="0"/>
            </a:endParaRPr>
          </a:p>
        </p:txBody>
      </p:sp>
    </p:spTree>
    <p:extLst>
      <p:ext uri="{BB962C8B-B14F-4D97-AF65-F5344CB8AC3E}">
        <p14:creationId xmlns:p14="http://schemas.microsoft.com/office/powerpoint/2010/main" val="24553155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874FD2-6D81-E28A-F0A0-CB652F5CA4D4}"/>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7222FDDC-7212-0E03-1F41-70C1C139122D}"/>
              </a:ext>
            </a:extLst>
          </p:cNvPr>
          <p:cNvGrpSpPr/>
          <p:nvPr/>
        </p:nvGrpSpPr>
        <p:grpSpPr>
          <a:xfrm>
            <a:off x="107950" y="87313"/>
            <a:ext cx="8928100" cy="4968875"/>
            <a:chOff x="107950" y="87313"/>
            <a:chExt cx="8928100" cy="4968875"/>
          </a:xfrm>
        </p:grpSpPr>
        <p:cxnSp>
          <p:nvCxnSpPr>
            <p:cNvPr id="3" name="Straight Connector 2">
              <a:extLst>
                <a:ext uri="{FF2B5EF4-FFF2-40B4-BE49-F238E27FC236}">
                  <a16:creationId xmlns:a16="http://schemas.microsoft.com/office/drawing/2014/main" id="{DEB5EE4D-84C1-12A8-EE98-752920242EAB}"/>
                </a:ext>
              </a:extLst>
            </p:cNvPr>
            <p:cNvCxnSpPr>
              <a:cxnSpLocks/>
            </p:cNvCxnSpPr>
            <p:nvPr/>
          </p:nvCxnSpPr>
          <p:spPr>
            <a:xfrm>
              <a:off x="107950" y="87313"/>
              <a:ext cx="0" cy="4968875"/>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06B6E62C-5EBC-C254-749D-45A9EF2B9F76}"/>
                </a:ext>
              </a:extLst>
            </p:cNvPr>
            <p:cNvCxnSpPr/>
            <p:nvPr/>
          </p:nvCxnSpPr>
          <p:spPr>
            <a:xfrm>
              <a:off x="107950" y="87313"/>
              <a:ext cx="89281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A57A92A3-256F-CE2E-F4B2-D35F0951C8C6}"/>
                </a:ext>
              </a:extLst>
            </p:cNvPr>
            <p:cNvCxnSpPr/>
            <p:nvPr/>
          </p:nvCxnSpPr>
          <p:spPr>
            <a:xfrm>
              <a:off x="9036050" y="87313"/>
              <a:ext cx="0" cy="4968875"/>
            </a:xfrm>
            <a:prstGeom prst="line">
              <a:avLst/>
            </a:prstGeom>
            <a:ln w="1905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E8074E99-D18D-FA8A-AB3D-A5F7078EF266}"/>
                </a:ext>
              </a:extLst>
            </p:cNvPr>
            <p:cNvCxnSpPr/>
            <p:nvPr/>
          </p:nvCxnSpPr>
          <p:spPr>
            <a:xfrm>
              <a:off x="107950" y="5056188"/>
              <a:ext cx="89281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7" name="Group 6">
            <a:extLst>
              <a:ext uri="{FF2B5EF4-FFF2-40B4-BE49-F238E27FC236}">
                <a16:creationId xmlns:a16="http://schemas.microsoft.com/office/drawing/2014/main" id="{79B96C61-F83B-2836-0F28-4C512282AD5B}"/>
              </a:ext>
            </a:extLst>
          </p:cNvPr>
          <p:cNvGrpSpPr/>
          <p:nvPr/>
        </p:nvGrpSpPr>
        <p:grpSpPr>
          <a:xfrm>
            <a:off x="0" y="411163"/>
            <a:ext cx="3814762" cy="983525"/>
            <a:chOff x="0" y="2893225"/>
            <a:chExt cx="3814762" cy="460200"/>
          </a:xfrm>
        </p:grpSpPr>
        <p:sp>
          <p:nvSpPr>
            <p:cNvPr id="2" name="Google Shape;472;p66">
              <a:extLst>
                <a:ext uri="{FF2B5EF4-FFF2-40B4-BE49-F238E27FC236}">
                  <a16:creationId xmlns:a16="http://schemas.microsoft.com/office/drawing/2014/main" id="{4FF53F39-2DB7-F35A-0B84-B09256BDA0FF}"/>
                </a:ext>
              </a:extLst>
            </p:cNvPr>
            <p:cNvSpPr/>
            <p:nvPr/>
          </p:nvSpPr>
          <p:spPr>
            <a:xfrm>
              <a:off x="0" y="2893225"/>
              <a:ext cx="3814762" cy="460200"/>
            </a:xfrm>
            <a:prstGeom prst="rect">
              <a:avLst/>
            </a:prstGeom>
            <a:solidFill>
              <a:schemeClr val="dk1"/>
            </a:solidFill>
            <a:ln>
              <a:noFill/>
            </a:ln>
          </p:spPr>
          <p:txBody>
            <a:bodyPr spcFirstLastPara="1" wrap="square" lIns="91425" tIns="91425" rIns="91425" bIns="91425" anchor="ctr" anchorCtr="0">
              <a:noAutofit/>
            </a:bodyPr>
            <a:lstStyle/>
            <a:p>
              <a:r>
                <a:rPr lang="en-GB" sz="4000">
                  <a:solidFill>
                    <a:schemeClr val="bg1"/>
                  </a:solidFill>
                  <a:latin typeface="+mj-lt"/>
                </a:rPr>
                <a:t> Top sales in </a:t>
              </a:r>
              <a:r>
                <a:rPr lang="en-GB" sz="4000" err="1">
                  <a:solidFill>
                    <a:schemeClr val="bg1"/>
                  </a:solidFill>
                  <a:latin typeface="+mj-lt"/>
                </a:rPr>
                <a:t>jan-apr</a:t>
              </a:r>
              <a:endParaRPr lang="en-GB" sz="4000">
                <a:solidFill>
                  <a:schemeClr val="bg1"/>
                </a:solidFill>
                <a:latin typeface="+mj-lt"/>
              </a:endParaRPr>
            </a:p>
          </p:txBody>
        </p:sp>
        <p:cxnSp>
          <p:nvCxnSpPr>
            <p:cNvPr id="4" name="Google Shape;475;p66">
              <a:extLst>
                <a:ext uri="{FF2B5EF4-FFF2-40B4-BE49-F238E27FC236}">
                  <a16:creationId xmlns:a16="http://schemas.microsoft.com/office/drawing/2014/main" id="{435232F1-58FC-D71E-D52A-11EC1F22BFCB}"/>
                </a:ext>
              </a:extLst>
            </p:cNvPr>
            <p:cNvCxnSpPr>
              <a:cxnSpLocks/>
            </p:cNvCxnSpPr>
            <p:nvPr/>
          </p:nvCxnSpPr>
          <p:spPr>
            <a:xfrm>
              <a:off x="107950" y="2893225"/>
              <a:ext cx="0" cy="460200"/>
            </a:xfrm>
            <a:prstGeom prst="straightConnector1">
              <a:avLst/>
            </a:prstGeom>
            <a:noFill/>
            <a:ln w="19050" cap="flat" cmpd="sng">
              <a:solidFill>
                <a:schemeClr val="lt1"/>
              </a:solidFill>
              <a:prstDash val="solid"/>
              <a:round/>
              <a:headEnd type="none" w="med" len="med"/>
              <a:tailEnd type="none" w="med" len="med"/>
            </a:ln>
          </p:spPr>
        </p:cxnSp>
      </p:grpSp>
      <p:pic>
        <p:nvPicPr>
          <p:cNvPr id="5" name="Picture 4" descr="A black and white sign with a tree and text&#10;&#10;Description automatically generated">
            <a:extLst>
              <a:ext uri="{FF2B5EF4-FFF2-40B4-BE49-F238E27FC236}">
                <a16:creationId xmlns:a16="http://schemas.microsoft.com/office/drawing/2014/main" id="{EA03B682-4643-0AC1-675F-9E6E10574451}"/>
              </a:ext>
            </a:extLst>
          </p:cNvPr>
          <p:cNvPicPr>
            <a:picLocks noChangeAspect="1"/>
          </p:cNvPicPr>
          <p:nvPr/>
        </p:nvPicPr>
        <p:blipFill>
          <a:blip r:embed="rId3"/>
          <a:stretch>
            <a:fillRect/>
          </a:stretch>
        </p:blipFill>
        <p:spPr>
          <a:xfrm>
            <a:off x="8362616" y="4160521"/>
            <a:ext cx="673434" cy="895668"/>
          </a:xfrm>
          <a:prstGeom prst="rect">
            <a:avLst/>
          </a:prstGeom>
        </p:spPr>
      </p:pic>
      <p:pic>
        <p:nvPicPr>
          <p:cNvPr id="6" name="Picture 5" descr="A graph with numbers and a bar&#10;&#10;Description automatically generated">
            <a:extLst>
              <a:ext uri="{FF2B5EF4-FFF2-40B4-BE49-F238E27FC236}">
                <a16:creationId xmlns:a16="http://schemas.microsoft.com/office/drawing/2014/main" id="{0470B689-1A69-BB1C-A013-BCEAE489C7B6}"/>
              </a:ext>
            </a:extLst>
          </p:cNvPr>
          <p:cNvPicPr>
            <a:picLocks noChangeAspect="1"/>
          </p:cNvPicPr>
          <p:nvPr/>
        </p:nvPicPr>
        <p:blipFill>
          <a:blip r:embed="rId4"/>
          <a:stretch>
            <a:fillRect/>
          </a:stretch>
        </p:blipFill>
        <p:spPr>
          <a:xfrm>
            <a:off x="4271723" y="1679979"/>
            <a:ext cx="2441210" cy="1502880"/>
          </a:xfrm>
          <a:prstGeom prst="rect">
            <a:avLst/>
          </a:prstGeom>
        </p:spPr>
      </p:pic>
      <p:pic>
        <p:nvPicPr>
          <p:cNvPr id="15" name="Picture 14" descr="A graph with numbers and a bar&#10;&#10;Description automatically generated">
            <a:extLst>
              <a:ext uri="{FF2B5EF4-FFF2-40B4-BE49-F238E27FC236}">
                <a16:creationId xmlns:a16="http://schemas.microsoft.com/office/drawing/2014/main" id="{75F62F2A-E498-BE8B-DE51-6F718DCF2AC5}"/>
              </a:ext>
            </a:extLst>
          </p:cNvPr>
          <p:cNvPicPr>
            <a:picLocks noChangeAspect="1"/>
          </p:cNvPicPr>
          <p:nvPr/>
        </p:nvPicPr>
        <p:blipFill>
          <a:blip r:embed="rId5"/>
          <a:stretch>
            <a:fillRect/>
          </a:stretch>
        </p:blipFill>
        <p:spPr>
          <a:xfrm>
            <a:off x="658890" y="1664969"/>
            <a:ext cx="2372265" cy="1521125"/>
          </a:xfrm>
          <a:prstGeom prst="rect">
            <a:avLst/>
          </a:prstGeom>
        </p:spPr>
      </p:pic>
      <p:pic>
        <p:nvPicPr>
          <p:cNvPr id="16" name="Picture 15" descr="A graph with blue bars&#10;&#10;Description automatically generated">
            <a:extLst>
              <a:ext uri="{FF2B5EF4-FFF2-40B4-BE49-F238E27FC236}">
                <a16:creationId xmlns:a16="http://schemas.microsoft.com/office/drawing/2014/main" id="{3E336688-5A1A-0EB8-5407-F6EA682AECE6}"/>
              </a:ext>
            </a:extLst>
          </p:cNvPr>
          <p:cNvPicPr>
            <a:picLocks noChangeAspect="1"/>
          </p:cNvPicPr>
          <p:nvPr/>
        </p:nvPicPr>
        <p:blipFill>
          <a:blip r:embed="rId6"/>
          <a:stretch>
            <a:fillRect/>
          </a:stretch>
        </p:blipFill>
        <p:spPr>
          <a:xfrm>
            <a:off x="647116" y="3289631"/>
            <a:ext cx="2384039" cy="1528608"/>
          </a:xfrm>
          <a:prstGeom prst="rect">
            <a:avLst/>
          </a:prstGeom>
        </p:spPr>
      </p:pic>
      <p:pic>
        <p:nvPicPr>
          <p:cNvPr id="17" name="Picture 16">
            <a:extLst>
              <a:ext uri="{FF2B5EF4-FFF2-40B4-BE49-F238E27FC236}">
                <a16:creationId xmlns:a16="http://schemas.microsoft.com/office/drawing/2014/main" id="{5DB06D0C-0EE6-C84D-21CB-6D2D211D0FB9}"/>
              </a:ext>
            </a:extLst>
          </p:cNvPr>
          <p:cNvPicPr>
            <a:picLocks noChangeAspect="1"/>
          </p:cNvPicPr>
          <p:nvPr/>
        </p:nvPicPr>
        <p:blipFill>
          <a:blip r:embed="rId7"/>
          <a:stretch>
            <a:fillRect/>
          </a:stretch>
        </p:blipFill>
        <p:spPr>
          <a:xfrm>
            <a:off x="4271723" y="3299469"/>
            <a:ext cx="2441210" cy="1562265"/>
          </a:xfrm>
          <a:prstGeom prst="rect">
            <a:avLst/>
          </a:prstGeom>
        </p:spPr>
      </p:pic>
    </p:spTree>
    <p:extLst>
      <p:ext uri="{BB962C8B-B14F-4D97-AF65-F5344CB8AC3E}">
        <p14:creationId xmlns:p14="http://schemas.microsoft.com/office/powerpoint/2010/main" val="22560494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AAE9CB9-0ABC-FD1F-FCFC-71DC7A1A90B2}"/>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6E08426F-D79B-8429-0C77-D065C3463D50}"/>
              </a:ext>
            </a:extLst>
          </p:cNvPr>
          <p:cNvGrpSpPr/>
          <p:nvPr/>
        </p:nvGrpSpPr>
        <p:grpSpPr>
          <a:xfrm>
            <a:off x="107950" y="87313"/>
            <a:ext cx="8928100" cy="4968875"/>
            <a:chOff x="107950" y="87313"/>
            <a:chExt cx="8928100" cy="4968875"/>
          </a:xfrm>
        </p:grpSpPr>
        <p:cxnSp>
          <p:nvCxnSpPr>
            <p:cNvPr id="3" name="Straight Connector 2">
              <a:extLst>
                <a:ext uri="{FF2B5EF4-FFF2-40B4-BE49-F238E27FC236}">
                  <a16:creationId xmlns:a16="http://schemas.microsoft.com/office/drawing/2014/main" id="{30FA11FE-E5B3-D705-DC7F-CFC399D58244}"/>
                </a:ext>
              </a:extLst>
            </p:cNvPr>
            <p:cNvCxnSpPr>
              <a:cxnSpLocks/>
            </p:cNvCxnSpPr>
            <p:nvPr/>
          </p:nvCxnSpPr>
          <p:spPr>
            <a:xfrm>
              <a:off x="1079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E970079C-FE07-FB92-276B-024B9B2033E7}"/>
                </a:ext>
              </a:extLst>
            </p:cNvPr>
            <p:cNvCxnSpPr/>
            <p:nvPr/>
          </p:nvCxnSpPr>
          <p:spPr>
            <a:xfrm>
              <a:off x="107950" y="87313"/>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B237EE35-DD29-2D0D-303A-7453F95BC55A}"/>
                </a:ext>
              </a:extLst>
            </p:cNvPr>
            <p:cNvCxnSpPr/>
            <p:nvPr/>
          </p:nvCxnSpPr>
          <p:spPr>
            <a:xfrm>
              <a:off x="90360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14407A6C-B55F-EAC1-683F-FB890599F18A}"/>
                </a:ext>
              </a:extLst>
            </p:cNvPr>
            <p:cNvCxnSpPr/>
            <p:nvPr/>
          </p:nvCxnSpPr>
          <p:spPr>
            <a:xfrm>
              <a:off x="107950" y="5056188"/>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grpSp>
      <p:grpSp>
        <p:nvGrpSpPr>
          <p:cNvPr id="2" name="Group 1">
            <a:extLst>
              <a:ext uri="{FF2B5EF4-FFF2-40B4-BE49-F238E27FC236}">
                <a16:creationId xmlns:a16="http://schemas.microsoft.com/office/drawing/2014/main" id="{7061E229-DCD5-CBDB-40D0-292FF587B499}"/>
              </a:ext>
            </a:extLst>
          </p:cNvPr>
          <p:cNvGrpSpPr/>
          <p:nvPr/>
        </p:nvGrpSpPr>
        <p:grpSpPr>
          <a:xfrm>
            <a:off x="0" y="631914"/>
            <a:ext cx="2651787" cy="983525"/>
            <a:chOff x="1500300" y="3199855"/>
            <a:chExt cx="7312627" cy="460200"/>
          </a:xfrm>
          <a:solidFill>
            <a:schemeClr val="bg1"/>
          </a:solidFill>
        </p:grpSpPr>
        <p:sp>
          <p:nvSpPr>
            <p:cNvPr id="4" name="Google Shape;472;p66">
              <a:extLst>
                <a:ext uri="{FF2B5EF4-FFF2-40B4-BE49-F238E27FC236}">
                  <a16:creationId xmlns:a16="http://schemas.microsoft.com/office/drawing/2014/main" id="{7AA753DA-0985-C0B7-C4E7-6ADEEC60BF33}"/>
                </a:ext>
              </a:extLst>
            </p:cNvPr>
            <p:cNvSpPr/>
            <p:nvPr/>
          </p:nvSpPr>
          <p:spPr>
            <a:xfrm>
              <a:off x="1500300" y="3199855"/>
              <a:ext cx="7312627" cy="460200"/>
            </a:xfrm>
            <a:prstGeom prst="rect">
              <a:avLst/>
            </a:prstGeom>
            <a:grpFill/>
            <a:ln>
              <a:noFill/>
            </a:ln>
          </p:spPr>
          <p:txBody>
            <a:bodyPr spcFirstLastPara="1" wrap="square" lIns="91425" tIns="91425" rIns="91425" bIns="91425" anchor="ctr" anchorCtr="0">
              <a:noAutofit/>
            </a:bodyPr>
            <a:lstStyle/>
            <a:p>
              <a:r>
                <a:rPr lang="en-GB" sz="4000">
                  <a:latin typeface="+mj-lt"/>
                </a:rPr>
                <a:t>  What We Used</a:t>
              </a:r>
            </a:p>
          </p:txBody>
        </p:sp>
        <p:cxnSp>
          <p:nvCxnSpPr>
            <p:cNvPr id="5" name="Google Shape;475;p66">
              <a:extLst>
                <a:ext uri="{FF2B5EF4-FFF2-40B4-BE49-F238E27FC236}">
                  <a16:creationId xmlns:a16="http://schemas.microsoft.com/office/drawing/2014/main" id="{6BC175FC-076C-722A-31F2-83F90A5F92C5}"/>
                </a:ext>
              </a:extLst>
            </p:cNvPr>
            <p:cNvCxnSpPr>
              <a:cxnSpLocks/>
            </p:cNvCxnSpPr>
            <p:nvPr/>
          </p:nvCxnSpPr>
          <p:spPr>
            <a:xfrm>
              <a:off x="1798278" y="3199855"/>
              <a:ext cx="0" cy="460200"/>
            </a:xfrm>
            <a:prstGeom prst="straightConnector1">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grpSp>
      <p:pic>
        <p:nvPicPr>
          <p:cNvPr id="6" name="Picture 5" descr="A black and white sign with a tree and text&#10;&#10;Description automatically generated">
            <a:extLst>
              <a:ext uri="{FF2B5EF4-FFF2-40B4-BE49-F238E27FC236}">
                <a16:creationId xmlns:a16="http://schemas.microsoft.com/office/drawing/2014/main" id="{0A404711-5F2C-93DF-985A-0C9E665555F9}"/>
              </a:ext>
            </a:extLst>
          </p:cNvPr>
          <p:cNvPicPr>
            <a:picLocks noChangeAspect="1"/>
          </p:cNvPicPr>
          <p:nvPr/>
        </p:nvPicPr>
        <p:blipFill>
          <a:blip r:embed="rId3"/>
          <a:stretch>
            <a:fillRect/>
          </a:stretch>
        </p:blipFill>
        <p:spPr>
          <a:xfrm>
            <a:off x="8362616" y="4160521"/>
            <a:ext cx="673434" cy="895668"/>
          </a:xfrm>
          <a:prstGeom prst="rect">
            <a:avLst/>
          </a:prstGeom>
        </p:spPr>
      </p:pic>
      <p:sp>
        <p:nvSpPr>
          <p:cNvPr id="9" name="TextBox 8">
            <a:extLst>
              <a:ext uri="{FF2B5EF4-FFF2-40B4-BE49-F238E27FC236}">
                <a16:creationId xmlns:a16="http://schemas.microsoft.com/office/drawing/2014/main" id="{412548D3-AD7A-97A6-1AA2-797B399BB724}"/>
              </a:ext>
            </a:extLst>
          </p:cNvPr>
          <p:cNvSpPr txBox="1"/>
          <p:nvPr/>
        </p:nvSpPr>
        <p:spPr>
          <a:xfrm>
            <a:off x="817324" y="3293556"/>
            <a:ext cx="116350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solidFill>
                  <a:schemeClr val="bg1"/>
                </a:solidFill>
                <a:latin typeface="Bahnschrift"/>
                <a:cs typeface="Arial"/>
              </a:rPr>
              <a:t>DBeaver </a:t>
            </a:r>
            <a:endParaRPr lang="en-US">
              <a:solidFill>
                <a:schemeClr val="bg1"/>
              </a:solidFill>
              <a:latin typeface="Bahnschrift"/>
              <a:cs typeface="Arial"/>
            </a:endParaRPr>
          </a:p>
        </p:txBody>
      </p:sp>
      <p:pic>
        <p:nvPicPr>
          <p:cNvPr id="11" name="Picture 10" descr="A cartoon of a beaver&#10;&#10;Description automatically generated">
            <a:extLst>
              <a:ext uri="{FF2B5EF4-FFF2-40B4-BE49-F238E27FC236}">
                <a16:creationId xmlns:a16="http://schemas.microsoft.com/office/drawing/2014/main" id="{7E01EC39-03AB-D95C-1B47-2242A224B8C2}"/>
              </a:ext>
            </a:extLst>
          </p:cNvPr>
          <p:cNvPicPr>
            <a:picLocks noChangeAspect="1"/>
          </p:cNvPicPr>
          <p:nvPr/>
        </p:nvPicPr>
        <p:blipFill>
          <a:blip r:embed="rId4"/>
          <a:stretch>
            <a:fillRect/>
          </a:stretch>
        </p:blipFill>
        <p:spPr>
          <a:xfrm>
            <a:off x="752764" y="1897367"/>
            <a:ext cx="1389222" cy="1345728"/>
          </a:xfrm>
          <a:prstGeom prst="rect">
            <a:avLst/>
          </a:prstGeom>
        </p:spPr>
      </p:pic>
      <p:pic>
        <p:nvPicPr>
          <p:cNvPr id="14" name="Picture 13" descr="Azure Data Studio Connector Manual – Datawarehouse.io Help Desk">
            <a:extLst>
              <a:ext uri="{FF2B5EF4-FFF2-40B4-BE49-F238E27FC236}">
                <a16:creationId xmlns:a16="http://schemas.microsoft.com/office/drawing/2014/main" id="{04E9FC10-7589-53D5-6787-1C0233F598CA}"/>
              </a:ext>
            </a:extLst>
          </p:cNvPr>
          <p:cNvPicPr>
            <a:picLocks noChangeAspect="1"/>
          </p:cNvPicPr>
          <p:nvPr/>
        </p:nvPicPr>
        <p:blipFill>
          <a:blip r:embed="rId5"/>
          <a:stretch>
            <a:fillRect/>
          </a:stretch>
        </p:blipFill>
        <p:spPr>
          <a:xfrm>
            <a:off x="4069601" y="1839959"/>
            <a:ext cx="1236519" cy="1253837"/>
          </a:xfrm>
          <a:prstGeom prst="rect">
            <a:avLst/>
          </a:prstGeom>
        </p:spPr>
      </p:pic>
      <p:sp>
        <p:nvSpPr>
          <p:cNvPr id="17" name="TextBox 16">
            <a:extLst>
              <a:ext uri="{FF2B5EF4-FFF2-40B4-BE49-F238E27FC236}">
                <a16:creationId xmlns:a16="http://schemas.microsoft.com/office/drawing/2014/main" id="{98207FFC-858B-B8CE-5BA4-C263656D7D9F}"/>
              </a:ext>
            </a:extLst>
          </p:cNvPr>
          <p:cNvSpPr txBox="1"/>
          <p:nvPr/>
        </p:nvSpPr>
        <p:spPr>
          <a:xfrm>
            <a:off x="3342454" y="3245558"/>
            <a:ext cx="262977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solidFill>
                  <a:srgbClr val="FFFFFF"/>
                </a:solidFill>
                <a:cs typeface="Arial"/>
              </a:rPr>
              <a:t>Azure Data Studio</a:t>
            </a:r>
            <a:endParaRPr lang="en-US" sz="2000">
              <a:cs typeface="Arial"/>
            </a:endParaRPr>
          </a:p>
        </p:txBody>
      </p:sp>
      <p:sp>
        <p:nvSpPr>
          <p:cNvPr id="18" name="TextBox 17">
            <a:extLst>
              <a:ext uri="{FF2B5EF4-FFF2-40B4-BE49-F238E27FC236}">
                <a16:creationId xmlns:a16="http://schemas.microsoft.com/office/drawing/2014/main" id="{A7DFA3AB-C3D4-4BD3-E6BC-0FA1FB6B453C}"/>
              </a:ext>
            </a:extLst>
          </p:cNvPr>
          <p:cNvSpPr txBox="1"/>
          <p:nvPr/>
        </p:nvSpPr>
        <p:spPr>
          <a:xfrm>
            <a:off x="6303084" y="3241774"/>
            <a:ext cx="1267713" cy="4038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solidFill>
                  <a:srgbClr val="FFFFFF"/>
                </a:solidFill>
                <a:cs typeface="Arial"/>
              </a:rPr>
              <a:t>SSMS</a:t>
            </a:r>
          </a:p>
        </p:txBody>
      </p:sp>
      <p:pic>
        <p:nvPicPr>
          <p:cNvPr id="19" name="Picture 18" descr="Microsoft SQL Server Management Studio - Reviews, Pros &amp; Cons | Companies  using Microsoft SQL Server Management Studio">
            <a:extLst>
              <a:ext uri="{FF2B5EF4-FFF2-40B4-BE49-F238E27FC236}">
                <a16:creationId xmlns:a16="http://schemas.microsoft.com/office/drawing/2014/main" id="{B3A6F0DA-8ED4-EACD-6A3D-1A2A2038C88D}"/>
              </a:ext>
            </a:extLst>
          </p:cNvPr>
          <p:cNvPicPr>
            <a:picLocks noChangeAspect="1"/>
          </p:cNvPicPr>
          <p:nvPr/>
        </p:nvPicPr>
        <p:blipFill>
          <a:blip r:embed="rId6"/>
          <a:stretch>
            <a:fillRect/>
          </a:stretch>
        </p:blipFill>
        <p:spPr>
          <a:xfrm>
            <a:off x="6309091" y="1948784"/>
            <a:ext cx="1255701" cy="1195088"/>
          </a:xfrm>
          <a:prstGeom prst="roundRect">
            <a:avLst/>
          </a:prstGeom>
        </p:spPr>
      </p:pic>
      <p:sp>
        <p:nvSpPr>
          <p:cNvPr id="7" name="TextBox 6">
            <a:extLst>
              <a:ext uri="{FF2B5EF4-FFF2-40B4-BE49-F238E27FC236}">
                <a16:creationId xmlns:a16="http://schemas.microsoft.com/office/drawing/2014/main" id="{EE4CA868-5881-7074-46E8-DCF2E69104C3}"/>
              </a:ext>
            </a:extLst>
          </p:cNvPr>
          <p:cNvSpPr txBox="1"/>
          <p:nvPr/>
        </p:nvSpPr>
        <p:spPr>
          <a:xfrm>
            <a:off x="121601" y="4001910"/>
            <a:ext cx="265178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a:solidFill>
                  <a:schemeClr val="bg1"/>
                </a:solidFill>
                <a:latin typeface="Bahnschrift SemiBold"/>
                <a:ea typeface="+mn-lt"/>
                <a:cs typeface="+mn-lt"/>
              </a:rPr>
              <a:t>PostgreSQL</a:t>
            </a:r>
            <a:endParaRPr lang="en-US" sz="3200" b="1">
              <a:solidFill>
                <a:schemeClr val="bg1"/>
              </a:solidFill>
              <a:latin typeface="Bahnschrift SemiBold"/>
            </a:endParaRPr>
          </a:p>
        </p:txBody>
      </p:sp>
      <p:sp>
        <p:nvSpPr>
          <p:cNvPr id="15" name="TextBox 14">
            <a:extLst>
              <a:ext uri="{FF2B5EF4-FFF2-40B4-BE49-F238E27FC236}">
                <a16:creationId xmlns:a16="http://schemas.microsoft.com/office/drawing/2014/main" id="{C6BCEE2B-9441-174C-EE21-61CB6D933121}"/>
              </a:ext>
            </a:extLst>
          </p:cNvPr>
          <p:cNvSpPr txBox="1"/>
          <p:nvPr/>
        </p:nvSpPr>
        <p:spPr>
          <a:xfrm>
            <a:off x="4232780" y="3989463"/>
            <a:ext cx="3025333" cy="5920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a:solidFill>
                  <a:srgbClr val="FFFFFF"/>
                </a:solidFill>
                <a:latin typeface="Bahnschrift SemiBold"/>
              </a:rPr>
              <a:t>Transact-SQL</a:t>
            </a:r>
          </a:p>
        </p:txBody>
      </p:sp>
    </p:spTree>
    <p:extLst>
      <p:ext uri="{BB962C8B-B14F-4D97-AF65-F5344CB8AC3E}">
        <p14:creationId xmlns:p14="http://schemas.microsoft.com/office/powerpoint/2010/main" val="37297264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1AF2A2-3A3C-3739-A1CE-B3270F8D8ACB}"/>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1F15D8BE-DE5A-142D-3A0A-BF2DBED68E87}"/>
              </a:ext>
            </a:extLst>
          </p:cNvPr>
          <p:cNvGrpSpPr/>
          <p:nvPr/>
        </p:nvGrpSpPr>
        <p:grpSpPr>
          <a:xfrm>
            <a:off x="107950" y="87313"/>
            <a:ext cx="8928100" cy="4968875"/>
            <a:chOff x="107950" y="87313"/>
            <a:chExt cx="8928100" cy="4968875"/>
          </a:xfrm>
        </p:grpSpPr>
        <p:cxnSp>
          <p:nvCxnSpPr>
            <p:cNvPr id="3" name="Straight Connector 2">
              <a:extLst>
                <a:ext uri="{FF2B5EF4-FFF2-40B4-BE49-F238E27FC236}">
                  <a16:creationId xmlns:a16="http://schemas.microsoft.com/office/drawing/2014/main" id="{D17FA957-1E06-8053-B67A-87BA72C371D8}"/>
                </a:ext>
              </a:extLst>
            </p:cNvPr>
            <p:cNvCxnSpPr>
              <a:cxnSpLocks/>
            </p:cNvCxnSpPr>
            <p:nvPr/>
          </p:nvCxnSpPr>
          <p:spPr>
            <a:xfrm>
              <a:off x="107950" y="87313"/>
              <a:ext cx="0" cy="4968875"/>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21258A2-A572-C845-6478-0DFF7D4EB681}"/>
                </a:ext>
              </a:extLst>
            </p:cNvPr>
            <p:cNvCxnSpPr/>
            <p:nvPr/>
          </p:nvCxnSpPr>
          <p:spPr>
            <a:xfrm>
              <a:off x="107950" y="87313"/>
              <a:ext cx="89281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EEB991D-4FB3-ACE7-3F11-30E04883790E}"/>
                </a:ext>
              </a:extLst>
            </p:cNvPr>
            <p:cNvCxnSpPr/>
            <p:nvPr/>
          </p:nvCxnSpPr>
          <p:spPr>
            <a:xfrm>
              <a:off x="9036050" y="87313"/>
              <a:ext cx="0" cy="4968875"/>
            </a:xfrm>
            <a:prstGeom prst="line">
              <a:avLst/>
            </a:prstGeom>
            <a:ln w="1905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6E60EB8B-8F21-F12E-947F-5435E98A7DCD}"/>
                </a:ext>
              </a:extLst>
            </p:cNvPr>
            <p:cNvCxnSpPr/>
            <p:nvPr/>
          </p:nvCxnSpPr>
          <p:spPr>
            <a:xfrm>
              <a:off x="107950" y="5056188"/>
              <a:ext cx="89281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7" name="Group 6">
            <a:extLst>
              <a:ext uri="{FF2B5EF4-FFF2-40B4-BE49-F238E27FC236}">
                <a16:creationId xmlns:a16="http://schemas.microsoft.com/office/drawing/2014/main" id="{F7999877-C9E4-6643-6B39-9CBB625C9DDD}"/>
              </a:ext>
            </a:extLst>
          </p:cNvPr>
          <p:cNvGrpSpPr/>
          <p:nvPr/>
        </p:nvGrpSpPr>
        <p:grpSpPr>
          <a:xfrm>
            <a:off x="0" y="411163"/>
            <a:ext cx="3814762" cy="983525"/>
            <a:chOff x="0" y="2893225"/>
            <a:chExt cx="3814762" cy="460200"/>
          </a:xfrm>
        </p:grpSpPr>
        <p:sp>
          <p:nvSpPr>
            <p:cNvPr id="2" name="Google Shape;472;p66">
              <a:extLst>
                <a:ext uri="{FF2B5EF4-FFF2-40B4-BE49-F238E27FC236}">
                  <a16:creationId xmlns:a16="http://schemas.microsoft.com/office/drawing/2014/main" id="{D0DD7631-2BA6-D1F2-9D48-C1F3382DB968}"/>
                </a:ext>
              </a:extLst>
            </p:cNvPr>
            <p:cNvSpPr/>
            <p:nvPr/>
          </p:nvSpPr>
          <p:spPr>
            <a:xfrm>
              <a:off x="0" y="2893225"/>
              <a:ext cx="3814762" cy="460200"/>
            </a:xfrm>
            <a:prstGeom prst="rect">
              <a:avLst/>
            </a:prstGeom>
            <a:solidFill>
              <a:schemeClr val="dk1"/>
            </a:solidFill>
            <a:ln>
              <a:noFill/>
            </a:ln>
          </p:spPr>
          <p:txBody>
            <a:bodyPr spcFirstLastPara="1" wrap="square" lIns="91425" tIns="91425" rIns="91425" bIns="91425" anchor="ctr" anchorCtr="0">
              <a:noAutofit/>
            </a:bodyPr>
            <a:lstStyle/>
            <a:p>
              <a:r>
                <a:rPr lang="en-GB" sz="4000">
                  <a:solidFill>
                    <a:schemeClr val="bg1"/>
                  </a:solidFill>
                  <a:latin typeface="+mj-lt"/>
                </a:rPr>
                <a:t> Top sales in may-</a:t>
              </a:r>
              <a:r>
                <a:rPr lang="en-GB" sz="4000" err="1">
                  <a:solidFill>
                    <a:schemeClr val="bg1"/>
                  </a:solidFill>
                  <a:latin typeface="+mj-lt"/>
                </a:rPr>
                <a:t>aug</a:t>
              </a:r>
              <a:endParaRPr lang="en-GB" sz="4000">
                <a:solidFill>
                  <a:schemeClr val="bg1"/>
                </a:solidFill>
                <a:latin typeface="+mj-lt"/>
              </a:endParaRPr>
            </a:p>
          </p:txBody>
        </p:sp>
        <p:cxnSp>
          <p:nvCxnSpPr>
            <p:cNvPr id="4" name="Google Shape;475;p66">
              <a:extLst>
                <a:ext uri="{FF2B5EF4-FFF2-40B4-BE49-F238E27FC236}">
                  <a16:creationId xmlns:a16="http://schemas.microsoft.com/office/drawing/2014/main" id="{A6DCE83B-480A-8DC3-6791-4BF55F4F0C02}"/>
                </a:ext>
              </a:extLst>
            </p:cNvPr>
            <p:cNvCxnSpPr>
              <a:cxnSpLocks/>
            </p:cNvCxnSpPr>
            <p:nvPr/>
          </p:nvCxnSpPr>
          <p:spPr>
            <a:xfrm>
              <a:off x="107950" y="2893225"/>
              <a:ext cx="0" cy="460200"/>
            </a:xfrm>
            <a:prstGeom prst="straightConnector1">
              <a:avLst/>
            </a:prstGeom>
            <a:noFill/>
            <a:ln w="19050" cap="flat" cmpd="sng">
              <a:solidFill>
                <a:schemeClr val="lt1"/>
              </a:solidFill>
              <a:prstDash val="solid"/>
              <a:round/>
              <a:headEnd type="none" w="med" len="med"/>
              <a:tailEnd type="none" w="med" len="med"/>
            </a:ln>
          </p:spPr>
        </p:cxnSp>
      </p:grpSp>
      <p:pic>
        <p:nvPicPr>
          <p:cNvPr id="5" name="Picture 4" descr="A black and white sign with a tree and text&#10;&#10;Description automatically generated">
            <a:extLst>
              <a:ext uri="{FF2B5EF4-FFF2-40B4-BE49-F238E27FC236}">
                <a16:creationId xmlns:a16="http://schemas.microsoft.com/office/drawing/2014/main" id="{F1973A1A-B9B7-1B63-BC39-AAADE1F0CE83}"/>
              </a:ext>
            </a:extLst>
          </p:cNvPr>
          <p:cNvPicPr>
            <a:picLocks noChangeAspect="1"/>
          </p:cNvPicPr>
          <p:nvPr/>
        </p:nvPicPr>
        <p:blipFill>
          <a:blip r:embed="rId3"/>
          <a:stretch>
            <a:fillRect/>
          </a:stretch>
        </p:blipFill>
        <p:spPr>
          <a:xfrm>
            <a:off x="8362616" y="4160521"/>
            <a:ext cx="673434" cy="895668"/>
          </a:xfrm>
          <a:prstGeom prst="rect">
            <a:avLst/>
          </a:prstGeom>
        </p:spPr>
      </p:pic>
      <p:pic>
        <p:nvPicPr>
          <p:cNvPr id="9" name="Picture 8">
            <a:extLst>
              <a:ext uri="{FF2B5EF4-FFF2-40B4-BE49-F238E27FC236}">
                <a16:creationId xmlns:a16="http://schemas.microsoft.com/office/drawing/2014/main" id="{21B84A6B-FCAF-894F-44E7-7F4C66CD2B03}"/>
              </a:ext>
            </a:extLst>
          </p:cNvPr>
          <p:cNvPicPr>
            <a:picLocks noChangeAspect="1"/>
          </p:cNvPicPr>
          <p:nvPr/>
        </p:nvPicPr>
        <p:blipFill>
          <a:blip r:embed="rId4"/>
          <a:stretch>
            <a:fillRect/>
          </a:stretch>
        </p:blipFill>
        <p:spPr>
          <a:xfrm>
            <a:off x="4345419" y="1713020"/>
            <a:ext cx="2370761" cy="1508477"/>
          </a:xfrm>
          <a:prstGeom prst="rect">
            <a:avLst/>
          </a:prstGeom>
        </p:spPr>
      </p:pic>
      <p:pic>
        <p:nvPicPr>
          <p:cNvPr id="11" name="Picture 10">
            <a:extLst>
              <a:ext uri="{FF2B5EF4-FFF2-40B4-BE49-F238E27FC236}">
                <a16:creationId xmlns:a16="http://schemas.microsoft.com/office/drawing/2014/main" id="{1E97E831-6878-B1EB-CE83-7A5A709EEFB7}"/>
              </a:ext>
            </a:extLst>
          </p:cNvPr>
          <p:cNvPicPr>
            <a:picLocks noChangeAspect="1"/>
          </p:cNvPicPr>
          <p:nvPr/>
        </p:nvPicPr>
        <p:blipFill>
          <a:blip r:embed="rId5"/>
          <a:stretch>
            <a:fillRect/>
          </a:stretch>
        </p:blipFill>
        <p:spPr>
          <a:xfrm>
            <a:off x="638614" y="3362631"/>
            <a:ext cx="2370761" cy="1524021"/>
          </a:xfrm>
          <a:prstGeom prst="rect">
            <a:avLst/>
          </a:prstGeom>
        </p:spPr>
      </p:pic>
      <p:pic>
        <p:nvPicPr>
          <p:cNvPr id="14" name="Picture 13">
            <a:extLst>
              <a:ext uri="{FF2B5EF4-FFF2-40B4-BE49-F238E27FC236}">
                <a16:creationId xmlns:a16="http://schemas.microsoft.com/office/drawing/2014/main" id="{4C05D996-FE95-F488-4298-4D84F7FE57A5}"/>
              </a:ext>
            </a:extLst>
          </p:cNvPr>
          <p:cNvPicPr>
            <a:picLocks noChangeAspect="1"/>
          </p:cNvPicPr>
          <p:nvPr/>
        </p:nvPicPr>
        <p:blipFill>
          <a:blip r:embed="rId6"/>
          <a:stretch>
            <a:fillRect/>
          </a:stretch>
        </p:blipFill>
        <p:spPr>
          <a:xfrm>
            <a:off x="638614" y="1713514"/>
            <a:ext cx="2370761" cy="1515461"/>
          </a:xfrm>
          <a:prstGeom prst="rect">
            <a:avLst/>
          </a:prstGeom>
        </p:spPr>
      </p:pic>
      <p:pic>
        <p:nvPicPr>
          <p:cNvPr id="18" name="Picture 17">
            <a:extLst>
              <a:ext uri="{FF2B5EF4-FFF2-40B4-BE49-F238E27FC236}">
                <a16:creationId xmlns:a16="http://schemas.microsoft.com/office/drawing/2014/main" id="{F6AE0AA2-BE20-97C1-7B64-464DF454CBDC}"/>
              </a:ext>
            </a:extLst>
          </p:cNvPr>
          <p:cNvPicPr>
            <a:picLocks noChangeAspect="1"/>
          </p:cNvPicPr>
          <p:nvPr/>
        </p:nvPicPr>
        <p:blipFill>
          <a:blip r:embed="rId7"/>
          <a:stretch>
            <a:fillRect/>
          </a:stretch>
        </p:blipFill>
        <p:spPr>
          <a:xfrm>
            <a:off x="4345419" y="3357811"/>
            <a:ext cx="2370761" cy="1519199"/>
          </a:xfrm>
          <a:prstGeom prst="rect">
            <a:avLst/>
          </a:prstGeom>
        </p:spPr>
      </p:pic>
    </p:spTree>
    <p:extLst>
      <p:ext uri="{BB962C8B-B14F-4D97-AF65-F5344CB8AC3E}">
        <p14:creationId xmlns:p14="http://schemas.microsoft.com/office/powerpoint/2010/main" val="6208513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5ADC3DA-E646-7042-FDD3-6B09E456CD87}"/>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1B78DF18-EB62-FD5F-1429-0D5DD5A94C6E}"/>
              </a:ext>
            </a:extLst>
          </p:cNvPr>
          <p:cNvGrpSpPr/>
          <p:nvPr/>
        </p:nvGrpSpPr>
        <p:grpSpPr>
          <a:xfrm>
            <a:off x="107950" y="87313"/>
            <a:ext cx="8928100" cy="4968875"/>
            <a:chOff x="107950" y="87313"/>
            <a:chExt cx="8928100" cy="4968875"/>
          </a:xfrm>
        </p:grpSpPr>
        <p:cxnSp>
          <p:nvCxnSpPr>
            <p:cNvPr id="3" name="Straight Connector 2">
              <a:extLst>
                <a:ext uri="{FF2B5EF4-FFF2-40B4-BE49-F238E27FC236}">
                  <a16:creationId xmlns:a16="http://schemas.microsoft.com/office/drawing/2014/main" id="{85BD7BE4-72D9-8E32-4342-D0AFE7CB423D}"/>
                </a:ext>
              </a:extLst>
            </p:cNvPr>
            <p:cNvCxnSpPr>
              <a:cxnSpLocks/>
            </p:cNvCxnSpPr>
            <p:nvPr/>
          </p:nvCxnSpPr>
          <p:spPr>
            <a:xfrm>
              <a:off x="1079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10C0F7A8-4A7F-2D53-A676-BDBF646F8A2F}"/>
                </a:ext>
              </a:extLst>
            </p:cNvPr>
            <p:cNvCxnSpPr/>
            <p:nvPr/>
          </p:nvCxnSpPr>
          <p:spPr>
            <a:xfrm>
              <a:off x="107950" y="87313"/>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9B38973-71DB-58F7-F68B-1C8E38C8376F}"/>
                </a:ext>
              </a:extLst>
            </p:cNvPr>
            <p:cNvCxnSpPr/>
            <p:nvPr/>
          </p:nvCxnSpPr>
          <p:spPr>
            <a:xfrm>
              <a:off x="90360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11E3F26B-93BC-67EF-1549-33591C346C32}"/>
                </a:ext>
              </a:extLst>
            </p:cNvPr>
            <p:cNvCxnSpPr/>
            <p:nvPr/>
          </p:nvCxnSpPr>
          <p:spPr>
            <a:xfrm>
              <a:off x="107950" y="5056188"/>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grpSp>
      <p:pic>
        <p:nvPicPr>
          <p:cNvPr id="2" name="Picture 1" descr="A black and white sign with a tree and text&#10;&#10;Description automatically generated">
            <a:extLst>
              <a:ext uri="{FF2B5EF4-FFF2-40B4-BE49-F238E27FC236}">
                <a16:creationId xmlns:a16="http://schemas.microsoft.com/office/drawing/2014/main" id="{D459110A-A2F6-A59E-B400-4EBF948C4B01}"/>
              </a:ext>
            </a:extLst>
          </p:cNvPr>
          <p:cNvPicPr>
            <a:picLocks noChangeAspect="1"/>
          </p:cNvPicPr>
          <p:nvPr/>
        </p:nvPicPr>
        <p:blipFill>
          <a:blip r:embed="rId2"/>
          <a:stretch>
            <a:fillRect/>
          </a:stretch>
        </p:blipFill>
        <p:spPr>
          <a:xfrm>
            <a:off x="8362616" y="4160521"/>
            <a:ext cx="673434" cy="895668"/>
          </a:xfrm>
          <a:prstGeom prst="rect">
            <a:avLst/>
          </a:prstGeom>
        </p:spPr>
      </p:pic>
      <p:grpSp>
        <p:nvGrpSpPr>
          <p:cNvPr id="18" name="Group 17">
            <a:extLst>
              <a:ext uri="{FF2B5EF4-FFF2-40B4-BE49-F238E27FC236}">
                <a16:creationId xmlns:a16="http://schemas.microsoft.com/office/drawing/2014/main" id="{E2B3EF49-74C6-64A3-696F-6AB97FDF0A5A}"/>
              </a:ext>
            </a:extLst>
          </p:cNvPr>
          <p:cNvGrpSpPr/>
          <p:nvPr/>
        </p:nvGrpSpPr>
        <p:grpSpPr>
          <a:xfrm>
            <a:off x="-1181" y="414730"/>
            <a:ext cx="3594485" cy="986654"/>
            <a:chOff x="1493271" y="3198391"/>
            <a:chExt cx="6642015" cy="461664"/>
          </a:xfrm>
          <a:solidFill>
            <a:schemeClr val="bg1"/>
          </a:solidFill>
        </p:grpSpPr>
        <p:sp>
          <p:nvSpPr>
            <p:cNvPr id="16" name="Google Shape;472;p66">
              <a:extLst>
                <a:ext uri="{FF2B5EF4-FFF2-40B4-BE49-F238E27FC236}">
                  <a16:creationId xmlns:a16="http://schemas.microsoft.com/office/drawing/2014/main" id="{A9C4952D-61BE-B516-54D6-26EE7DD3FC46}"/>
                </a:ext>
              </a:extLst>
            </p:cNvPr>
            <p:cNvSpPr/>
            <p:nvPr/>
          </p:nvSpPr>
          <p:spPr>
            <a:xfrm>
              <a:off x="1493271" y="3198391"/>
              <a:ext cx="6642015" cy="459791"/>
            </a:xfrm>
            <a:prstGeom prst="rect">
              <a:avLst/>
            </a:prstGeom>
            <a:grpFill/>
            <a:ln>
              <a:noFill/>
            </a:ln>
          </p:spPr>
          <p:txBody>
            <a:bodyPr spcFirstLastPara="1" wrap="square" lIns="91425" tIns="91425" rIns="91425" bIns="91425" anchor="ctr" anchorCtr="0">
              <a:noAutofit/>
            </a:bodyPr>
            <a:lstStyle/>
            <a:p>
              <a:r>
                <a:rPr lang="en-GB" sz="4000">
                  <a:latin typeface="+mj-lt"/>
                </a:rPr>
                <a:t> </a:t>
              </a:r>
              <a:r>
                <a:rPr lang="en-GB" sz="4000" err="1">
                  <a:latin typeface="+mj-lt"/>
                </a:rPr>
                <a:t>TOTal</a:t>
              </a:r>
              <a:r>
                <a:rPr lang="en-GB" sz="4000">
                  <a:latin typeface="+mj-lt"/>
                </a:rPr>
                <a:t> cancelations</a:t>
              </a:r>
            </a:p>
          </p:txBody>
        </p:sp>
        <p:cxnSp>
          <p:nvCxnSpPr>
            <p:cNvPr id="17" name="Google Shape;475;p66">
              <a:extLst>
                <a:ext uri="{FF2B5EF4-FFF2-40B4-BE49-F238E27FC236}">
                  <a16:creationId xmlns:a16="http://schemas.microsoft.com/office/drawing/2014/main" id="{7EE1A60F-3B6D-54F6-AF76-C9DD57367743}"/>
                </a:ext>
              </a:extLst>
            </p:cNvPr>
            <p:cNvCxnSpPr>
              <a:cxnSpLocks/>
            </p:cNvCxnSpPr>
            <p:nvPr/>
          </p:nvCxnSpPr>
          <p:spPr>
            <a:xfrm>
              <a:off x="1699774" y="3199855"/>
              <a:ext cx="0" cy="460200"/>
            </a:xfrm>
            <a:prstGeom prst="straightConnector1">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5" name="TextBox 4">
            <a:extLst>
              <a:ext uri="{FF2B5EF4-FFF2-40B4-BE49-F238E27FC236}">
                <a16:creationId xmlns:a16="http://schemas.microsoft.com/office/drawing/2014/main" id="{5BF50A8B-0272-B2E5-54FA-5A5C996B9133}"/>
              </a:ext>
            </a:extLst>
          </p:cNvPr>
          <p:cNvSpPr txBox="1"/>
          <p:nvPr/>
        </p:nvSpPr>
        <p:spPr>
          <a:xfrm>
            <a:off x="113197" y="1455068"/>
            <a:ext cx="5880410"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defTabSz="450850"/>
            <a:r>
              <a:rPr lang="en-GB" sz="1400">
                <a:solidFill>
                  <a:srgbClr val="1CAAFC"/>
                </a:solidFill>
                <a:effectLst/>
                <a:latin typeface="Bahnschrift SemiBold" panose="020B0502040204020203" pitchFamily="34" charset="0"/>
              </a:rPr>
              <a:t>WITH</a:t>
            </a:r>
            <a:r>
              <a:rPr lang="en-GB" sz="1400">
                <a:solidFill>
                  <a:srgbClr val="CCCCCC"/>
                </a:solidFill>
                <a:effectLst/>
                <a:latin typeface="Bahnschrift SemiBold" panose="020B0502040204020203" pitchFamily="34" charset="0"/>
              </a:rPr>
              <a:t> </a:t>
            </a:r>
            <a:r>
              <a:rPr lang="en-GB" sz="1400">
                <a:solidFill>
                  <a:schemeClr val="bg1"/>
                </a:solidFill>
                <a:effectLst/>
                <a:latin typeface="Bahnschrift SemiBold" panose="020B0502040204020203" pitchFamily="34" charset="0"/>
              </a:rPr>
              <a:t>a</a:t>
            </a:r>
            <a:r>
              <a:rPr lang="en-GB" sz="1400">
                <a:solidFill>
                  <a:srgbClr val="CCCCCC"/>
                </a:solidFill>
                <a:effectLst/>
                <a:latin typeface="Bahnschrift SemiBold" panose="020B0502040204020203" pitchFamily="34" charset="0"/>
              </a:rPr>
              <a:t> </a:t>
            </a:r>
            <a:r>
              <a:rPr lang="en-GB" sz="1400">
                <a:solidFill>
                  <a:srgbClr val="1CAAFC"/>
                </a:solidFill>
                <a:effectLst/>
                <a:latin typeface="Bahnschrift SemiBold" panose="020B0502040204020203" pitchFamily="34" charset="0"/>
              </a:rPr>
              <a:t>AS</a:t>
            </a:r>
            <a:r>
              <a:rPr lang="en-GB" sz="1400">
                <a:solidFill>
                  <a:srgbClr val="CCCCCC"/>
                </a:solidFill>
                <a:effectLst/>
                <a:latin typeface="Bahnschrift SemiBold" panose="020B0502040204020203" pitchFamily="34" charset="0"/>
              </a:rPr>
              <a:t> </a:t>
            </a:r>
          </a:p>
          <a:p>
            <a:pPr marL="0" marR="0" defTabSz="450850"/>
            <a:r>
              <a:rPr lang="en-GB" sz="1400">
                <a:solidFill>
                  <a:srgbClr val="CCCCCC"/>
                </a:solidFill>
                <a:effectLst/>
                <a:latin typeface="Bahnschrift SemiBold" panose="020B0502040204020203" pitchFamily="34" charset="0"/>
              </a:rPr>
              <a:t>	(</a:t>
            </a:r>
            <a:r>
              <a:rPr lang="en-GB" sz="1400">
                <a:solidFill>
                  <a:srgbClr val="1CAAFC"/>
                </a:solidFill>
                <a:effectLst/>
                <a:latin typeface="Bahnschrift SemiBold" panose="020B0502040204020203" pitchFamily="34" charset="0"/>
              </a:rPr>
              <a:t>SELECT</a:t>
            </a:r>
            <a:r>
              <a:rPr lang="en-GB" sz="1400">
                <a:solidFill>
                  <a:srgbClr val="CCCCCC"/>
                </a:solidFill>
                <a:effectLst/>
                <a:latin typeface="Bahnschrift SemiBold" panose="020B0502040204020203" pitchFamily="34" charset="0"/>
              </a:rPr>
              <a:t> </a:t>
            </a:r>
            <a:r>
              <a:rPr lang="en-GB" sz="1400">
                <a:solidFill>
                  <a:srgbClr val="F3D80D"/>
                </a:solidFill>
                <a:effectLst/>
                <a:latin typeface="Bahnschrift SemiBold" panose="020B0502040204020203" pitchFamily="34" charset="0"/>
              </a:rPr>
              <a:t>COUNT</a:t>
            </a:r>
            <a:r>
              <a:rPr lang="en-GB" sz="1400">
                <a:solidFill>
                  <a:srgbClr val="CCCCCC"/>
                </a:solidFill>
                <a:effectLst/>
                <a:latin typeface="Bahnschrift SemiBold" panose="020B0502040204020203" pitchFamily="34" charset="0"/>
              </a:rPr>
              <a:t>(*) </a:t>
            </a:r>
            <a:r>
              <a:rPr lang="en-GB" sz="1400">
                <a:solidFill>
                  <a:srgbClr val="1CAAFC"/>
                </a:solidFill>
                <a:effectLst/>
                <a:latin typeface="Bahnschrift SemiBold" panose="020B0502040204020203" pitchFamily="34" charset="0"/>
              </a:rPr>
              <a:t>AS</a:t>
            </a:r>
            <a:r>
              <a:rPr lang="en-GB" sz="1400">
                <a:solidFill>
                  <a:srgbClr val="CCCCCC"/>
                </a:solidFill>
                <a:effectLst/>
                <a:latin typeface="Bahnschrift SemiBold" panose="020B0502040204020203" pitchFamily="34" charset="0"/>
              </a:rPr>
              <a:t> </a:t>
            </a:r>
            <a:r>
              <a:rPr lang="en-GB" sz="1400" err="1">
                <a:solidFill>
                  <a:schemeClr val="bg1"/>
                </a:solidFill>
                <a:effectLst/>
                <a:latin typeface="Bahnschrift SemiBold" panose="020B0502040204020203" pitchFamily="34" charset="0"/>
              </a:rPr>
              <a:t>clawc_year</a:t>
            </a:r>
            <a:endParaRPr lang="en-GB" sz="1400">
              <a:solidFill>
                <a:schemeClr val="bg1"/>
              </a:solidFill>
              <a:effectLst/>
              <a:latin typeface="Bahnschrift SemiBold" panose="020B0502040204020203" pitchFamily="34" charset="0"/>
            </a:endParaRPr>
          </a:p>
          <a:p>
            <a:pPr marL="0" marR="0" defTabSz="450850"/>
            <a:r>
              <a:rPr lang="en-GB" sz="1400">
                <a:solidFill>
                  <a:srgbClr val="739ECA"/>
                </a:solidFill>
                <a:effectLst/>
                <a:latin typeface="Bahnschrift SemiBold" panose="020B0502040204020203" pitchFamily="34" charset="0"/>
              </a:rPr>
              <a:t>	</a:t>
            </a:r>
            <a:r>
              <a:rPr lang="en-GB" sz="1400">
                <a:solidFill>
                  <a:srgbClr val="1CAAFC"/>
                </a:solidFill>
                <a:effectLst/>
                <a:latin typeface="Bahnschrift SemiBold" panose="020B0502040204020203" pitchFamily="34" charset="0"/>
              </a:rPr>
              <a:t>FROM</a:t>
            </a:r>
            <a:r>
              <a:rPr lang="en-GB" sz="1400">
                <a:solidFill>
                  <a:srgbClr val="CCCCCC"/>
                </a:solidFill>
                <a:effectLst/>
                <a:latin typeface="Bahnschrift SemiBold" panose="020B0502040204020203" pitchFamily="34" charset="0"/>
              </a:rPr>
              <a:t> </a:t>
            </a:r>
            <a:r>
              <a:rPr lang="en-GB" sz="1400">
                <a:solidFill>
                  <a:schemeClr val="bg1"/>
                </a:solidFill>
                <a:effectLst/>
                <a:latin typeface="Bahnschrift SemiBold" panose="020B0502040204020203" pitchFamily="34" charset="0"/>
              </a:rPr>
              <a:t>strim</a:t>
            </a:r>
          </a:p>
          <a:p>
            <a:pPr marL="0" marR="0" defTabSz="450850"/>
            <a:r>
              <a:rPr lang="en-GB" sz="1400">
                <a:solidFill>
                  <a:srgbClr val="739ECA"/>
                </a:solidFill>
                <a:effectLst/>
                <a:latin typeface="Bahnschrift SemiBold" panose="020B0502040204020203" pitchFamily="34" charset="0"/>
              </a:rPr>
              <a:t>	</a:t>
            </a:r>
            <a:r>
              <a:rPr lang="en-GB" sz="1400">
                <a:solidFill>
                  <a:srgbClr val="1CAAFC"/>
                </a:solidFill>
                <a:effectLst/>
                <a:latin typeface="Bahnschrift SemiBold" panose="020B0502040204020203" pitchFamily="34" charset="0"/>
              </a:rPr>
              <a:t>WHERE</a:t>
            </a:r>
            <a:r>
              <a:rPr lang="en-GB" sz="1400">
                <a:solidFill>
                  <a:srgbClr val="CCCCCC"/>
                </a:solidFill>
                <a:effectLst/>
                <a:latin typeface="Bahnschrift SemiBold" panose="020B0502040204020203" pitchFamily="34" charset="0"/>
              </a:rPr>
              <a:t> </a:t>
            </a:r>
            <a:r>
              <a:rPr lang="en-GB" sz="1400" err="1">
                <a:solidFill>
                  <a:schemeClr val="bg1"/>
                </a:solidFill>
                <a:effectLst/>
                <a:latin typeface="Bahnschrift SemiBold" panose="020B0502040204020203" pitchFamily="34" charset="0"/>
              </a:rPr>
              <a:t>claw_month</a:t>
            </a:r>
            <a:r>
              <a:rPr lang="en-GB" sz="1400">
                <a:solidFill>
                  <a:schemeClr val="bg1"/>
                </a:solidFill>
                <a:effectLst/>
                <a:latin typeface="Bahnschrift SemiBold" panose="020B0502040204020203" pitchFamily="34" charset="0"/>
              </a:rPr>
              <a:t> </a:t>
            </a:r>
            <a:r>
              <a:rPr lang="en-GB" sz="1400">
                <a:solidFill>
                  <a:srgbClr val="CCCCCC"/>
                </a:solidFill>
                <a:effectLst/>
                <a:latin typeface="Bahnschrift SemiBold" panose="020B0502040204020203" pitchFamily="34" charset="0"/>
              </a:rPr>
              <a:t>&lt;=</a:t>
            </a:r>
            <a:r>
              <a:rPr lang="en-GB" sz="1400">
                <a:solidFill>
                  <a:srgbClr val="FF0000"/>
                </a:solidFill>
                <a:effectLst/>
                <a:latin typeface="Bahnschrift SemiBold" panose="020B0502040204020203" pitchFamily="34" charset="0"/>
              </a:rPr>
              <a:t>'2024-08-01</a:t>
            </a:r>
            <a:r>
              <a:rPr lang="en-GB" sz="1400">
                <a:solidFill>
                  <a:srgbClr val="CAC580"/>
                </a:solidFill>
                <a:effectLst/>
                <a:latin typeface="Bahnschrift SemiBold" panose="020B0502040204020203" pitchFamily="34" charset="0"/>
              </a:rPr>
              <a:t>’</a:t>
            </a:r>
            <a:endParaRPr lang="en-GB" sz="1400">
              <a:solidFill>
                <a:srgbClr val="CCCCCC"/>
              </a:solidFill>
              <a:effectLst/>
              <a:latin typeface="Bahnschrift SemiBold" panose="020B0502040204020203" pitchFamily="34" charset="0"/>
            </a:endParaRPr>
          </a:p>
          <a:p>
            <a:pPr marL="0" marR="0" defTabSz="450850"/>
            <a:r>
              <a:rPr lang="en-GB" sz="1400">
                <a:solidFill>
                  <a:srgbClr val="739ECA"/>
                </a:solidFill>
                <a:effectLst/>
                <a:latin typeface="Bahnschrift SemiBold" panose="020B0502040204020203" pitchFamily="34" charset="0"/>
              </a:rPr>
              <a:t>	</a:t>
            </a:r>
            <a:r>
              <a:rPr lang="en-GB" sz="1400">
                <a:solidFill>
                  <a:srgbClr val="1CAAFC"/>
                </a:solidFill>
                <a:effectLst/>
                <a:latin typeface="Bahnschrift SemiBold" panose="020B0502040204020203" pitchFamily="34" charset="0"/>
              </a:rPr>
              <a:t>AND</a:t>
            </a:r>
            <a:r>
              <a:rPr lang="en-GB" sz="1400">
                <a:solidFill>
                  <a:srgbClr val="CCCCCC"/>
                </a:solidFill>
                <a:effectLst/>
                <a:latin typeface="Bahnschrift SemiBold" panose="020B0502040204020203" pitchFamily="34" charset="0"/>
              </a:rPr>
              <a:t> </a:t>
            </a:r>
            <a:r>
              <a:rPr lang="en-GB" sz="1400" err="1">
                <a:solidFill>
                  <a:schemeClr val="bg1"/>
                </a:solidFill>
                <a:effectLst/>
                <a:latin typeface="Bahnschrift SemiBold" panose="020B0502040204020203" pitchFamily="34" charset="0"/>
              </a:rPr>
              <a:t>agrm_sts_cd</a:t>
            </a:r>
            <a:r>
              <a:rPr lang="en-GB" sz="1400">
                <a:solidFill>
                  <a:srgbClr val="CCCCCC"/>
                </a:solidFill>
                <a:effectLst/>
                <a:latin typeface="Bahnschrift SemiBold" panose="020B0502040204020203" pitchFamily="34" charset="0"/>
              </a:rPr>
              <a:t>=</a:t>
            </a:r>
            <a:r>
              <a:rPr lang="en-GB" sz="1400">
                <a:solidFill>
                  <a:srgbClr val="FF0000"/>
                </a:solidFill>
                <a:effectLst/>
                <a:latin typeface="Bahnschrift SemiBold" panose="020B0502040204020203" pitchFamily="34" charset="0"/>
              </a:rPr>
              <a:t>'CANCEL</a:t>
            </a:r>
            <a:r>
              <a:rPr lang="en-GB" sz="1400">
                <a:solidFill>
                  <a:srgbClr val="CAC580"/>
                </a:solidFill>
                <a:effectLst/>
                <a:latin typeface="Bahnschrift SemiBold" panose="020B0502040204020203" pitchFamily="34" charset="0"/>
              </a:rPr>
              <a:t>'</a:t>
            </a:r>
            <a:r>
              <a:rPr lang="en-GB" sz="1400">
                <a:solidFill>
                  <a:srgbClr val="CCCCCC"/>
                </a:solidFill>
                <a:effectLst/>
                <a:latin typeface="Bahnschrift SemiBold" panose="020B0502040204020203" pitchFamily="34" charset="0"/>
              </a:rPr>
              <a:t>)</a:t>
            </a:r>
          </a:p>
          <a:p>
            <a:pPr marL="0" marR="0" defTabSz="450850"/>
            <a:r>
              <a:rPr lang="en-GB" sz="1400">
                <a:solidFill>
                  <a:srgbClr val="CCCCCC"/>
                </a:solidFill>
                <a:effectLst/>
                <a:latin typeface="Bahnschrift SemiBold" panose="020B0502040204020203" pitchFamily="34" charset="0"/>
              </a:rPr>
              <a:t>,</a:t>
            </a:r>
            <a:r>
              <a:rPr lang="en-GB" sz="1400">
                <a:solidFill>
                  <a:schemeClr val="bg1"/>
                </a:solidFill>
                <a:effectLst/>
                <a:latin typeface="Bahnschrift SemiBold" panose="020B0502040204020203" pitchFamily="34" charset="0"/>
              </a:rPr>
              <a:t>b</a:t>
            </a:r>
            <a:r>
              <a:rPr lang="en-GB" sz="1400">
                <a:solidFill>
                  <a:srgbClr val="CCCCCC"/>
                </a:solidFill>
                <a:effectLst/>
                <a:latin typeface="Bahnschrift SemiBold" panose="020B0502040204020203" pitchFamily="34" charset="0"/>
              </a:rPr>
              <a:t> </a:t>
            </a:r>
            <a:r>
              <a:rPr lang="en-GB" sz="1400">
                <a:solidFill>
                  <a:srgbClr val="1CAAFC"/>
                </a:solidFill>
                <a:effectLst/>
                <a:latin typeface="Bahnschrift SemiBold" panose="020B0502040204020203" pitchFamily="34" charset="0"/>
              </a:rPr>
              <a:t>AS</a:t>
            </a:r>
            <a:r>
              <a:rPr lang="en-GB" sz="1400">
                <a:solidFill>
                  <a:srgbClr val="CCCCCC"/>
                </a:solidFill>
                <a:effectLst/>
                <a:latin typeface="Bahnschrift SemiBold" panose="020B0502040204020203" pitchFamily="34" charset="0"/>
              </a:rPr>
              <a:t> </a:t>
            </a:r>
          </a:p>
          <a:p>
            <a:pPr marL="0" marR="0" defTabSz="450850"/>
            <a:r>
              <a:rPr lang="en-GB" sz="1400">
                <a:solidFill>
                  <a:srgbClr val="CCCCCC"/>
                </a:solidFill>
                <a:effectLst/>
                <a:latin typeface="Bahnschrift SemiBold" panose="020B0502040204020203" pitchFamily="34" charset="0"/>
              </a:rPr>
              <a:t>	(</a:t>
            </a:r>
            <a:r>
              <a:rPr lang="en-GB" sz="1400">
                <a:solidFill>
                  <a:srgbClr val="1CAAFC"/>
                </a:solidFill>
                <a:effectLst/>
                <a:latin typeface="Bahnschrift SemiBold" panose="020B0502040204020203" pitchFamily="34" charset="0"/>
              </a:rPr>
              <a:t>SELECT</a:t>
            </a:r>
            <a:r>
              <a:rPr lang="en-GB" sz="1400">
                <a:solidFill>
                  <a:srgbClr val="CCCCCC"/>
                </a:solidFill>
                <a:effectLst/>
                <a:latin typeface="Bahnschrift SemiBold" panose="020B0502040204020203" pitchFamily="34" charset="0"/>
              </a:rPr>
              <a:t> </a:t>
            </a:r>
            <a:r>
              <a:rPr lang="en-GB" sz="1400">
                <a:solidFill>
                  <a:srgbClr val="F3D80D"/>
                </a:solidFill>
                <a:effectLst/>
                <a:latin typeface="Bahnschrift SemiBold" panose="020B0502040204020203" pitchFamily="34" charset="0"/>
              </a:rPr>
              <a:t>COUNT</a:t>
            </a:r>
            <a:r>
              <a:rPr lang="en-GB" sz="1400">
                <a:solidFill>
                  <a:srgbClr val="CCCCCC"/>
                </a:solidFill>
                <a:effectLst/>
                <a:latin typeface="Bahnschrift SemiBold" panose="020B0502040204020203" pitchFamily="34" charset="0"/>
              </a:rPr>
              <a:t>(</a:t>
            </a:r>
            <a:r>
              <a:rPr lang="en-GB" sz="1400">
                <a:solidFill>
                  <a:srgbClr val="1CAAFC"/>
                </a:solidFill>
                <a:effectLst/>
                <a:latin typeface="Bahnschrift SemiBold" panose="020B0502040204020203" pitchFamily="34" charset="0"/>
              </a:rPr>
              <a:t>DISTINCT</a:t>
            </a:r>
            <a:r>
              <a:rPr lang="en-GB" sz="1400">
                <a:solidFill>
                  <a:srgbClr val="CCCCCC"/>
                </a:solidFill>
                <a:effectLst/>
                <a:latin typeface="Bahnschrift SemiBold" panose="020B0502040204020203" pitchFamily="34" charset="0"/>
              </a:rPr>
              <a:t> (</a:t>
            </a:r>
            <a:r>
              <a:rPr lang="en-GB" sz="1400" err="1">
                <a:solidFill>
                  <a:schemeClr val="bg1"/>
                </a:solidFill>
                <a:effectLst/>
                <a:latin typeface="Bahnschrift SemiBold" panose="020B0502040204020203" pitchFamily="34" charset="0"/>
              </a:rPr>
              <a:t>ext_refr</a:t>
            </a:r>
            <a:r>
              <a:rPr lang="en-GB" sz="1400">
                <a:solidFill>
                  <a:srgbClr val="CCCCCC"/>
                </a:solidFill>
                <a:effectLst/>
                <a:latin typeface="Bahnschrift SemiBold" panose="020B0502040204020203" pitchFamily="34" charset="0"/>
              </a:rPr>
              <a:t>)) </a:t>
            </a:r>
            <a:r>
              <a:rPr lang="en-GB" sz="1400">
                <a:solidFill>
                  <a:srgbClr val="1CAAFC"/>
                </a:solidFill>
                <a:effectLst/>
                <a:latin typeface="Bahnschrift SemiBold" panose="020B0502040204020203" pitchFamily="34" charset="0"/>
              </a:rPr>
              <a:t>AS</a:t>
            </a:r>
            <a:r>
              <a:rPr lang="en-GB" sz="1400">
                <a:solidFill>
                  <a:srgbClr val="CCCCCC"/>
                </a:solidFill>
                <a:effectLst/>
                <a:latin typeface="Bahnschrift SemiBold" panose="020B0502040204020203" pitchFamily="34" charset="0"/>
              </a:rPr>
              <a:t> </a:t>
            </a:r>
            <a:r>
              <a:rPr lang="en-GB" sz="1400" err="1">
                <a:solidFill>
                  <a:schemeClr val="bg1"/>
                </a:solidFill>
                <a:effectLst/>
                <a:latin typeface="Bahnschrift SemiBold" panose="020B0502040204020203" pitchFamily="34" charset="0"/>
              </a:rPr>
              <a:t>salec_year</a:t>
            </a:r>
            <a:r>
              <a:rPr lang="en-GB" sz="1400">
                <a:solidFill>
                  <a:schemeClr val="bg1"/>
                </a:solidFill>
                <a:effectLst/>
                <a:latin typeface="Bahnschrift SemiBold" panose="020B0502040204020203" pitchFamily="34" charset="0"/>
              </a:rPr>
              <a:t> </a:t>
            </a:r>
          </a:p>
          <a:p>
            <a:pPr marL="0" marR="0" defTabSz="450850"/>
            <a:r>
              <a:rPr lang="en-GB" sz="1400">
                <a:solidFill>
                  <a:srgbClr val="739ECA"/>
                </a:solidFill>
                <a:effectLst/>
                <a:latin typeface="Bahnschrift SemiBold" panose="020B0502040204020203" pitchFamily="34" charset="0"/>
              </a:rPr>
              <a:t>	</a:t>
            </a:r>
            <a:r>
              <a:rPr lang="en-GB" sz="1400">
                <a:solidFill>
                  <a:srgbClr val="1CAAFC"/>
                </a:solidFill>
                <a:effectLst/>
                <a:latin typeface="Bahnschrift SemiBold" panose="020B0502040204020203" pitchFamily="34" charset="0"/>
              </a:rPr>
              <a:t>FROM</a:t>
            </a:r>
            <a:r>
              <a:rPr lang="en-GB" sz="1400">
                <a:solidFill>
                  <a:srgbClr val="CCCCCC"/>
                </a:solidFill>
                <a:effectLst/>
                <a:latin typeface="Bahnschrift SemiBold" panose="020B0502040204020203" pitchFamily="34" charset="0"/>
              </a:rPr>
              <a:t> </a:t>
            </a:r>
            <a:r>
              <a:rPr lang="en-GB" sz="1400">
                <a:solidFill>
                  <a:schemeClr val="bg1"/>
                </a:solidFill>
                <a:effectLst/>
                <a:latin typeface="Bahnschrift SemiBold" panose="020B0502040204020203" pitchFamily="34" charset="0"/>
              </a:rPr>
              <a:t>strim</a:t>
            </a:r>
          </a:p>
          <a:p>
            <a:pPr marL="0" marR="0" defTabSz="450850"/>
            <a:r>
              <a:rPr lang="en-GB" sz="1400">
                <a:solidFill>
                  <a:srgbClr val="739ECA"/>
                </a:solidFill>
                <a:effectLst/>
                <a:latin typeface="Bahnschrift SemiBold" panose="020B0502040204020203" pitchFamily="34" charset="0"/>
              </a:rPr>
              <a:t>	</a:t>
            </a:r>
            <a:r>
              <a:rPr lang="en-GB" sz="1400">
                <a:solidFill>
                  <a:srgbClr val="1CAAFC"/>
                </a:solidFill>
                <a:effectLst/>
                <a:latin typeface="Bahnschrift SemiBold" panose="020B0502040204020203" pitchFamily="34" charset="0"/>
              </a:rPr>
              <a:t>WHERE</a:t>
            </a:r>
            <a:r>
              <a:rPr lang="en-GB" sz="1400">
                <a:solidFill>
                  <a:srgbClr val="CCCCCC"/>
                </a:solidFill>
                <a:effectLst/>
                <a:latin typeface="Bahnschrift SemiBold" panose="020B0502040204020203" pitchFamily="34" charset="0"/>
              </a:rPr>
              <a:t> </a:t>
            </a:r>
            <a:r>
              <a:rPr lang="en-GB" sz="1400" err="1">
                <a:solidFill>
                  <a:schemeClr val="bg1"/>
                </a:solidFill>
                <a:effectLst/>
                <a:latin typeface="Bahnschrift SemiBold" panose="020B0502040204020203" pitchFamily="34" charset="0"/>
              </a:rPr>
              <a:t>sale_month</a:t>
            </a:r>
            <a:r>
              <a:rPr lang="en-GB" sz="1400">
                <a:solidFill>
                  <a:schemeClr val="bg1"/>
                </a:solidFill>
                <a:effectLst/>
                <a:latin typeface="Bahnschrift SemiBold" panose="020B0502040204020203" pitchFamily="34" charset="0"/>
              </a:rPr>
              <a:t> </a:t>
            </a:r>
            <a:r>
              <a:rPr lang="en-GB" sz="1400">
                <a:solidFill>
                  <a:srgbClr val="CCCCCC"/>
                </a:solidFill>
                <a:effectLst/>
                <a:latin typeface="Bahnschrift SemiBold" panose="020B0502040204020203" pitchFamily="34" charset="0"/>
              </a:rPr>
              <a:t>&lt;=</a:t>
            </a:r>
            <a:r>
              <a:rPr lang="en-GB" sz="1400">
                <a:solidFill>
                  <a:srgbClr val="FF0000"/>
                </a:solidFill>
                <a:effectLst/>
                <a:latin typeface="Bahnschrift SemiBold" panose="020B0502040204020203" pitchFamily="34" charset="0"/>
              </a:rPr>
              <a:t>'2024-08-01</a:t>
            </a:r>
            <a:r>
              <a:rPr lang="en-GB" sz="1400">
                <a:solidFill>
                  <a:srgbClr val="CAC580"/>
                </a:solidFill>
                <a:effectLst/>
                <a:latin typeface="Bahnschrift SemiBold" panose="020B0502040204020203" pitchFamily="34" charset="0"/>
              </a:rPr>
              <a:t>’</a:t>
            </a:r>
            <a:r>
              <a:rPr lang="en-GB" sz="1400">
                <a:solidFill>
                  <a:srgbClr val="CCCCCC"/>
                </a:solidFill>
                <a:effectLst/>
                <a:latin typeface="Bahnschrift SemiBold" panose="020B0502040204020203" pitchFamily="34" charset="0"/>
              </a:rPr>
              <a:t>)</a:t>
            </a:r>
          </a:p>
          <a:p>
            <a:pPr marL="0" marR="0" defTabSz="450850"/>
            <a:r>
              <a:rPr lang="en-GB" sz="1400">
                <a:solidFill>
                  <a:srgbClr val="1CAAFC"/>
                </a:solidFill>
                <a:effectLst/>
                <a:latin typeface="Bahnschrift SemiBold" panose="020B0502040204020203" pitchFamily="34" charset="0"/>
              </a:rPr>
              <a:t>SELECT</a:t>
            </a:r>
            <a:r>
              <a:rPr lang="en-GB" sz="1400">
                <a:solidFill>
                  <a:srgbClr val="CCCCCC"/>
                </a:solidFill>
                <a:effectLst/>
                <a:latin typeface="Bahnschrift SemiBold" panose="020B0502040204020203" pitchFamily="34" charset="0"/>
              </a:rPr>
              <a:t> (</a:t>
            </a:r>
            <a:r>
              <a:rPr lang="en-GB" sz="1400">
                <a:solidFill>
                  <a:srgbClr val="1CAAFC"/>
                </a:solidFill>
                <a:effectLst/>
                <a:latin typeface="Bahnschrift SemiBold" panose="020B0502040204020203" pitchFamily="34" charset="0"/>
              </a:rPr>
              <a:t>SELECT</a:t>
            </a:r>
            <a:r>
              <a:rPr lang="en-GB" sz="1400">
                <a:solidFill>
                  <a:srgbClr val="CCCCCC"/>
                </a:solidFill>
                <a:effectLst/>
                <a:latin typeface="Bahnschrift SemiBold" panose="020B0502040204020203" pitchFamily="34" charset="0"/>
              </a:rPr>
              <a:t> </a:t>
            </a:r>
            <a:r>
              <a:rPr lang="en-GB" sz="1400" err="1">
                <a:solidFill>
                  <a:schemeClr val="bg1"/>
                </a:solidFill>
                <a:effectLst/>
                <a:latin typeface="Bahnschrift SemiBold" panose="020B0502040204020203" pitchFamily="34" charset="0"/>
              </a:rPr>
              <a:t>clawc_year</a:t>
            </a:r>
            <a:r>
              <a:rPr lang="en-GB" sz="1400">
                <a:solidFill>
                  <a:schemeClr val="bg1"/>
                </a:solidFill>
                <a:effectLst/>
                <a:latin typeface="Bahnschrift SemiBold" panose="020B0502040204020203" pitchFamily="34" charset="0"/>
              </a:rPr>
              <a:t> </a:t>
            </a:r>
            <a:r>
              <a:rPr lang="en-GB" sz="1400">
                <a:solidFill>
                  <a:srgbClr val="1CAAFC"/>
                </a:solidFill>
                <a:effectLst/>
                <a:latin typeface="Bahnschrift SemiBold" panose="020B0502040204020203" pitchFamily="34" charset="0"/>
              </a:rPr>
              <a:t>FROM</a:t>
            </a:r>
            <a:r>
              <a:rPr lang="en-GB" sz="1400">
                <a:solidFill>
                  <a:srgbClr val="CCCCCC"/>
                </a:solidFill>
                <a:effectLst/>
                <a:latin typeface="Bahnschrift SemiBold" panose="020B0502040204020203" pitchFamily="34" charset="0"/>
              </a:rPr>
              <a:t> </a:t>
            </a:r>
            <a:r>
              <a:rPr lang="en-GB" sz="1400">
                <a:solidFill>
                  <a:schemeClr val="bg1"/>
                </a:solidFill>
                <a:effectLst/>
                <a:latin typeface="Bahnschrift SemiBold" panose="020B0502040204020203" pitchFamily="34" charset="0"/>
              </a:rPr>
              <a:t>a</a:t>
            </a:r>
            <a:r>
              <a:rPr lang="en-GB" sz="1400">
                <a:solidFill>
                  <a:srgbClr val="CCCCCC"/>
                </a:solidFill>
                <a:effectLst/>
                <a:latin typeface="Bahnschrift SemiBold" panose="020B0502040204020203" pitchFamily="34" charset="0"/>
              </a:rPr>
              <a:t>),</a:t>
            </a:r>
          </a:p>
          <a:p>
            <a:pPr marL="0" marR="0" defTabSz="450850"/>
            <a:r>
              <a:rPr lang="en-GB" sz="1400">
                <a:solidFill>
                  <a:srgbClr val="9E9E9E"/>
                </a:solidFill>
                <a:effectLst/>
                <a:latin typeface="Bahnschrift SemiBold" panose="020B0502040204020203" pitchFamily="34" charset="0"/>
              </a:rPr>
              <a:t>	</a:t>
            </a:r>
            <a:r>
              <a:rPr lang="en-GB" sz="1400" err="1">
                <a:solidFill>
                  <a:schemeClr val="bg1"/>
                </a:solidFill>
                <a:effectLst/>
                <a:latin typeface="Bahnschrift SemiBold" panose="020B0502040204020203" pitchFamily="34" charset="0"/>
              </a:rPr>
              <a:t>salec_year</a:t>
            </a:r>
            <a:r>
              <a:rPr lang="en-GB" sz="1400">
                <a:solidFill>
                  <a:srgbClr val="CCCCCC"/>
                </a:solidFill>
                <a:effectLst/>
                <a:latin typeface="Bahnschrift SemiBold" panose="020B0502040204020203" pitchFamily="34" charset="0"/>
              </a:rPr>
              <a:t>,</a:t>
            </a:r>
          </a:p>
          <a:p>
            <a:pPr marL="0" marR="0" defTabSz="450850"/>
            <a:r>
              <a:rPr lang="en-GB" sz="1400">
                <a:solidFill>
                  <a:srgbClr val="C1AA6C"/>
                </a:solidFill>
                <a:effectLst/>
                <a:latin typeface="Bahnschrift SemiBold" panose="020B0502040204020203" pitchFamily="34" charset="0"/>
              </a:rPr>
              <a:t>	</a:t>
            </a:r>
            <a:r>
              <a:rPr lang="en-GB" sz="1400">
                <a:solidFill>
                  <a:srgbClr val="F3D80D"/>
                </a:solidFill>
                <a:effectLst/>
                <a:latin typeface="Bahnschrift SemiBold" panose="020B0502040204020203" pitchFamily="34" charset="0"/>
              </a:rPr>
              <a:t>ROUND</a:t>
            </a:r>
            <a:r>
              <a:rPr lang="en-GB" sz="1400">
                <a:solidFill>
                  <a:srgbClr val="CCCCCC"/>
                </a:solidFill>
                <a:effectLst/>
                <a:latin typeface="Bahnschrift SemiBold" panose="020B0502040204020203" pitchFamily="34" charset="0"/>
              </a:rPr>
              <a:t>((</a:t>
            </a:r>
            <a:r>
              <a:rPr lang="en-GB" sz="1400">
                <a:solidFill>
                  <a:srgbClr val="1CAAFC"/>
                </a:solidFill>
                <a:effectLst/>
                <a:latin typeface="Bahnschrift SemiBold" panose="020B0502040204020203" pitchFamily="34" charset="0"/>
              </a:rPr>
              <a:t>SELECT</a:t>
            </a:r>
            <a:r>
              <a:rPr lang="en-GB" sz="1400">
                <a:solidFill>
                  <a:srgbClr val="CCCCCC"/>
                </a:solidFill>
                <a:effectLst/>
                <a:latin typeface="Bahnschrift SemiBold" panose="020B0502040204020203" pitchFamily="34" charset="0"/>
              </a:rPr>
              <a:t> </a:t>
            </a:r>
            <a:r>
              <a:rPr lang="en-GB" sz="1400" err="1">
                <a:solidFill>
                  <a:schemeClr val="bg1"/>
                </a:solidFill>
                <a:effectLst/>
                <a:latin typeface="Bahnschrift SemiBold" panose="020B0502040204020203" pitchFamily="34" charset="0"/>
              </a:rPr>
              <a:t>clawc_year</a:t>
            </a:r>
            <a:r>
              <a:rPr lang="en-GB" sz="1400">
                <a:solidFill>
                  <a:schemeClr val="bg1"/>
                </a:solidFill>
                <a:effectLst/>
                <a:latin typeface="Bahnschrift SemiBold" panose="020B0502040204020203" pitchFamily="34" charset="0"/>
              </a:rPr>
              <a:t>*100.0 </a:t>
            </a:r>
            <a:r>
              <a:rPr lang="en-GB" sz="1400">
                <a:solidFill>
                  <a:srgbClr val="1CAAFC"/>
                </a:solidFill>
                <a:effectLst/>
                <a:latin typeface="Bahnschrift SemiBold" panose="020B0502040204020203" pitchFamily="34" charset="0"/>
              </a:rPr>
              <a:t>FROM</a:t>
            </a:r>
            <a:r>
              <a:rPr lang="en-GB" sz="1400">
                <a:solidFill>
                  <a:srgbClr val="CCCCCC"/>
                </a:solidFill>
                <a:effectLst/>
                <a:latin typeface="Bahnschrift SemiBold" panose="020B0502040204020203" pitchFamily="34" charset="0"/>
              </a:rPr>
              <a:t> </a:t>
            </a:r>
            <a:r>
              <a:rPr lang="en-GB" sz="1400">
                <a:solidFill>
                  <a:schemeClr val="bg1"/>
                </a:solidFill>
                <a:effectLst/>
                <a:latin typeface="Bahnschrift SemiBold" panose="020B0502040204020203" pitchFamily="34" charset="0"/>
              </a:rPr>
              <a:t>a)/salec_year,</a:t>
            </a:r>
            <a:r>
              <a:rPr lang="en-GB" sz="1400">
                <a:solidFill>
                  <a:srgbClr val="C0C0C0"/>
                </a:solidFill>
                <a:effectLst/>
                <a:latin typeface="Bahnschrift SemiBold" panose="020B0502040204020203" pitchFamily="34" charset="0"/>
              </a:rPr>
              <a:t>2</a:t>
            </a:r>
            <a:r>
              <a:rPr lang="en-GB" sz="1400">
                <a:solidFill>
                  <a:srgbClr val="CCCCCC"/>
                </a:solidFill>
                <a:effectLst/>
                <a:latin typeface="Bahnschrift SemiBold" panose="020B0502040204020203" pitchFamily="34" charset="0"/>
              </a:rPr>
              <a:t>)</a:t>
            </a:r>
          </a:p>
          <a:p>
            <a:pPr marL="0" marR="0" defTabSz="450850"/>
            <a:r>
              <a:rPr lang="en-GB" sz="1400">
                <a:solidFill>
                  <a:srgbClr val="1CAAFC"/>
                </a:solidFill>
                <a:effectLst/>
                <a:latin typeface="Bahnschrift SemiBold" panose="020B0502040204020203" pitchFamily="34" charset="0"/>
              </a:rPr>
              <a:t>FROM</a:t>
            </a:r>
            <a:r>
              <a:rPr lang="en-GB" sz="1400">
                <a:solidFill>
                  <a:srgbClr val="CCCCCC"/>
                </a:solidFill>
                <a:effectLst/>
                <a:latin typeface="Bahnschrift SemiBold" panose="020B0502040204020203" pitchFamily="34" charset="0"/>
              </a:rPr>
              <a:t> </a:t>
            </a:r>
            <a:r>
              <a:rPr lang="en-GB" sz="1400">
                <a:solidFill>
                  <a:schemeClr val="bg1"/>
                </a:solidFill>
                <a:effectLst/>
                <a:latin typeface="Bahnschrift SemiBold" panose="020B0502040204020203" pitchFamily="34" charset="0"/>
              </a:rPr>
              <a:t>b</a:t>
            </a:r>
            <a:r>
              <a:rPr lang="en-GB" sz="1400">
                <a:solidFill>
                  <a:srgbClr val="CCCCCC"/>
                </a:solidFill>
                <a:effectLst/>
                <a:latin typeface="Bahnschrift SemiBold" panose="020B0502040204020203" pitchFamily="34" charset="0"/>
              </a:rPr>
              <a:t> </a:t>
            </a:r>
          </a:p>
        </p:txBody>
      </p:sp>
      <p:pic>
        <p:nvPicPr>
          <p:cNvPr id="7" name="Picture 6">
            <a:extLst>
              <a:ext uri="{FF2B5EF4-FFF2-40B4-BE49-F238E27FC236}">
                <a16:creationId xmlns:a16="http://schemas.microsoft.com/office/drawing/2014/main" id="{E55F7D00-975B-67EE-BBEF-597D34797822}"/>
              </a:ext>
            </a:extLst>
          </p:cNvPr>
          <p:cNvPicPr>
            <a:picLocks noChangeAspect="1"/>
          </p:cNvPicPr>
          <p:nvPr/>
        </p:nvPicPr>
        <p:blipFill>
          <a:blip r:embed="rId3"/>
          <a:stretch>
            <a:fillRect/>
          </a:stretch>
        </p:blipFill>
        <p:spPr>
          <a:xfrm>
            <a:off x="4772025" y="1806747"/>
            <a:ext cx="3436143" cy="451734"/>
          </a:xfrm>
          <a:prstGeom prst="rect">
            <a:avLst/>
          </a:prstGeom>
        </p:spPr>
      </p:pic>
    </p:spTree>
    <p:extLst>
      <p:ext uri="{BB962C8B-B14F-4D97-AF65-F5344CB8AC3E}">
        <p14:creationId xmlns:p14="http://schemas.microsoft.com/office/powerpoint/2010/main" val="22809762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8F3AABE0-DC14-2E94-05FB-3D54B74FA63E}"/>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D0ED2490-CC32-4CBA-34C5-93D33F46B050}"/>
              </a:ext>
            </a:extLst>
          </p:cNvPr>
          <p:cNvGrpSpPr/>
          <p:nvPr/>
        </p:nvGrpSpPr>
        <p:grpSpPr>
          <a:xfrm>
            <a:off x="107950" y="87313"/>
            <a:ext cx="8928100" cy="4968875"/>
            <a:chOff x="107950" y="87313"/>
            <a:chExt cx="8928100" cy="4968875"/>
          </a:xfrm>
        </p:grpSpPr>
        <p:cxnSp>
          <p:nvCxnSpPr>
            <p:cNvPr id="3" name="Straight Connector 2">
              <a:extLst>
                <a:ext uri="{FF2B5EF4-FFF2-40B4-BE49-F238E27FC236}">
                  <a16:creationId xmlns:a16="http://schemas.microsoft.com/office/drawing/2014/main" id="{90BA9EB0-38BE-D065-9257-5AD22FA95DBB}"/>
                </a:ext>
              </a:extLst>
            </p:cNvPr>
            <p:cNvCxnSpPr>
              <a:cxnSpLocks/>
            </p:cNvCxnSpPr>
            <p:nvPr/>
          </p:nvCxnSpPr>
          <p:spPr>
            <a:xfrm>
              <a:off x="1079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C142E40C-DECF-695C-F70A-767768D42CBE}"/>
                </a:ext>
              </a:extLst>
            </p:cNvPr>
            <p:cNvCxnSpPr/>
            <p:nvPr/>
          </p:nvCxnSpPr>
          <p:spPr>
            <a:xfrm>
              <a:off x="107950" y="87313"/>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C271FE3E-6330-069B-4124-0955966DE5BD}"/>
                </a:ext>
              </a:extLst>
            </p:cNvPr>
            <p:cNvCxnSpPr/>
            <p:nvPr/>
          </p:nvCxnSpPr>
          <p:spPr>
            <a:xfrm>
              <a:off x="90360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88EE1B56-16D7-30BC-6377-A2579EF19BE3}"/>
                </a:ext>
              </a:extLst>
            </p:cNvPr>
            <p:cNvCxnSpPr/>
            <p:nvPr/>
          </p:nvCxnSpPr>
          <p:spPr>
            <a:xfrm>
              <a:off x="107950" y="5056188"/>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grpSp>
      <p:pic>
        <p:nvPicPr>
          <p:cNvPr id="2" name="Picture 1" descr="A black and white sign with a tree and text&#10;&#10;Description automatically generated">
            <a:extLst>
              <a:ext uri="{FF2B5EF4-FFF2-40B4-BE49-F238E27FC236}">
                <a16:creationId xmlns:a16="http://schemas.microsoft.com/office/drawing/2014/main" id="{691A7B0E-4418-B179-9C90-00E3B63CF2FB}"/>
              </a:ext>
            </a:extLst>
          </p:cNvPr>
          <p:cNvPicPr>
            <a:picLocks noChangeAspect="1"/>
          </p:cNvPicPr>
          <p:nvPr/>
        </p:nvPicPr>
        <p:blipFill>
          <a:blip r:embed="rId3"/>
          <a:stretch>
            <a:fillRect/>
          </a:stretch>
        </p:blipFill>
        <p:spPr>
          <a:xfrm>
            <a:off x="8362616" y="4160521"/>
            <a:ext cx="673434" cy="895668"/>
          </a:xfrm>
          <a:prstGeom prst="rect">
            <a:avLst/>
          </a:prstGeom>
        </p:spPr>
      </p:pic>
      <p:grpSp>
        <p:nvGrpSpPr>
          <p:cNvPr id="18" name="Group 17">
            <a:extLst>
              <a:ext uri="{FF2B5EF4-FFF2-40B4-BE49-F238E27FC236}">
                <a16:creationId xmlns:a16="http://schemas.microsoft.com/office/drawing/2014/main" id="{5A5FA0BE-860B-52AE-33F1-9A2E0B135635}"/>
              </a:ext>
            </a:extLst>
          </p:cNvPr>
          <p:cNvGrpSpPr/>
          <p:nvPr/>
        </p:nvGrpSpPr>
        <p:grpSpPr>
          <a:xfrm>
            <a:off x="-1181" y="414730"/>
            <a:ext cx="4284874" cy="986654"/>
            <a:chOff x="1493271" y="3198391"/>
            <a:chExt cx="7917740" cy="461664"/>
          </a:xfrm>
          <a:solidFill>
            <a:schemeClr val="bg1"/>
          </a:solidFill>
        </p:grpSpPr>
        <p:sp>
          <p:nvSpPr>
            <p:cNvPr id="16" name="Google Shape;472;p66">
              <a:extLst>
                <a:ext uri="{FF2B5EF4-FFF2-40B4-BE49-F238E27FC236}">
                  <a16:creationId xmlns:a16="http://schemas.microsoft.com/office/drawing/2014/main" id="{452BA0C3-3083-F321-6A44-67188C8DFCB2}"/>
                </a:ext>
              </a:extLst>
            </p:cNvPr>
            <p:cNvSpPr/>
            <p:nvPr/>
          </p:nvSpPr>
          <p:spPr>
            <a:xfrm>
              <a:off x="1493271" y="3198391"/>
              <a:ext cx="7917740" cy="459791"/>
            </a:xfrm>
            <a:prstGeom prst="rect">
              <a:avLst/>
            </a:prstGeom>
            <a:grpFill/>
            <a:ln>
              <a:noFill/>
            </a:ln>
          </p:spPr>
          <p:txBody>
            <a:bodyPr spcFirstLastPara="1" wrap="square" lIns="91425" tIns="91425" rIns="91425" bIns="91425" anchor="ctr" anchorCtr="0">
              <a:noAutofit/>
            </a:bodyPr>
            <a:lstStyle/>
            <a:p>
              <a:r>
                <a:rPr lang="en-GB" sz="4000">
                  <a:latin typeface="+mj-lt"/>
                </a:rPr>
                <a:t> Cancellations by agent</a:t>
              </a:r>
            </a:p>
          </p:txBody>
        </p:sp>
        <p:cxnSp>
          <p:nvCxnSpPr>
            <p:cNvPr id="17" name="Google Shape;475;p66">
              <a:extLst>
                <a:ext uri="{FF2B5EF4-FFF2-40B4-BE49-F238E27FC236}">
                  <a16:creationId xmlns:a16="http://schemas.microsoft.com/office/drawing/2014/main" id="{F9D27211-635C-6E72-83AB-8729BB81E1BD}"/>
                </a:ext>
              </a:extLst>
            </p:cNvPr>
            <p:cNvCxnSpPr>
              <a:cxnSpLocks/>
            </p:cNvCxnSpPr>
            <p:nvPr/>
          </p:nvCxnSpPr>
          <p:spPr>
            <a:xfrm>
              <a:off x="1699774" y="3199855"/>
              <a:ext cx="0" cy="460200"/>
            </a:xfrm>
            <a:prstGeom prst="straightConnector1">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5" name="TextBox 4">
            <a:extLst>
              <a:ext uri="{FF2B5EF4-FFF2-40B4-BE49-F238E27FC236}">
                <a16:creationId xmlns:a16="http://schemas.microsoft.com/office/drawing/2014/main" id="{AE00216C-8396-CEDC-F64F-A3FF440D1203}"/>
              </a:ext>
            </a:extLst>
          </p:cNvPr>
          <p:cNvSpPr txBox="1"/>
          <p:nvPr/>
        </p:nvSpPr>
        <p:spPr>
          <a:xfrm>
            <a:off x="126912" y="1397381"/>
            <a:ext cx="8249679"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a:tabLst>
                <a:tab pos="360363" algn="l"/>
              </a:tabLst>
            </a:pPr>
            <a:r>
              <a:rPr lang="en-GB" sz="1400">
                <a:solidFill>
                  <a:srgbClr val="1CAAFC"/>
                </a:solidFill>
                <a:effectLst/>
                <a:latin typeface="Bahnschrift SemiBold" panose="020B0502040204020203" pitchFamily="34" charset="0"/>
              </a:rPr>
              <a:t>WITH</a:t>
            </a:r>
            <a:r>
              <a:rPr lang="en-GB" sz="1400">
                <a:solidFill>
                  <a:srgbClr val="CCCCCC"/>
                </a:solidFill>
                <a:effectLst/>
                <a:latin typeface="Bahnschrift SemiBold" panose="020B0502040204020203" pitchFamily="34" charset="0"/>
              </a:rPr>
              <a:t> </a:t>
            </a:r>
            <a:r>
              <a:rPr lang="en-GB" sz="1400">
                <a:solidFill>
                  <a:schemeClr val="bg1"/>
                </a:solidFill>
                <a:effectLst/>
                <a:latin typeface="Bahnschrift SemiBold" panose="020B0502040204020203" pitchFamily="34" charset="0"/>
              </a:rPr>
              <a:t>a</a:t>
            </a:r>
            <a:r>
              <a:rPr lang="en-GB" sz="1400">
                <a:solidFill>
                  <a:srgbClr val="CCCCCC"/>
                </a:solidFill>
                <a:effectLst/>
                <a:latin typeface="Bahnschrift SemiBold" panose="020B0502040204020203" pitchFamily="34" charset="0"/>
              </a:rPr>
              <a:t> </a:t>
            </a:r>
            <a:r>
              <a:rPr lang="en-GB" sz="1400">
                <a:solidFill>
                  <a:srgbClr val="1CAAFC"/>
                </a:solidFill>
                <a:effectLst/>
                <a:latin typeface="Bahnschrift SemiBold" panose="020B0502040204020203" pitchFamily="34" charset="0"/>
              </a:rPr>
              <a:t>AS</a:t>
            </a:r>
          </a:p>
          <a:p>
            <a:pPr marL="0" marR="0">
              <a:tabLst>
                <a:tab pos="360363" algn="l"/>
              </a:tabLst>
            </a:pPr>
            <a:r>
              <a:rPr lang="en-GB" sz="1400">
                <a:solidFill>
                  <a:srgbClr val="CCCCCC"/>
                </a:solidFill>
                <a:effectLst/>
                <a:latin typeface="Bahnschrift SemiBold" panose="020B0502040204020203" pitchFamily="34" charset="0"/>
              </a:rPr>
              <a:t>	(</a:t>
            </a:r>
            <a:r>
              <a:rPr lang="en-GB" sz="1400">
                <a:solidFill>
                  <a:srgbClr val="1CAAFC"/>
                </a:solidFill>
                <a:effectLst/>
                <a:latin typeface="Bahnschrift SemiBold" panose="020B0502040204020203" pitchFamily="34" charset="0"/>
              </a:rPr>
              <a:t>SELECT</a:t>
            </a:r>
            <a:r>
              <a:rPr lang="en-GB" sz="1400">
                <a:solidFill>
                  <a:srgbClr val="CCCCCC"/>
                </a:solidFill>
                <a:latin typeface="Bahnschrift SemiBold" panose="020B0502040204020203" pitchFamily="34" charset="0"/>
              </a:rPr>
              <a:t> </a:t>
            </a:r>
            <a:r>
              <a:rPr lang="en-GB" sz="1400" err="1">
                <a:solidFill>
                  <a:schemeClr val="bg1"/>
                </a:solidFill>
                <a:effectLst/>
                <a:latin typeface="Bahnschrift SemiBold" panose="020B0502040204020203" pitchFamily="34" charset="0"/>
              </a:rPr>
              <a:t>fld_rep_cd</a:t>
            </a:r>
            <a:r>
              <a:rPr lang="en-GB" sz="1400">
                <a:solidFill>
                  <a:schemeClr val="bg1"/>
                </a:solidFill>
                <a:effectLst/>
                <a:latin typeface="Bahnschrift SemiBold" panose="020B0502040204020203" pitchFamily="34" charset="0"/>
              </a:rPr>
              <a:t> </a:t>
            </a:r>
            <a:r>
              <a:rPr lang="en-GB" sz="1400">
                <a:solidFill>
                  <a:srgbClr val="1CAAFC"/>
                </a:solidFill>
                <a:effectLst/>
                <a:latin typeface="Bahnschrift SemiBold" panose="020B0502040204020203" pitchFamily="34" charset="0"/>
              </a:rPr>
              <a:t>AS</a:t>
            </a:r>
            <a:r>
              <a:rPr lang="en-GB" sz="1400">
                <a:solidFill>
                  <a:srgbClr val="CCCCCC"/>
                </a:solidFill>
                <a:effectLst/>
                <a:latin typeface="Bahnschrift SemiBold" panose="020B0502040204020203" pitchFamily="34" charset="0"/>
              </a:rPr>
              <a:t> </a:t>
            </a:r>
            <a:r>
              <a:rPr lang="en-GB" sz="1400" err="1">
                <a:solidFill>
                  <a:schemeClr val="bg1"/>
                </a:solidFill>
                <a:effectLst/>
                <a:latin typeface="Bahnschrift SemiBold" panose="020B0502040204020203" pitchFamily="34" charset="0"/>
              </a:rPr>
              <a:t>fld_a</a:t>
            </a:r>
            <a:r>
              <a:rPr lang="en-GB" sz="1400">
                <a:solidFill>
                  <a:schemeClr val="bg1"/>
                </a:solidFill>
                <a:effectLst/>
                <a:latin typeface="Bahnschrift SemiBold" panose="020B0502040204020203" pitchFamily="34" charset="0"/>
              </a:rPr>
              <a:t>,</a:t>
            </a:r>
          </a:p>
          <a:p>
            <a:pPr marL="0" marR="0">
              <a:tabLst>
                <a:tab pos="360363" algn="l"/>
              </a:tabLst>
            </a:pPr>
            <a:r>
              <a:rPr lang="en-GB" sz="1400">
                <a:solidFill>
                  <a:srgbClr val="C1AA6C"/>
                </a:solidFill>
                <a:effectLst/>
                <a:latin typeface="Bahnschrift SemiBold" panose="020B0502040204020203" pitchFamily="34" charset="0"/>
              </a:rPr>
              <a:t>		</a:t>
            </a:r>
            <a:r>
              <a:rPr lang="en-GB" sz="1400">
                <a:solidFill>
                  <a:srgbClr val="F3D80D"/>
                </a:solidFill>
                <a:effectLst/>
                <a:latin typeface="Bahnschrift SemiBold" panose="020B0502040204020203" pitchFamily="34" charset="0"/>
              </a:rPr>
              <a:t>COUNT</a:t>
            </a:r>
            <a:r>
              <a:rPr lang="en-GB" sz="1400">
                <a:solidFill>
                  <a:srgbClr val="CCCCCC"/>
                </a:solidFill>
                <a:effectLst/>
                <a:latin typeface="Bahnschrift SemiBold" panose="020B0502040204020203" pitchFamily="34" charset="0"/>
              </a:rPr>
              <a:t>(*) </a:t>
            </a:r>
            <a:r>
              <a:rPr lang="en-GB" sz="1400">
                <a:solidFill>
                  <a:srgbClr val="1CAAFC"/>
                </a:solidFill>
                <a:effectLst/>
                <a:latin typeface="Bahnschrift SemiBold" panose="020B0502040204020203" pitchFamily="34" charset="0"/>
              </a:rPr>
              <a:t>AS</a:t>
            </a:r>
            <a:r>
              <a:rPr lang="en-GB" sz="1400">
                <a:solidFill>
                  <a:srgbClr val="CCCCCC"/>
                </a:solidFill>
                <a:effectLst/>
                <a:latin typeface="Bahnschrift SemiBold" panose="020B0502040204020203" pitchFamily="34" charset="0"/>
              </a:rPr>
              <a:t> </a:t>
            </a:r>
            <a:r>
              <a:rPr lang="en-GB" sz="1400" err="1">
                <a:solidFill>
                  <a:schemeClr val="bg1"/>
                </a:solidFill>
                <a:effectLst/>
                <a:latin typeface="Bahnschrift SemiBold" panose="020B0502040204020203" pitchFamily="34" charset="0"/>
              </a:rPr>
              <a:t>salec_year</a:t>
            </a:r>
            <a:r>
              <a:rPr lang="en-GB" sz="1400">
                <a:solidFill>
                  <a:srgbClr val="CCCCCC"/>
                </a:solidFill>
                <a:effectLst/>
                <a:latin typeface="Bahnschrift SemiBold" panose="020B0502040204020203" pitchFamily="34" charset="0"/>
              </a:rPr>
              <a:t>,</a:t>
            </a:r>
          </a:p>
          <a:p>
            <a:pPr marL="0" marR="0">
              <a:tabLst>
                <a:tab pos="360363" algn="l"/>
              </a:tabLst>
            </a:pPr>
            <a:r>
              <a:rPr lang="en-GB" sz="1400">
                <a:solidFill>
                  <a:srgbClr val="C1AA6C"/>
                </a:solidFill>
                <a:effectLst/>
                <a:latin typeface="Bahnschrift SemiBold" panose="020B0502040204020203" pitchFamily="34" charset="0"/>
              </a:rPr>
              <a:t>		</a:t>
            </a:r>
            <a:r>
              <a:rPr lang="en-GB" sz="1400">
                <a:solidFill>
                  <a:srgbClr val="F3D80D"/>
                </a:solidFill>
                <a:effectLst/>
                <a:latin typeface="Bahnschrift SemiBold" panose="020B0502040204020203" pitchFamily="34" charset="0"/>
              </a:rPr>
              <a:t>ROUND</a:t>
            </a:r>
            <a:r>
              <a:rPr lang="en-GB" sz="1400">
                <a:solidFill>
                  <a:srgbClr val="CCCCCC"/>
                </a:solidFill>
                <a:effectLst/>
                <a:latin typeface="Bahnschrift SemiBold" panose="020B0502040204020203" pitchFamily="34" charset="0"/>
              </a:rPr>
              <a:t>(</a:t>
            </a:r>
            <a:r>
              <a:rPr lang="en-GB" sz="1400">
                <a:solidFill>
                  <a:srgbClr val="F3D80D"/>
                </a:solidFill>
                <a:effectLst/>
                <a:latin typeface="Bahnschrift SemiBold" panose="020B0502040204020203" pitchFamily="34" charset="0"/>
              </a:rPr>
              <a:t>SUM</a:t>
            </a:r>
            <a:r>
              <a:rPr lang="en-GB" sz="1400">
                <a:solidFill>
                  <a:srgbClr val="CCCCCC"/>
                </a:solidFill>
                <a:effectLst/>
                <a:latin typeface="Bahnschrift SemiBold" panose="020B0502040204020203" pitchFamily="34" charset="0"/>
              </a:rPr>
              <a:t>(</a:t>
            </a:r>
            <a:r>
              <a:rPr lang="en-GB" sz="1400">
                <a:solidFill>
                  <a:schemeClr val="bg1"/>
                </a:solidFill>
                <a:effectLst/>
                <a:latin typeface="Bahnschrift SemiBold" panose="020B0502040204020203" pitchFamily="34" charset="0"/>
              </a:rPr>
              <a:t>revenue</a:t>
            </a:r>
            <a:r>
              <a:rPr lang="en-GB" sz="1400">
                <a:solidFill>
                  <a:srgbClr val="CCCCCC"/>
                </a:solidFill>
                <a:effectLst/>
                <a:latin typeface="Bahnschrift SemiBold" panose="020B0502040204020203" pitchFamily="34" charset="0"/>
              </a:rPr>
              <a:t>),</a:t>
            </a:r>
            <a:r>
              <a:rPr lang="en-GB" sz="1400">
                <a:solidFill>
                  <a:srgbClr val="C0C0C0"/>
                </a:solidFill>
                <a:effectLst/>
                <a:latin typeface="Bahnschrift SemiBold" panose="020B0502040204020203" pitchFamily="34" charset="0"/>
              </a:rPr>
              <a:t>2</a:t>
            </a:r>
            <a:r>
              <a:rPr lang="en-GB" sz="1400">
                <a:solidFill>
                  <a:srgbClr val="CCCCCC"/>
                </a:solidFill>
                <a:effectLst/>
                <a:latin typeface="Bahnschrift SemiBold" panose="020B0502040204020203" pitchFamily="34" charset="0"/>
              </a:rPr>
              <a:t>) </a:t>
            </a:r>
            <a:r>
              <a:rPr lang="en-GB" sz="1400">
                <a:solidFill>
                  <a:srgbClr val="1CAAFC"/>
                </a:solidFill>
                <a:effectLst/>
                <a:latin typeface="Bahnschrift SemiBold" panose="020B0502040204020203" pitchFamily="34" charset="0"/>
              </a:rPr>
              <a:t>AS</a:t>
            </a:r>
            <a:r>
              <a:rPr lang="en-GB" sz="1400">
                <a:solidFill>
                  <a:srgbClr val="CCCCCC"/>
                </a:solidFill>
                <a:effectLst/>
                <a:latin typeface="Bahnschrift SemiBold" panose="020B0502040204020203" pitchFamily="34" charset="0"/>
              </a:rPr>
              <a:t> </a:t>
            </a:r>
            <a:r>
              <a:rPr lang="en-GB" sz="1400" err="1">
                <a:solidFill>
                  <a:schemeClr val="bg1"/>
                </a:solidFill>
                <a:effectLst/>
                <a:latin typeface="Bahnschrift SemiBold" panose="020B0502040204020203" pitchFamily="34" charset="0"/>
              </a:rPr>
              <a:t>salesum_year</a:t>
            </a:r>
            <a:r>
              <a:rPr lang="en-GB" sz="1400">
                <a:solidFill>
                  <a:schemeClr val="bg1"/>
                </a:solidFill>
                <a:effectLst/>
                <a:latin typeface="Bahnschrift SemiBold" panose="020B0502040204020203" pitchFamily="34" charset="0"/>
              </a:rPr>
              <a:t>,</a:t>
            </a:r>
          </a:p>
          <a:p>
            <a:pPr marL="0" marR="0">
              <a:tabLst>
                <a:tab pos="360363" algn="l"/>
              </a:tabLst>
            </a:pPr>
            <a:r>
              <a:rPr lang="en-GB" sz="1400">
                <a:solidFill>
                  <a:srgbClr val="9E9E9E"/>
                </a:solidFill>
                <a:effectLst/>
                <a:latin typeface="Bahnschrift SemiBold" panose="020B0502040204020203" pitchFamily="34" charset="0"/>
              </a:rPr>
              <a:t>	</a:t>
            </a:r>
            <a:r>
              <a:rPr lang="en-GB" sz="1400">
                <a:solidFill>
                  <a:srgbClr val="1CAAFC"/>
                </a:solidFill>
                <a:effectLst/>
                <a:latin typeface="Bahnschrift SemiBold" panose="020B0502040204020203" pitchFamily="34" charset="0"/>
              </a:rPr>
              <a:t>FROM</a:t>
            </a:r>
            <a:r>
              <a:rPr lang="en-GB" sz="1400">
                <a:solidFill>
                  <a:srgbClr val="CCCCCC"/>
                </a:solidFill>
                <a:effectLst/>
                <a:latin typeface="Bahnschrift SemiBold" panose="020B0502040204020203" pitchFamily="34" charset="0"/>
              </a:rPr>
              <a:t> </a:t>
            </a:r>
            <a:r>
              <a:rPr lang="en-GB" sz="1400">
                <a:solidFill>
                  <a:schemeClr val="bg1"/>
                </a:solidFill>
                <a:effectLst/>
                <a:latin typeface="Bahnschrift SemiBold" panose="020B0502040204020203" pitchFamily="34" charset="0"/>
              </a:rPr>
              <a:t>strim</a:t>
            </a:r>
          </a:p>
          <a:p>
            <a:pPr marL="0" marR="0">
              <a:tabLst>
                <a:tab pos="360363" algn="l"/>
              </a:tabLst>
            </a:pPr>
            <a:r>
              <a:rPr lang="en-GB" sz="1400">
                <a:solidFill>
                  <a:srgbClr val="739ECA"/>
                </a:solidFill>
                <a:effectLst/>
                <a:latin typeface="Bahnschrift SemiBold" panose="020B0502040204020203" pitchFamily="34" charset="0"/>
              </a:rPr>
              <a:t>	</a:t>
            </a:r>
            <a:r>
              <a:rPr lang="en-GB" sz="1400">
                <a:solidFill>
                  <a:srgbClr val="1CAAFC"/>
                </a:solidFill>
                <a:effectLst/>
                <a:latin typeface="Bahnschrift SemiBold" panose="020B0502040204020203" pitchFamily="34" charset="0"/>
              </a:rPr>
              <a:t>WHERE</a:t>
            </a:r>
            <a:r>
              <a:rPr lang="en-GB" sz="1400">
                <a:solidFill>
                  <a:srgbClr val="CCCCCC"/>
                </a:solidFill>
                <a:effectLst/>
                <a:latin typeface="Bahnschrift SemiBold" panose="020B0502040204020203" pitchFamily="34" charset="0"/>
              </a:rPr>
              <a:t> </a:t>
            </a:r>
            <a:r>
              <a:rPr lang="en-GB" sz="1400" err="1">
                <a:solidFill>
                  <a:schemeClr val="bg1"/>
                </a:solidFill>
                <a:effectLst/>
                <a:latin typeface="Bahnschrift SemiBold" panose="020B0502040204020203" pitchFamily="34" charset="0"/>
              </a:rPr>
              <a:t>sale_month</a:t>
            </a:r>
            <a:r>
              <a:rPr lang="en-GB" sz="1400">
                <a:solidFill>
                  <a:schemeClr val="bg1"/>
                </a:solidFill>
                <a:effectLst/>
                <a:latin typeface="Bahnschrift SemiBold" panose="020B0502040204020203" pitchFamily="34" charset="0"/>
              </a:rPr>
              <a:t> </a:t>
            </a:r>
            <a:r>
              <a:rPr lang="en-GB" sz="1400">
                <a:solidFill>
                  <a:srgbClr val="CCCCCC"/>
                </a:solidFill>
                <a:effectLst/>
                <a:latin typeface="Bahnschrift SemiBold" panose="020B0502040204020203" pitchFamily="34" charset="0"/>
              </a:rPr>
              <a:t>&lt;=</a:t>
            </a:r>
            <a:r>
              <a:rPr lang="en-GB" sz="1400">
                <a:solidFill>
                  <a:srgbClr val="FF0000"/>
                </a:solidFill>
                <a:effectLst/>
                <a:latin typeface="Bahnschrift SemiBold" panose="020B0502040204020203" pitchFamily="34" charset="0"/>
              </a:rPr>
              <a:t>'2024-08-01'</a:t>
            </a:r>
            <a:r>
              <a:rPr lang="en-GB" sz="1400">
                <a:solidFill>
                  <a:srgbClr val="669768"/>
                </a:solidFill>
                <a:effectLst/>
                <a:latin typeface="Bahnschrift SemiBold" panose="020B0502040204020203" pitchFamily="34" charset="0"/>
              </a:rPr>
              <a:t>-- CHANGE THIS TO CURRENT MONTH</a:t>
            </a:r>
            <a:endParaRPr lang="en-GB" sz="1400">
              <a:solidFill>
                <a:srgbClr val="CCCCCC"/>
              </a:solidFill>
              <a:effectLst/>
              <a:latin typeface="Bahnschrift SemiBold" panose="020B0502040204020203" pitchFamily="34" charset="0"/>
            </a:endParaRPr>
          </a:p>
          <a:p>
            <a:pPr marL="0" marR="0">
              <a:tabLst>
                <a:tab pos="360363" algn="l"/>
              </a:tabLst>
            </a:pPr>
            <a:r>
              <a:rPr lang="en-GB" sz="1400">
                <a:solidFill>
                  <a:srgbClr val="739ECA"/>
                </a:solidFill>
                <a:effectLst/>
                <a:latin typeface="Bahnschrift SemiBold" panose="020B0502040204020203" pitchFamily="34" charset="0"/>
              </a:rPr>
              <a:t>	</a:t>
            </a:r>
            <a:r>
              <a:rPr lang="en-GB" sz="1400">
                <a:solidFill>
                  <a:srgbClr val="1CAAFC"/>
                </a:solidFill>
                <a:effectLst/>
                <a:latin typeface="Bahnschrift SemiBold" panose="020B0502040204020203" pitchFamily="34" charset="0"/>
              </a:rPr>
              <a:t>GROUP</a:t>
            </a:r>
            <a:r>
              <a:rPr lang="en-GB" sz="1400">
                <a:solidFill>
                  <a:srgbClr val="CCCCCC"/>
                </a:solidFill>
                <a:effectLst/>
                <a:latin typeface="Bahnschrift SemiBold" panose="020B0502040204020203" pitchFamily="34" charset="0"/>
              </a:rPr>
              <a:t> </a:t>
            </a:r>
            <a:r>
              <a:rPr lang="en-GB" sz="1400">
                <a:solidFill>
                  <a:srgbClr val="1CAAFC"/>
                </a:solidFill>
                <a:effectLst/>
                <a:latin typeface="Bahnschrift SemiBold" panose="020B0502040204020203" pitchFamily="34" charset="0"/>
              </a:rPr>
              <a:t>BY</a:t>
            </a:r>
            <a:r>
              <a:rPr lang="en-GB" sz="1400">
                <a:solidFill>
                  <a:srgbClr val="CCCCCC"/>
                </a:solidFill>
                <a:effectLst/>
                <a:latin typeface="Bahnschrift SemiBold" panose="020B0502040204020203" pitchFamily="34" charset="0"/>
              </a:rPr>
              <a:t> </a:t>
            </a:r>
            <a:r>
              <a:rPr lang="en-GB" sz="1400" err="1">
                <a:solidFill>
                  <a:schemeClr val="bg1"/>
                </a:solidFill>
                <a:effectLst/>
                <a:latin typeface="Bahnschrift SemiBold" panose="020B0502040204020203" pitchFamily="34" charset="0"/>
              </a:rPr>
              <a:t>fld_rep_cd</a:t>
            </a:r>
            <a:r>
              <a:rPr lang="en-GB" sz="1400">
                <a:solidFill>
                  <a:srgbClr val="CCCCCC"/>
                </a:solidFill>
                <a:effectLst/>
                <a:latin typeface="Bahnschrift SemiBold" panose="020B0502040204020203" pitchFamily="34" charset="0"/>
              </a:rPr>
              <a:t>)</a:t>
            </a:r>
          </a:p>
          <a:p>
            <a:pPr marL="0" marR="0">
              <a:tabLst>
                <a:tab pos="360363" algn="l"/>
              </a:tabLst>
            </a:pPr>
            <a:r>
              <a:rPr lang="en-GB" sz="1400">
                <a:solidFill>
                  <a:srgbClr val="CCCCCC"/>
                </a:solidFill>
                <a:effectLst/>
                <a:latin typeface="Bahnschrift SemiBold" panose="020B0502040204020203" pitchFamily="34" charset="0"/>
              </a:rPr>
              <a:t>,</a:t>
            </a:r>
            <a:r>
              <a:rPr lang="en-GB" sz="1400">
                <a:solidFill>
                  <a:schemeClr val="bg1"/>
                </a:solidFill>
                <a:effectLst/>
                <a:latin typeface="Bahnschrift SemiBold" panose="020B0502040204020203" pitchFamily="34" charset="0"/>
              </a:rPr>
              <a:t>b</a:t>
            </a:r>
            <a:r>
              <a:rPr lang="en-GB" sz="1400">
                <a:solidFill>
                  <a:srgbClr val="CCCCCC"/>
                </a:solidFill>
                <a:effectLst/>
                <a:latin typeface="Bahnschrift SemiBold" panose="020B0502040204020203" pitchFamily="34" charset="0"/>
              </a:rPr>
              <a:t> </a:t>
            </a:r>
            <a:r>
              <a:rPr lang="en-GB" sz="1400">
                <a:solidFill>
                  <a:srgbClr val="1CAAFC"/>
                </a:solidFill>
                <a:effectLst/>
                <a:latin typeface="Bahnschrift SemiBold" panose="020B0502040204020203" pitchFamily="34" charset="0"/>
              </a:rPr>
              <a:t>AS</a:t>
            </a:r>
          </a:p>
          <a:p>
            <a:pPr marL="0" marR="0">
              <a:tabLst>
                <a:tab pos="360363" algn="l"/>
              </a:tabLst>
            </a:pPr>
            <a:r>
              <a:rPr lang="en-GB" sz="1400">
                <a:solidFill>
                  <a:srgbClr val="CCCCCC"/>
                </a:solidFill>
                <a:effectLst/>
                <a:latin typeface="Bahnschrift SemiBold" panose="020B0502040204020203" pitchFamily="34" charset="0"/>
              </a:rPr>
              <a:t>	(</a:t>
            </a:r>
            <a:r>
              <a:rPr lang="en-GB" sz="1400">
                <a:solidFill>
                  <a:srgbClr val="1CAAFC"/>
                </a:solidFill>
                <a:effectLst/>
                <a:latin typeface="Bahnschrift SemiBold" panose="020B0502040204020203" pitchFamily="34" charset="0"/>
              </a:rPr>
              <a:t>SELECT</a:t>
            </a:r>
            <a:r>
              <a:rPr lang="en-GB" sz="1400">
                <a:solidFill>
                  <a:srgbClr val="CCCCCC"/>
                </a:solidFill>
                <a:latin typeface="Bahnschrift SemiBold" panose="020B0502040204020203" pitchFamily="34" charset="0"/>
              </a:rPr>
              <a:t> </a:t>
            </a:r>
            <a:r>
              <a:rPr lang="en-GB" sz="1400" err="1">
                <a:solidFill>
                  <a:schemeClr val="bg1"/>
                </a:solidFill>
                <a:effectLst/>
                <a:latin typeface="Bahnschrift SemiBold" panose="020B0502040204020203" pitchFamily="34" charset="0"/>
              </a:rPr>
              <a:t>fld_rep_cd</a:t>
            </a:r>
            <a:r>
              <a:rPr lang="en-GB" sz="1400">
                <a:solidFill>
                  <a:schemeClr val="bg1"/>
                </a:solidFill>
                <a:effectLst/>
                <a:latin typeface="Bahnschrift SemiBold" panose="020B0502040204020203" pitchFamily="34" charset="0"/>
              </a:rPr>
              <a:t> </a:t>
            </a:r>
            <a:r>
              <a:rPr lang="en-GB" sz="1400">
                <a:solidFill>
                  <a:srgbClr val="1CAAFC"/>
                </a:solidFill>
                <a:effectLst/>
                <a:latin typeface="Bahnschrift SemiBold" panose="020B0502040204020203" pitchFamily="34" charset="0"/>
              </a:rPr>
              <a:t>AS</a:t>
            </a:r>
            <a:r>
              <a:rPr lang="en-GB" sz="1400">
                <a:solidFill>
                  <a:srgbClr val="CCCCCC"/>
                </a:solidFill>
                <a:effectLst/>
                <a:latin typeface="Bahnschrift SemiBold" panose="020B0502040204020203" pitchFamily="34" charset="0"/>
              </a:rPr>
              <a:t> </a:t>
            </a:r>
            <a:r>
              <a:rPr lang="en-GB" sz="1400" err="1">
                <a:solidFill>
                  <a:schemeClr val="bg1"/>
                </a:solidFill>
                <a:effectLst/>
                <a:latin typeface="Bahnschrift SemiBold" panose="020B0502040204020203" pitchFamily="34" charset="0"/>
              </a:rPr>
              <a:t>fld_b</a:t>
            </a:r>
            <a:r>
              <a:rPr lang="en-GB" sz="1400">
                <a:solidFill>
                  <a:srgbClr val="CCCCCC"/>
                </a:solidFill>
                <a:effectLst/>
                <a:latin typeface="Bahnschrift SemiBold" panose="020B0502040204020203" pitchFamily="34" charset="0"/>
              </a:rPr>
              <a:t>,</a:t>
            </a:r>
          </a:p>
          <a:p>
            <a:pPr marL="0" marR="0">
              <a:tabLst>
                <a:tab pos="360363" algn="l"/>
              </a:tabLst>
            </a:pPr>
            <a:r>
              <a:rPr lang="en-GB" sz="1400">
                <a:solidFill>
                  <a:srgbClr val="C1AA6C"/>
                </a:solidFill>
                <a:effectLst/>
                <a:latin typeface="Bahnschrift SemiBold" panose="020B0502040204020203" pitchFamily="34" charset="0"/>
              </a:rPr>
              <a:t>		</a:t>
            </a:r>
            <a:r>
              <a:rPr lang="en-GB" sz="1400">
                <a:solidFill>
                  <a:srgbClr val="F3D80D"/>
                </a:solidFill>
                <a:effectLst/>
                <a:latin typeface="Bahnschrift SemiBold" panose="020B0502040204020203" pitchFamily="34" charset="0"/>
              </a:rPr>
              <a:t>COUNT</a:t>
            </a:r>
            <a:r>
              <a:rPr lang="en-GB" sz="1400">
                <a:solidFill>
                  <a:srgbClr val="CCCCCC"/>
                </a:solidFill>
                <a:effectLst/>
                <a:latin typeface="Bahnschrift SemiBold" panose="020B0502040204020203" pitchFamily="34" charset="0"/>
              </a:rPr>
              <a:t>(*) </a:t>
            </a:r>
            <a:r>
              <a:rPr lang="en-GB" sz="1400">
                <a:solidFill>
                  <a:srgbClr val="1CAAFC"/>
                </a:solidFill>
                <a:effectLst/>
                <a:latin typeface="Bahnschrift SemiBold" panose="020B0502040204020203" pitchFamily="34" charset="0"/>
              </a:rPr>
              <a:t>AS</a:t>
            </a:r>
            <a:r>
              <a:rPr lang="en-GB" sz="1400">
                <a:solidFill>
                  <a:srgbClr val="CCCCCC"/>
                </a:solidFill>
                <a:effectLst/>
                <a:latin typeface="Bahnschrift SemiBold" panose="020B0502040204020203" pitchFamily="34" charset="0"/>
              </a:rPr>
              <a:t> </a:t>
            </a:r>
            <a:r>
              <a:rPr lang="en-GB" sz="1400" err="1">
                <a:solidFill>
                  <a:schemeClr val="bg1"/>
                </a:solidFill>
                <a:effectLst/>
                <a:latin typeface="Bahnschrift SemiBold" panose="020B0502040204020203" pitchFamily="34" charset="0"/>
              </a:rPr>
              <a:t>clawc_year</a:t>
            </a:r>
            <a:r>
              <a:rPr lang="en-GB" sz="1400">
                <a:solidFill>
                  <a:srgbClr val="CCCCCC"/>
                </a:solidFill>
                <a:effectLst/>
                <a:latin typeface="Bahnschrift SemiBold" panose="020B0502040204020203" pitchFamily="34" charset="0"/>
              </a:rPr>
              <a:t>,</a:t>
            </a:r>
          </a:p>
          <a:p>
            <a:pPr marL="0" marR="0">
              <a:tabLst>
                <a:tab pos="360363" algn="l"/>
              </a:tabLst>
            </a:pPr>
            <a:r>
              <a:rPr lang="en-GB" sz="1400">
                <a:solidFill>
                  <a:srgbClr val="C1AA6C"/>
                </a:solidFill>
                <a:effectLst/>
                <a:latin typeface="Bahnschrift SemiBold" panose="020B0502040204020203" pitchFamily="34" charset="0"/>
              </a:rPr>
              <a:t>		</a:t>
            </a:r>
            <a:r>
              <a:rPr lang="en-GB" sz="1400">
                <a:solidFill>
                  <a:srgbClr val="F3D80D"/>
                </a:solidFill>
                <a:effectLst/>
                <a:latin typeface="Bahnschrift SemiBold" panose="020B0502040204020203" pitchFamily="34" charset="0"/>
              </a:rPr>
              <a:t>ROUND</a:t>
            </a:r>
            <a:r>
              <a:rPr lang="en-GB" sz="1400">
                <a:solidFill>
                  <a:srgbClr val="CCCCCC"/>
                </a:solidFill>
                <a:effectLst/>
                <a:latin typeface="Bahnschrift SemiBold" panose="020B0502040204020203" pitchFamily="34" charset="0"/>
              </a:rPr>
              <a:t>(</a:t>
            </a:r>
            <a:r>
              <a:rPr lang="en-GB" sz="1400">
                <a:solidFill>
                  <a:srgbClr val="F3D80D"/>
                </a:solidFill>
                <a:effectLst/>
                <a:latin typeface="Bahnschrift SemiBold" panose="020B0502040204020203" pitchFamily="34" charset="0"/>
              </a:rPr>
              <a:t>SUM</a:t>
            </a:r>
            <a:r>
              <a:rPr lang="en-GB" sz="1400">
                <a:solidFill>
                  <a:srgbClr val="CCCCCC"/>
                </a:solidFill>
                <a:effectLst/>
                <a:latin typeface="Bahnschrift SemiBold" panose="020B0502040204020203" pitchFamily="34" charset="0"/>
              </a:rPr>
              <a:t>(</a:t>
            </a:r>
            <a:r>
              <a:rPr lang="en-GB" sz="1400">
                <a:solidFill>
                  <a:schemeClr val="bg1"/>
                </a:solidFill>
                <a:effectLst/>
                <a:latin typeface="Bahnschrift SemiBold" panose="020B0502040204020203" pitchFamily="34" charset="0"/>
              </a:rPr>
              <a:t>claw</a:t>
            </a:r>
            <a:r>
              <a:rPr lang="en-GB" sz="1400">
                <a:solidFill>
                  <a:srgbClr val="CCCCCC"/>
                </a:solidFill>
                <a:effectLst/>
                <a:latin typeface="Bahnschrift SemiBold" panose="020B0502040204020203" pitchFamily="34" charset="0"/>
              </a:rPr>
              <a:t>),</a:t>
            </a:r>
            <a:r>
              <a:rPr lang="en-GB" sz="1400">
                <a:solidFill>
                  <a:srgbClr val="C0C0C0"/>
                </a:solidFill>
                <a:effectLst/>
                <a:latin typeface="Bahnschrift SemiBold" panose="020B0502040204020203" pitchFamily="34" charset="0"/>
              </a:rPr>
              <a:t>2</a:t>
            </a:r>
            <a:r>
              <a:rPr lang="en-GB" sz="1400">
                <a:solidFill>
                  <a:srgbClr val="CCCCCC"/>
                </a:solidFill>
                <a:effectLst/>
                <a:latin typeface="Bahnschrift SemiBold" panose="020B0502040204020203" pitchFamily="34" charset="0"/>
              </a:rPr>
              <a:t>) </a:t>
            </a:r>
            <a:r>
              <a:rPr lang="en-GB" sz="1400">
                <a:solidFill>
                  <a:srgbClr val="1CAAFC"/>
                </a:solidFill>
                <a:effectLst/>
                <a:latin typeface="Bahnschrift SemiBold" panose="020B0502040204020203" pitchFamily="34" charset="0"/>
              </a:rPr>
              <a:t>AS</a:t>
            </a:r>
            <a:r>
              <a:rPr lang="en-GB" sz="1400">
                <a:solidFill>
                  <a:srgbClr val="CCCCCC"/>
                </a:solidFill>
                <a:effectLst/>
                <a:latin typeface="Bahnschrift SemiBold" panose="020B0502040204020203" pitchFamily="34" charset="0"/>
              </a:rPr>
              <a:t> </a:t>
            </a:r>
            <a:r>
              <a:rPr lang="en-GB" sz="1400" err="1">
                <a:solidFill>
                  <a:schemeClr val="bg1"/>
                </a:solidFill>
                <a:effectLst/>
                <a:latin typeface="Bahnschrift SemiBold" panose="020B0502040204020203" pitchFamily="34" charset="0"/>
              </a:rPr>
              <a:t>clawsum_year</a:t>
            </a:r>
            <a:endParaRPr lang="en-GB" sz="1400">
              <a:solidFill>
                <a:schemeClr val="bg1"/>
              </a:solidFill>
              <a:effectLst/>
              <a:latin typeface="Bahnschrift SemiBold" panose="020B0502040204020203" pitchFamily="34" charset="0"/>
            </a:endParaRPr>
          </a:p>
          <a:p>
            <a:pPr marL="0" marR="0">
              <a:tabLst>
                <a:tab pos="360363" algn="l"/>
              </a:tabLst>
            </a:pPr>
            <a:r>
              <a:rPr lang="en-GB" sz="1400">
                <a:solidFill>
                  <a:srgbClr val="739ECA"/>
                </a:solidFill>
                <a:effectLst/>
                <a:latin typeface="Bahnschrift SemiBold" panose="020B0502040204020203" pitchFamily="34" charset="0"/>
              </a:rPr>
              <a:t>	</a:t>
            </a:r>
            <a:r>
              <a:rPr lang="en-GB" sz="1400">
                <a:solidFill>
                  <a:srgbClr val="1CAAFC"/>
                </a:solidFill>
                <a:effectLst/>
                <a:latin typeface="Bahnschrift SemiBold" panose="020B0502040204020203" pitchFamily="34" charset="0"/>
              </a:rPr>
              <a:t>FROM</a:t>
            </a:r>
            <a:r>
              <a:rPr lang="en-GB" sz="1400">
                <a:solidFill>
                  <a:srgbClr val="CCCCCC"/>
                </a:solidFill>
                <a:effectLst/>
                <a:latin typeface="Bahnschrift SemiBold" panose="020B0502040204020203" pitchFamily="34" charset="0"/>
              </a:rPr>
              <a:t> </a:t>
            </a:r>
            <a:r>
              <a:rPr lang="en-GB" sz="1400">
                <a:solidFill>
                  <a:schemeClr val="bg1"/>
                </a:solidFill>
                <a:effectLst/>
                <a:latin typeface="Bahnschrift SemiBold" panose="020B0502040204020203" pitchFamily="34" charset="0"/>
              </a:rPr>
              <a:t>strim</a:t>
            </a:r>
          </a:p>
          <a:p>
            <a:pPr marL="0" marR="0">
              <a:tabLst>
                <a:tab pos="360363" algn="l"/>
              </a:tabLst>
            </a:pPr>
            <a:r>
              <a:rPr lang="en-GB" sz="1400">
                <a:solidFill>
                  <a:srgbClr val="739ECA"/>
                </a:solidFill>
                <a:effectLst/>
                <a:latin typeface="Bahnschrift SemiBold" panose="020B0502040204020203" pitchFamily="34" charset="0"/>
              </a:rPr>
              <a:t>	</a:t>
            </a:r>
            <a:r>
              <a:rPr lang="en-GB" sz="1400">
                <a:solidFill>
                  <a:srgbClr val="1CAAFC"/>
                </a:solidFill>
                <a:effectLst/>
                <a:latin typeface="Bahnschrift SemiBold" panose="020B0502040204020203" pitchFamily="34" charset="0"/>
              </a:rPr>
              <a:t>WHERE</a:t>
            </a:r>
            <a:r>
              <a:rPr lang="en-GB" sz="1400">
                <a:solidFill>
                  <a:srgbClr val="CCCCCC"/>
                </a:solidFill>
                <a:effectLst/>
                <a:latin typeface="Bahnschrift SemiBold" panose="020B0502040204020203" pitchFamily="34" charset="0"/>
              </a:rPr>
              <a:t> </a:t>
            </a:r>
            <a:r>
              <a:rPr lang="en-GB" sz="1400" err="1">
                <a:solidFill>
                  <a:schemeClr val="bg1"/>
                </a:solidFill>
                <a:effectLst/>
                <a:latin typeface="Bahnschrift SemiBold" panose="020B0502040204020203" pitchFamily="34" charset="0"/>
              </a:rPr>
              <a:t>claw_month</a:t>
            </a:r>
            <a:r>
              <a:rPr lang="en-GB" sz="1400">
                <a:solidFill>
                  <a:schemeClr val="bg1"/>
                </a:solidFill>
                <a:effectLst/>
                <a:latin typeface="Bahnschrift SemiBold" panose="020B0502040204020203" pitchFamily="34" charset="0"/>
              </a:rPr>
              <a:t> </a:t>
            </a:r>
            <a:r>
              <a:rPr lang="en-GB" sz="1400">
                <a:solidFill>
                  <a:srgbClr val="CCCCCC"/>
                </a:solidFill>
                <a:effectLst/>
                <a:latin typeface="Bahnschrift SemiBold" panose="020B0502040204020203" pitchFamily="34" charset="0"/>
              </a:rPr>
              <a:t>&lt;=</a:t>
            </a:r>
            <a:r>
              <a:rPr lang="en-GB" sz="1400">
                <a:solidFill>
                  <a:srgbClr val="FF0000"/>
                </a:solidFill>
                <a:effectLst/>
                <a:latin typeface="Bahnschrift SemiBold" panose="020B0502040204020203" pitchFamily="34" charset="0"/>
              </a:rPr>
              <a:t>'2024-08-01’</a:t>
            </a:r>
          </a:p>
          <a:p>
            <a:pPr marL="0" marR="0">
              <a:tabLst>
                <a:tab pos="360363" algn="l"/>
              </a:tabLst>
            </a:pPr>
            <a:r>
              <a:rPr lang="en-GB" sz="1400">
                <a:solidFill>
                  <a:srgbClr val="739ECA"/>
                </a:solidFill>
                <a:effectLst/>
                <a:latin typeface="Bahnschrift SemiBold" panose="020B0502040204020203" pitchFamily="34" charset="0"/>
              </a:rPr>
              <a:t>		</a:t>
            </a:r>
            <a:r>
              <a:rPr lang="en-GB" sz="1400">
                <a:solidFill>
                  <a:srgbClr val="1CAAFC"/>
                </a:solidFill>
                <a:effectLst/>
                <a:latin typeface="Bahnschrift SemiBold" panose="020B0502040204020203" pitchFamily="34" charset="0"/>
              </a:rPr>
              <a:t>AND</a:t>
            </a:r>
            <a:r>
              <a:rPr lang="en-GB" sz="1400">
                <a:solidFill>
                  <a:srgbClr val="CCCCCC"/>
                </a:solidFill>
                <a:effectLst/>
                <a:latin typeface="Bahnschrift SemiBold" panose="020B0502040204020203" pitchFamily="34" charset="0"/>
              </a:rPr>
              <a:t> </a:t>
            </a:r>
            <a:r>
              <a:rPr lang="en-GB" sz="1400" err="1">
                <a:solidFill>
                  <a:schemeClr val="bg1"/>
                </a:solidFill>
                <a:effectLst/>
                <a:latin typeface="Bahnschrift SemiBold" panose="020B0502040204020203" pitchFamily="34" charset="0"/>
              </a:rPr>
              <a:t>agrm_sts_cd</a:t>
            </a:r>
            <a:r>
              <a:rPr lang="en-GB" sz="1400">
                <a:solidFill>
                  <a:srgbClr val="CCCCCC"/>
                </a:solidFill>
                <a:effectLst/>
                <a:latin typeface="Bahnschrift SemiBold" panose="020B0502040204020203" pitchFamily="34" charset="0"/>
              </a:rPr>
              <a:t>=</a:t>
            </a:r>
            <a:r>
              <a:rPr lang="en-GB" sz="1400">
                <a:solidFill>
                  <a:srgbClr val="FF0000"/>
                </a:solidFill>
                <a:effectLst/>
                <a:latin typeface="Bahnschrift SemiBold" panose="020B0502040204020203" pitchFamily="34" charset="0"/>
              </a:rPr>
              <a:t>'CANCEL'</a:t>
            </a:r>
            <a:r>
              <a:rPr lang="en-GB" sz="1400">
                <a:solidFill>
                  <a:srgbClr val="669768"/>
                </a:solidFill>
                <a:effectLst/>
                <a:latin typeface="Bahnschrift SemiBold" panose="020B0502040204020203" pitchFamily="34" charset="0"/>
              </a:rPr>
              <a:t>-- CHANGE THIS TO CURRENT MONTH</a:t>
            </a:r>
            <a:endParaRPr lang="en-GB" sz="1400">
              <a:solidFill>
                <a:srgbClr val="CCCCCC"/>
              </a:solidFill>
              <a:effectLst/>
              <a:latin typeface="Bahnschrift SemiBold" panose="020B0502040204020203" pitchFamily="34" charset="0"/>
            </a:endParaRPr>
          </a:p>
          <a:p>
            <a:pPr marL="0" marR="0">
              <a:tabLst>
                <a:tab pos="360363" algn="l"/>
              </a:tabLst>
            </a:pPr>
            <a:r>
              <a:rPr lang="en-GB" sz="1400">
                <a:solidFill>
                  <a:srgbClr val="739ECA"/>
                </a:solidFill>
                <a:effectLst/>
                <a:latin typeface="Bahnschrift SemiBold" panose="020B0502040204020203" pitchFamily="34" charset="0"/>
              </a:rPr>
              <a:t>	</a:t>
            </a:r>
            <a:r>
              <a:rPr lang="en-GB" sz="1400">
                <a:solidFill>
                  <a:srgbClr val="1CAAFC"/>
                </a:solidFill>
                <a:effectLst/>
                <a:latin typeface="Bahnschrift SemiBold" panose="020B0502040204020203" pitchFamily="34" charset="0"/>
              </a:rPr>
              <a:t>GROUP</a:t>
            </a:r>
            <a:r>
              <a:rPr lang="en-GB" sz="1400">
                <a:solidFill>
                  <a:srgbClr val="CCCCCC"/>
                </a:solidFill>
                <a:effectLst/>
                <a:latin typeface="Bahnschrift SemiBold" panose="020B0502040204020203" pitchFamily="34" charset="0"/>
              </a:rPr>
              <a:t> </a:t>
            </a:r>
            <a:r>
              <a:rPr lang="en-GB" sz="1400">
                <a:solidFill>
                  <a:srgbClr val="1CAAFC"/>
                </a:solidFill>
                <a:effectLst/>
                <a:latin typeface="Bahnschrift SemiBold" panose="020B0502040204020203" pitchFamily="34" charset="0"/>
              </a:rPr>
              <a:t>BY</a:t>
            </a:r>
            <a:r>
              <a:rPr lang="en-GB" sz="1400">
                <a:solidFill>
                  <a:srgbClr val="CCCCCC"/>
                </a:solidFill>
                <a:effectLst/>
                <a:latin typeface="Bahnschrift SemiBold" panose="020B0502040204020203" pitchFamily="34" charset="0"/>
              </a:rPr>
              <a:t> </a:t>
            </a:r>
            <a:r>
              <a:rPr lang="en-GB" sz="1400" err="1">
                <a:solidFill>
                  <a:schemeClr val="bg1"/>
                </a:solidFill>
                <a:effectLst/>
                <a:latin typeface="Bahnschrift SemiBold" panose="020B0502040204020203" pitchFamily="34" charset="0"/>
              </a:rPr>
              <a:t>fld_rep_cd</a:t>
            </a:r>
            <a:r>
              <a:rPr lang="en-GB" sz="1400">
                <a:solidFill>
                  <a:srgbClr val="CCCCCC"/>
                </a:solidFill>
                <a:effectLst/>
                <a:latin typeface="Bahnschrift SemiBold" panose="020B0502040204020203" pitchFamily="34" charset="0"/>
              </a:rPr>
              <a:t>)</a:t>
            </a:r>
          </a:p>
        </p:txBody>
      </p:sp>
      <p:sp>
        <p:nvSpPr>
          <p:cNvPr id="4" name="Arrow: Down 3">
            <a:extLst>
              <a:ext uri="{FF2B5EF4-FFF2-40B4-BE49-F238E27FC236}">
                <a16:creationId xmlns:a16="http://schemas.microsoft.com/office/drawing/2014/main" id="{A1C92255-8F21-A167-475A-718F9BEBD833}"/>
              </a:ext>
            </a:extLst>
          </p:cNvPr>
          <p:cNvSpPr/>
          <p:nvPr/>
        </p:nvSpPr>
        <p:spPr>
          <a:xfrm>
            <a:off x="4097726" y="4452134"/>
            <a:ext cx="371934" cy="538467"/>
          </a:xfrm>
          <a:prstGeom prst="downArrow">
            <a:avLst>
              <a:gd name="adj1" fmla="val 37707"/>
              <a:gd name="adj2" fmla="val 50000"/>
            </a:avLst>
          </a:prstGeom>
          <a:solidFill>
            <a:srgbClr val="1CAA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Tree>
    <p:extLst>
      <p:ext uri="{BB962C8B-B14F-4D97-AF65-F5344CB8AC3E}">
        <p14:creationId xmlns:p14="http://schemas.microsoft.com/office/powerpoint/2010/main" val="20188739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0DEAB508-BB25-2554-7F00-1BBF0BB26D34}"/>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4B96EEB3-40C0-C25C-2E1B-5352AFE73606}"/>
              </a:ext>
            </a:extLst>
          </p:cNvPr>
          <p:cNvGrpSpPr/>
          <p:nvPr/>
        </p:nvGrpSpPr>
        <p:grpSpPr>
          <a:xfrm>
            <a:off x="107950" y="87313"/>
            <a:ext cx="8928100" cy="4968875"/>
            <a:chOff x="107950" y="87313"/>
            <a:chExt cx="8928100" cy="4968875"/>
          </a:xfrm>
        </p:grpSpPr>
        <p:cxnSp>
          <p:nvCxnSpPr>
            <p:cNvPr id="3" name="Straight Connector 2">
              <a:extLst>
                <a:ext uri="{FF2B5EF4-FFF2-40B4-BE49-F238E27FC236}">
                  <a16:creationId xmlns:a16="http://schemas.microsoft.com/office/drawing/2014/main" id="{0DCAF70B-6898-2335-CCC7-BE09620B9F92}"/>
                </a:ext>
              </a:extLst>
            </p:cNvPr>
            <p:cNvCxnSpPr>
              <a:cxnSpLocks/>
            </p:cNvCxnSpPr>
            <p:nvPr/>
          </p:nvCxnSpPr>
          <p:spPr>
            <a:xfrm>
              <a:off x="1079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C3B99305-0FC7-B11B-A74D-65024E256C3A}"/>
                </a:ext>
              </a:extLst>
            </p:cNvPr>
            <p:cNvCxnSpPr/>
            <p:nvPr/>
          </p:nvCxnSpPr>
          <p:spPr>
            <a:xfrm>
              <a:off x="107950" y="87313"/>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B3D94B77-30DE-D9AE-3A48-EE8D02630E07}"/>
                </a:ext>
              </a:extLst>
            </p:cNvPr>
            <p:cNvCxnSpPr/>
            <p:nvPr/>
          </p:nvCxnSpPr>
          <p:spPr>
            <a:xfrm>
              <a:off x="90360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26D9203C-1E20-6BE3-8D55-29B01B73841A}"/>
                </a:ext>
              </a:extLst>
            </p:cNvPr>
            <p:cNvCxnSpPr/>
            <p:nvPr/>
          </p:nvCxnSpPr>
          <p:spPr>
            <a:xfrm>
              <a:off x="107950" y="5056188"/>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grpSp>
      <p:pic>
        <p:nvPicPr>
          <p:cNvPr id="2" name="Picture 1" descr="A black and white sign with a tree and text&#10;&#10;Description automatically generated">
            <a:extLst>
              <a:ext uri="{FF2B5EF4-FFF2-40B4-BE49-F238E27FC236}">
                <a16:creationId xmlns:a16="http://schemas.microsoft.com/office/drawing/2014/main" id="{59434665-E8F0-69FA-6C7C-2866B85A85CB}"/>
              </a:ext>
            </a:extLst>
          </p:cNvPr>
          <p:cNvPicPr>
            <a:picLocks noChangeAspect="1"/>
          </p:cNvPicPr>
          <p:nvPr/>
        </p:nvPicPr>
        <p:blipFill>
          <a:blip r:embed="rId2"/>
          <a:stretch>
            <a:fillRect/>
          </a:stretch>
        </p:blipFill>
        <p:spPr>
          <a:xfrm>
            <a:off x="8362616" y="4160521"/>
            <a:ext cx="673434" cy="895668"/>
          </a:xfrm>
          <a:prstGeom prst="rect">
            <a:avLst/>
          </a:prstGeom>
        </p:spPr>
      </p:pic>
      <p:grpSp>
        <p:nvGrpSpPr>
          <p:cNvPr id="18" name="Group 17">
            <a:extLst>
              <a:ext uri="{FF2B5EF4-FFF2-40B4-BE49-F238E27FC236}">
                <a16:creationId xmlns:a16="http://schemas.microsoft.com/office/drawing/2014/main" id="{9E7046D7-92CE-A357-C7AD-2AE678B7AEEF}"/>
              </a:ext>
            </a:extLst>
          </p:cNvPr>
          <p:cNvGrpSpPr/>
          <p:nvPr/>
        </p:nvGrpSpPr>
        <p:grpSpPr>
          <a:xfrm>
            <a:off x="-1181" y="414730"/>
            <a:ext cx="4284874" cy="986654"/>
            <a:chOff x="1493271" y="3198391"/>
            <a:chExt cx="7917740" cy="461664"/>
          </a:xfrm>
          <a:solidFill>
            <a:schemeClr val="bg1"/>
          </a:solidFill>
        </p:grpSpPr>
        <p:sp>
          <p:nvSpPr>
            <p:cNvPr id="16" name="Google Shape;472;p66">
              <a:extLst>
                <a:ext uri="{FF2B5EF4-FFF2-40B4-BE49-F238E27FC236}">
                  <a16:creationId xmlns:a16="http://schemas.microsoft.com/office/drawing/2014/main" id="{2D3CFEC1-66D1-56B5-A541-73547D8F3BC0}"/>
                </a:ext>
              </a:extLst>
            </p:cNvPr>
            <p:cNvSpPr/>
            <p:nvPr/>
          </p:nvSpPr>
          <p:spPr>
            <a:xfrm>
              <a:off x="1493271" y="3198391"/>
              <a:ext cx="7917740" cy="459791"/>
            </a:xfrm>
            <a:prstGeom prst="rect">
              <a:avLst/>
            </a:prstGeom>
            <a:grpFill/>
            <a:ln>
              <a:noFill/>
            </a:ln>
          </p:spPr>
          <p:txBody>
            <a:bodyPr spcFirstLastPara="1" wrap="square" lIns="91425" tIns="91425" rIns="91425" bIns="91425" anchor="ctr" anchorCtr="0">
              <a:noAutofit/>
            </a:bodyPr>
            <a:lstStyle/>
            <a:p>
              <a:r>
                <a:rPr lang="en-GB" sz="4000">
                  <a:latin typeface="+mj-lt"/>
                </a:rPr>
                <a:t> Cancellations by agent</a:t>
              </a:r>
            </a:p>
          </p:txBody>
        </p:sp>
        <p:cxnSp>
          <p:nvCxnSpPr>
            <p:cNvPr id="17" name="Google Shape;475;p66">
              <a:extLst>
                <a:ext uri="{FF2B5EF4-FFF2-40B4-BE49-F238E27FC236}">
                  <a16:creationId xmlns:a16="http://schemas.microsoft.com/office/drawing/2014/main" id="{1DBE647D-3C55-84D8-B74B-5E1489AA9C38}"/>
                </a:ext>
              </a:extLst>
            </p:cNvPr>
            <p:cNvCxnSpPr>
              <a:cxnSpLocks/>
            </p:cNvCxnSpPr>
            <p:nvPr/>
          </p:nvCxnSpPr>
          <p:spPr>
            <a:xfrm>
              <a:off x="1699774" y="3199855"/>
              <a:ext cx="0" cy="460200"/>
            </a:xfrm>
            <a:prstGeom prst="straightConnector1">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5" name="TextBox 4">
            <a:extLst>
              <a:ext uri="{FF2B5EF4-FFF2-40B4-BE49-F238E27FC236}">
                <a16:creationId xmlns:a16="http://schemas.microsoft.com/office/drawing/2014/main" id="{7386CFFE-043A-9506-1F40-B7DA94E6C82B}"/>
              </a:ext>
            </a:extLst>
          </p:cNvPr>
          <p:cNvSpPr txBox="1"/>
          <p:nvPr/>
        </p:nvSpPr>
        <p:spPr>
          <a:xfrm>
            <a:off x="112937" y="1397381"/>
            <a:ext cx="4409537"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defTabSz="357188"/>
            <a:r>
              <a:rPr lang="en-GB" sz="1400">
                <a:solidFill>
                  <a:srgbClr val="1CAAFC"/>
                </a:solidFill>
                <a:effectLst/>
                <a:latin typeface="Bahnschrift SemiBold" panose="020B0502040204020203" pitchFamily="34" charset="0"/>
              </a:rPr>
              <a:t>SELECT</a:t>
            </a:r>
            <a:r>
              <a:rPr lang="en-GB" sz="1400">
                <a:solidFill>
                  <a:srgbClr val="CCCCCC"/>
                </a:solidFill>
                <a:effectLst/>
                <a:latin typeface="Bahnschrift SemiBold" panose="020B0502040204020203" pitchFamily="34" charset="0"/>
              </a:rPr>
              <a:t> </a:t>
            </a:r>
            <a:r>
              <a:rPr lang="en-GB" sz="1400" err="1">
                <a:solidFill>
                  <a:schemeClr val="bg1"/>
                </a:solidFill>
                <a:effectLst/>
                <a:latin typeface="Bahnschrift SemiBold" panose="020B0502040204020203" pitchFamily="34" charset="0"/>
              </a:rPr>
              <a:t>fld_a</a:t>
            </a:r>
            <a:r>
              <a:rPr lang="en-GB" sz="1400">
                <a:solidFill>
                  <a:schemeClr val="bg1"/>
                </a:solidFill>
                <a:effectLst/>
                <a:latin typeface="Bahnschrift SemiBold" panose="020B0502040204020203" pitchFamily="34" charset="0"/>
              </a:rPr>
              <a:t>,</a:t>
            </a:r>
          </a:p>
          <a:p>
            <a:pPr marL="0" marR="0" defTabSz="357188"/>
            <a:r>
              <a:rPr lang="en-GB" sz="1400">
                <a:solidFill>
                  <a:schemeClr val="bg1"/>
                </a:solidFill>
                <a:effectLst/>
                <a:latin typeface="Bahnschrift SemiBold" panose="020B0502040204020203" pitchFamily="34" charset="0"/>
              </a:rPr>
              <a:t>	</a:t>
            </a:r>
            <a:r>
              <a:rPr lang="en-GB" sz="1400" err="1">
                <a:solidFill>
                  <a:schemeClr val="bg1"/>
                </a:solidFill>
                <a:effectLst/>
                <a:latin typeface="Bahnschrift SemiBold" panose="020B0502040204020203" pitchFamily="34" charset="0"/>
              </a:rPr>
              <a:t>salec_year</a:t>
            </a:r>
            <a:r>
              <a:rPr lang="en-GB" sz="1400">
                <a:solidFill>
                  <a:schemeClr val="bg1"/>
                </a:solidFill>
                <a:effectLst/>
                <a:latin typeface="Bahnschrift SemiBold" panose="020B0502040204020203" pitchFamily="34" charset="0"/>
              </a:rPr>
              <a:t>,</a:t>
            </a:r>
          </a:p>
          <a:p>
            <a:pPr marL="0" marR="0" defTabSz="357188"/>
            <a:r>
              <a:rPr lang="en-GB" sz="1400">
                <a:solidFill>
                  <a:schemeClr val="bg1"/>
                </a:solidFill>
                <a:effectLst/>
                <a:latin typeface="Bahnschrift SemiBold" panose="020B0502040204020203" pitchFamily="34" charset="0"/>
              </a:rPr>
              <a:t>	</a:t>
            </a:r>
            <a:r>
              <a:rPr lang="en-GB" sz="1400" err="1">
                <a:solidFill>
                  <a:schemeClr val="bg1"/>
                </a:solidFill>
                <a:effectLst/>
                <a:latin typeface="Bahnschrift SemiBold" panose="020B0502040204020203" pitchFamily="34" charset="0"/>
              </a:rPr>
              <a:t>clawc_year</a:t>
            </a:r>
            <a:r>
              <a:rPr lang="en-GB" sz="1400">
                <a:solidFill>
                  <a:schemeClr val="bg1"/>
                </a:solidFill>
                <a:effectLst/>
                <a:latin typeface="Bahnschrift SemiBold" panose="020B0502040204020203" pitchFamily="34" charset="0"/>
              </a:rPr>
              <a:t>, </a:t>
            </a:r>
          </a:p>
          <a:p>
            <a:pPr marL="0" marR="0" defTabSz="357188"/>
            <a:r>
              <a:rPr lang="en-GB" sz="1400">
                <a:solidFill>
                  <a:srgbClr val="C1AA6C"/>
                </a:solidFill>
                <a:effectLst/>
                <a:latin typeface="Bahnschrift SemiBold" panose="020B0502040204020203" pitchFamily="34" charset="0"/>
              </a:rPr>
              <a:t>	</a:t>
            </a:r>
            <a:r>
              <a:rPr lang="en-GB" sz="1400">
                <a:solidFill>
                  <a:srgbClr val="F3D80D"/>
                </a:solidFill>
                <a:effectLst/>
                <a:latin typeface="Bahnschrift SemiBold" panose="020B0502040204020203" pitchFamily="34" charset="0"/>
              </a:rPr>
              <a:t>COALESCE</a:t>
            </a:r>
            <a:r>
              <a:rPr lang="en-GB" sz="1400">
                <a:solidFill>
                  <a:srgbClr val="CCCCCC"/>
                </a:solidFill>
                <a:effectLst/>
                <a:latin typeface="Bahnschrift SemiBold" panose="020B0502040204020203" pitchFamily="34" charset="0"/>
              </a:rPr>
              <a:t>(</a:t>
            </a:r>
            <a:r>
              <a:rPr lang="en-GB" sz="1400">
                <a:solidFill>
                  <a:srgbClr val="F3D80D"/>
                </a:solidFill>
                <a:effectLst/>
                <a:latin typeface="Bahnschrift SemiBold" panose="020B0502040204020203" pitchFamily="34" charset="0"/>
              </a:rPr>
              <a:t>ROUND</a:t>
            </a:r>
            <a:r>
              <a:rPr lang="en-GB" sz="1400">
                <a:solidFill>
                  <a:srgbClr val="CCCCCC"/>
                </a:solidFill>
                <a:effectLst/>
                <a:latin typeface="Bahnschrift SemiBold" panose="020B0502040204020203" pitchFamily="34" charset="0"/>
              </a:rPr>
              <a:t>((</a:t>
            </a:r>
            <a:r>
              <a:rPr lang="en-GB" sz="1400" err="1">
                <a:solidFill>
                  <a:schemeClr val="bg1"/>
                </a:solidFill>
                <a:latin typeface="Bahnschrift SemiBold" panose="020B0502040204020203" pitchFamily="34" charset="0"/>
              </a:rPr>
              <a:t>claw</a:t>
            </a:r>
            <a:r>
              <a:rPr lang="en-GB" sz="1400" err="1">
                <a:solidFill>
                  <a:schemeClr val="bg1"/>
                </a:solidFill>
                <a:effectLst/>
                <a:latin typeface="Bahnschrift SemiBold" panose="020B0502040204020203" pitchFamily="34" charset="0"/>
              </a:rPr>
              <a:t>c_year</a:t>
            </a:r>
            <a:r>
              <a:rPr lang="en-GB" sz="1400">
                <a:solidFill>
                  <a:schemeClr val="bg1"/>
                </a:solidFill>
                <a:effectLst/>
                <a:latin typeface="Bahnschrift SemiBold" panose="020B0502040204020203" pitchFamily="34" charset="0"/>
              </a:rPr>
              <a:t>*100.0</a:t>
            </a:r>
            <a:r>
              <a:rPr lang="en-GB" sz="1400">
                <a:solidFill>
                  <a:srgbClr val="CCCCCC"/>
                </a:solidFill>
                <a:effectLst/>
                <a:latin typeface="Bahnschrift SemiBold" panose="020B0502040204020203" pitchFamily="34" charset="0"/>
              </a:rPr>
              <a:t>)/</a:t>
            </a:r>
          </a:p>
          <a:p>
            <a:pPr marL="0" marR="0" defTabSz="357188"/>
            <a:r>
              <a:rPr lang="en-GB" sz="1400">
                <a:solidFill>
                  <a:srgbClr val="CCCCCC"/>
                </a:solidFill>
                <a:latin typeface="Bahnschrift SemiBold" panose="020B0502040204020203" pitchFamily="34" charset="0"/>
              </a:rPr>
              <a:t>	</a:t>
            </a:r>
            <a:r>
              <a:rPr lang="en-GB" sz="1400">
                <a:solidFill>
                  <a:srgbClr val="CCCCCC"/>
                </a:solidFill>
                <a:effectLst/>
                <a:latin typeface="Bahnschrift SemiBold" panose="020B0502040204020203" pitchFamily="34" charset="0"/>
              </a:rPr>
              <a:t>(</a:t>
            </a:r>
            <a:r>
              <a:rPr lang="en-GB" sz="1400" err="1">
                <a:solidFill>
                  <a:schemeClr val="bg1"/>
                </a:solidFill>
                <a:effectLst/>
                <a:latin typeface="Bahnschrift SemiBold" panose="020B0502040204020203" pitchFamily="34" charset="0"/>
              </a:rPr>
              <a:t>salec_year</a:t>
            </a:r>
            <a:r>
              <a:rPr lang="en-GB" sz="1400">
                <a:solidFill>
                  <a:schemeClr val="bg1"/>
                </a:solidFill>
                <a:effectLst/>
                <a:latin typeface="Bahnschrift SemiBold" panose="020B0502040204020203" pitchFamily="34" charset="0"/>
              </a:rPr>
              <a:t>),2),0</a:t>
            </a:r>
            <a:r>
              <a:rPr lang="en-GB" sz="1400">
                <a:solidFill>
                  <a:srgbClr val="CCCCCC"/>
                </a:solidFill>
                <a:effectLst/>
                <a:latin typeface="Bahnschrift SemiBold" panose="020B0502040204020203" pitchFamily="34" charset="0"/>
              </a:rPr>
              <a:t>) </a:t>
            </a:r>
            <a:r>
              <a:rPr lang="en-GB" sz="1400">
                <a:solidFill>
                  <a:srgbClr val="1CAAFC"/>
                </a:solidFill>
                <a:effectLst/>
                <a:latin typeface="Bahnschrift SemiBold" panose="020B0502040204020203" pitchFamily="34" charset="0"/>
              </a:rPr>
              <a:t>AS</a:t>
            </a:r>
            <a:r>
              <a:rPr lang="en-GB" sz="1400">
                <a:solidFill>
                  <a:srgbClr val="CCCCCC"/>
                </a:solidFill>
                <a:effectLst/>
                <a:latin typeface="Bahnschrift SemiBold" panose="020B0502040204020203" pitchFamily="34" charset="0"/>
              </a:rPr>
              <a:t> </a:t>
            </a:r>
            <a:r>
              <a:rPr lang="en-GB" sz="1400" err="1">
                <a:solidFill>
                  <a:schemeClr val="bg1"/>
                </a:solidFill>
                <a:effectLst/>
                <a:latin typeface="Bahnschrift SemiBold" panose="020B0502040204020203" pitchFamily="34" charset="0"/>
              </a:rPr>
              <a:t>percent_CLAW</a:t>
            </a:r>
            <a:endParaRPr lang="en-GB" sz="1400">
              <a:solidFill>
                <a:schemeClr val="bg1"/>
              </a:solidFill>
              <a:effectLst/>
              <a:latin typeface="Bahnschrift SemiBold" panose="020B0502040204020203" pitchFamily="34" charset="0"/>
            </a:endParaRPr>
          </a:p>
          <a:p>
            <a:pPr marL="0" marR="0" defTabSz="357188"/>
            <a:r>
              <a:rPr lang="en-GB" sz="1400">
                <a:solidFill>
                  <a:srgbClr val="1CAAFC"/>
                </a:solidFill>
                <a:effectLst/>
                <a:latin typeface="Bahnschrift SemiBold" panose="020B0502040204020203" pitchFamily="34" charset="0"/>
              </a:rPr>
              <a:t>FROM</a:t>
            </a:r>
            <a:r>
              <a:rPr lang="en-GB" sz="1400">
                <a:solidFill>
                  <a:srgbClr val="CCCCCC"/>
                </a:solidFill>
                <a:effectLst/>
                <a:latin typeface="Bahnschrift SemiBold" panose="020B0502040204020203" pitchFamily="34" charset="0"/>
              </a:rPr>
              <a:t> </a:t>
            </a:r>
            <a:r>
              <a:rPr lang="en-GB" sz="1400">
                <a:solidFill>
                  <a:schemeClr val="bg1"/>
                </a:solidFill>
                <a:effectLst/>
                <a:latin typeface="Bahnschrift SemiBold" panose="020B0502040204020203" pitchFamily="34" charset="0"/>
              </a:rPr>
              <a:t>a</a:t>
            </a:r>
          </a:p>
          <a:p>
            <a:pPr marL="0" marR="0" defTabSz="357188"/>
            <a:r>
              <a:rPr lang="en-GB" sz="1400">
                <a:solidFill>
                  <a:srgbClr val="1CAAFC"/>
                </a:solidFill>
                <a:effectLst/>
                <a:latin typeface="Bahnschrift SemiBold" panose="020B0502040204020203" pitchFamily="34" charset="0"/>
              </a:rPr>
              <a:t>LEFT</a:t>
            </a:r>
            <a:r>
              <a:rPr lang="en-GB" sz="1400">
                <a:solidFill>
                  <a:srgbClr val="CCCCCC"/>
                </a:solidFill>
                <a:effectLst/>
                <a:latin typeface="Bahnschrift SemiBold" panose="020B0502040204020203" pitchFamily="34" charset="0"/>
              </a:rPr>
              <a:t> </a:t>
            </a:r>
            <a:r>
              <a:rPr lang="en-GB" sz="1400">
                <a:solidFill>
                  <a:srgbClr val="1CAAFC"/>
                </a:solidFill>
                <a:effectLst/>
                <a:latin typeface="Bahnschrift SemiBold" panose="020B0502040204020203" pitchFamily="34" charset="0"/>
              </a:rPr>
              <a:t>JOIN</a:t>
            </a:r>
            <a:r>
              <a:rPr lang="en-GB" sz="1400">
                <a:solidFill>
                  <a:srgbClr val="CCCCCC"/>
                </a:solidFill>
                <a:effectLst/>
                <a:latin typeface="Bahnschrift SemiBold" panose="020B0502040204020203" pitchFamily="34" charset="0"/>
              </a:rPr>
              <a:t> </a:t>
            </a:r>
            <a:r>
              <a:rPr lang="en-GB" sz="1400">
                <a:solidFill>
                  <a:schemeClr val="bg1"/>
                </a:solidFill>
                <a:effectLst/>
                <a:latin typeface="Bahnschrift SemiBold" panose="020B0502040204020203" pitchFamily="34" charset="0"/>
              </a:rPr>
              <a:t>b</a:t>
            </a:r>
          </a:p>
          <a:p>
            <a:pPr marL="0" marR="0" defTabSz="357188"/>
            <a:r>
              <a:rPr lang="en-GB" sz="1400">
                <a:solidFill>
                  <a:srgbClr val="1CAAFC"/>
                </a:solidFill>
                <a:effectLst/>
                <a:latin typeface="Bahnschrift SemiBold" panose="020B0502040204020203" pitchFamily="34" charset="0"/>
              </a:rPr>
              <a:t>ON</a:t>
            </a:r>
            <a:r>
              <a:rPr lang="en-GB" sz="1400">
                <a:solidFill>
                  <a:srgbClr val="CCCCCC"/>
                </a:solidFill>
                <a:effectLst/>
                <a:latin typeface="Bahnschrift SemiBold" panose="020B0502040204020203" pitchFamily="34" charset="0"/>
              </a:rPr>
              <a:t> </a:t>
            </a:r>
            <a:r>
              <a:rPr lang="en-GB" sz="1400" err="1">
                <a:solidFill>
                  <a:schemeClr val="bg1"/>
                </a:solidFill>
                <a:effectLst/>
                <a:latin typeface="Bahnschrift SemiBold" panose="020B0502040204020203" pitchFamily="34" charset="0"/>
              </a:rPr>
              <a:t>a.fld_a</a:t>
            </a:r>
            <a:r>
              <a:rPr lang="en-GB" sz="1400">
                <a:solidFill>
                  <a:schemeClr val="bg1"/>
                </a:solidFill>
                <a:effectLst/>
                <a:latin typeface="Bahnschrift SemiBold" panose="020B0502040204020203" pitchFamily="34" charset="0"/>
              </a:rPr>
              <a:t> = </a:t>
            </a:r>
            <a:r>
              <a:rPr lang="en-GB" sz="1400" err="1">
                <a:solidFill>
                  <a:schemeClr val="bg1"/>
                </a:solidFill>
                <a:effectLst/>
                <a:latin typeface="Bahnschrift SemiBold" panose="020B0502040204020203" pitchFamily="34" charset="0"/>
              </a:rPr>
              <a:t>b.fld_b</a:t>
            </a:r>
            <a:endParaRPr lang="en-GB" sz="1400">
              <a:solidFill>
                <a:schemeClr val="bg1"/>
              </a:solidFill>
              <a:effectLst/>
              <a:latin typeface="Bahnschrift SemiBold" panose="020B0502040204020203" pitchFamily="34" charset="0"/>
            </a:endParaRPr>
          </a:p>
          <a:p>
            <a:pPr marL="0" marR="0" defTabSz="357188"/>
            <a:r>
              <a:rPr lang="en-GB" sz="1400">
                <a:solidFill>
                  <a:srgbClr val="1CAAFC"/>
                </a:solidFill>
                <a:effectLst/>
                <a:latin typeface="Bahnschrift SemiBold" panose="020B0502040204020203" pitchFamily="34" charset="0"/>
              </a:rPr>
              <a:t>WHERE</a:t>
            </a:r>
            <a:r>
              <a:rPr lang="en-GB" sz="1400">
                <a:solidFill>
                  <a:srgbClr val="CCCCCC"/>
                </a:solidFill>
                <a:effectLst/>
                <a:latin typeface="Bahnschrift SemiBold" panose="020B0502040204020203" pitchFamily="34" charset="0"/>
              </a:rPr>
              <a:t> </a:t>
            </a:r>
            <a:r>
              <a:rPr lang="en-GB" sz="1400">
                <a:solidFill>
                  <a:srgbClr val="F3D80D"/>
                </a:solidFill>
                <a:effectLst/>
                <a:latin typeface="Bahnschrift SemiBold" panose="020B0502040204020203" pitchFamily="34" charset="0"/>
              </a:rPr>
              <a:t>COALESCE</a:t>
            </a:r>
            <a:r>
              <a:rPr lang="en-GB" sz="1400">
                <a:solidFill>
                  <a:srgbClr val="CCCCCC"/>
                </a:solidFill>
                <a:effectLst/>
                <a:latin typeface="Bahnschrift SemiBold" panose="020B0502040204020203" pitchFamily="34" charset="0"/>
              </a:rPr>
              <a:t> (</a:t>
            </a:r>
            <a:r>
              <a:rPr lang="en-GB" sz="1400">
                <a:solidFill>
                  <a:srgbClr val="F3D80D"/>
                </a:solidFill>
                <a:effectLst/>
                <a:latin typeface="Bahnschrift SemiBold" panose="020B0502040204020203" pitchFamily="34" charset="0"/>
              </a:rPr>
              <a:t>ROUND</a:t>
            </a:r>
            <a:r>
              <a:rPr lang="en-GB" sz="1400">
                <a:solidFill>
                  <a:srgbClr val="CCCCCC"/>
                </a:solidFill>
                <a:effectLst/>
                <a:latin typeface="Bahnschrift SemiBold" panose="020B0502040204020203" pitchFamily="34" charset="0"/>
              </a:rPr>
              <a:t>((</a:t>
            </a:r>
            <a:r>
              <a:rPr lang="en-GB" sz="1400" err="1">
                <a:solidFill>
                  <a:schemeClr val="bg1"/>
                </a:solidFill>
                <a:latin typeface="Bahnschrift SemiBold" panose="020B0502040204020203" pitchFamily="34" charset="0"/>
              </a:rPr>
              <a:t>claw</a:t>
            </a:r>
            <a:r>
              <a:rPr lang="en-GB" sz="1400" err="1">
                <a:solidFill>
                  <a:schemeClr val="bg1"/>
                </a:solidFill>
                <a:effectLst/>
                <a:latin typeface="Bahnschrift SemiBold" panose="020B0502040204020203" pitchFamily="34" charset="0"/>
              </a:rPr>
              <a:t>c_year</a:t>
            </a:r>
            <a:r>
              <a:rPr lang="en-GB" sz="1400">
                <a:solidFill>
                  <a:schemeClr val="bg1"/>
                </a:solidFill>
                <a:effectLst/>
                <a:latin typeface="Bahnschrift SemiBold" panose="020B0502040204020203" pitchFamily="34" charset="0"/>
              </a:rPr>
              <a:t>*100.0)/ 		(</a:t>
            </a:r>
            <a:r>
              <a:rPr lang="en-GB" sz="1400" err="1">
                <a:solidFill>
                  <a:schemeClr val="bg1"/>
                </a:solidFill>
                <a:effectLst/>
                <a:latin typeface="Bahnschrift SemiBold" panose="020B0502040204020203" pitchFamily="34" charset="0"/>
              </a:rPr>
              <a:t>salec_year</a:t>
            </a:r>
            <a:r>
              <a:rPr lang="en-GB" sz="1400">
                <a:solidFill>
                  <a:srgbClr val="CCCCCC"/>
                </a:solidFill>
                <a:effectLst/>
                <a:latin typeface="Bahnschrift SemiBold" panose="020B0502040204020203" pitchFamily="34" charset="0"/>
              </a:rPr>
              <a:t>),</a:t>
            </a:r>
            <a:r>
              <a:rPr lang="en-GB" sz="1400">
                <a:solidFill>
                  <a:schemeClr val="bg1"/>
                </a:solidFill>
                <a:effectLst/>
                <a:latin typeface="Bahnschrift SemiBold" panose="020B0502040204020203" pitchFamily="34" charset="0"/>
              </a:rPr>
              <a:t>2),0) &gt; 5</a:t>
            </a:r>
          </a:p>
          <a:p>
            <a:pPr defTabSz="357188"/>
            <a:r>
              <a:rPr lang="en-GB" sz="1400">
                <a:solidFill>
                  <a:schemeClr val="bg1"/>
                </a:solidFill>
                <a:latin typeface="Bahnschrift SemiBold" panose="020B0502040204020203" pitchFamily="34" charset="0"/>
              </a:rPr>
              <a:t>	</a:t>
            </a:r>
            <a:r>
              <a:rPr lang="en-GB" sz="1400">
                <a:solidFill>
                  <a:srgbClr val="1AABFC"/>
                </a:solidFill>
                <a:latin typeface="Bahnschrift SemiBold" panose="020B0502040204020203" pitchFamily="34" charset="0"/>
              </a:rPr>
              <a:t>AND </a:t>
            </a:r>
            <a:r>
              <a:rPr lang="en-GB" sz="1400" err="1">
                <a:solidFill>
                  <a:schemeClr val="bg1"/>
                </a:solidFill>
                <a:latin typeface="Bahnschrift SemiBold" panose="020B0502040204020203" pitchFamily="34" charset="0"/>
              </a:rPr>
              <a:t>claw</a:t>
            </a:r>
            <a:r>
              <a:rPr lang="en-GB" sz="1400" err="1">
                <a:solidFill>
                  <a:schemeClr val="bg1"/>
                </a:solidFill>
                <a:effectLst/>
                <a:latin typeface="Bahnschrift SemiBold" panose="020B0502040204020203" pitchFamily="34" charset="0"/>
              </a:rPr>
              <a:t>c_year</a:t>
            </a:r>
            <a:r>
              <a:rPr lang="en-GB" sz="1400">
                <a:solidFill>
                  <a:schemeClr val="bg1"/>
                </a:solidFill>
                <a:effectLst/>
                <a:latin typeface="Bahnschrift SemiBold" panose="020B0502040204020203" pitchFamily="34" charset="0"/>
              </a:rPr>
              <a:t> &gt; </a:t>
            </a:r>
            <a:r>
              <a:rPr lang="en-GB" sz="1400">
                <a:solidFill>
                  <a:schemeClr val="bg1"/>
                </a:solidFill>
                <a:latin typeface="Bahnschrift SemiBold" panose="020B0502040204020203" pitchFamily="34" charset="0"/>
              </a:rPr>
              <a:t>1</a:t>
            </a:r>
            <a:endParaRPr lang="en-GB" sz="1400">
              <a:solidFill>
                <a:srgbClr val="1AABFC"/>
              </a:solidFill>
              <a:effectLst/>
              <a:latin typeface="Bahnschrift SemiBold" panose="020B0502040204020203" pitchFamily="34" charset="0"/>
            </a:endParaRPr>
          </a:p>
          <a:p>
            <a:pPr marL="0" marR="0" defTabSz="357188"/>
            <a:r>
              <a:rPr lang="en-GB" sz="1400">
                <a:solidFill>
                  <a:srgbClr val="1CAAFC"/>
                </a:solidFill>
                <a:effectLst/>
                <a:latin typeface="Bahnschrift SemiBold" panose="020B0502040204020203" pitchFamily="34" charset="0"/>
              </a:rPr>
              <a:t>ORDER</a:t>
            </a:r>
            <a:r>
              <a:rPr lang="en-GB" sz="1400">
                <a:solidFill>
                  <a:srgbClr val="CCCCCC"/>
                </a:solidFill>
                <a:effectLst/>
                <a:latin typeface="Bahnschrift SemiBold" panose="020B0502040204020203" pitchFamily="34" charset="0"/>
              </a:rPr>
              <a:t> </a:t>
            </a:r>
            <a:r>
              <a:rPr lang="en-GB" sz="1400">
                <a:solidFill>
                  <a:srgbClr val="1CAAFC"/>
                </a:solidFill>
                <a:effectLst/>
                <a:latin typeface="Bahnschrift SemiBold" panose="020B0502040204020203" pitchFamily="34" charset="0"/>
              </a:rPr>
              <a:t>BY</a:t>
            </a:r>
            <a:r>
              <a:rPr lang="en-GB" sz="1400">
                <a:solidFill>
                  <a:srgbClr val="CCCCCC"/>
                </a:solidFill>
                <a:effectLst/>
                <a:latin typeface="Bahnschrift SemiBold" panose="020B0502040204020203" pitchFamily="34" charset="0"/>
              </a:rPr>
              <a:t> </a:t>
            </a:r>
            <a:r>
              <a:rPr lang="en-GB" sz="1400">
                <a:solidFill>
                  <a:schemeClr val="bg1"/>
                </a:solidFill>
                <a:effectLst/>
                <a:latin typeface="Bahnschrift SemiBold" panose="020B0502040204020203" pitchFamily="34" charset="0"/>
              </a:rPr>
              <a:t>4</a:t>
            </a:r>
            <a:r>
              <a:rPr lang="en-GB" sz="1400">
                <a:solidFill>
                  <a:srgbClr val="CCCCCC"/>
                </a:solidFill>
                <a:effectLst/>
                <a:latin typeface="Bahnschrift SemiBold" panose="020B0502040204020203" pitchFamily="34" charset="0"/>
              </a:rPr>
              <a:t> </a:t>
            </a:r>
            <a:r>
              <a:rPr lang="en-GB" sz="1400">
                <a:solidFill>
                  <a:srgbClr val="1CAAFC"/>
                </a:solidFill>
                <a:effectLst/>
                <a:latin typeface="Bahnschrift SemiBold" panose="020B0502040204020203" pitchFamily="34" charset="0"/>
              </a:rPr>
              <a:t>DESC</a:t>
            </a:r>
            <a:r>
              <a:rPr lang="en-GB" sz="1400">
                <a:solidFill>
                  <a:srgbClr val="EECC64"/>
                </a:solidFill>
                <a:effectLst/>
                <a:latin typeface="Bahnschrift SemiBold" panose="020B0502040204020203" pitchFamily="34" charset="0"/>
              </a:rPr>
              <a:t>;</a:t>
            </a:r>
            <a:endParaRPr lang="en-GB" sz="1400">
              <a:solidFill>
                <a:srgbClr val="CCCCCC"/>
              </a:solidFill>
              <a:effectLst/>
              <a:latin typeface="Bahnschrift SemiBold" panose="020B0502040204020203" pitchFamily="34" charset="0"/>
            </a:endParaRPr>
          </a:p>
        </p:txBody>
      </p:sp>
      <p:pic>
        <p:nvPicPr>
          <p:cNvPr id="11" name="Picture 10">
            <a:extLst>
              <a:ext uri="{FF2B5EF4-FFF2-40B4-BE49-F238E27FC236}">
                <a16:creationId xmlns:a16="http://schemas.microsoft.com/office/drawing/2014/main" id="{96CE1685-E8A5-A0AD-2AB7-30A119BE5406}"/>
              </a:ext>
            </a:extLst>
          </p:cNvPr>
          <p:cNvPicPr>
            <a:picLocks noChangeAspect="1"/>
          </p:cNvPicPr>
          <p:nvPr/>
        </p:nvPicPr>
        <p:blipFill>
          <a:blip r:embed="rId3"/>
          <a:stretch>
            <a:fillRect/>
          </a:stretch>
        </p:blipFill>
        <p:spPr>
          <a:xfrm>
            <a:off x="4694552" y="982981"/>
            <a:ext cx="3322133" cy="3813178"/>
          </a:xfrm>
          <a:prstGeom prst="rect">
            <a:avLst/>
          </a:prstGeom>
        </p:spPr>
      </p:pic>
    </p:spTree>
    <p:extLst>
      <p:ext uri="{BB962C8B-B14F-4D97-AF65-F5344CB8AC3E}">
        <p14:creationId xmlns:p14="http://schemas.microsoft.com/office/powerpoint/2010/main" val="29739461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EF6DA18-57BF-4E3E-5297-AE309CD2DBC9}"/>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50565F94-5D80-145F-C7F6-5644794FB7F5}"/>
              </a:ext>
            </a:extLst>
          </p:cNvPr>
          <p:cNvGrpSpPr/>
          <p:nvPr/>
        </p:nvGrpSpPr>
        <p:grpSpPr>
          <a:xfrm>
            <a:off x="107950" y="87313"/>
            <a:ext cx="8928100" cy="4968875"/>
            <a:chOff x="107950" y="87313"/>
            <a:chExt cx="8928100" cy="4968875"/>
          </a:xfrm>
        </p:grpSpPr>
        <p:cxnSp>
          <p:nvCxnSpPr>
            <p:cNvPr id="3" name="Straight Connector 2">
              <a:extLst>
                <a:ext uri="{FF2B5EF4-FFF2-40B4-BE49-F238E27FC236}">
                  <a16:creationId xmlns:a16="http://schemas.microsoft.com/office/drawing/2014/main" id="{D230AFBA-302F-BC1A-9A72-FBBB4BFB1193}"/>
                </a:ext>
              </a:extLst>
            </p:cNvPr>
            <p:cNvCxnSpPr>
              <a:cxnSpLocks/>
            </p:cNvCxnSpPr>
            <p:nvPr/>
          </p:nvCxnSpPr>
          <p:spPr>
            <a:xfrm>
              <a:off x="1079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549CA867-4E1A-D0ED-5426-ED393DEFE2AA}"/>
                </a:ext>
              </a:extLst>
            </p:cNvPr>
            <p:cNvCxnSpPr/>
            <p:nvPr/>
          </p:nvCxnSpPr>
          <p:spPr>
            <a:xfrm>
              <a:off x="107950" y="87313"/>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4B0ABE09-950E-E62D-5A44-72308EDFD96F}"/>
                </a:ext>
              </a:extLst>
            </p:cNvPr>
            <p:cNvCxnSpPr/>
            <p:nvPr/>
          </p:nvCxnSpPr>
          <p:spPr>
            <a:xfrm>
              <a:off x="90360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9D6B9489-93AC-ED1F-7245-645927ED4D94}"/>
                </a:ext>
              </a:extLst>
            </p:cNvPr>
            <p:cNvCxnSpPr/>
            <p:nvPr/>
          </p:nvCxnSpPr>
          <p:spPr>
            <a:xfrm>
              <a:off x="107950" y="5056188"/>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grpSp>
      <p:pic>
        <p:nvPicPr>
          <p:cNvPr id="2" name="Picture 1" descr="A black and white sign with a tree and text&#10;&#10;Description automatically generated">
            <a:extLst>
              <a:ext uri="{FF2B5EF4-FFF2-40B4-BE49-F238E27FC236}">
                <a16:creationId xmlns:a16="http://schemas.microsoft.com/office/drawing/2014/main" id="{D2C78AF4-1634-8A89-80D2-6DF8B1448BB3}"/>
              </a:ext>
            </a:extLst>
          </p:cNvPr>
          <p:cNvPicPr>
            <a:picLocks noChangeAspect="1"/>
          </p:cNvPicPr>
          <p:nvPr/>
        </p:nvPicPr>
        <p:blipFill>
          <a:blip r:embed="rId2"/>
          <a:stretch>
            <a:fillRect/>
          </a:stretch>
        </p:blipFill>
        <p:spPr>
          <a:xfrm>
            <a:off x="8362616" y="4160521"/>
            <a:ext cx="673434" cy="895668"/>
          </a:xfrm>
          <a:prstGeom prst="rect">
            <a:avLst/>
          </a:prstGeom>
        </p:spPr>
      </p:pic>
      <p:grpSp>
        <p:nvGrpSpPr>
          <p:cNvPr id="18" name="Group 17">
            <a:extLst>
              <a:ext uri="{FF2B5EF4-FFF2-40B4-BE49-F238E27FC236}">
                <a16:creationId xmlns:a16="http://schemas.microsoft.com/office/drawing/2014/main" id="{F6943BF4-7D05-A83B-26DF-5B9065681348}"/>
              </a:ext>
            </a:extLst>
          </p:cNvPr>
          <p:cNvGrpSpPr/>
          <p:nvPr/>
        </p:nvGrpSpPr>
        <p:grpSpPr>
          <a:xfrm>
            <a:off x="-1181" y="414730"/>
            <a:ext cx="3094901" cy="986654"/>
            <a:chOff x="1493271" y="3198391"/>
            <a:chExt cx="5718866" cy="461664"/>
          </a:xfrm>
          <a:solidFill>
            <a:schemeClr val="bg1"/>
          </a:solidFill>
        </p:grpSpPr>
        <p:sp>
          <p:nvSpPr>
            <p:cNvPr id="16" name="Google Shape;472;p66">
              <a:extLst>
                <a:ext uri="{FF2B5EF4-FFF2-40B4-BE49-F238E27FC236}">
                  <a16:creationId xmlns:a16="http://schemas.microsoft.com/office/drawing/2014/main" id="{CA069539-8300-E35D-3DF5-556A89E5B1F6}"/>
                </a:ext>
              </a:extLst>
            </p:cNvPr>
            <p:cNvSpPr/>
            <p:nvPr/>
          </p:nvSpPr>
          <p:spPr>
            <a:xfrm>
              <a:off x="1493271" y="3198391"/>
              <a:ext cx="5718866" cy="459791"/>
            </a:xfrm>
            <a:prstGeom prst="rect">
              <a:avLst/>
            </a:prstGeom>
            <a:grpFill/>
            <a:ln>
              <a:noFill/>
            </a:ln>
          </p:spPr>
          <p:txBody>
            <a:bodyPr spcFirstLastPara="1" wrap="square" lIns="91425" tIns="91425" rIns="91425" bIns="91425" anchor="ctr" anchorCtr="0">
              <a:noAutofit/>
            </a:bodyPr>
            <a:lstStyle/>
            <a:p>
              <a:r>
                <a:rPr lang="en-GB" sz="4000">
                  <a:latin typeface="+mj-lt"/>
                </a:rPr>
                <a:t> Incomplete data</a:t>
              </a:r>
            </a:p>
          </p:txBody>
        </p:sp>
        <p:cxnSp>
          <p:nvCxnSpPr>
            <p:cNvPr id="17" name="Google Shape;475;p66">
              <a:extLst>
                <a:ext uri="{FF2B5EF4-FFF2-40B4-BE49-F238E27FC236}">
                  <a16:creationId xmlns:a16="http://schemas.microsoft.com/office/drawing/2014/main" id="{D3BE6F5E-7462-5D3B-EC14-889BB989AF39}"/>
                </a:ext>
              </a:extLst>
            </p:cNvPr>
            <p:cNvCxnSpPr>
              <a:cxnSpLocks/>
            </p:cNvCxnSpPr>
            <p:nvPr/>
          </p:nvCxnSpPr>
          <p:spPr>
            <a:xfrm>
              <a:off x="1699774" y="3199855"/>
              <a:ext cx="0" cy="460200"/>
            </a:xfrm>
            <a:prstGeom prst="straightConnector1">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grpSp>
      <p:pic>
        <p:nvPicPr>
          <p:cNvPr id="7" name="Picture 6">
            <a:extLst>
              <a:ext uri="{FF2B5EF4-FFF2-40B4-BE49-F238E27FC236}">
                <a16:creationId xmlns:a16="http://schemas.microsoft.com/office/drawing/2014/main" id="{08644353-9B6B-66CA-5C5F-F705C5F9F031}"/>
              </a:ext>
            </a:extLst>
          </p:cNvPr>
          <p:cNvPicPr>
            <a:picLocks noChangeAspect="1"/>
          </p:cNvPicPr>
          <p:nvPr/>
        </p:nvPicPr>
        <p:blipFill>
          <a:blip r:embed="rId3"/>
          <a:srcRect l="1223"/>
          <a:stretch/>
        </p:blipFill>
        <p:spPr>
          <a:xfrm>
            <a:off x="112704" y="2368551"/>
            <a:ext cx="8920724" cy="718841"/>
          </a:xfrm>
          <a:prstGeom prst="rect">
            <a:avLst/>
          </a:prstGeom>
        </p:spPr>
      </p:pic>
      <p:sp>
        <p:nvSpPr>
          <p:cNvPr id="9" name="TextBox 8">
            <a:extLst>
              <a:ext uri="{FF2B5EF4-FFF2-40B4-BE49-F238E27FC236}">
                <a16:creationId xmlns:a16="http://schemas.microsoft.com/office/drawing/2014/main" id="{2A4BBC2D-8E78-3DFB-98FC-0AAEE2A407AA}"/>
              </a:ext>
            </a:extLst>
          </p:cNvPr>
          <p:cNvSpPr txBox="1"/>
          <p:nvPr/>
        </p:nvSpPr>
        <p:spPr>
          <a:xfrm>
            <a:off x="1073693" y="1761907"/>
            <a:ext cx="6178294" cy="369332"/>
          </a:xfrm>
          <a:prstGeom prst="rect">
            <a:avLst/>
          </a:prstGeom>
          <a:noFill/>
        </p:spPr>
        <p:txBody>
          <a:bodyPr wrap="none" rtlCol="0">
            <a:spAutoFit/>
          </a:bodyPr>
          <a:lstStyle/>
          <a:p>
            <a:r>
              <a:rPr lang="en-GB">
                <a:solidFill>
                  <a:schemeClr val="bg1"/>
                </a:solidFill>
              </a:rPr>
              <a:t>Incomplete information from WILD WEST in Portfolio Table</a:t>
            </a:r>
            <a:endParaRPr lang="en-SE">
              <a:solidFill>
                <a:schemeClr val="bg1"/>
              </a:solidFill>
            </a:endParaRPr>
          </a:p>
        </p:txBody>
      </p:sp>
      <p:sp>
        <p:nvSpPr>
          <p:cNvPr id="4" name="Double Bracket 3">
            <a:extLst>
              <a:ext uri="{FF2B5EF4-FFF2-40B4-BE49-F238E27FC236}">
                <a16:creationId xmlns:a16="http://schemas.microsoft.com/office/drawing/2014/main" id="{01B7F13F-B898-0F73-CAB4-8C9FA2D406A2}"/>
              </a:ext>
            </a:extLst>
          </p:cNvPr>
          <p:cNvSpPr/>
          <p:nvPr/>
        </p:nvSpPr>
        <p:spPr>
          <a:xfrm>
            <a:off x="103198" y="2254948"/>
            <a:ext cx="4651682" cy="961193"/>
          </a:xfrm>
          <a:prstGeom prst="bracketPair">
            <a:avLst/>
          </a:prstGeom>
          <a:ln w="38100">
            <a:solidFill>
              <a:srgbClr val="1AABFC"/>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SE">
              <a:solidFill>
                <a:srgbClr val="1AABFC"/>
              </a:solidFill>
            </a:endParaRPr>
          </a:p>
        </p:txBody>
      </p:sp>
      <p:sp>
        <p:nvSpPr>
          <p:cNvPr id="5" name="Double Bracket 4">
            <a:extLst>
              <a:ext uri="{FF2B5EF4-FFF2-40B4-BE49-F238E27FC236}">
                <a16:creationId xmlns:a16="http://schemas.microsoft.com/office/drawing/2014/main" id="{66CC6842-5F9F-9F82-B49D-B97CC21ECE6D}"/>
              </a:ext>
            </a:extLst>
          </p:cNvPr>
          <p:cNvSpPr/>
          <p:nvPr/>
        </p:nvSpPr>
        <p:spPr>
          <a:xfrm>
            <a:off x="4792982" y="2243169"/>
            <a:ext cx="4227828" cy="961194"/>
          </a:xfrm>
          <a:prstGeom prst="bracketPair">
            <a:avLst/>
          </a:prstGeom>
          <a:ln w="3810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SE"/>
          </a:p>
        </p:txBody>
      </p:sp>
      <p:sp>
        <p:nvSpPr>
          <p:cNvPr id="6" name="TextBox 5">
            <a:extLst>
              <a:ext uri="{FF2B5EF4-FFF2-40B4-BE49-F238E27FC236}">
                <a16:creationId xmlns:a16="http://schemas.microsoft.com/office/drawing/2014/main" id="{FD2F77FB-206F-3FCF-196F-B40FDE10D2B9}"/>
              </a:ext>
            </a:extLst>
          </p:cNvPr>
          <p:cNvSpPr txBox="1"/>
          <p:nvPr/>
        </p:nvSpPr>
        <p:spPr>
          <a:xfrm>
            <a:off x="6147673" y="2054588"/>
            <a:ext cx="1701107" cy="369332"/>
          </a:xfrm>
          <a:prstGeom prst="rect">
            <a:avLst/>
          </a:prstGeom>
          <a:noFill/>
        </p:spPr>
        <p:txBody>
          <a:bodyPr wrap="none" rtlCol="0">
            <a:spAutoFit/>
          </a:bodyPr>
          <a:lstStyle/>
          <a:p>
            <a:r>
              <a:rPr lang="en-GB">
                <a:solidFill>
                  <a:schemeClr val="accent2"/>
                </a:solidFill>
              </a:rPr>
              <a:t>Portfolio table </a:t>
            </a:r>
            <a:endParaRPr lang="en-SE">
              <a:solidFill>
                <a:schemeClr val="accent2"/>
              </a:solidFill>
            </a:endParaRPr>
          </a:p>
        </p:txBody>
      </p:sp>
      <p:sp>
        <p:nvSpPr>
          <p:cNvPr id="11" name="TextBox 10">
            <a:extLst>
              <a:ext uri="{FF2B5EF4-FFF2-40B4-BE49-F238E27FC236}">
                <a16:creationId xmlns:a16="http://schemas.microsoft.com/office/drawing/2014/main" id="{C40A4486-8E08-9809-3F74-9C97EEA8C7DF}"/>
              </a:ext>
            </a:extLst>
          </p:cNvPr>
          <p:cNvSpPr txBox="1"/>
          <p:nvPr/>
        </p:nvSpPr>
        <p:spPr>
          <a:xfrm>
            <a:off x="1480658" y="2048847"/>
            <a:ext cx="1367682" cy="369332"/>
          </a:xfrm>
          <a:prstGeom prst="rect">
            <a:avLst/>
          </a:prstGeom>
          <a:noFill/>
        </p:spPr>
        <p:txBody>
          <a:bodyPr wrap="none" rtlCol="0">
            <a:spAutoFit/>
          </a:bodyPr>
          <a:lstStyle/>
          <a:p>
            <a:r>
              <a:rPr lang="en-GB">
                <a:solidFill>
                  <a:srgbClr val="1AABFC"/>
                </a:solidFill>
              </a:rPr>
              <a:t>Policy table</a:t>
            </a:r>
            <a:endParaRPr lang="en-SE">
              <a:solidFill>
                <a:srgbClr val="1AABFC"/>
              </a:solidFill>
            </a:endParaRPr>
          </a:p>
        </p:txBody>
      </p:sp>
    </p:spTree>
    <p:extLst>
      <p:ext uri="{BB962C8B-B14F-4D97-AF65-F5344CB8AC3E}">
        <p14:creationId xmlns:p14="http://schemas.microsoft.com/office/powerpoint/2010/main" val="33288247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8B1B37C5-F90A-E1E2-31F0-110FAD42088A}"/>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0D33CD74-86D1-700A-1996-F8E9DCF7EA33}"/>
              </a:ext>
            </a:extLst>
          </p:cNvPr>
          <p:cNvGrpSpPr/>
          <p:nvPr/>
        </p:nvGrpSpPr>
        <p:grpSpPr>
          <a:xfrm>
            <a:off x="107950" y="87313"/>
            <a:ext cx="8928100" cy="4968875"/>
            <a:chOff x="107950" y="87313"/>
            <a:chExt cx="8928100" cy="4968875"/>
          </a:xfrm>
        </p:grpSpPr>
        <p:cxnSp>
          <p:nvCxnSpPr>
            <p:cNvPr id="3" name="Straight Connector 2">
              <a:extLst>
                <a:ext uri="{FF2B5EF4-FFF2-40B4-BE49-F238E27FC236}">
                  <a16:creationId xmlns:a16="http://schemas.microsoft.com/office/drawing/2014/main" id="{6375C6C4-B0DF-931F-0D35-AA252233E33F}"/>
                </a:ext>
              </a:extLst>
            </p:cNvPr>
            <p:cNvCxnSpPr>
              <a:cxnSpLocks/>
            </p:cNvCxnSpPr>
            <p:nvPr/>
          </p:nvCxnSpPr>
          <p:spPr>
            <a:xfrm>
              <a:off x="1079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22C68F5A-73AD-79CB-76C7-073D0E1D3412}"/>
                </a:ext>
              </a:extLst>
            </p:cNvPr>
            <p:cNvCxnSpPr/>
            <p:nvPr/>
          </p:nvCxnSpPr>
          <p:spPr>
            <a:xfrm>
              <a:off x="107950" y="87313"/>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4DC2F51C-0EDF-79A0-439C-9EE6FE88C610}"/>
                </a:ext>
              </a:extLst>
            </p:cNvPr>
            <p:cNvCxnSpPr/>
            <p:nvPr/>
          </p:nvCxnSpPr>
          <p:spPr>
            <a:xfrm>
              <a:off x="90360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E9C255BF-847D-0857-1671-A8A366410B16}"/>
                </a:ext>
              </a:extLst>
            </p:cNvPr>
            <p:cNvCxnSpPr/>
            <p:nvPr/>
          </p:nvCxnSpPr>
          <p:spPr>
            <a:xfrm>
              <a:off x="107950" y="5056188"/>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grpSp>
      <p:sp>
        <p:nvSpPr>
          <p:cNvPr id="4" name="Google Shape;472;p66">
            <a:extLst>
              <a:ext uri="{FF2B5EF4-FFF2-40B4-BE49-F238E27FC236}">
                <a16:creationId xmlns:a16="http://schemas.microsoft.com/office/drawing/2014/main" id="{4FF4963B-79FE-4133-EA4F-EEE43C1151B3}"/>
              </a:ext>
            </a:extLst>
          </p:cNvPr>
          <p:cNvSpPr/>
          <p:nvPr/>
        </p:nvSpPr>
        <p:spPr>
          <a:xfrm>
            <a:off x="-1" y="417300"/>
            <a:ext cx="6507463" cy="1137177"/>
          </a:xfrm>
          <a:prstGeom prst="rect">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0">
              <a:latin typeface="+mj-lt"/>
            </a:endParaRPr>
          </a:p>
        </p:txBody>
      </p:sp>
      <p:pic>
        <p:nvPicPr>
          <p:cNvPr id="6" name="Picture 5" descr="A black and white sign with a tree and text&#10;&#10;Description automatically generated">
            <a:extLst>
              <a:ext uri="{FF2B5EF4-FFF2-40B4-BE49-F238E27FC236}">
                <a16:creationId xmlns:a16="http://schemas.microsoft.com/office/drawing/2014/main" id="{A120EA8D-25B1-1F25-39D5-3095C1BD1691}"/>
              </a:ext>
            </a:extLst>
          </p:cNvPr>
          <p:cNvPicPr>
            <a:picLocks noChangeAspect="1"/>
          </p:cNvPicPr>
          <p:nvPr/>
        </p:nvPicPr>
        <p:blipFill>
          <a:blip r:embed="rId2"/>
          <a:stretch>
            <a:fillRect/>
          </a:stretch>
        </p:blipFill>
        <p:spPr>
          <a:xfrm>
            <a:off x="8362616" y="4160521"/>
            <a:ext cx="673434" cy="895668"/>
          </a:xfrm>
          <a:prstGeom prst="rect">
            <a:avLst/>
          </a:prstGeom>
        </p:spPr>
      </p:pic>
      <p:sp>
        <p:nvSpPr>
          <p:cNvPr id="7" name="TextBox 6">
            <a:extLst>
              <a:ext uri="{FF2B5EF4-FFF2-40B4-BE49-F238E27FC236}">
                <a16:creationId xmlns:a16="http://schemas.microsoft.com/office/drawing/2014/main" id="{5B710C01-61A3-9240-5DD1-D5EA6EF078A1}"/>
              </a:ext>
            </a:extLst>
          </p:cNvPr>
          <p:cNvSpPr txBox="1"/>
          <p:nvPr/>
        </p:nvSpPr>
        <p:spPr>
          <a:xfrm>
            <a:off x="215901" y="447446"/>
            <a:ext cx="6193791"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latin typeface="+mj-lt"/>
              </a:rPr>
              <a:t>Thank you!</a:t>
            </a:r>
            <a:br>
              <a:rPr lang="en-US" sz="3200" b="1">
                <a:latin typeface="+mj-lt"/>
              </a:rPr>
            </a:br>
            <a:r>
              <a:rPr lang="en-US" sz="3200" b="1">
                <a:latin typeface="+mj-lt"/>
              </a:rPr>
              <a:t>		Ready for some action now?</a:t>
            </a:r>
          </a:p>
        </p:txBody>
      </p:sp>
      <p:cxnSp>
        <p:nvCxnSpPr>
          <p:cNvPr id="5" name="Google Shape;475;p66">
            <a:extLst>
              <a:ext uri="{FF2B5EF4-FFF2-40B4-BE49-F238E27FC236}">
                <a16:creationId xmlns:a16="http://schemas.microsoft.com/office/drawing/2014/main" id="{FA677948-51B8-0267-CD0A-03C019274BC2}"/>
              </a:ext>
            </a:extLst>
          </p:cNvPr>
          <p:cNvCxnSpPr>
            <a:cxnSpLocks/>
          </p:cNvCxnSpPr>
          <p:nvPr/>
        </p:nvCxnSpPr>
        <p:spPr>
          <a:xfrm>
            <a:off x="110573" y="417300"/>
            <a:ext cx="0" cy="1137177"/>
          </a:xfrm>
          <a:prstGeom prst="straightConnector1">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2F3EDC9F-0574-CDCD-C744-BEAF43B0CA4B}"/>
              </a:ext>
            </a:extLst>
          </p:cNvPr>
          <p:cNvSpPr txBox="1"/>
          <p:nvPr/>
        </p:nvSpPr>
        <p:spPr>
          <a:xfrm>
            <a:off x="191053" y="1878554"/>
            <a:ext cx="3321743" cy="1200329"/>
          </a:xfrm>
          <a:prstGeom prst="rect">
            <a:avLst/>
          </a:prstGeom>
          <a:noFill/>
        </p:spPr>
        <p:txBody>
          <a:bodyPr wrap="square" rtlCol="0">
            <a:spAutoFit/>
          </a:bodyPr>
          <a:lstStyle/>
          <a:p>
            <a:r>
              <a:rPr lang="en-GB">
                <a:solidFill>
                  <a:schemeClr val="bg1"/>
                </a:solidFill>
              </a:rPr>
              <a:t>Total just </a:t>
            </a:r>
            <a:r>
              <a:rPr lang="en-GB" err="1">
                <a:solidFill>
                  <a:schemeClr val="bg1"/>
                </a:solidFill>
              </a:rPr>
              <a:t>ntrim</a:t>
            </a:r>
            <a:endParaRPr lang="en-GB">
              <a:solidFill>
                <a:schemeClr val="bg1"/>
              </a:solidFill>
            </a:endParaRPr>
          </a:p>
          <a:p>
            <a:r>
              <a:rPr lang="en-GB">
                <a:solidFill>
                  <a:schemeClr val="bg1"/>
                </a:solidFill>
              </a:rPr>
              <a:t>Words: 			750</a:t>
            </a:r>
          </a:p>
          <a:p>
            <a:r>
              <a:rPr lang="en-GB">
                <a:solidFill>
                  <a:schemeClr val="bg1"/>
                </a:solidFill>
              </a:rPr>
              <a:t>Lines of code: 		159</a:t>
            </a:r>
          </a:p>
          <a:p>
            <a:r>
              <a:rPr lang="en-GB">
                <a:solidFill>
                  <a:schemeClr val="bg1"/>
                </a:solidFill>
              </a:rPr>
              <a:t>Amount of instruction: 	59</a:t>
            </a:r>
            <a:endParaRPr lang="en-SE">
              <a:solidFill>
                <a:schemeClr val="bg1"/>
              </a:solidFill>
            </a:endParaRPr>
          </a:p>
        </p:txBody>
      </p:sp>
      <p:sp>
        <p:nvSpPr>
          <p:cNvPr id="16" name="TextBox 15">
            <a:extLst>
              <a:ext uri="{FF2B5EF4-FFF2-40B4-BE49-F238E27FC236}">
                <a16:creationId xmlns:a16="http://schemas.microsoft.com/office/drawing/2014/main" id="{A77B7CFC-4117-80DC-E6C2-C77D2321DE82}"/>
              </a:ext>
            </a:extLst>
          </p:cNvPr>
          <p:cNvSpPr txBox="1"/>
          <p:nvPr/>
        </p:nvSpPr>
        <p:spPr>
          <a:xfrm>
            <a:off x="203753" y="3069358"/>
            <a:ext cx="4132266" cy="1200329"/>
          </a:xfrm>
          <a:prstGeom prst="rect">
            <a:avLst/>
          </a:prstGeom>
          <a:noFill/>
        </p:spPr>
        <p:txBody>
          <a:bodyPr wrap="square">
            <a:spAutoFit/>
          </a:bodyPr>
          <a:lstStyle/>
          <a:p>
            <a:r>
              <a:rPr lang="en-GB">
                <a:solidFill>
                  <a:schemeClr val="bg1"/>
                </a:solidFill>
              </a:rPr>
              <a:t>Total </a:t>
            </a:r>
          </a:p>
          <a:p>
            <a:r>
              <a:rPr lang="en-GB">
                <a:solidFill>
                  <a:schemeClr val="bg1"/>
                </a:solidFill>
              </a:rPr>
              <a:t>Words: 			1596</a:t>
            </a:r>
          </a:p>
          <a:p>
            <a:r>
              <a:rPr lang="en-GB">
                <a:solidFill>
                  <a:schemeClr val="bg1"/>
                </a:solidFill>
              </a:rPr>
              <a:t>Lines of code: 		406</a:t>
            </a:r>
          </a:p>
          <a:p>
            <a:r>
              <a:rPr lang="en-GB">
                <a:solidFill>
                  <a:schemeClr val="bg1"/>
                </a:solidFill>
              </a:rPr>
              <a:t>Amount of instruction: 	102</a:t>
            </a:r>
            <a:endParaRPr lang="en-SE">
              <a:solidFill>
                <a:schemeClr val="bg1"/>
              </a:solidFill>
            </a:endParaRPr>
          </a:p>
        </p:txBody>
      </p:sp>
      <p:sp>
        <p:nvSpPr>
          <p:cNvPr id="2" name="TextBox 1">
            <a:extLst>
              <a:ext uri="{FF2B5EF4-FFF2-40B4-BE49-F238E27FC236}">
                <a16:creationId xmlns:a16="http://schemas.microsoft.com/office/drawing/2014/main" id="{3B007DCC-0DD2-6DAA-AEC5-B3D7CD06E05C}"/>
              </a:ext>
            </a:extLst>
          </p:cNvPr>
          <p:cNvSpPr txBox="1"/>
          <p:nvPr/>
        </p:nvSpPr>
        <p:spPr>
          <a:xfrm>
            <a:off x="110573" y="1554477"/>
            <a:ext cx="1455848" cy="369332"/>
          </a:xfrm>
          <a:prstGeom prst="rect">
            <a:avLst/>
          </a:prstGeom>
          <a:solidFill>
            <a:schemeClr val="bg1"/>
          </a:solidFill>
        </p:spPr>
        <p:txBody>
          <a:bodyPr wrap="none" rtlCol="0">
            <a:spAutoFit/>
          </a:bodyPr>
          <a:lstStyle/>
          <a:p>
            <a:r>
              <a:rPr lang="en-GB"/>
              <a:t>A few stats </a:t>
            </a:r>
            <a:endParaRPr lang="en-SE"/>
          </a:p>
        </p:txBody>
      </p:sp>
      <p:sp>
        <p:nvSpPr>
          <p:cNvPr id="17" name="TextBox 16">
            <a:extLst>
              <a:ext uri="{FF2B5EF4-FFF2-40B4-BE49-F238E27FC236}">
                <a16:creationId xmlns:a16="http://schemas.microsoft.com/office/drawing/2014/main" id="{4A860669-0D32-1169-88C7-C6E1928FDB6B}"/>
              </a:ext>
            </a:extLst>
          </p:cNvPr>
          <p:cNvSpPr txBox="1"/>
          <p:nvPr/>
        </p:nvSpPr>
        <p:spPr>
          <a:xfrm>
            <a:off x="335197" y="4454466"/>
            <a:ext cx="7488003" cy="307777"/>
          </a:xfrm>
          <a:prstGeom prst="rect">
            <a:avLst/>
          </a:prstGeom>
          <a:noFill/>
        </p:spPr>
        <p:txBody>
          <a:bodyPr wrap="square">
            <a:spAutoFit/>
          </a:bodyPr>
          <a:lstStyle/>
          <a:p>
            <a:r>
              <a:rPr lang="en-SE" sz="1400">
                <a:solidFill>
                  <a:schemeClr val="bg1"/>
                </a:solidFill>
              </a:rPr>
              <a:t>https://docs.google.com/document/d/1EuJUrT62Aa-aqjN3wAUetQgx2_L597lA68oW8wTw6kw</a:t>
            </a:r>
          </a:p>
        </p:txBody>
      </p:sp>
      <p:pic>
        <p:nvPicPr>
          <p:cNvPr id="9" name="Picture 8" descr="A qr code on a white background&#10;&#10;Description automatically generated">
            <a:extLst>
              <a:ext uri="{FF2B5EF4-FFF2-40B4-BE49-F238E27FC236}">
                <a16:creationId xmlns:a16="http://schemas.microsoft.com/office/drawing/2014/main" id="{67ED9481-FBE4-DD1A-DA7A-9FF5882E3AFA}"/>
              </a:ext>
            </a:extLst>
          </p:cNvPr>
          <p:cNvPicPr>
            <a:picLocks noChangeAspect="1"/>
          </p:cNvPicPr>
          <p:nvPr/>
        </p:nvPicPr>
        <p:blipFill>
          <a:blip r:embed="rId3"/>
          <a:srcRect l="13951" t="16621" r="16566" b="15534"/>
          <a:stretch/>
        </p:blipFill>
        <p:spPr>
          <a:xfrm>
            <a:off x="5306001" y="2109433"/>
            <a:ext cx="1766573" cy="1881749"/>
          </a:xfrm>
          <a:prstGeom prst="roundRect">
            <a:avLst/>
          </a:prstGeom>
        </p:spPr>
      </p:pic>
      <p:sp>
        <p:nvSpPr>
          <p:cNvPr id="22" name="TextBox 21">
            <a:extLst>
              <a:ext uri="{FF2B5EF4-FFF2-40B4-BE49-F238E27FC236}">
                <a16:creationId xmlns:a16="http://schemas.microsoft.com/office/drawing/2014/main" id="{141E756E-95DE-6F6F-EABE-7190592ACAC3}"/>
              </a:ext>
            </a:extLst>
          </p:cNvPr>
          <p:cNvSpPr txBox="1"/>
          <p:nvPr/>
        </p:nvSpPr>
        <p:spPr>
          <a:xfrm>
            <a:off x="5186859" y="1693125"/>
            <a:ext cx="1955985" cy="369332"/>
          </a:xfrm>
          <a:prstGeom prst="rect">
            <a:avLst/>
          </a:prstGeom>
          <a:solidFill>
            <a:schemeClr val="bg1"/>
          </a:solidFill>
        </p:spPr>
        <p:txBody>
          <a:bodyPr wrap="none" rtlCol="0">
            <a:spAutoFit/>
          </a:bodyPr>
          <a:lstStyle/>
          <a:p>
            <a:r>
              <a:rPr lang="en-GB"/>
              <a:t>QR-Code to Code</a:t>
            </a:r>
            <a:endParaRPr lang="en-SE"/>
          </a:p>
        </p:txBody>
      </p:sp>
    </p:spTree>
    <p:extLst>
      <p:ext uri="{BB962C8B-B14F-4D97-AF65-F5344CB8AC3E}">
        <p14:creationId xmlns:p14="http://schemas.microsoft.com/office/powerpoint/2010/main" val="28572107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bg>
      <p:bgPr>
        <a:gradFill>
          <a:gsLst>
            <a:gs pos="0">
              <a:schemeClr val="accent1">
                <a:lumMod val="0"/>
                <a:lumOff val="100000"/>
                <a:alpha val="50000"/>
              </a:schemeClr>
            </a:gs>
            <a:gs pos="100000">
              <a:schemeClr val="tx1">
                <a:alpha val="56000"/>
              </a:schemeClr>
            </a:gs>
          </a:gsLst>
          <a:lin ang="5400000" scaled="1"/>
        </a:gradFill>
        <a:effectLst/>
      </p:bgPr>
    </p:bg>
    <p:spTree>
      <p:nvGrpSpPr>
        <p:cNvPr id="1" name="">
          <a:extLst>
            <a:ext uri="{FF2B5EF4-FFF2-40B4-BE49-F238E27FC236}">
              <a16:creationId xmlns:a16="http://schemas.microsoft.com/office/drawing/2014/main" id="{8BACC765-8C84-E3B6-D34E-F1B1CF72D819}"/>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DAFABE6F-50CB-46EF-6EAE-B4C135EE11D2}"/>
              </a:ext>
            </a:extLst>
          </p:cNvPr>
          <p:cNvGrpSpPr/>
          <p:nvPr/>
        </p:nvGrpSpPr>
        <p:grpSpPr>
          <a:xfrm>
            <a:off x="107950" y="87313"/>
            <a:ext cx="8928100" cy="4968875"/>
            <a:chOff x="107950" y="87313"/>
            <a:chExt cx="8928100" cy="4968875"/>
          </a:xfrm>
        </p:grpSpPr>
        <p:cxnSp>
          <p:nvCxnSpPr>
            <p:cNvPr id="3" name="Straight Connector 2">
              <a:extLst>
                <a:ext uri="{FF2B5EF4-FFF2-40B4-BE49-F238E27FC236}">
                  <a16:creationId xmlns:a16="http://schemas.microsoft.com/office/drawing/2014/main" id="{CF363961-B4D0-8131-AAE7-4D1606B0D577}"/>
                </a:ext>
              </a:extLst>
            </p:cNvPr>
            <p:cNvCxnSpPr>
              <a:cxnSpLocks/>
            </p:cNvCxnSpPr>
            <p:nvPr/>
          </p:nvCxnSpPr>
          <p:spPr>
            <a:xfrm>
              <a:off x="107950" y="87313"/>
              <a:ext cx="0" cy="4968875"/>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E22D706D-6C05-82E1-CC0C-BF00E11F73C4}"/>
                </a:ext>
              </a:extLst>
            </p:cNvPr>
            <p:cNvCxnSpPr/>
            <p:nvPr/>
          </p:nvCxnSpPr>
          <p:spPr>
            <a:xfrm>
              <a:off x="107950" y="87313"/>
              <a:ext cx="89281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F52F4AE5-FC26-3235-3F1A-F41051ABEF13}"/>
                </a:ext>
              </a:extLst>
            </p:cNvPr>
            <p:cNvCxnSpPr/>
            <p:nvPr/>
          </p:nvCxnSpPr>
          <p:spPr>
            <a:xfrm>
              <a:off x="9036050" y="87313"/>
              <a:ext cx="0" cy="4968875"/>
            </a:xfrm>
            <a:prstGeom prst="line">
              <a:avLst/>
            </a:prstGeom>
            <a:ln w="1905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D669FB8E-AE47-C6D1-50DB-CF3224B6D76C}"/>
                </a:ext>
              </a:extLst>
            </p:cNvPr>
            <p:cNvCxnSpPr/>
            <p:nvPr/>
          </p:nvCxnSpPr>
          <p:spPr>
            <a:xfrm>
              <a:off x="107950" y="5056188"/>
              <a:ext cx="89281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7" name="Group 6">
            <a:extLst>
              <a:ext uri="{FF2B5EF4-FFF2-40B4-BE49-F238E27FC236}">
                <a16:creationId xmlns:a16="http://schemas.microsoft.com/office/drawing/2014/main" id="{47FA8299-95C5-A479-64C5-0B84A428DE5D}"/>
              </a:ext>
            </a:extLst>
          </p:cNvPr>
          <p:cNvGrpSpPr/>
          <p:nvPr/>
        </p:nvGrpSpPr>
        <p:grpSpPr>
          <a:xfrm>
            <a:off x="3665219" y="1279615"/>
            <a:ext cx="5478780" cy="983525"/>
            <a:chOff x="3454744" y="3199855"/>
            <a:chExt cx="5689256" cy="460200"/>
          </a:xfrm>
        </p:grpSpPr>
        <p:sp>
          <p:nvSpPr>
            <p:cNvPr id="2" name="Google Shape;472;p66">
              <a:extLst>
                <a:ext uri="{FF2B5EF4-FFF2-40B4-BE49-F238E27FC236}">
                  <a16:creationId xmlns:a16="http://schemas.microsoft.com/office/drawing/2014/main" id="{93CE3CF5-42A6-936E-7BC8-7F60CF447EE7}"/>
                </a:ext>
              </a:extLst>
            </p:cNvPr>
            <p:cNvSpPr/>
            <p:nvPr/>
          </p:nvSpPr>
          <p:spPr>
            <a:xfrm>
              <a:off x="3454744" y="3199855"/>
              <a:ext cx="5689256" cy="460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6000">
                  <a:solidFill>
                    <a:schemeClr val="bg1"/>
                  </a:solidFill>
                  <a:latin typeface="+mj-lt"/>
                </a:rPr>
                <a:t>DATA  PREPARATION</a:t>
              </a:r>
              <a:endParaRPr sz="6000">
                <a:solidFill>
                  <a:schemeClr val="bg1"/>
                </a:solidFill>
                <a:latin typeface="+mj-lt"/>
              </a:endParaRPr>
            </a:p>
          </p:txBody>
        </p:sp>
        <p:cxnSp>
          <p:nvCxnSpPr>
            <p:cNvPr id="4" name="Google Shape;475;p66">
              <a:extLst>
                <a:ext uri="{FF2B5EF4-FFF2-40B4-BE49-F238E27FC236}">
                  <a16:creationId xmlns:a16="http://schemas.microsoft.com/office/drawing/2014/main" id="{0DF0EC2F-5254-7432-CF30-9BEDDE126A73}"/>
                </a:ext>
              </a:extLst>
            </p:cNvPr>
            <p:cNvCxnSpPr>
              <a:cxnSpLocks/>
            </p:cNvCxnSpPr>
            <p:nvPr/>
          </p:nvCxnSpPr>
          <p:spPr>
            <a:xfrm>
              <a:off x="9031904" y="3199855"/>
              <a:ext cx="0" cy="460200"/>
            </a:xfrm>
            <a:prstGeom prst="straightConnector1">
              <a:avLst/>
            </a:prstGeom>
            <a:noFill/>
            <a:ln w="19050" cap="flat" cmpd="sng">
              <a:solidFill>
                <a:schemeClr val="lt1"/>
              </a:solidFill>
              <a:prstDash val="solid"/>
              <a:round/>
              <a:headEnd type="none" w="med" len="med"/>
              <a:tailEnd type="none" w="med" len="med"/>
            </a:ln>
          </p:spPr>
        </p:cxnSp>
      </p:grpSp>
      <p:pic>
        <p:nvPicPr>
          <p:cNvPr id="15" name="Picture 14" descr="A black and white sign with a tree and text&#10;&#10;Description automatically generated">
            <a:extLst>
              <a:ext uri="{FF2B5EF4-FFF2-40B4-BE49-F238E27FC236}">
                <a16:creationId xmlns:a16="http://schemas.microsoft.com/office/drawing/2014/main" id="{278E5286-16B6-4A2A-7BB3-A8B5CD72D107}"/>
              </a:ext>
            </a:extLst>
          </p:cNvPr>
          <p:cNvPicPr>
            <a:picLocks noChangeAspect="1"/>
          </p:cNvPicPr>
          <p:nvPr/>
        </p:nvPicPr>
        <p:blipFill>
          <a:blip r:embed="rId3"/>
          <a:stretch>
            <a:fillRect/>
          </a:stretch>
        </p:blipFill>
        <p:spPr>
          <a:xfrm>
            <a:off x="8362616" y="4160521"/>
            <a:ext cx="673434" cy="895668"/>
          </a:xfrm>
          <a:prstGeom prst="rect">
            <a:avLst/>
          </a:prstGeom>
        </p:spPr>
      </p:pic>
      <p:pic>
        <p:nvPicPr>
          <p:cNvPr id="6" name="Graphic 5" descr="Filter outline">
            <a:extLst>
              <a:ext uri="{FF2B5EF4-FFF2-40B4-BE49-F238E27FC236}">
                <a16:creationId xmlns:a16="http://schemas.microsoft.com/office/drawing/2014/main" id="{9740CBD9-4A59-615B-1214-2F73644FF46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9103" y="2539566"/>
            <a:ext cx="2153885" cy="2153885"/>
          </a:xfrm>
          <a:prstGeom prst="rect">
            <a:avLst/>
          </a:prstGeom>
        </p:spPr>
      </p:pic>
      <p:pic>
        <p:nvPicPr>
          <p:cNvPr id="11" name="Graphic 10" descr="Paper with solid fill">
            <a:extLst>
              <a:ext uri="{FF2B5EF4-FFF2-40B4-BE49-F238E27FC236}">
                <a16:creationId xmlns:a16="http://schemas.microsoft.com/office/drawing/2014/main" id="{B95AD64D-0B6B-821C-7C83-A0B4695ADEB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178069" y="2354036"/>
            <a:ext cx="914400" cy="914400"/>
          </a:xfrm>
          <a:prstGeom prst="rect">
            <a:avLst/>
          </a:prstGeom>
        </p:spPr>
      </p:pic>
      <p:pic>
        <p:nvPicPr>
          <p:cNvPr id="14" name="Graphic 13" descr="Paper with solid fill">
            <a:extLst>
              <a:ext uri="{FF2B5EF4-FFF2-40B4-BE49-F238E27FC236}">
                <a16:creationId xmlns:a16="http://schemas.microsoft.com/office/drawing/2014/main" id="{5F2A2D0C-255E-A8FA-3845-D9B528446A5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291879" y="2313798"/>
            <a:ext cx="914400" cy="914400"/>
          </a:xfrm>
          <a:prstGeom prst="rect">
            <a:avLst/>
          </a:prstGeom>
        </p:spPr>
      </p:pic>
      <p:pic>
        <p:nvPicPr>
          <p:cNvPr id="16" name="Graphic 15" descr="Paper with solid fill">
            <a:extLst>
              <a:ext uri="{FF2B5EF4-FFF2-40B4-BE49-F238E27FC236}">
                <a16:creationId xmlns:a16="http://schemas.microsoft.com/office/drawing/2014/main" id="{D1432EAD-BFE1-8045-28BF-475CD5A1BC1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206765" y="3226658"/>
            <a:ext cx="914400" cy="914400"/>
          </a:xfrm>
          <a:prstGeom prst="rect">
            <a:avLst/>
          </a:prstGeom>
        </p:spPr>
      </p:pic>
      <p:pic>
        <p:nvPicPr>
          <p:cNvPr id="17" name="Graphic 16" descr="Paper with solid fill">
            <a:extLst>
              <a:ext uri="{FF2B5EF4-FFF2-40B4-BE49-F238E27FC236}">
                <a16:creationId xmlns:a16="http://schemas.microsoft.com/office/drawing/2014/main" id="{59C9BFCC-EB4A-5C82-9731-974C6ADCEE5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291837" y="3178270"/>
            <a:ext cx="914400" cy="914400"/>
          </a:xfrm>
          <a:prstGeom prst="rect">
            <a:avLst/>
          </a:prstGeom>
        </p:spPr>
      </p:pic>
      <p:pic>
        <p:nvPicPr>
          <p:cNvPr id="18" name="Graphic 17" descr="Paper with solid fill">
            <a:extLst>
              <a:ext uri="{FF2B5EF4-FFF2-40B4-BE49-F238E27FC236}">
                <a16:creationId xmlns:a16="http://schemas.microsoft.com/office/drawing/2014/main" id="{4ABA8FB7-587E-EBFB-AE44-F7E4A0FE3A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19103" y="726476"/>
            <a:ext cx="2153885" cy="2153885"/>
          </a:xfrm>
          <a:prstGeom prst="rect">
            <a:avLst/>
          </a:prstGeom>
        </p:spPr>
      </p:pic>
      <p:pic>
        <p:nvPicPr>
          <p:cNvPr id="19" name="Graphic 18" descr="Paper with solid fill">
            <a:extLst>
              <a:ext uri="{FF2B5EF4-FFF2-40B4-BE49-F238E27FC236}">
                <a16:creationId xmlns:a16="http://schemas.microsoft.com/office/drawing/2014/main" id="{98252007-32D9-BCD4-476E-73A7ADF82FC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71636" y="4371319"/>
            <a:ext cx="408444" cy="408444"/>
          </a:xfrm>
          <a:prstGeom prst="rect">
            <a:avLst/>
          </a:prstGeom>
        </p:spPr>
      </p:pic>
      <p:sp>
        <p:nvSpPr>
          <p:cNvPr id="20" name="TextBox 19">
            <a:extLst>
              <a:ext uri="{FF2B5EF4-FFF2-40B4-BE49-F238E27FC236}">
                <a16:creationId xmlns:a16="http://schemas.microsoft.com/office/drawing/2014/main" id="{EDCC0958-9BF4-15AB-EB98-9A564F8D4772}"/>
              </a:ext>
            </a:extLst>
          </p:cNvPr>
          <p:cNvSpPr txBox="1"/>
          <p:nvPr/>
        </p:nvSpPr>
        <p:spPr>
          <a:xfrm>
            <a:off x="1103870" y="2858866"/>
            <a:ext cx="1178321" cy="369332"/>
          </a:xfrm>
          <a:prstGeom prst="rect">
            <a:avLst/>
          </a:prstGeom>
          <a:noFill/>
        </p:spPr>
        <p:txBody>
          <a:bodyPr wrap="square" rtlCol="0">
            <a:spAutoFit/>
          </a:bodyPr>
          <a:lstStyle/>
          <a:p>
            <a:r>
              <a:rPr lang="en-GB"/>
              <a:t>DELETE</a:t>
            </a:r>
            <a:endParaRPr lang="en-SE"/>
          </a:p>
        </p:txBody>
      </p:sp>
      <p:pic>
        <p:nvPicPr>
          <p:cNvPr id="21" name="Graphic 20" descr="Paper with solid fill">
            <a:extLst>
              <a:ext uri="{FF2B5EF4-FFF2-40B4-BE49-F238E27FC236}">
                <a16:creationId xmlns:a16="http://schemas.microsoft.com/office/drawing/2014/main" id="{357F2BDE-D0CE-E73A-DE88-FCE12BE0C5A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84787" y="4255783"/>
            <a:ext cx="408444" cy="408444"/>
          </a:xfrm>
          <a:prstGeom prst="rect">
            <a:avLst/>
          </a:prstGeom>
        </p:spPr>
      </p:pic>
      <p:cxnSp>
        <p:nvCxnSpPr>
          <p:cNvPr id="25" name="Connector: Elbow 24">
            <a:extLst>
              <a:ext uri="{FF2B5EF4-FFF2-40B4-BE49-F238E27FC236}">
                <a16:creationId xmlns:a16="http://schemas.microsoft.com/office/drawing/2014/main" id="{239FE941-E761-5F6C-3A97-3BC008DD8F7B}"/>
              </a:ext>
            </a:extLst>
          </p:cNvPr>
          <p:cNvCxnSpPr>
            <a:cxnSpLocks/>
            <a:endCxn id="21" idx="0"/>
          </p:cNvCxnSpPr>
          <p:nvPr/>
        </p:nvCxnSpPr>
        <p:spPr>
          <a:xfrm rot="16200000" flipH="1">
            <a:off x="4621637" y="3288410"/>
            <a:ext cx="1514009" cy="420736"/>
          </a:xfrm>
          <a:prstGeom prst="bentConnector3">
            <a:avLst>
              <a:gd name="adj1" fmla="val -15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Connector: Elbow 28">
            <a:extLst>
              <a:ext uri="{FF2B5EF4-FFF2-40B4-BE49-F238E27FC236}">
                <a16:creationId xmlns:a16="http://schemas.microsoft.com/office/drawing/2014/main" id="{11A4A1A2-7045-B826-BB73-D43AB6BCC777}"/>
              </a:ext>
            </a:extLst>
          </p:cNvPr>
          <p:cNvCxnSpPr>
            <a:endCxn id="21" idx="0"/>
          </p:cNvCxnSpPr>
          <p:nvPr/>
        </p:nvCxnSpPr>
        <p:spPr>
          <a:xfrm rot="5400000">
            <a:off x="5144817" y="3231841"/>
            <a:ext cx="1468134" cy="579750"/>
          </a:xfrm>
          <a:prstGeom prst="bentConnector3">
            <a:avLst>
              <a:gd name="adj1" fmla="val -14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Connector: Elbow 30">
            <a:extLst>
              <a:ext uri="{FF2B5EF4-FFF2-40B4-BE49-F238E27FC236}">
                <a16:creationId xmlns:a16="http://schemas.microsoft.com/office/drawing/2014/main" id="{32C304F3-CC13-C369-F80B-A21CAD84C8D1}"/>
              </a:ext>
            </a:extLst>
          </p:cNvPr>
          <p:cNvCxnSpPr>
            <a:cxnSpLocks/>
            <a:endCxn id="21" idx="0"/>
          </p:cNvCxnSpPr>
          <p:nvPr/>
        </p:nvCxnSpPr>
        <p:spPr>
          <a:xfrm rot="5400000">
            <a:off x="5558792" y="3598539"/>
            <a:ext cx="687461" cy="627026"/>
          </a:xfrm>
          <a:prstGeom prst="bentConnector3">
            <a:avLst>
              <a:gd name="adj1" fmla="val -72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Connector: Elbow 32">
            <a:extLst>
              <a:ext uri="{FF2B5EF4-FFF2-40B4-BE49-F238E27FC236}">
                <a16:creationId xmlns:a16="http://schemas.microsoft.com/office/drawing/2014/main" id="{6F91E607-B084-AB1B-4C22-807DF6573191}"/>
              </a:ext>
            </a:extLst>
          </p:cNvPr>
          <p:cNvCxnSpPr>
            <a:cxnSpLocks/>
            <a:endCxn id="21" idx="0"/>
          </p:cNvCxnSpPr>
          <p:nvPr/>
        </p:nvCxnSpPr>
        <p:spPr>
          <a:xfrm rot="16200000" flipH="1">
            <a:off x="5046552" y="3713326"/>
            <a:ext cx="740148" cy="344766"/>
          </a:xfrm>
          <a:prstGeom prst="bentConnector3">
            <a:avLst>
              <a:gd name="adj1" fmla="val -255"/>
            </a:avLst>
          </a:prstGeom>
          <a:ln>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B19CFBA1-4C42-6815-907F-BD6237C2985F}"/>
              </a:ext>
            </a:extLst>
          </p:cNvPr>
          <p:cNvSpPr txBox="1"/>
          <p:nvPr/>
        </p:nvSpPr>
        <p:spPr>
          <a:xfrm>
            <a:off x="5201723" y="2408736"/>
            <a:ext cx="774571" cy="369332"/>
          </a:xfrm>
          <a:prstGeom prst="rect">
            <a:avLst/>
          </a:prstGeom>
          <a:noFill/>
        </p:spPr>
        <p:txBody>
          <a:bodyPr wrap="none" rtlCol="0">
            <a:spAutoFit/>
          </a:bodyPr>
          <a:lstStyle/>
          <a:p>
            <a:r>
              <a:rPr lang="en-GB"/>
              <a:t>GRAB</a:t>
            </a:r>
            <a:endParaRPr lang="en-SE"/>
          </a:p>
        </p:txBody>
      </p:sp>
    </p:spTree>
    <p:extLst>
      <p:ext uri="{BB962C8B-B14F-4D97-AF65-F5344CB8AC3E}">
        <p14:creationId xmlns:p14="http://schemas.microsoft.com/office/powerpoint/2010/main" val="13971581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6950BFC3-D8DA-4A85-94F7-54DA5524770B}">
      <p188:commentRel xmlns:p188="http://schemas.microsoft.com/office/powerpoint/2018/8/main" r:id="rId2"/>
    </p:ext>
  </p:extLst>
</p:sld>
</file>

<file path=ppt/slides/slide37.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a:extLst>
            <a:ext uri="{FF2B5EF4-FFF2-40B4-BE49-F238E27FC236}">
              <a16:creationId xmlns:a16="http://schemas.microsoft.com/office/drawing/2014/main" id="{A09066F9-6592-F89A-5330-F58B86B7F349}"/>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BDB26618-7006-BB1C-E73E-8C884B501F3A}"/>
              </a:ext>
            </a:extLst>
          </p:cNvPr>
          <p:cNvGrpSpPr/>
          <p:nvPr/>
        </p:nvGrpSpPr>
        <p:grpSpPr>
          <a:xfrm>
            <a:off x="107950" y="87313"/>
            <a:ext cx="8928100" cy="4968875"/>
            <a:chOff x="107950" y="87313"/>
            <a:chExt cx="8928100" cy="4968875"/>
          </a:xfrm>
        </p:grpSpPr>
        <p:cxnSp>
          <p:nvCxnSpPr>
            <p:cNvPr id="3" name="Straight Connector 2">
              <a:extLst>
                <a:ext uri="{FF2B5EF4-FFF2-40B4-BE49-F238E27FC236}">
                  <a16:creationId xmlns:a16="http://schemas.microsoft.com/office/drawing/2014/main" id="{3BC2CEB2-26F1-7EA8-D45C-EC02E9D8C6FA}"/>
                </a:ext>
              </a:extLst>
            </p:cNvPr>
            <p:cNvCxnSpPr>
              <a:cxnSpLocks/>
            </p:cNvCxnSpPr>
            <p:nvPr/>
          </p:nvCxnSpPr>
          <p:spPr>
            <a:xfrm>
              <a:off x="1079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82CA10D4-2B1B-F19A-EAA2-28040653828D}"/>
                </a:ext>
              </a:extLst>
            </p:cNvPr>
            <p:cNvCxnSpPr/>
            <p:nvPr/>
          </p:nvCxnSpPr>
          <p:spPr>
            <a:xfrm>
              <a:off x="107950" y="87313"/>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F9A1086C-F5ED-7F6C-0599-B9349CED0620}"/>
                </a:ext>
              </a:extLst>
            </p:cNvPr>
            <p:cNvCxnSpPr/>
            <p:nvPr/>
          </p:nvCxnSpPr>
          <p:spPr>
            <a:xfrm>
              <a:off x="90360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7E8ED921-13C3-FCBB-36D1-BC249A879E0B}"/>
                </a:ext>
              </a:extLst>
            </p:cNvPr>
            <p:cNvCxnSpPr/>
            <p:nvPr/>
          </p:nvCxnSpPr>
          <p:spPr>
            <a:xfrm>
              <a:off x="107950" y="5056188"/>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grpSp>
      <p:pic>
        <p:nvPicPr>
          <p:cNvPr id="2" name="Picture 1" descr="A black and white sign with a tree and text&#10;&#10;Description automatically generated">
            <a:extLst>
              <a:ext uri="{FF2B5EF4-FFF2-40B4-BE49-F238E27FC236}">
                <a16:creationId xmlns:a16="http://schemas.microsoft.com/office/drawing/2014/main" id="{703DBDD6-6E47-1C62-807D-9E30D8F53BA1}"/>
              </a:ext>
            </a:extLst>
          </p:cNvPr>
          <p:cNvPicPr>
            <a:picLocks noChangeAspect="1"/>
          </p:cNvPicPr>
          <p:nvPr/>
        </p:nvPicPr>
        <p:blipFill>
          <a:blip r:embed="rId2"/>
          <a:stretch>
            <a:fillRect/>
          </a:stretch>
        </p:blipFill>
        <p:spPr>
          <a:xfrm>
            <a:off x="8362616" y="4160521"/>
            <a:ext cx="673434" cy="895668"/>
          </a:xfrm>
          <a:prstGeom prst="rect">
            <a:avLst/>
          </a:prstGeom>
        </p:spPr>
      </p:pic>
    </p:spTree>
    <p:extLst>
      <p:ext uri="{BB962C8B-B14F-4D97-AF65-F5344CB8AC3E}">
        <p14:creationId xmlns:p14="http://schemas.microsoft.com/office/powerpoint/2010/main" val="39624572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29B02DE-236D-D516-FA80-B09F19CA6BBC}"/>
              </a:ext>
            </a:extLst>
          </p:cNvPr>
          <p:cNvGrpSpPr/>
          <p:nvPr/>
        </p:nvGrpSpPr>
        <p:grpSpPr>
          <a:xfrm>
            <a:off x="107950" y="87313"/>
            <a:ext cx="8928100" cy="4968875"/>
            <a:chOff x="107950" y="87313"/>
            <a:chExt cx="8928100" cy="4968875"/>
          </a:xfrm>
        </p:grpSpPr>
        <p:cxnSp>
          <p:nvCxnSpPr>
            <p:cNvPr id="3" name="Straight Connector 2">
              <a:extLst>
                <a:ext uri="{FF2B5EF4-FFF2-40B4-BE49-F238E27FC236}">
                  <a16:creationId xmlns:a16="http://schemas.microsoft.com/office/drawing/2014/main" id="{AA7AFABD-09FE-D886-E225-E7216D95B631}"/>
                </a:ext>
              </a:extLst>
            </p:cNvPr>
            <p:cNvCxnSpPr>
              <a:cxnSpLocks/>
            </p:cNvCxnSpPr>
            <p:nvPr/>
          </p:nvCxnSpPr>
          <p:spPr>
            <a:xfrm>
              <a:off x="107950" y="87313"/>
              <a:ext cx="0" cy="4968875"/>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71259B2F-CCD7-DFE3-30A9-5B31AE0D2597}"/>
                </a:ext>
              </a:extLst>
            </p:cNvPr>
            <p:cNvCxnSpPr/>
            <p:nvPr/>
          </p:nvCxnSpPr>
          <p:spPr>
            <a:xfrm>
              <a:off x="107950" y="87313"/>
              <a:ext cx="89281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3B842EF-CBA1-DD92-72BD-BCF98166606A}"/>
                </a:ext>
              </a:extLst>
            </p:cNvPr>
            <p:cNvCxnSpPr/>
            <p:nvPr/>
          </p:nvCxnSpPr>
          <p:spPr>
            <a:xfrm>
              <a:off x="9036050" y="87313"/>
              <a:ext cx="0" cy="4968875"/>
            </a:xfrm>
            <a:prstGeom prst="line">
              <a:avLst/>
            </a:prstGeom>
            <a:ln w="1905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3ADE926F-C1D9-6FD0-5AC8-4DA327F2B1E0}"/>
                </a:ext>
              </a:extLst>
            </p:cNvPr>
            <p:cNvCxnSpPr/>
            <p:nvPr/>
          </p:nvCxnSpPr>
          <p:spPr>
            <a:xfrm>
              <a:off x="107950" y="5056188"/>
              <a:ext cx="8928100" cy="0"/>
            </a:xfrm>
            <a:prstGeom prst="line">
              <a:avLst/>
            </a:prstGeom>
            <a:ln w="19050"/>
          </p:spPr>
          <p:style>
            <a:lnRef idx="1">
              <a:schemeClr val="dk1"/>
            </a:lnRef>
            <a:fillRef idx="0">
              <a:schemeClr val="dk1"/>
            </a:fillRef>
            <a:effectRef idx="0">
              <a:schemeClr val="dk1"/>
            </a:effectRef>
            <a:fontRef idx="minor">
              <a:schemeClr val="tx1"/>
            </a:fontRef>
          </p:style>
        </p:cxnSp>
      </p:grpSp>
      <p:sp>
        <p:nvSpPr>
          <p:cNvPr id="16" name="Rectangle 1">
            <a:extLst>
              <a:ext uri="{FF2B5EF4-FFF2-40B4-BE49-F238E27FC236}">
                <a16:creationId xmlns:a16="http://schemas.microsoft.com/office/drawing/2014/main" id="{1467D759-FBA6-ECE8-7D90-79200620CFD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SE"/>
          </a:p>
        </p:txBody>
      </p:sp>
      <p:pic>
        <p:nvPicPr>
          <p:cNvPr id="23" name="Picture 22" descr="A black and white sign with a tree and text&#10;&#10;Description automatically generated">
            <a:extLst>
              <a:ext uri="{FF2B5EF4-FFF2-40B4-BE49-F238E27FC236}">
                <a16:creationId xmlns:a16="http://schemas.microsoft.com/office/drawing/2014/main" id="{D125C105-E7C7-9976-CBD7-A178BF36B95C}"/>
              </a:ext>
            </a:extLst>
          </p:cNvPr>
          <p:cNvPicPr>
            <a:picLocks noChangeAspect="1"/>
          </p:cNvPicPr>
          <p:nvPr/>
        </p:nvPicPr>
        <p:blipFill>
          <a:blip r:embed="rId2"/>
          <a:stretch>
            <a:fillRect/>
          </a:stretch>
        </p:blipFill>
        <p:spPr>
          <a:xfrm>
            <a:off x="8362616" y="4160521"/>
            <a:ext cx="673434" cy="895668"/>
          </a:xfrm>
          <a:prstGeom prst="rect">
            <a:avLst/>
          </a:prstGeom>
        </p:spPr>
      </p:pic>
    </p:spTree>
    <p:extLst>
      <p:ext uri="{BB962C8B-B14F-4D97-AF65-F5344CB8AC3E}">
        <p14:creationId xmlns:p14="http://schemas.microsoft.com/office/powerpoint/2010/main" val="1557546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8D04D42-0CAC-F39D-FC0C-CF92497741F9}"/>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30223958-0B62-A09D-A826-D3CD484D0A98}"/>
              </a:ext>
            </a:extLst>
          </p:cNvPr>
          <p:cNvGrpSpPr/>
          <p:nvPr/>
        </p:nvGrpSpPr>
        <p:grpSpPr>
          <a:xfrm>
            <a:off x="107950" y="87313"/>
            <a:ext cx="8928100" cy="4968875"/>
            <a:chOff x="107950" y="87313"/>
            <a:chExt cx="8928100" cy="4968875"/>
          </a:xfrm>
        </p:grpSpPr>
        <p:cxnSp>
          <p:nvCxnSpPr>
            <p:cNvPr id="3" name="Straight Connector 2">
              <a:extLst>
                <a:ext uri="{FF2B5EF4-FFF2-40B4-BE49-F238E27FC236}">
                  <a16:creationId xmlns:a16="http://schemas.microsoft.com/office/drawing/2014/main" id="{D0F70313-FCD6-785F-4254-8659F3BF7250}"/>
                </a:ext>
              </a:extLst>
            </p:cNvPr>
            <p:cNvCxnSpPr>
              <a:cxnSpLocks/>
            </p:cNvCxnSpPr>
            <p:nvPr/>
          </p:nvCxnSpPr>
          <p:spPr>
            <a:xfrm>
              <a:off x="107950" y="87313"/>
              <a:ext cx="0" cy="4968875"/>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EDAECE75-6A43-CC21-988B-C8DD6FD40101}"/>
                </a:ext>
              </a:extLst>
            </p:cNvPr>
            <p:cNvCxnSpPr/>
            <p:nvPr/>
          </p:nvCxnSpPr>
          <p:spPr>
            <a:xfrm>
              <a:off x="107950" y="87313"/>
              <a:ext cx="89281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40D288AF-E7D6-6167-EACE-79276C0F8035}"/>
                </a:ext>
              </a:extLst>
            </p:cNvPr>
            <p:cNvCxnSpPr/>
            <p:nvPr/>
          </p:nvCxnSpPr>
          <p:spPr>
            <a:xfrm>
              <a:off x="9036050" y="87313"/>
              <a:ext cx="0" cy="4968875"/>
            </a:xfrm>
            <a:prstGeom prst="line">
              <a:avLst/>
            </a:prstGeom>
            <a:ln w="1905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92E6342B-8560-8AC9-AD04-72F4C52E8FA1}"/>
                </a:ext>
              </a:extLst>
            </p:cNvPr>
            <p:cNvCxnSpPr/>
            <p:nvPr/>
          </p:nvCxnSpPr>
          <p:spPr>
            <a:xfrm>
              <a:off x="107950" y="5056188"/>
              <a:ext cx="89281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7" name="Group 6">
            <a:extLst>
              <a:ext uri="{FF2B5EF4-FFF2-40B4-BE49-F238E27FC236}">
                <a16:creationId xmlns:a16="http://schemas.microsoft.com/office/drawing/2014/main" id="{9F00A45F-80A0-7ECF-C169-CEF1B4A88556}"/>
              </a:ext>
            </a:extLst>
          </p:cNvPr>
          <p:cNvGrpSpPr/>
          <p:nvPr/>
        </p:nvGrpSpPr>
        <p:grpSpPr>
          <a:xfrm>
            <a:off x="1500300" y="1279614"/>
            <a:ext cx="7643700" cy="983525"/>
            <a:chOff x="1500300" y="3199855"/>
            <a:chExt cx="7643700" cy="460200"/>
          </a:xfrm>
        </p:grpSpPr>
        <p:sp>
          <p:nvSpPr>
            <p:cNvPr id="2" name="Google Shape;472;p66">
              <a:extLst>
                <a:ext uri="{FF2B5EF4-FFF2-40B4-BE49-F238E27FC236}">
                  <a16:creationId xmlns:a16="http://schemas.microsoft.com/office/drawing/2014/main" id="{594FA0E5-2738-77CC-F73B-2669E9BCBD13}"/>
                </a:ext>
              </a:extLst>
            </p:cNvPr>
            <p:cNvSpPr/>
            <p:nvPr/>
          </p:nvSpPr>
          <p:spPr>
            <a:xfrm>
              <a:off x="1500300" y="3199855"/>
              <a:ext cx="7643700" cy="460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000">
                <a:solidFill>
                  <a:schemeClr val="bg1"/>
                </a:solidFill>
                <a:latin typeface="+mj-lt"/>
              </a:endParaRPr>
            </a:p>
          </p:txBody>
        </p:sp>
        <p:cxnSp>
          <p:nvCxnSpPr>
            <p:cNvPr id="4" name="Google Shape;475;p66">
              <a:extLst>
                <a:ext uri="{FF2B5EF4-FFF2-40B4-BE49-F238E27FC236}">
                  <a16:creationId xmlns:a16="http://schemas.microsoft.com/office/drawing/2014/main" id="{10111063-B452-8AE4-59E1-60CC6632DD42}"/>
                </a:ext>
              </a:extLst>
            </p:cNvPr>
            <p:cNvCxnSpPr>
              <a:cxnSpLocks/>
            </p:cNvCxnSpPr>
            <p:nvPr/>
          </p:nvCxnSpPr>
          <p:spPr>
            <a:xfrm>
              <a:off x="9036050" y="3199855"/>
              <a:ext cx="0" cy="460200"/>
            </a:xfrm>
            <a:prstGeom prst="straightConnector1">
              <a:avLst/>
            </a:prstGeom>
            <a:noFill/>
            <a:ln w="19050" cap="flat" cmpd="sng">
              <a:solidFill>
                <a:schemeClr val="lt1"/>
              </a:solidFill>
              <a:prstDash val="solid"/>
              <a:round/>
              <a:headEnd type="none" w="med" len="med"/>
              <a:tailEnd type="none" w="med" len="med"/>
            </a:ln>
          </p:spPr>
        </p:cxnSp>
      </p:grpSp>
      <p:pic>
        <p:nvPicPr>
          <p:cNvPr id="5" name="Picture 4" descr="A black and white sign with a tree and text&#10;&#10;Description automatically generated">
            <a:extLst>
              <a:ext uri="{FF2B5EF4-FFF2-40B4-BE49-F238E27FC236}">
                <a16:creationId xmlns:a16="http://schemas.microsoft.com/office/drawing/2014/main" id="{ECDC4688-6285-E790-9703-A23A6B100716}"/>
              </a:ext>
            </a:extLst>
          </p:cNvPr>
          <p:cNvPicPr>
            <a:picLocks noChangeAspect="1"/>
          </p:cNvPicPr>
          <p:nvPr/>
        </p:nvPicPr>
        <p:blipFill>
          <a:blip r:embed="rId3"/>
          <a:stretch>
            <a:fillRect/>
          </a:stretch>
        </p:blipFill>
        <p:spPr>
          <a:xfrm>
            <a:off x="8362616" y="4160521"/>
            <a:ext cx="673434" cy="895668"/>
          </a:xfrm>
          <a:prstGeom prst="rect">
            <a:avLst/>
          </a:prstGeom>
        </p:spPr>
      </p:pic>
    </p:spTree>
    <p:extLst>
      <p:ext uri="{BB962C8B-B14F-4D97-AF65-F5344CB8AC3E}">
        <p14:creationId xmlns:p14="http://schemas.microsoft.com/office/powerpoint/2010/main" val="38712721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F11243-7C9B-3C12-1210-5C764F4CCCA2}"/>
            </a:ext>
          </a:extLst>
        </p:cNvPr>
        <p:cNvGrpSpPr/>
        <p:nvPr/>
      </p:nvGrpSpPr>
      <p:grpSpPr>
        <a:xfrm>
          <a:off x="0" y="0"/>
          <a:ext cx="0" cy="0"/>
          <a:chOff x="0" y="0"/>
          <a:chExt cx="0" cy="0"/>
        </a:xfrm>
      </p:grpSpPr>
      <p:pic>
        <p:nvPicPr>
          <p:cNvPr id="6" name="Picture 5" descr="A diagram of a document&#10;&#10;Description automatically generated">
            <a:extLst>
              <a:ext uri="{FF2B5EF4-FFF2-40B4-BE49-F238E27FC236}">
                <a16:creationId xmlns:a16="http://schemas.microsoft.com/office/drawing/2014/main" id="{85ADFC04-2492-8807-13E5-8479A64DEE8B}"/>
              </a:ext>
            </a:extLst>
          </p:cNvPr>
          <p:cNvPicPr>
            <a:picLocks noChangeAspect="1"/>
          </p:cNvPicPr>
          <p:nvPr/>
        </p:nvPicPr>
        <p:blipFill>
          <a:blip r:embed="rId3"/>
          <a:stretch>
            <a:fillRect/>
          </a:stretch>
        </p:blipFill>
        <p:spPr>
          <a:xfrm>
            <a:off x="183660" y="876607"/>
            <a:ext cx="4652499" cy="4055792"/>
          </a:xfrm>
          <a:prstGeom prst="rect">
            <a:avLst/>
          </a:prstGeom>
        </p:spPr>
      </p:pic>
      <p:grpSp>
        <p:nvGrpSpPr>
          <p:cNvPr id="13" name="Group 12">
            <a:extLst>
              <a:ext uri="{FF2B5EF4-FFF2-40B4-BE49-F238E27FC236}">
                <a16:creationId xmlns:a16="http://schemas.microsoft.com/office/drawing/2014/main" id="{33AE7B59-6215-7653-9F28-A5D8A7E6161D}"/>
              </a:ext>
            </a:extLst>
          </p:cNvPr>
          <p:cNvGrpSpPr/>
          <p:nvPr/>
        </p:nvGrpSpPr>
        <p:grpSpPr>
          <a:xfrm>
            <a:off x="107950" y="87313"/>
            <a:ext cx="8928100" cy="4968875"/>
            <a:chOff x="107950" y="87313"/>
            <a:chExt cx="8928100" cy="4968875"/>
          </a:xfrm>
        </p:grpSpPr>
        <p:cxnSp>
          <p:nvCxnSpPr>
            <p:cNvPr id="3" name="Straight Connector 2">
              <a:extLst>
                <a:ext uri="{FF2B5EF4-FFF2-40B4-BE49-F238E27FC236}">
                  <a16:creationId xmlns:a16="http://schemas.microsoft.com/office/drawing/2014/main" id="{0A1E78A1-984F-8041-DECD-61F97ECA46DC}"/>
                </a:ext>
              </a:extLst>
            </p:cNvPr>
            <p:cNvCxnSpPr>
              <a:cxnSpLocks/>
            </p:cNvCxnSpPr>
            <p:nvPr/>
          </p:nvCxnSpPr>
          <p:spPr>
            <a:xfrm>
              <a:off x="107950" y="87313"/>
              <a:ext cx="0" cy="4968875"/>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121BD08D-9616-460E-C1D8-7E4CA446B90D}"/>
                </a:ext>
              </a:extLst>
            </p:cNvPr>
            <p:cNvCxnSpPr/>
            <p:nvPr/>
          </p:nvCxnSpPr>
          <p:spPr>
            <a:xfrm>
              <a:off x="107950" y="87313"/>
              <a:ext cx="89281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FE71135F-94FE-7EAA-2C26-A0F3C9396145}"/>
                </a:ext>
              </a:extLst>
            </p:cNvPr>
            <p:cNvCxnSpPr/>
            <p:nvPr/>
          </p:nvCxnSpPr>
          <p:spPr>
            <a:xfrm>
              <a:off x="9036050" y="87313"/>
              <a:ext cx="0" cy="4968875"/>
            </a:xfrm>
            <a:prstGeom prst="line">
              <a:avLst/>
            </a:prstGeom>
            <a:ln w="1905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3E963C9D-3105-A1B0-9343-BADAF7EA47C6}"/>
                </a:ext>
              </a:extLst>
            </p:cNvPr>
            <p:cNvCxnSpPr/>
            <p:nvPr/>
          </p:nvCxnSpPr>
          <p:spPr>
            <a:xfrm>
              <a:off x="107950" y="5056188"/>
              <a:ext cx="89281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7" name="Group 6">
            <a:extLst>
              <a:ext uri="{FF2B5EF4-FFF2-40B4-BE49-F238E27FC236}">
                <a16:creationId xmlns:a16="http://schemas.microsoft.com/office/drawing/2014/main" id="{6902402E-E433-9F1F-5EC3-B3056E1B345A}"/>
              </a:ext>
            </a:extLst>
          </p:cNvPr>
          <p:cNvGrpSpPr/>
          <p:nvPr/>
        </p:nvGrpSpPr>
        <p:grpSpPr>
          <a:xfrm>
            <a:off x="4472939" y="1279615"/>
            <a:ext cx="4671059" cy="983525"/>
            <a:chOff x="4293494" y="3199855"/>
            <a:chExt cx="4850505" cy="460200"/>
          </a:xfrm>
        </p:grpSpPr>
        <p:sp>
          <p:nvSpPr>
            <p:cNvPr id="2" name="Google Shape;472;p66">
              <a:extLst>
                <a:ext uri="{FF2B5EF4-FFF2-40B4-BE49-F238E27FC236}">
                  <a16:creationId xmlns:a16="http://schemas.microsoft.com/office/drawing/2014/main" id="{05A81698-3B14-020C-40E4-6C7203E4EEC9}"/>
                </a:ext>
              </a:extLst>
            </p:cNvPr>
            <p:cNvSpPr/>
            <p:nvPr/>
          </p:nvSpPr>
          <p:spPr>
            <a:xfrm>
              <a:off x="4293494" y="3199855"/>
              <a:ext cx="4850505" cy="460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6000">
                  <a:solidFill>
                    <a:schemeClr val="bg1"/>
                  </a:solidFill>
                  <a:latin typeface="+mj-lt"/>
                </a:rPr>
                <a:t>DATABASE schema</a:t>
              </a:r>
              <a:endParaRPr sz="6000">
                <a:solidFill>
                  <a:schemeClr val="bg1"/>
                </a:solidFill>
                <a:latin typeface="+mj-lt"/>
              </a:endParaRPr>
            </a:p>
          </p:txBody>
        </p:sp>
        <p:cxnSp>
          <p:nvCxnSpPr>
            <p:cNvPr id="4" name="Google Shape;475;p66">
              <a:extLst>
                <a:ext uri="{FF2B5EF4-FFF2-40B4-BE49-F238E27FC236}">
                  <a16:creationId xmlns:a16="http://schemas.microsoft.com/office/drawing/2014/main" id="{537ACB57-83BB-99A7-548F-79CC285B942E}"/>
                </a:ext>
              </a:extLst>
            </p:cNvPr>
            <p:cNvCxnSpPr>
              <a:cxnSpLocks/>
            </p:cNvCxnSpPr>
            <p:nvPr/>
          </p:nvCxnSpPr>
          <p:spPr>
            <a:xfrm>
              <a:off x="9031904" y="3199855"/>
              <a:ext cx="0" cy="460200"/>
            </a:xfrm>
            <a:prstGeom prst="straightConnector1">
              <a:avLst/>
            </a:prstGeom>
            <a:noFill/>
            <a:ln w="19050" cap="flat" cmpd="sng">
              <a:solidFill>
                <a:schemeClr val="lt1"/>
              </a:solidFill>
              <a:prstDash val="solid"/>
              <a:round/>
              <a:headEnd type="none" w="med" len="med"/>
              <a:tailEnd type="none" w="med" len="med"/>
            </a:ln>
          </p:spPr>
        </p:cxnSp>
      </p:grpSp>
      <p:pic>
        <p:nvPicPr>
          <p:cNvPr id="15" name="Picture 14" descr="A black and white sign with a tree and text&#10;&#10;Description automatically generated">
            <a:extLst>
              <a:ext uri="{FF2B5EF4-FFF2-40B4-BE49-F238E27FC236}">
                <a16:creationId xmlns:a16="http://schemas.microsoft.com/office/drawing/2014/main" id="{C27C513A-9BBC-BB29-0F65-D3BE355A3E2A}"/>
              </a:ext>
            </a:extLst>
          </p:cNvPr>
          <p:cNvPicPr>
            <a:picLocks noChangeAspect="1"/>
          </p:cNvPicPr>
          <p:nvPr/>
        </p:nvPicPr>
        <p:blipFill>
          <a:blip r:embed="rId4"/>
          <a:stretch>
            <a:fillRect/>
          </a:stretch>
        </p:blipFill>
        <p:spPr>
          <a:xfrm>
            <a:off x="8362616" y="4160521"/>
            <a:ext cx="673434" cy="895668"/>
          </a:xfrm>
          <a:prstGeom prst="rect">
            <a:avLst/>
          </a:prstGeom>
        </p:spPr>
      </p:pic>
    </p:spTree>
    <p:extLst>
      <p:ext uri="{BB962C8B-B14F-4D97-AF65-F5344CB8AC3E}">
        <p14:creationId xmlns:p14="http://schemas.microsoft.com/office/powerpoint/2010/main" val="31943979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F900DCE8-2BDD-8032-340B-B2F235D830F6}"/>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E5A1F981-BF99-BBB8-AC59-6D8454E74A0B}"/>
              </a:ext>
            </a:extLst>
          </p:cNvPr>
          <p:cNvGrpSpPr/>
          <p:nvPr/>
        </p:nvGrpSpPr>
        <p:grpSpPr>
          <a:xfrm>
            <a:off x="107950" y="87313"/>
            <a:ext cx="8928100" cy="4968875"/>
            <a:chOff x="107950" y="87313"/>
            <a:chExt cx="8928100" cy="4968875"/>
          </a:xfrm>
        </p:grpSpPr>
        <p:cxnSp>
          <p:nvCxnSpPr>
            <p:cNvPr id="3" name="Straight Connector 2">
              <a:extLst>
                <a:ext uri="{FF2B5EF4-FFF2-40B4-BE49-F238E27FC236}">
                  <a16:creationId xmlns:a16="http://schemas.microsoft.com/office/drawing/2014/main" id="{36250C4A-7CE0-15C7-077C-A6530A59568F}"/>
                </a:ext>
              </a:extLst>
            </p:cNvPr>
            <p:cNvCxnSpPr>
              <a:cxnSpLocks/>
            </p:cNvCxnSpPr>
            <p:nvPr/>
          </p:nvCxnSpPr>
          <p:spPr>
            <a:xfrm>
              <a:off x="107950" y="87313"/>
              <a:ext cx="0" cy="4968875"/>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5F16BA7C-D8A2-9967-17BB-B498B920C973}"/>
                </a:ext>
              </a:extLst>
            </p:cNvPr>
            <p:cNvCxnSpPr/>
            <p:nvPr/>
          </p:nvCxnSpPr>
          <p:spPr>
            <a:xfrm>
              <a:off x="107950" y="87313"/>
              <a:ext cx="89281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A7936105-F9B8-8CF5-ACE1-89F7D4D0E9BC}"/>
                </a:ext>
              </a:extLst>
            </p:cNvPr>
            <p:cNvCxnSpPr/>
            <p:nvPr/>
          </p:nvCxnSpPr>
          <p:spPr>
            <a:xfrm>
              <a:off x="9036050" y="87313"/>
              <a:ext cx="0" cy="4968875"/>
            </a:xfrm>
            <a:prstGeom prst="line">
              <a:avLst/>
            </a:prstGeom>
            <a:ln w="1905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9641672E-6F6B-20E6-FB23-64D3BC02528B}"/>
                </a:ext>
              </a:extLst>
            </p:cNvPr>
            <p:cNvCxnSpPr/>
            <p:nvPr/>
          </p:nvCxnSpPr>
          <p:spPr>
            <a:xfrm>
              <a:off x="107950" y="5056188"/>
              <a:ext cx="89281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8" name="Group 17">
            <a:extLst>
              <a:ext uri="{FF2B5EF4-FFF2-40B4-BE49-F238E27FC236}">
                <a16:creationId xmlns:a16="http://schemas.microsoft.com/office/drawing/2014/main" id="{0AB6F302-B3AB-EF75-9855-6B12E26D3491}"/>
              </a:ext>
            </a:extLst>
          </p:cNvPr>
          <p:cNvGrpSpPr/>
          <p:nvPr/>
        </p:nvGrpSpPr>
        <p:grpSpPr>
          <a:xfrm>
            <a:off x="0" y="2918463"/>
            <a:ext cx="9144000" cy="2313556"/>
            <a:chOff x="0" y="2385689"/>
            <a:chExt cx="9144000" cy="2846329"/>
          </a:xfrm>
        </p:grpSpPr>
        <p:sp>
          <p:nvSpPr>
            <p:cNvPr id="2" name="Rectangle 1">
              <a:extLst>
                <a:ext uri="{FF2B5EF4-FFF2-40B4-BE49-F238E27FC236}">
                  <a16:creationId xmlns:a16="http://schemas.microsoft.com/office/drawing/2014/main" id="{EE4A6205-4168-76ED-122E-8A6A703A3079}"/>
                </a:ext>
              </a:extLst>
            </p:cNvPr>
            <p:cNvSpPr/>
            <p:nvPr/>
          </p:nvSpPr>
          <p:spPr>
            <a:xfrm>
              <a:off x="0" y="2385690"/>
              <a:ext cx="9144000" cy="2846328"/>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lIns="91440" tIns="45720" rIns="91440" bIns="45720" rtlCol="0" anchor="ctr"/>
            <a:lstStyle/>
            <a:p>
              <a:pPr algn="ctr"/>
              <a:endParaRPr lang="en-GB"/>
            </a:p>
            <a:p>
              <a:pPr algn="ctr"/>
              <a:endParaRPr lang="en-GB"/>
            </a:p>
            <a:p>
              <a:pPr algn="ctr"/>
              <a:endParaRPr lang="en-GB" sz="3000"/>
            </a:p>
            <a:p>
              <a:pPr algn="ctr"/>
              <a:endParaRPr lang="en-GB"/>
            </a:p>
            <a:p>
              <a:pPr algn="ctr"/>
              <a:r>
                <a:rPr lang="en-GB">
                  <a:ea typeface="+mn-lt"/>
                  <a:cs typeface="+mn-lt"/>
                </a:rPr>
                <a:t>Fazeelat Sheikh, </a:t>
              </a:r>
              <a:r>
                <a:rPr lang="en-GB" err="1">
                  <a:ea typeface="+mn-lt"/>
                  <a:cs typeface="+mn-lt"/>
                </a:rPr>
                <a:t>Tanglan</a:t>
              </a:r>
              <a:r>
                <a:rPr lang="en-GB">
                  <a:ea typeface="+mn-lt"/>
                  <a:cs typeface="+mn-lt"/>
                </a:rPr>
                <a:t> Yang, Arielle Haslam, </a:t>
              </a:r>
            </a:p>
            <a:p>
              <a:pPr algn="ctr"/>
              <a:r>
                <a:rPr lang="en-GB">
                  <a:ea typeface="+mn-lt"/>
                  <a:cs typeface="+mn-lt"/>
                </a:rPr>
                <a:t>Oskar Wahlberg, Alhasan Alqaraghuli</a:t>
              </a:r>
            </a:p>
            <a:p>
              <a:pPr algn="ctr"/>
              <a:endParaRPr lang="en-GB"/>
            </a:p>
            <a:p>
              <a:pPr algn="ctr"/>
              <a:endParaRPr lang="en-GB"/>
            </a:p>
          </p:txBody>
        </p:sp>
        <p:cxnSp>
          <p:nvCxnSpPr>
            <p:cNvPr id="5" name="Straight Connector 4">
              <a:extLst>
                <a:ext uri="{FF2B5EF4-FFF2-40B4-BE49-F238E27FC236}">
                  <a16:creationId xmlns:a16="http://schemas.microsoft.com/office/drawing/2014/main" id="{CCFB5816-FB46-2E2B-EB8C-B2F491776F8B}"/>
                </a:ext>
              </a:extLst>
            </p:cNvPr>
            <p:cNvCxnSpPr>
              <a:cxnSpLocks/>
            </p:cNvCxnSpPr>
            <p:nvPr/>
          </p:nvCxnSpPr>
          <p:spPr>
            <a:xfrm flipH="1">
              <a:off x="107949" y="2385689"/>
              <a:ext cx="1" cy="2696707"/>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4A08373D-2E3F-2DDD-35F2-22B0416C5661}"/>
                </a:ext>
              </a:extLst>
            </p:cNvPr>
            <p:cNvCxnSpPr>
              <a:cxnSpLocks/>
            </p:cNvCxnSpPr>
            <p:nvPr/>
          </p:nvCxnSpPr>
          <p:spPr>
            <a:xfrm>
              <a:off x="107949" y="5082396"/>
              <a:ext cx="89281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B7CD47FB-1CD3-B666-2DBD-BBBD381AF82C}"/>
                </a:ext>
              </a:extLst>
            </p:cNvPr>
            <p:cNvCxnSpPr>
              <a:cxnSpLocks/>
            </p:cNvCxnSpPr>
            <p:nvPr/>
          </p:nvCxnSpPr>
          <p:spPr>
            <a:xfrm flipV="1">
              <a:off x="9036050" y="2385689"/>
              <a:ext cx="0" cy="2709811"/>
            </a:xfrm>
            <a:prstGeom prst="line">
              <a:avLst/>
            </a:prstGeom>
            <a:ln w="19050">
              <a:solidFill>
                <a:schemeClr val="bg1"/>
              </a:solidFill>
            </a:ln>
          </p:spPr>
          <p:style>
            <a:lnRef idx="2">
              <a:schemeClr val="accent1"/>
            </a:lnRef>
            <a:fillRef idx="0">
              <a:schemeClr val="accent1"/>
            </a:fillRef>
            <a:effectRef idx="1">
              <a:schemeClr val="accent1"/>
            </a:effectRef>
            <a:fontRef idx="minor">
              <a:schemeClr val="tx1"/>
            </a:fontRef>
          </p:style>
        </p:cxnSp>
      </p:grpSp>
      <p:sp>
        <p:nvSpPr>
          <p:cNvPr id="4" name="TextBox 3">
            <a:extLst>
              <a:ext uri="{FF2B5EF4-FFF2-40B4-BE49-F238E27FC236}">
                <a16:creationId xmlns:a16="http://schemas.microsoft.com/office/drawing/2014/main" id="{B3203367-4291-90C0-38E3-883E2A12554A}"/>
              </a:ext>
            </a:extLst>
          </p:cNvPr>
          <p:cNvSpPr txBox="1"/>
          <p:nvPr/>
        </p:nvSpPr>
        <p:spPr>
          <a:xfrm>
            <a:off x="699023" y="2103761"/>
            <a:ext cx="7749238" cy="819904"/>
          </a:xfrm>
          <a:prstGeom prst="rect">
            <a:avLst/>
          </a:prstGeom>
          <a:noFill/>
        </p:spPr>
        <p:txBody>
          <a:bodyPr wrap="square" lIns="91440" tIns="45720" rIns="91440" bIns="45720" rtlCol="0" anchor="t">
            <a:spAutoFit/>
          </a:bodyPr>
          <a:lstStyle/>
          <a:p>
            <a:r>
              <a:rPr lang="en-GB" sz="4700">
                <a:latin typeface="+mj-lt"/>
              </a:rPr>
              <a:t>Insurance </a:t>
            </a:r>
            <a:r>
              <a:rPr lang="en-GB" sz="4400">
                <a:latin typeface="+mj-lt"/>
              </a:rPr>
              <a:t>agreement with Wild West AB</a:t>
            </a:r>
          </a:p>
        </p:txBody>
      </p:sp>
      <p:pic>
        <p:nvPicPr>
          <p:cNvPr id="14" name="Picture 13" descr="A black and white sign with a tree and text&#10;&#10;Description automatically generated">
            <a:extLst>
              <a:ext uri="{FF2B5EF4-FFF2-40B4-BE49-F238E27FC236}">
                <a16:creationId xmlns:a16="http://schemas.microsoft.com/office/drawing/2014/main" id="{6F701F47-5731-E552-9EE4-470990578316}"/>
              </a:ext>
            </a:extLst>
          </p:cNvPr>
          <p:cNvPicPr>
            <a:picLocks noChangeAspect="1"/>
          </p:cNvPicPr>
          <p:nvPr/>
        </p:nvPicPr>
        <p:blipFill>
          <a:blip r:embed="rId3"/>
          <a:stretch>
            <a:fillRect/>
          </a:stretch>
        </p:blipFill>
        <p:spPr>
          <a:xfrm>
            <a:off x="674691" y="457083"/>
            <a:ext cx="955713" cy="1272795"/>
          </a:xfrm>
          <a:prstGeom prst="rect">
            <a:avLst/>
          </a:prstGeom>
        </p:spPr>
      </p:pic>
    </p:spTree>
    <p:extLst>
      <p:ext uri="{BB962C8B-B14F-4D97-AF65-F5344CB8AC3E}">
        <p14:creationId xmlns:p14="http://schemas.microsoft.com/office/powerpoint/2010/main" val="7391067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6950BFC3-D8DA-4A85-94F7-54DA5524770B}">
      <p188:commentRel xmlns:p188="http://schemas.microsoft.com/office/powerpoint/2018/8/main" r:id="rId2"/>
    </p:ext>
  </p:extLs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F900DCE8-2BDD-8032-340B-B2F235D830F6}"/>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E5A1F981-BF99-BBB8-AC59-6D8454E74A0B}"/>
              </a:ext>
            </a:extLst>
          </p:cNvPr>
          <p:cNvGrpSpPr/>
          <p:nvPr/>
        </p:nvGrpSpPr>
        <p:grpSpPr>
          <a:xfrm>
            <a:off x="107950" y="87313"/>
            <a:ext cx="8928100" cy="4968875"/>
            <a:chOff x="107950" y="87313"/>
            <a:chExt cx="8928100" cy="4968875"/>
          </a:xfrm>
        </p:grpSpPr>
        <p:cxnSp>
          <p:nvCxnSpPr>
            <p:cNvPr id="3" name="Straight Connector 2">
              <a:extLst>
                <a:ext uri="{FF2B5EF4-FFF2-40B4-BE49-F238E27FC236}">
                  <a16:creationId xmlns:a16="http://schemas.microsoft.com/office/drawing/2014/main" id="{36250C4A-7CE0-15C7-077C-A6530A59568F}"/>
                </a:ext>
              </a:extLst>
            </p:cNvPr>
            <p:cNvCxnSpPr>
              <a:cxnSpLocks/>
            </p:cNvCxnSpPr>
            <p:nvPr/>
          </p:nvCxnSpPr>
          <p:spPr>
            <a:xfrm>
              <a:off x="107950" y="87313"/>
              <a:ext cx="0" cy="4968875"/>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5F16BA7C-D8A2-9967-17BB-B498B920C973}"/>
                </a:ext>
              </a:extLst>
            </p:cNvPr>
            <p:cNvCxnSpPr/>
            <p:nvPr/>
          </p:nvCxnSpPr>
          <p:spPr>
            <a:xfrm>
              <a:off x="107950" y="87313"/>
              <a:ext cx="89281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A7936105-F9B8-8CF5-ACE1-89F7D4D0E9BC}"/>
                </a:ext>
              </a:extLst>
            </p:cNvPr>
            <p:cNvCxnSpPr/>
            <p:nvPr/>
          </p:nvCxnSpPr>
          <p:spPr>
            <a:xfrm>
              <a:off x="9036050" y="87313"/>
              <a:ext cx="0" cy="4968875"/>
            </a:xfrm>
            <a:prstGeom prst="line">
              <a:avLst/>
            </a:prstGeom>
            <a:ln w="1905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9641672E-6F6B-20E6-FB23-64D3BC02528B}"/>
                </a:ext>
              </a:extLst>
            </p:cNvPr>
            <p:cNvCxnSpPr/>
            <p:nvPr/>
          </p:nvCxnSpPr>
          <p:spPr>
            <a:xfrm>
              <a:off x="107950" y="5056188"/>
              <a:ext cx="89281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8" name="Group 17">
            <a:extLst>
              <a:ext uri="{FF2B5EF4-FFF2-40B4-BE49-F238E27FC236}">
                <a16:creationId xmlns:a16="http://schemas.microsoft.com/office/drawing/2014/main" id="{0AB6F302-B3AB-EF75-9855-6B12E26D3491}"/>
              </a:ext>
            </a:extLst>
          </p:cNvPr>
          <p:cNvGrpSpPr/>
          <p:nvPr/>
        </p:nvGrpSpPr>
        <p:grpSpPr>
          <a:xfrm>
            <a:off x="0" y="2918463"/>
            <a:ext cx="9144000" cy="2313556"/>
            <a:chOff x="0" y="2385689"/>
            <a:chExt cx="9144000" cy="2846329"/>
          </a:xfrm>
        </p:grpSpPr>
        <p:sp>
          <p:nvSpPr>
            <p:cNvPr id="2" name="Rectangle 1">
              <a:extLst>
                <a:ext uri="{FF2B5EF4-FFF2-40B4-BE49-F238E27FC236}">
                  <a16:creationId xmlns:a16="http://schemas.microsoft.com/office/drawing/2014/main" id="{EE4A6205-4168-76ED-122E-8A6A703A3079}"/>
                </a:ext>
              </a:extLst>
            </p:cNvPr>
            <p:cNvSpPr/>
            <p:nvPr/>
          </p:nvSpPr>
          <p:spPr>
            <a:xfrm>
              <a:off x="0" y="2385690"/>
              <a:ext cx="9144000" cy="2846328"/>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a:t>Insurance agreement between Hyper Insurance and Wild West AB</a:t>
              </a:r>
            </a:p>
            <a:p>
              <a:pPr algn="ctr"/>
              <a:r>
                <a:rPr lang="en-GB"/>
                <a:t>with monthly KPI’s</a:t>
              </a:r>
              <a:endParaRPr lang="en-SE"/>
            </a:p>
          </p:txBody>
        </p:sp>
        <p:cxnSp>
          <p:nvCxnSpPr>
            <p:cNvPr id="5" name="Straight Connector 4">
              <a:extLst>
                <a:ext uri="{FF2B5EF4-FFF2-40B4-BE49-F238E27FC236}">
                  <a16:creationId xmlns:a16="http://schemas.microsoft.com/office/drawing/2014/main" id="{CCFB5816-FB46-2E2B-EB8C-B2F491776F8B}"/>
                </a:ext>
              </a:extLst>
            </p:cNvPr>
            <p:cNvCxnSpPr>
              <a:cxnSpLocks/>
            </p:cNvCxnSpPr>
            <p:nvPr/>
          </p:nvCxnSpPr>
          <p:spPr>
            <a:xfrm flipH="1">
              <a:off x="107949" y="2385689"/>
              <a:ext cx="1" cy="2696707"/>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4A08373D-2E3F-2DDD-35F2-22B0416C5661}"/>
                </a:ext>
              </a:extLst>
            </p:cNvPr>
            <p:cNvCxnSpPr>
              <a:cxnSpLocks/>
            </p:cNvCxnSpPr>
            <p:nvPr/>
          </p:nvCxnSpPr>
          <p:spPr>
            <a:xfrm>
              <a:off x="107949" y="5082396"/>
              <a:ext cx="89281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B7CD47FB-1CD3-B666-2DBD-BBBD381AF82C}"/>
                </a:ext>
              </a:extLst>
            </p:cNvPr>
            <p:cNvCxnSpPr>
              <a:cxnSpLocks/>
            </p:cNvCxnSpPr>
            <p:nvPr/>
          </p:nvCxnSpPr>
          <p:spPr>
            <a:xfrm flipV="1">
              <a:off x="9036050" y="2385689"/>
              <a:ext cx="0" cy="2709811"/>
            </a:xfrm>
            <a:prstGeom prst="line">
              <a:avLst/>
            </a:prstGeom>
            <a:ln w="19050">
              <a:solidFill>
                <a:schemeClr val="bg1"/>
              </a:solidFill>
            </a:ln>
          </p:spPr>
          <p:style>
            <a:lnRef idx="2">
              <a:schemeClr val="accent1"/>
            </a:lnRef>
            <a:fillRef idx="0">
              <a:schemeClr val="accent1"/>
            </a:fillRef>
            <a:effectRef idx="1">
              <a:schemeClr val="accent1"/>
            </a:effectRef>
            <a:fontRef idx="minor">
              <a:schemeClr val="tx1"/>
            </a:fontRef>
          </p:style>
        </p:cxnSp>
      </p:grpSp>
      <p:sp>
        <p:nvSpPr>
          <p:cNvPr id="4" name="TextBox 3">
            <a:extLst>
              <a:ext uri="{FF2B5EF4-FFF2-40B4-BE49-F238E27FC236}">
                <a16:creationId xmlns:a16="http://schemas.microsoft.com/office/drawing/2014/main" id="{B3203367-4291-90C0-38E3-883E2A12554A}"/>
              </a:ext>
            </a:extLst>
          </p:cNvPr>
          <p:cNvSpPr txBox="1"/>
          <p:nvPr/>
        </p:nvSpPr>
        <p:spPr>
          <a:xfrm>
            <a:off x="3460156" y="2248278"/>
            <a:ext cx="2258952" cy="1508105"/>
          </a:xfrm>
          <a:prstGeom prst="rect">
            <a:avLst/>
          </a:prstGeom>
          <a:noFill/>
        </p:spPr>
        <p:txBody>
          <a:bodyPr wrap="none" rtlCol="0">
            <a:spAutoFit/>
          </a:bodyPr>
          <a:lstStyle/>
          <a:p>
            <a:r>
              <a:rPr lang="en-GB" sz="4700">
                <a:latin typeface="+mj-lt"/>
              </a:rPr>
              <a:t>Insurance</a:t>
            </a:r>
          </a:p>
          <a:p>
            <a:r>
              <a:rPr lang="en-GB" sz="4400">
                <a:solidFill>
                  <a:schemeClr val="bg1"/>
                </a:solidFill>
                <a:latin typeface="+mj-lt"/>
              </a:rPr>
              <a:t>agreement</a:t>
            </a:r>
            <a:endParaRPr lang="en-SE" sz="4400">
              <a:solidFill>
                <a:schemeClr val="bg1"/>
              </a:solidFill>
              <a:latin typeface="+mj-lt"/>
            </a:endParaRPr>
          </a:p>
        </p:txBody>
      </p:sp>
      <p:pic>
        <p:nvPicPr>
          <p:cNvPr id="7" name="Picture 6" descr="A black text on a white background&#10;&#10;Description automatically generated">
            <a:extLst>
              <a:ext uri="{FF2B5EF4-FFF2-40B4-BE49-F238E27FC236}">
                <a16:creationId xmlns:a16="http://schemas.microsoft.com/office/drawing/2014/main" id="{744B2EEA-FA63-B4AB-79EA-58F12409E218}"/>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27000"/>
                    </a14:imgEffect>
                  </a14:imgLayer>
                </a14:imgProps>
              </a:ext>
            </a:extLst>
          </a:blip>
          <a:srcRect l="265" t="3818" r="3439" b="14727"/>
          <a:stretch/>
        </p:blipFill>
        <p:spPr>
          <a:xfrm>
            <a:off x="5294392" y="1262199"/>
            <a:ext cx="2975196" cy="736228"/>
          </a:xfrm>
          <a:prstGeom prst="rect">
            <a:avLst/>
          </a:prstGeom>
        </p:spPr>
      </p:pic>
      <p:pic>
        <p:nvPicPr>
          <p:cNvPr id="14" name="Picture 13" descr="A black and white sign with a tree and text&#10;&#10;Description automatically generated">
            <a:extLst>
              <a:ext uri="{FF2B5EF4-FFF2-40B4-BE49-F238E27FC236}">
                <a16:creationId xmlns:a16="http://schemas.microsoft.com/office/drawing/2014/main" id="{6F701F47-5731-E552-9EE4-470990578316}"/>
              </a:ext>
            </a:extLst>
          </p:cNvPr>
          <p:cNvPicPr>
            <a:picLocks noChangeAspect="1"/>
          </p:cNvPicPr>
          <p:nvPr/>
        </p:nvPicPr>
        <p:blipFill>
          <a:blip r:embed="rId4"/>
          <a:stretch>
            <a:fillRect/>
          </a:stretch>
        </p:blipFill>
        <p:spPr>
          <a:xfrm>
            <a:off x="2201935" y="593411"/>
            <a:ext cx="1339689" cy="1781787"/>
          </a:xfrm>
          <a:prstGeom prst="rect">
            <a:avLst/>
          </a:prstGeom>
        </p:spPr>
      </p:pic>
      <p:sp>
        <p:nvSpPr>
          <p:cNvPr id="17" name="TextBox 16">
            <a:extLst>
              <a:ext uri="{FF2B5EF4-FFF2-40B4-BE49-F238E27FC236}">
                <a16:creationId xmlns:a16="http://schemas.microsoft.com/office/drawing/2014/main" id="{EA3FD06F-03CB-DA64-F9B9-E80D4CE83531}"/>
              </a:ext>
            </a:extLst>
          </p:cNvPr>
          <p:cNvSpPr txBox="1"/>
          <p:nvPr/>
        </p:nvSpPr>
        <p:spPr>
          <a:xfrm>
            <a:off x="4257330" y="1168609"/>
            <a:ext cx="499839" cy="923330"/>
          </a:xfrm>
          <a:prstGeom prst="rect">
            <a:avLst/>
          </a:prstGeom>
          <a:noFill/>
        </p:spPr>
        <p:txBody>
          <a:bodyPr wrap="square">
            <a:spAutoFit/>
          </a:bodyPr>
          <a:lstStyle/>
          <a:p>
            <a:r>
              <a:rPr lang="en-GB" sz="5400">
                <a:latin typeface="+mj-lt"/>
              </a:rPr>
              <a:t>X</a:t>
            </a:r>
            <a:endParaRPr lang="en-SE" sz="5400"/>
          </a:p>
        </p:txBody>
      </p:sp>
    </p:spTree>
    <p:extLst>
      <p:ext uri="{BB962C8B-B14F-4D97-AF65-F5344CB8AC3E}">
        <p14:creationId xmlns:p14="http://schemas.microsoft.com/office/powerpoint/2010/main" val="37778733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a:extLst>
            <a:ext uri="{FF2B5EF4-FFF2-40B4-BE49-F238E27FC236}">
              <a16:creationId xmlns:a16="http://schemas.microsoft.com/office/drawing/2014/main" id="{6AAE9CB9-0ABC-FD1F-FCFC-71DC7A1A90B2}"/>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6E08426F-D79B-8429-0C77-D065C3463D50}"/>
              </a:ext>
            </a:extLst>
          </p:cNvPr>
          <p:cNvGrpSpPr/>
          <p:nvPr/>
        </p:nvGrpSpPr>
        <p:grpSpPr>
          <a:xfrm>
            <a:off x="107950" y="87313"/>
            <a:ext cx="8928100" cy="4968875"/>
            <a:chOff x="107950" y="87313"/>
            <a:chExt cx="8928100" cy="4968875"/>
          </a:xfrm>
        </p:grpSpPr>
        <p:cxnSp>
          <p:nvCxnSpPr>
            <p:cNvPr id="3" name="Straight Connector 2">
              <a:extLst>
                <a:ext uri="{FF2B5EF4-FFF2-40B4-BE49-F238E27FC236}">
                  <a16:creationId xmlns:a16="http://schemas.microsoft.com/office/drawing/2014/main" id="{30FA11FE-E5B3-D705-DC7F-CFC399D58244}"/>
                </a:ext>
              </a:extLst>
            </p:cNvPr>
            <p:cNvCxnSpPr>
              <a:cxnSpLocks/>
            </p:cNvCxnSpPr>
            <p:nvPr/>
          </p:nvCxnSpPr>
          <p:spPr>
            <a:xfrm>
              <a:off x="1079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E970079C-FE07-FB92-276B-024B9B2033E7}"/>
                </a:ext>
              </a:extLst>
            </p:cNvPr>
            <p:cNvCxnSpPr/>
            <p:nvPr/>
          </p:nvCxnSpPr>
          <p:spPr>
            <a:xfrm>
              <a:off x="107950" y="87313"/>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B237EE35-DD29-2D0D-303A-7453F95BC55A}"/>
                </a:ext>
              </a:extLst>
            </p:cNvPr>
            <p:cNvCxnSpPr/>
            <p:nvPr/>
          </p:nvCxnSpPr>
          <p:spPr>
            <a:xfrm>
              <a:off x="90360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14407A6C-B55F-EAC1-683F-FB890599F18A}"/>
                </a:ext>
              </a:extLst>
            </p:cNvPr>
            <p:cNvCxnSpPr/>
            <p:nvPr/>
          </p:nvCxnSpPr>
          <p:spPr>
            <a:xfrm>
              <a:off x="107950" y="5056188"/>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grpSp>
      <p:grpSp>
        <p:nvGrpSpPr>
          <p:cNvPr id="2" name="Group 1">
            <a:extLst>
              <a:ext uri="{FF2B5EF4-FFF2-40B4-BE49-F238E27FC236}">
                <a16:creationId xmlns:a16="http://schemas.microsoft.com/office/drawing/2014/main" id="{7061E229-DCD5-CBDB-40D0-292FF587B499}"/>
              </a:ext>
            </a:extLst>
          </p:cNvPr>
          <p:cNvGrpSpPr/>
          <p:nvPr/>
        </p:nvGrpSpPr>
        <p:grpSpPr>
          <a:xfrm>
            <a:off x="0" y="631914"/>
            <a:ext cx="3957403" cy="983525"/>
            <a:chOff x="1500300" y="3199855"/>
            <a:chExt cx="7312627" cy="460200"/>
          </a:xfrm>
          <a:solidFill>
            <a:schemeClr val="bg1"/>
          </a:solidFill>
        </p:grpSpPr>
        <p:sp>
          <p:nvSpPr>
            <p:cNvPr id="4" name="Google Shape;472;p66">
              <a:extLst>
                <a:ext uri="{FF2B5EF4-FFF2-40B4-BE49-F238E27FC236}">
                  <a16:creationId xmlns:a16="http://schemas.microsoft.com/office/drawing/2014/main" id="{7AA753DA-0985-C0B7-C4E7-6ADEEC60BF33}"/>
                </a:ext>
              </a:extLst>
            </p:cNvPr>
            <p:cNvSpPr/>
            <p:nvPr/>
          </p:nvSpPr>
          <p:spPr>
            <a:xfrm>
              <a:off x="1500300" y="3199855"/>
              <a:ext cx="7312627" cy="460200"/>
            </a:xfrm>
            <a:prstGeom prst="rect">
              <a:avLst/>
            </a:prstGeom>
            <a:grpFill/>
            <a:ln>
              <a:noFill/>
            </a:ln>
          </p:spPr>
          <p:txBody>
            <a:bodyPr spcFirstLastPara="1" wrap="square" lIns="91425" tIns="91425" rIns="91425" bIns="91425" anchor="ctr" anchorCtr="0">
              <a:noAutofit/>
            </a:bodyPr>
            <a:lstStyle/>
            <a:p>
              <a:r>
                <a:rPr lang="en-GB" sz="4000">
                  <a:latin typeface="+mj-lt"/>
                </a:rPr>
                <a:t>  Joining the data sets</a:t>
              </a:r>
            </a:p>
          </p:txBody>
        </p:sp>
        <p:cxnSp>
          <p:nvCxnSpPr>
            <p:cNvPr id="5" name="Google Shape;475;p66">
              <a:extLst>
                <a:ext uri="{FF2B5EF4-FFF2-40B4-BE49-F238E27FC236}">
                  <a16:creationId xmlns:a16="http://schemas.microsoft.com/office/drawing/2014/main" id="{6BC175FC-076C-722A-31F2-83F90A5F92C5}"/>
                </a:ext>
              </a:extLst>
            </p:cNvPr>
            <p:cNvCxnSpPr>
              <a:cxnSpLocks/>
            </p:cNvCxnSpPr>
            <p:nvPr/>
          </p:nvCxnSpPr>
          <p:spPr>
            <a:xfrm>
              <a:off x="1699774" y="3199855"/>
              <a:ext cx="0" cy="460200"/>
            </a:xfrm>
            <a:prstGeom prst="straightConnector1">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grpSp>
      <p:pic>
        <p:nvPicPr>
          <p:cNvPr id="6" name="Picture 5" descr="A black and white sign with a tree and text&#10;&#10;Description automatically generated">
            <a:extLst>
              <a:ext uri="{FF2B5EF4-FFF2-40B4-BE49-F238E27FC236}">
                <a16:creationId xmlns:a16="http://schemas.microsoft.com/office/drawing/2014/main" id="{0A404711-5F2C-93DF-985A-0C9E665555F9}"/>
              </a:ext>
            </a:extLst>
          </p:cNvPr>
          <p:cNvPicPr>
            <a:picLocks noChangeAspect="1"/>
          </p:cNvPicPr>
          <p:nvPr/>
        </p:nvPicPr>
        <p:blipFill>
          <a:blip r:embed="rId2"/>
          <a:stretch>
            <a:fillRect/>
          </a:stretch>
        </p:blipFill>
        <p:spPr>
          <a:xfrm>
            <a:off x="8362616" y="4160521"/>
            <a:ext cx="673434" cy="895668"/>
          </a:xfrm>
          <a:prstGeom prst="rect">
            <a:avLst/>
          </a:prstGeom>
        </p:spPr>
      </p:pic>
      <p:sp>
        <p:nvSpPr>
          <p:cNvPr id="9" name="TextBox 8">
            <a:extLst>
              <a:ext uri="{FF2B5EF4-FFF2-40B4-BE49-F238E27FC236}">
                <a16:creationId xmlns:a16="http://schemas.microsoft.com/office/drawing/2014/main" id="{412548D3-AD7A-97A6-1AA2-797B399BB724}"/>
              </a:ext>
            </a:extLst>
          </p:cNvPr>
          <p:cNvSpPr txBox="1"/>
          <p:nvPr/>
        </p:nvSpPr>
        <p:spPr>
          <a:xfrm>
            <a:off x="110987" y="1751729"/>
            <a:ext cx="8921186" cy="32932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rgbClr val="1CAAFC"/>
                </a:solidFill>
                <a:latin typeface="Arial"/>
                <a:cs typeface="Arial"/>
              </a:rPr>
              <a:t>ALTER</a:t>
            </a:r>
            <a:r>
              <a:rPr lang="en-US" sz="1600">
                <a:solidFill>
                  <a:srgbClr val="1CAAFC"/>
                </a:solidFill>
                <a:latin typeface="Arial"/>
                <a:cs typeface="Arial"/>
              </a:rPr>
              <a:t> </a:t>
            </a:r>
            <a:r>
              <a:rPr lang="en-US" sz="1600" b="1">
                <a:solidFill>
                  <a:srgbClr val="1CAAFC"/>
                </a:solidFill>
                <a:latin typeface="Arial"/>
                <a:cs typeface="Arial"/>
              </a:rPr>
              <a:t>TABLE</a:t>
            </a:r>
            <a:r>
              <a:rPr lang="en-US" sz="1600">
                <a:solidFill>
                  <a:srgbClr val="CCCCCC"/>
                </a:solidFill>
                <a:latin typeface="Arial"/>
                <a:cs typeface="Arial"/>
              </a:rPr>
              <a:t> </a:t>
            </a:r>
            <a:r>
              <a:rPr lang="en-US" sz="1600" err="1">
                <a:solidFill>
                  <a:schemeClr val="accent5">
                    <a:lumMod val="60000"/>
                    <a:lumOff val="40000"/>
                  </a:schemeClr>
                </a:solidFill>
                <a:latin typeface="Arial"/>
                <a:cs typeface="Arial"/>
              </a:rPr>
              <a:t>sales_org</a:t>
            </a:r>
            <a:r>
              <a:rPr lang="en-US" sz="1600">
                <a:solidFill>
                  <a:srgbClr val="CCCCCC"/>
                </a:solidFill>
                <a:latin typeface="Arial"/>
                <a:cs typeface="Arial"/>
              </a:rPr>
              <a:t> </a:t>
            </a:r>
            <a:r>
              <a:rPr lang="en-US" sz="1600" b="1">
                <a:solidFill>
                  <a:srgbClr val="1CAAFC"/>
                </a:solidFill>
                <a:latin typeface="Arial"/>
                <a:cs typeface="Arial"/>
              </a:rPr>
              <a:t>RENAME</a:t>
            </a:r>
            <a:r>
              <a:rPr lang="en-US" sz="1600">
                <a:solidFill>
                  <a:srgbClr val="1CAAFC"/>
                </a:solidFill>
                <a:latin typeface="Arial"/>
                <a:cs typeface="Arial"/>
              </a:rPr>
              <a:t> </a:t>
            </a:r>
            <a:r>
              <a:rPr lang="en-US" sz="1600" b="1">
                <a:solidFill>
                  <a:srgbClr val="1CAAFC"/>
                </a:solidFill>
                <a:latin typeface="Arial"/>
                <a:cs typeface="Arial"/>
              </a:rPr>
              <a:t>COLUMN</a:t>
            </a:r>
            <a:r>
              <a:rPr lang="en-US" sz="1600">
                <a:solidFill>
                  <a:srgbClr val="CCCCCC"/>
                </a:solidFill>
                <a:latin typeface="Arial"/>
                <a:cs typeface="Arial"/>
              </a:rPr>
              <a:t> </a:t>
            </a:r>
            <a:r>
              <a:rPr lang="en-US" sz="1600" err="1">
                <a:solidFill>
                  <a:schemeClr val="bg1"/>
                </a:solidFill>
                <a:latin typeface="Arial"/>
                <a:cs typeface="Arial"/>
              </a:rPr>
              <a:t>key_ss_org</a:t>
            </a:r>
            <a:r>
              <a:rPr lang="en-US" sz="1600">
                <a:solidFill>
                  <a:srgbClr val="CCCCCC"/>
                </a:solidFill>
                <a:latin typeface="Arial"/>
                <a:cs typeface="Arial"/>
              </a:rPr>
              <a:t> </a:t>
            </a:r>
            <a:r>
              <a:rPr lang="en-US" sz="1600" b="1">
                <a:solidFill>
                  <a:srgbClr val="1CAAFC"/>
                </a:solidFill>
                <a:latin typeface="Arial"/>
                <a:cs typeface="Arial"/>
              </a:rPr>
              <a:t>TO</a:t>
            </a:r>
            <a:r>
              <a:rPr lang="en-US" sz="1600">
                <a:solidFill>
                  <a:srgbClr val="CCCCCC"/>
                </a:solidFill>
                <a:latin typeface="Arial"/>
                <a:cs typeface="Arial"/>
              </a:rPr>
              <a:t> </a:t>
            </a:r>
            <a:r>
              <a:rPr lang="en-US" sz="1600" err="1">
                <a:solidFill>
                  <a:schemeClr val="bg1"/>
                </a:solidFill>
                <a:latin typeface="Arial"/>
                <a:cs typeface="Arial"/>
              </a:rPr>
              <a:t>key_ss_or</a:t>
            </a:r>
            <a:r>
              <a:rPr lang="en-US" sz="1600">
                <a:solidFill>
                  <a:schemeClr val="bg1"/>
                </a:solidFill>
                <a:latin typeface="Arial"/>
                <a:cs typeface="Arial"/>
              </a:rPr>
              <a:t>;</a:t>
            </a:r>
          </a:p>
          <a:p>
            <a:r>
              <a:rPr lang="en-US" sz="1600" b="1">
                <a:solidFill>
                  <a:srgbClr val="1CAAFC"/>
                </a:solidFill>
                <a:latin typeface="Arial"/>
                <a:cs typeface="Arial"/>
              </a:rPr>
              <a:t>ALTER</a:t>
            </a:r>
            <a:r>
              <a:rPr lang="en-US" sz="1600">
                <a:solidFill>
                  <a:srgbClr val="1CAAFC"/>
                </a:solidFill>
                <a:latin typeface="Arial"/>
                <a:cs typeface="Arial"/>
              </a:rPr>
              <a:t> </a:t>
            </a:r>
            <a:r>
              <a:rPr lang="en-US" sz="1600" b="1">
                <a:solidFill>
                  <a:srgbClr val="1CAAFC"/>
                </a:solidFill>
                <a:latin typeface="Arial"/>
                <a:cs typeface="Arial"/>
              </a:rPr>
              <a:t>TABLE</a:t>
            </a:r>
            <a:r>
              <a:rPr lang="en-US" sz="1600">
                <a:solidFill>
                  <a:srgbClr val="CCCCCC"/>
                </a:solidFill>
                <a:latin typeface="Arial"/>
                <a:cs typeface="Arial"/>
              </a:rPr>
              <a:t> </a:t>
            </a:r>
            <a:r>
              <a:rPr lang="en-US" sz="1600">
                <a:solidFill>
                  <a:schemeClr val="accent5">
                    <a:lumMod val="60000"/>
                    <a:lumOff val="40000"/>
                  </a:schemeClr>
                </a:solidFill>
                <a:latin typeface="Arial"/>
                <a:cs typeface="Arial"/>
              </a:rPr>
              <a:t>policy </a:t>
            </a:r>
            <a:r>
              <a:rPr lang="en-US" sz="1600" b="1">
                <a:solidFill>
                  <a:srgbClr val="1CAAFC"/>
                </a:solidFill>
                <a:latin typeface="Arial"/>
                <a:cs typeface="Arial"/>
              </a:rPr>
              <a:t>RENAME</a:t>
            </a:r>
            <a:r>
              <a:rPr lang="en-US" sz="1600">
                <a:solidFill>
                  <a:srgbClr val="1CAAFC"/>
                </a:solidFill>
                <a:latin typeface="Arial"/>
                <a:cs typeface="Arial"/>
              </a:rPr>
              <a:t> </a:t>
            </a:r>
            <a:r>
              <a:rPr lang="en-US" sz="1600" b="1">
                <a:solidFill>
                  <a:srgbClr val="1CAAFC"/>
                </a:solidFill>
                <a:latin typeface="Arial"/>
                <a:cs typeface="Arial"/>
              </a:rPr>
              <a:t>COLUMN</a:t>
            </a:r>
            <a:r>
              <a:rPr lang="en-US" sz="1600">
                <a:solidFill>
                  <a:srgbClr val="CCCCCC"/>
                </a:solidFill>
                <a:latin typeface="Arial"/>
                <a:cs typeface="Arial"/>
              </a:rPr>
              <a:t> </a:t>
            </a:r>
            <a:r>
              <a:rPr lang="en-US" sz="1600" err="1">
                <a:solidFill>
                  <a:schemeClr val="bg1"/>
                </a:solidFill>
                <a:latin typeface="Arial"/>
                <a:cs typeface="Arial"/>
              </a:rPr>
              <a:t>key_policy</a:t>
            </a:r>
            <a:r>
              <a:rPr lang="en-US" sz="1600">
                <a:solidFill>
                  <a:srgbClr val="CCCCCC"/>
                </a:solidFill>
                <a:latin typeface="Arial"/>
                <a:cs typeface="Arial"/>
              </a:rPr>
              <a:t> </a:t>
            </a:r>
            <a:r>
              <a:rPr lang="en-US" sz="1600" b="1">
                <a:solidFill>
                  <a:srgbClr val="1CAAFC"/>
                </a:solidFill>
                <a:latin typeface="Arial"/>
                <a:cs typeface="Arial"/>
              </a:rPr>
              <a:t>TO</a:t>
            </a:r>
            <a:r>
              <a:rPr lang="en-US" sz="1600">
                <a:solidFill>
                  <a:srgbClr val="CCCCCC"/>
                </a:solidFill>
                <a:latin typeface="Arial"/>
                <a:cs typeface="Arial"/>
              </a:rPr>
              <a:t> </a:t>
            </a:r>
            <a:r>
              <a:rPr lang="en-US" sz="1600" err="1">
                <a:solidFill>
                  <a:schemeClr val="bg1"/>
                </a:solidFill>
                <a:latin typeface="Arial"/>
                <a:cs typeface="Arial"/>
              </a:rPr>
              <a:t>key_polic</a:t>
            </a:r>
            <a:r>
              <a:rPr lang="en-US" sz="1600">
                <a:solidFill>
                  <a:schemeClr val="bg1"/>
                </a:solidFill>
                <a:latin typeface="Arial"/>
                <a:cs typeface="Arial"/>
              </a:rPr>
              <a:t>;</a:t>
            </a:r>
          </a:p>
          <a:p>
            <a:r>
              <a:rPr lang="en-US" sz="1600" b="1">
                <a:solidFill>
                  <a:srgbClr val="1CAAFC"/>
                </a:solidFill>
                <a:latin typeface="Arial"/>
                <a:cs typeface="Arial"/>
              </a:rPr>
              <a:t>ALTER</a:t>
            </a:r>
            <a:r>
              <a:rPr lang="en-US" sz="1600">
                <a:solidFill>
                  <a:srgbClr val="1CAAFC"/>
                </a:solidFill>
                <a:latin typeface="Arial"/>
                <a:cs typeface="Arial"/>
              </a:rPr>
              <a:t> </a:t>
            </a:r>
            <a:r>
              <a:rPr lang="en-US" sz="1600" b="1">
                <a:solidFill>
                  <a:srgbClr val="1CAAFC"/>
                </a:solidFill>
                <a:latin typeface="Arial"/>
                <a:cs typeface="Arial"/>
              </a:rPr>
              <a:t>TABLE</a:t>
            </a:r>
            <a:r>
              <a:rPr lang="en-US" sz="1600">
                <a:solidFill>
                  <a:srgbClr val="CCCCCC"/>
                </a:solidFill>
                <a:latin typeface="Arial"/>
                <a:cs typeface="Arial"/>
              </a:rPr>
              <a:t> </a:t>
            </a:r>
            <a:r>
              <a:rPr lang="en-US" sz="1600">
                <a:solidFill>
                  <a:schemeClr val="accent5">
                    <a:lumMod val="60000"/>
                    <a:lumOff val="40000"/>
                  </a:schemeClr>
                </a:solidFill>
                <a:latin typeface="Arial"/>
                <a:cs typeface="Arial"/>
              </a:rPr>
              <a:t>policy </a:t>
            </a:r>
            <a:r>
              <a:rPr lang="en-US" sz="1600" b="1">
                <a:solidFill>
                  <a:srgbClr val="1CAAFC"/>
                </a:solidFill>
                <a:latin typeface="Arial"/>
                <a:cs typeface="Arial"/>
              </a:rPr>
              <a:t>RENAME</a:t>
            </a:r>
            <a:r>
              <a:rPr lang="en-US" sz="1600">
                <a:solidFill>
                  <a:srgbClr val="1CAAFC"/>
                </a:solidFill>
                <a:latin typeface="Arial"/>
                <a:cs typeface="Arial"/>
              </a:rPr>
              <a:t> </a:t>
            </a:r>
            <a:r>
              <a:rPr lang="en-US" sz="1600" b="1">
                <a:solidFill>
                  <a:srgbClr val="1CAAFC"/>
                </a:solidFill>
                <a:latin typeface="Arial"/>
                <a:cs typeface="Arial"/>
              </a:rPr>
              <a:t>COLUMN</a:t>
            </a:r>
            <a:r>
              <a:rPr lang="en-US" sz="1600">
                <a:solidFill>
                  <a:srgbClr val="CCCCCC"/>
                </a:solidFill>
                <a:latin typeface="Arial"/>
                <a:cs typeface="Arial"/>
              </a:rPr>
              <a:t> </a:t>
            </a:r>
            <a:r>
              <a:rPr lang="en-US" sz="1600" err="1">
                <a:solidFill>
                  <a:schemeClr val="bg1"/>
                </a:solidFill>
                <a:latin typeface="Arial"/>
                <a:cs typeface="Arial"/>
              </a:rPr>
              <a:t>vld_fm_tms</a:t>
            </a:r>
            <a:r>
              <a:rPr lang="en-US" sz="1600">
                <a:solidFill>
                  <a:srgbClr val="CCCCCC"/>
                </a:solidFill>
                <a:latin typeface="Arial"/>
                <a:cs typeface="Arial"/>
              </a:rPr>
              <a:t> </a:t>
            </a:r>
            <a:r>
              <a:rPr lang="en-US" sz="1600" b="1">
                <a:solidFill>
                  <a:srgbClr val="1CAAFC"/>
                </a:solidFill>
                <a:latin typeface="Arial"/>
                <a:cs typeface="Arial"/>
              </a:rPr>
              <a:t>TO</a:t>
            </a:r>
            <a:r>
              <a:rPr lang="en-US" sz="1600">
                <a:solidFill>
                  <a:srgbClr val="CCCCCC"/>
                </a:solidFill>
                <a:latin typeface="Arial"/>
                <a:cs typeface="Arial"/>
              </a:rPr>
              <a:t> </a:t>
            </a:r>
            <a:r>
              <a:rPr lang="en-US" sz="1600" err="1">
                <a:solidFill>
                  <a:schemeClr val="bg1"/>
                </a:solidFill>
                <a:latin typeface="Arial"/>
                <a:cs typeface="Arial"/>
              </a:rPr>
              <a:t>vld_fm_tm</a:t>
            </a:r>
            <a:r>
              <a:rPr lang="en-US" sz="1600">
                <a:solidFill>
                  <a:schemeClr val="bg1"/>
                </a:solidFill>
                <a:latin typeface="Arial"/>
                <a:cs typeface="Arial"/>
              </a:rPr>
              <a:t>;</a:t>
            </a:r>
          </a:p>
          <a:p>
            <a:r>
              <a:rPr lang="en-US" sz="1600" b="1">
                <a:solidFill>
                  <a:srgbClr val="1CAAFC"/>
                </a:solidFill>
                <a:latin typeface="Arial"/>
                <a:cs typeface="Arial"/>
              </a:rPr>
              <a:t>ALTER</a:t>
            </a:r>
            <a:r>
              <a:rPr lang="en-US" sz="1600">
                <a:solidFill>
                  <a:srgbClr val="1CAAFC"/>
                </a:solidFill>
                <a:latin typeface="Arial"/>
                <a:cs typeface="Arial"/>
              </a:rPr>
              <a:t> </a:t>
            </a:r>
            <a:r>
              <a:rPr lang="en-US" sz="1600" b="1">
                <a:solidFill>
                  <a:srgbClr val="1CAAFC"/>
                </a:solidFill>
                <a:latin typeface="Arial"/>
                <a:cs typeface="Arial"/>
              </a:rPr>
              <a:t>TABLE</a:t>
            </a:r>
            <a:r>
              <a:rPr lang="en-US" sz="1600">
                <a:solidFill>
                  <a:srgbClr val="CCCCCC"/>
                </a:solidFill>
                <a:latin typeface="Arial"/>
                <a:cs typeface="Arial"/>
              </a:rPr>
              <a:t> </a:t>
            </a:r>
            <a:r>
              <a:rPr lang="en-US" sz="1600">
                <a:solidFill>
                  <a:schemeClr val="accent5">
                    <a:lumMod val="60000"/>
                    <a:lumOff val="40000"/>
                  </a:schemeClr>
                </a:solidFill>
                <a:latin typeface="Arial"/>
                <a:cs typeface="Arial"/>
              </a:rPr>
              <a:t>policy </a:t>
            </a:r>
            <a:r>
              <a:rPr lang="en-US" sz="1600" b="1">
                <a:solidFill>
                  <a:srgbClr val="1CAAFC"/>
                </a:solidFill>
                <a:latin typeface="Arial"/>
                <a:cs typeface="Arial"/>
              </a:rPr>
              <a:t>RENAME</a:t>
            </a:r>
            <a:r>
              <a:rPr lang="en-US" sz="1600">
                <a:solidFill>
                  <a:srgbClr val="1CAAFC"/>
                </a:solidFill>
                <a:latin typeface="Arial"/>
                <a:cs typeface="Arial"/>
              </a:rPr>
              <a:t> </a:t>
            </a:r>
            <a:r>
              <a:rPr lang="en-US" sz="1600" b="1">
                <a:solidFill>
                  <a:srgbClr val="1CAAFC"/>
                </a:solidFill>
                <a:latin typeface="Arial"/>
                <a:cs typeface="Arial"/>
              </a:rPr>
              <a:t>COLUMN</a:t>
            </a:r>
            <a:r>
              <a:rPr lang="en-US" sz="1600">
                <a:solidFill>
                  <a:srgbClr val="CCCCCC"/>
                </a:solidFill>
                <a:latin typeface="Arial"/>
                <a:cs typeface="Arial"/>
              </a:rPr>
              <a:t> </a:t>
            </a:r>
            <a:r>
              <a:rPr lang="en-US" sz="1600" err="1">
                <a:solidFill>
                  <a:schemeClr val="bg1"/>
                </a:solidFill>
                <a:latin typeface="Arial"/>
                <a:cs typeface="Arial"/>
              </a:rPr>
              <a:t>vld_to_tms</a:t>
            </a:r>
            <a:r>
              <a:rPr lang="en-US" sz="1600">
                <a:solidFill>
                  <a:srgbClr val="CCCCCC"/>
                </a:solidFill>
                <a:latin typeface="Arial"/>
                <a:cs typeface="Arial"/>
              </a:rPr>
              <a:t> </a:t>
            </a:r>
            <a:r>
              <a:rPr lang="en-US" sz="1600" b="1">
                <a:solidFill>
                  <a:srgbClr val="1CAAFC"/>
                </a:solidFill>
                <a:latin typeface="Arial"/>
                <a:cs typeface="Arial"/>
              </a:rPr>
              <a:t>TO</a:t>
            </a:r>
            <a:r>
              <a:rPr lang="en-US" sz="1600">
                <a:solidFill>
                  <a:srgbClr val="CCCCCC"/>
                </a:solidFill>
                <a:latin typeface="Arial"/>
                <a:cs typeface="Arial"/>
              </a:rPr>
              <a:t> </a:t>
            </a:r>
            <a:r>
              <a:rPr lang="en-US" sz="1600" err="1">
                <a:solidFill>
                  <a:schemeClr val="bg1"/>
                </a:solidFill>
                <a:latin typeface="Arial"/>
                <a:cs typeface="Arial"/>
              </a:rPr>
              <a:t>vld_to_tm</a:t>
            </a:r>
            <a:r>
              <a:rPr lang="en-US" sz="1600">
                <a:solidFill>
                  <a:schemeClr val="bg1"/>
                </a:solidFill>
                <a:latin typeface="Arial"/>
                <a:cs typeface="Arial"/>
              </a:rPr>
              <a:t>;</a:t>
            </a:r>
          </a:p>
          <a:p>
            <a:r>
              <a:rPr lang="en-US" sz="1600" b="1">
                <a:solidFill>
                  <a:srgbClr val="1CAAFC"/>
                </a:solidFill>
                <a:latin typeface="Arial"/>
                <a:cs typeface="Arial"/>
              </a:rPr>
              <a:t>CREATE</a:t>
            </a:r>
            <a:r>
              <a:rPr lang="en-US" sz="1600">
                <a:solidFill>
                  <a:srgbClr val="1CAAFC"/>
                </a:solidFill>
                <a:latin typeface="Arial"/>
                <a:cs typeface="Arial"/>
              </a:rPr>
              <a:t> </a:t>
            </a:r>
            <a:r>
              <a:rPr lang="en-US" sz="1600" b="1">
                <a:solidFill>
                  <a:srgbClr val="1CAAFC"/>
                </a:solidFill>
                <a:latin typeface="Arial"/>
                <a:cs typeface="Arial"/>
              </a:rPr>
              <a:t>TABLE</a:t>
            </a:r>
            <a:r>
              <a:rPr lang="en-US" sz="1600">
                <a:solidFill>
                  <a:srgbClr val="CCCCCC"/>
                </a:solidFill>
                <a:latin typeface="Arial"/>
                <a:cs typeface="Arial"/>
              </a:rPr>
              <a:t> </a:t>
            </a:r>
            <a:r>
              <a:rPr lang="en-US" sz="1600" err="1">
                <a:solidFill>
                  <a:schemeClr val="bg1"/>
                </a:solidFill>
                <a:latin typeface="Arial"/>
                <a:cs typeface="Arial"/>
              </a:rPr>
              <a:t>ntrim</a:t>
            </a:r>
            <a:r>
              <a:rPr lang="en-US" sz="1600">
                <a:solidFill>
                  <a:schemeClr val="bg1"/>
                </a:solidFill>
                <a:latin typeface="Arial"/>
                <a:cs typeface="Arial"/>
              </a:rPr>
              <a:t> </a:t>
            </a:r>
            <a:r>
              <a:rPr lang="en-US" sz="1600" b="1">
                <a:solidFill>
                  <a:srgbClr val="1CAAFC"/>
                </a:solidFill>
                <a:latin typeface="Arial"/>
                <a:cs typeface="Arial"/>
              </a:rPr>
              <a:t>AS</a:t>
            </a:r>
            <a:endParaRPr lang="en-US" sz="1600">
              <a:solidFill>
                <a:srgbClr val="1CAAFC"/>
              </a:solidFill>
              <a:latin typeface="Arial"/>
              <a:cs typeface="Arial"/>
            </a:endParaRPr>
          </a:p>
          <a:p>
            <a:r>
              <a:rPr lang="en-US" sz="1600" b="1">
                <a:solidFill>
                  <a:srgbClr val="1CAAFC"/>
                </a:solidFill>
                <a:latin typeface="Arial"/>
                <a:cs typeface="Arial"/>
              </a:rPr>
              <a:t>SELECT</a:t>
            </a:r>
            <a:r>
              <a:rPr lang="en-US" sz="1600">
                <a:solidFill>
                  <a:srgbClr val="CCCCCC"/>
                </a:solidFill>
                <a:latin typeface="Arial"/>
                <a:cs typeface="Arial"/>
              </a:rPr>
              <a:t> </a:t>
            </a:r>
            <a:r>
              <a:rPr lang="en-US" sz="1600">
                <a:solidFill>
                  <a:schemeClr val="bg1"/>
                </a:solidFill>
                <a:latin typeface="Arial"/>
                <a:cs typeface="Arial"/>
              </a:rPr>
              <a:t>*</a:t>
            </a:r>
          </a:p>
          <a:p>
            <a:r>
              <a:rPr lang="en-US" sz="1600" b="1">
                <a:solidFill>
                  <a:srgbClr val="1CAAFC"/>
                </a:solidFill>
                <a:latin typeface="Arial"/>
                <a:cs typeface="Arial"/>
              </a:rPr>
              <a:t>FROM</a:t>
            </a:r>
            <a:r>
              <a:rPr lang="en-US" sz="1600">
                <a:solidFill>
                  <a:srgbClr val="CCCCCC"/>
                </a:solidFill>
                <a:latin typeface="Arial"/>
                <a:cs typeface="Arial"/>
              </a:rPr>
              <a:t> </a:t>
            </a:r>
            <a:r>
              <a:rPr lang="en-US" sz="1600">
                <a:solidFill>
                  <a:schemeClr val="bg1"/>
                </a:solidFill>
                <a:latin typeface="Arial"/>
                <a:cs typeface="Arial"/>
              </a:rPr>
              <a:t>policy </a:t>
            </a:r>
            <a:r>
              <a:rPr lang="en-US" sz="1600" b="1">
                <a:solidFill>
                  <a:srgbClr val="1CAAFC"/>
                </a:solidFill>
                <a:latin typeface="Arial"/>
                <a:cs typeface="Arial"/>
              </a:rPr>
              <a:t>AS</a:t>
            </a:r>
            <a:r>
              <a:rPr lang="en-US" sz="1600" b="1">
                <a:solidFill>
                  <a:srgbClr val="739ECA"/>
                </a:solidFill>
                <a:latin typeface="Arial"/>
                <a:cs typeface="Arial"/>
              </a:rPr>
              <a:t> </a:t>
            </a:r>
            <a:r>
              <a:rPr lang="en-US" sz="1600">
                <a:solidFill>
                  <a:schemeClr val="bg1"/>
                </a:solidFill>
                <a:latin typeface="Arial"/>
                <a:cs typeface="Arial"/>
              </a:rPr>
              <a:t>p3</a:t>
            </a:r>
          </a:p>
          <a:p>
            <a:r>
              <a:rPr lang="en-US" sz="1600" b="1">
                <a:solidFill>
                  <a:srgbClr val="739ECA"/>
                </a:solidFill>
                <a:latin typeface="Arial"/>
                <a:cs typeface="Arial"/>
              </a:rPr>
              <a:t> </a:t>
            </a:r>
            <a:r>
              <a:rPr lang="en-US" sz="1600" b="1">
                <a:solidFill>
                  <a:srgbClr val="1CAAFC"/>
                </a:solidFill>
                <a:latin typeface="Arial"/>
                <a:cs typeface="Arial"/>
              </a:rPr>
              <a:t>LEFT JOIN</a:t>
            </a:r>
            <a:r>
              <a:rPr lang="en-US" sz="1600">
                <a:solidFill>
                  <a:srgbClr val="CCCCCC"/>
                </a:solidFill>
                <a:latin typeface="Arial"/>
                <a:cs typeface="Arial"/>
              </a:rPr>
              <a:t> </a:t>
            </a:r>
            <a:r>
              <a:rPr lang="en-US" sz="1600">
                <a:solidFill>
                  <a:schemeClr val="bg1"/>
                </a:solidFill>
                <a:latin typeface="Arial"/>
                <a:cs typeface="Arial"/>
              </a:rPr>
              <a:t>portfolio </a:t>
            </a:r>
            <a:r>
              <a:rPr lang="en-US" sz="1600" b="1">
                <a:solidFill>
                  <a:srgbClr val="1CAAFC"/>
                </a:solidFill>
                <a:latin typeface="Arial"/>
                <a:cs typeface="Arial"/>
              </a:rPr>
              <a:t>AS</a:t>
            </a:r>
            <a:r>
              <a:rPr lang="en-US" sz="1600" b="1">
                <a:solidFill>
                  <a:srgbClr val="739ECA"/>
                </a:solidFill>
                <a:latin typeface="Arial"/>
                <a:cs typeface="Arial"/>
              </a:rPr>
              <a:t> </a:t>
            </a:r>
            <a:r>
              <a:rPr lang="en-US" sz="1600">
                <a:solidFill>
                  <a:schemeClr val="bg1"/>
                </a:solidFill>
                <a:latin typeface="Arial"/>
                <a:cs typeface="Arial"/>
              </a:rPr>
              <a:t>p1</a:t>
            </a:r>
          </a:p>
          <a:p>
            <a:r>
              <a:rPr lang="en-US" sz="1600" b="1">
                <a:solidFill>
                  <a:srgbClr val="739ECA"/>
                </a:solidFill>
                <a:latin typeface="Arial"/>
                <a:cs typeface="Arial"/>
              </a:rPr>
              <a:t> </a:t>
            </a:r>
            <a:r>
              <a:rPr lang="en-US" sz="1600" b="1">
                <a:solidFill>
                  <a:srgbClr val="1CAAFC"/>
                </a:solidFill>
                <a:latin typeface="Arial"/>
                <a:cs typeface="Arial"/>
              </a:rPr>
              <a:t>ON</a:t>
            </a:r>
            <a:r>
              <a:rPr lang="en-US" sz="1600" b="1">
                <a:solidFill>
                  <a:srgbClr val="739ECA"/>
                </a:solidFill>
                <a:latin typeface="Arial"/>
                <a:cs typeface="Arial"/>
              </a:rPr>
              <a:t> </a:t>
            </a:r>
            <a:r>
              <a:rPr lang="en-US" sz="1600">
                <a:solidFill>
                  <a:schemeClr val="bg1"/>
                </a:solidFill>
                <a:latin typeface="Arial"/>
                <a:cs typeface="Arial"/>
              </a:rPr>
              <a:t>p1.key_policy = p3.key_polic</a:t>
            </a:r>
          </a:p>
          <a:p>
            <a:r>
              <a:rPr lang="en-US" sz="1600" b="1">
                <a:solidFill>
                  <a:srgbClr val="739ECA"/>
                </a:solidFill>
                <a:latin typeface="Arial"/>
                <a:cs typeface="Arial"/>
              </a:rPr>
              <a:t> </a:t>
            </a:r>
            <a:r>
              <a:rPr lang="en-US" sz="1600" b="1">
                <a:solidFill>
                  <a:srgbClr val="1CAAFC"/>
                </a:solidFill>
                <a:latin typeface="Arial"/>
                <a:cs typeface="Arial"/>
              </a:rPr>
              <a:t>LEFT JOIN</a:t>
            </a:r>
            <a:r>
              <a:rPr lang="en-US" sz="1600">
                <a:solidFill>
                  <a:srgbClr val="CCCCCC"/>
                </a:solidFill>
                <a:latin typeface="Arial"/>
                <a:cs typeface="Arial"/>
              </a:rPr>
              <a:t> </a:t>
            </a:r>
            <a:r>
              <a:rPr lang="en-US" sz="1600" err="1">
                <a:solidFill>
                  <a:schemeClr val="bg1"/>
                </a:solidFill>
                <a:latin typeface="Arial"/>
                <a:cs typeface="Arial"/>
              </a:rPr>
              <a:t>sales_org</a:t>
            </a:r>
            <a:r>
              <a:rPr lang="en-US" sz="1600">
                <a:solidFill>
                  <a:srgbClr val="CCCCCC"/>
                </a:solidFill>
                <a:latin typeface="Arial"/>
                <a:cs typeface="Arial"/>
              </a:rPr>
              <a:t> </a:t>
            </a:r>
            <a:r>
              <a:rPr lang="en-US" sz="1600" b="1">
                <a:solidFill>
                  <a:srgbClr val="1CAAFC"/>
                </a:solidFill>
                <a:latin typeface="Arial"/>
                <a:cs typeface="Arial"/>
              </a:rPr>
              <a:t>AS</a:t>
            </a:r>
            <a:r>
              <a:rPr lang="en-US" sz="1600" b="1">
                <a:solidFill>
                  <a:srgbClr val="739ECA"/>
                </a:solidFill>
                <a:latin typeface="Arial"/>
                <a:cs typeface="Arial"/>
              </a:rPr>
              <a:t> </a:t>
            </a:r>
            <a:r>
              <a:rPr lang="en-US" sz="1600">
                <a:solidFill>
                  <a:schemeClr val="bg1"/>
                </a:solidFill>
                <a:latin typeface="Arial"/>
                <a:cs typeface="Arial"/>
              </a:rPr>
              <a:t>p2</a:t>
            </a:r>
          </a:p>
          <a:p>
            <a:r>
              <a:rPr lang="en-US" sz="1600" b="1">
                <a:solidFill>
                  <a:srgbClr val="739ECA"/>
                </a:solidFill>
                <a:latin typeface="Arial"/>
                <a:cs typeface="Arial"/>
              </a:rPr>
              <a:t> </a:t>
            </a:r>
            <a:r>
              <a:rPr lang="en-US" sz="1600" b="1">
                <a:solidFill>
                  <a:srgbClr val="1CAAFC"/>
                </a:solidFill>
                <a:latin typeface="Arial"/>
                <a:cs typeface="Arial"/>
              </a:rPr>
              <a:t>ON</a:t>
            </a:r>
            <a:r>
              <a:rPr lang="en-US" sz="1600">
                <a:solidFill>
                  <a:srgbClr val="CCCCCC"/>
                </a:solidFill>
                <a:latin typeface="Arial"/>
                <a:cs typeface="Arial"/>
              </a:rPr>
              <a:t> </a:t>
            </a:r>
            <a:r>
              <a:rPr lang="en-US" sz="1600">
                <a:solidFill>
                  <a:schemeClr val="bg1"/>
                </a:solidFill>
                <a:latin typeface="Arial"/>
                <a:cs typeface="Arial"/>
              </a:rPr>
              <a:t>p2.key_ss_or = p1.key_ss_org</a:t>
            </a:r>
          </a:p>
          <a:p>
            <a:r>
              <a:rPr lang="en-US" sz="1600" b="1">
                <a:solidFill>
                  <a:srgbClr val="739ECA"/>
                </a:solidFill>
                <a:latin typeface="Arial"/>
                <a:cs typeface="Arial"/>
              </a:rPr>
              <a:t> </a:t>
            </a:r>
            <a:r>
              <a:rPr lang="en-US" sz="1600" b="1">
                <a:solidFill>
                  <a:srgbClr val="1CAAFC"/>
                </a:solidFill>
                <a:latin typeface="Arial"/>
                <a:cs typeface="Arial"/>
              </a:rPr>
              <a:t>LEFT JOIN</a:t>
            </a:r>
            <a:r>
              <a:rPr lang="en-US" sz="1600">
                <a:solidFill>
                  <a:srgbClr val="CCCCCC"/>
                </a:solidFill>
                <a:latin typeface="Arial"/>
                <a:cs typeface="Arial"/>
              </a:rPr>
              <a:t> </a:t>
            </a:r>
            <a:r>
              <a:rPr lang="en-US" sz="1600" err="1">
                <a:solidFill>
                  <a:schemeClr val="bg1"/>
                </a:solidFill>
                <a:latin typeface="Arial"/>
                <a:cs typeface="Arial"/>
              </a:rPr>
              <a:t>policy_transactions</a:t>
            </a:r>
            <a:r>
              <a:rPr lang="en-US" sz="1600">
                <a:solidFill>
                  <a:srgbClr val="CCCCCC"/>
                </a:solidFill>
                <a:latin typeface="Arial"/>
                <a:cs typeface="Arial"/>
              </a:rPr>
              <a:t> </a:t>
            </a:r>
            <a:r>
              <a:rPr lang="en-US" sz="1600" b="1">
                <a:solidFill>
                  <a:srgbClr val="1CAAFC"/>
                </a:solidFill>
                <a:latin typeface="Arial"/>
                <a:cs typeface="Arial"/>
              </a:rPr>
              <a:t>AS</a:t>
            </a:r>
            <a:r>
              <a:rPr lang="en-US" sz="1600" b="1">
                <a:solidFill>
                  <a:srgbClr val="739ECA"/>
                </a:solidFill>
                <a:latin typeface="Arial"/>
                <a:cs typeface="Arial"/>
              </a:rPr>
              <a:t> </a:t>
            </a:r>
            <a:r>
              <a:rPr lang="en-US" sz="1600">
                <a:solidFill>
                  <a:schemeClr val="bg1"/>
                </a:solidFill>
                <a:latin typeface="Arial"/>
                <a:cs typeface="Arial"/>
              </a:rPr>
              <a:t>p4</a:t>
            </a:r>
          </a:p>
          <a:p>
            <a:r>
              <a:rPr lang="en-US" sz="1600" b="1">
                <a:solidFill>
                  <a:srgbClr val="739ECA"/>
                </a:solidFill>
                <a:latin typeface="Arial"/>
                <a:cs typeface="Arial"/>
              </a:rPr>
              <a:t> </a:t>
            </a:r>
            <a:r>
              <a:rPr lang="en-US" sz="1600" b="1">
                <a:solidFill>
                  <a:srgbClr val="1CAAFC"/>
                </a:solidFill>
                <a:latin typeface="Arial"/>
                <a:cs typeface="Arial"/>
              </a:rPr>
              <a:t>ON</a:t>
            </a:r>
            <a:r>
              <a:rPr lang="en-US" sz="1600">
                <a:solidFill>
                  <a:srgbClr val="CCCCCC"/>
                </a:solidFill>
                <a:latin typeface="Arial"/>
                <a:cs typeface="Arial"/>
              </a:rPr>
              <a:t> </a:t>
            </a:r>
            <a:r>
              <a:rPr lang="en-US" sz="1600">
                <a:solidFill>
                  <a:schemeClr val="bg1"/>
                </a:solidFill>
                <a:latin typeface="Arial"/>
                <a:cs typeface="Arial"/>
              </a:rPr>
              <a:t>p4.po_no = p3.ext_refr</a:t>
            </a:r>
            <a:r>
              <a:rPr lang="en-US" sz="1600">
                <a:solidFill>
                  <a:srgbClr val="FFFF00"/>
                </a:solidFill>
                <a:latin typeface="Arial"/>
                <a:cs typeface="Arial"/>
              </a:rPr>
              <a:t>;</a:t>
            </a:r>
            <a:endParaRPr lang="en-US" sz="1600">
              <a:solidFill>
                <a:srgbClr val="FFFF00"/>
              </a:solidFill>
            </a:endParaRPr>
          </a:p>
        </p:txBody>
      </p:sp>
    </p:spTree>
    <p:extLst>
      <p:ext uri="{BB962C8B-B14F-4D97-AF65-F5344CB8AC3E}">
        <p14:creationId xmlns:p14="http://schemas.microsoft.com/office/powerpoint/2010/main" val="14624002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a:extLst>
            <a:ext uri="{FF2B5EF4-FFF2-40B4-BE49-F238E27FC236}">
              <a16:creationId xmlns:a16="http://schemas.microsoft.com/office/drawing/2014/main" id="{5B9134A7-8183-65FB-BFBA-428B8A9D2298}"/>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66554EFC-0739-B096-1EA3-A72BA2156DAE}"/>
              </a:ext>
            </a:extLst>
          </p:cNvPr>
          <p:cNvGrpSpPr/>
          <p:nvPr/>
        </p:nvGrpSpPr>
        <p:grpSpPr>
          <a:xfrm>
            <a:off x="107950" y="87313"/>
            <a:ext cx="8928100" cy="4968875"/>
            <a:chOff x="107950" y="87313"/>
            <a:chExt cx="8928100" cy="4968875"/>
          </a:xfrm>
        </p:grpSpPr>
        <p:cxnSp>
          <p:nvCxnSpPr>
            <p:cNvPr id="3" name="Straight Connector 2">
              <a:extLst>
                <a:ext uri="{FF2B5EF4-FFF2-40B4-BE49-F238E27FC236}">
                  <a16:creationId xmlns:a16="http://schemas.microsoft.com/office/drawing/2014/main" id="{B86C77F0-613A-D6CD-1ED3-A8ACAC879A02}"/>
                </a:ext>
              </a:extLst>
            </p:cNvPr>
            <p:cNvCxnSpPr>
              <a:cxnSpLocks/>
            </p:cNvCxnSpPr>
            <p:nvPr/>
          </p:nvCxnSpPr>
          <p:spPr>
            <a:xfrm>
              <a:off x="1079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5F4B5EB4-04CA-9C7B-4E94-198EC37ED004}"/>
                </a:ext>
              </a:extLst>
            </p:cNvPr>
            <p:cNvCxnSpPr/>
            <p:nvPr/>
          </p:nvCxnSpPr>
          <p:spPr>
            <a:xfrm>
              <a:off x="107950" y="87313"/>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BCC50F5-EFDD-BC3B-6BE1-3F91EB0826D5}"/>
                </a:ext>
              </a:extLst>
            </p:cNvPr>
            <p:cNvCxnSpPr/>
            <p:nvPr/>
          </p:nvCxnSpPr>
          <p:spPr>
            <a:xfrm>
              <a:off x="90360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36E525F3-AA3C-D021-2A51-710A17634CCC}"/>
                </a:ext>
              </a:extLst>
            </p:cNvPr>
            <p:cNvCxnSpPr/>
            <p:nvPr/>
          </p:nvCxnSpPr>
          <p:spPr>
            <a:xfrm>
              <a:off x="107950" y="5056188"/>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grpSp>
      <p:grpSp>
        <p:nvGrpSpPr>
          <p:cNvPr id="2" name="Group 1">
            <a:extLst>
              <a:ext uri="{FF2B5EF4-FFF2-40B4-BE49-F238E27FC236}">
                <a16:creationId xmlns:a16="http://schemas.microsoft.com/office/drawing/2014/main" id="{10044A66-6FB9-3516-41B4-EA97AA10EA8C}"/>
              </a:ext>
            </a:extLst>
          </p:cNvPr>
          <p:cNvGrpSpPr/>
          <p:nvPr/>
        </p:nvGrpSpPr>
        <p:grpSpPr>
          <a:xfrm>
            <a:off x="1991" y="629935"/>
            <a:ext cx="4106954" cy="985504"/>
            <a:chOff x="1503979" y="3198929"/>
            <a:chExt cx="7588973" cy="461126"/>
          </a:xfrm>
          <a:solidFill>
            <a:schemeClr val="bg1"/>
          </a:solidFill>
        </p:grpSpPr>
        <p:sp>
          <p:nvSpPr>
            <p:cNvPr id="4" name="Google Shape;472;p66">
              <a:extLst>
                <a:ext uri="{FF2B5EF4-FFF2-40B4-BE49-F238E27FC236}">
                  <a16:creationId xmlns:a16="http://schemas.microsoft.com/office/drawing/2014/main" id="{295A01B8-250F-DF0D-51EE-07854B9D9AED}"/>
                </a:ext>
              </a:extLst>
            </p:cNvPr>
            <p:cNvSpPr/>
            <p:nvPr/>
          </p:nvSpPr>
          <p:spPr>
            <a:xfrm>
              <a:off x="1503979" y="3198929"/>
              <a:ext cx="7588973" cy="460200"/>
            </a:xfrm>
            <a:prstGeom prst="rect">
              <a:avLst/>
            </a:prstGeom>
            <a:grpFill/>
            <a:ln>
              <a:noFill/>
            </a:ln>
          </p:spPr>
          <p:txBody>
            <a:bodyPr spcFirstLastPara="1" wrap="square" lIns="91425" tIns="91425" rIns="91425" bIns="91425" anchor="ctr" anchorCtr="0">
              <a:noAutofit/>
            </a:bodyPr>
            <a:lstStyle/>
            <a:p>
              <a:r>
                <a:rPr lang="en-GB" sz="4000">
                  <a:latin typeface="+mj-lt"/>
                </a:rPr>
                <a:t> COMMISSION STRUCTURE</a:t>
              </a:r>
            </a:p>
          </p:txBody>
        </p:sp>
        <p:cxnSp>
          <p:nvCxnSpPr>
            <p:cNvPr id="5" name="Google Shape;475;p66">
              <a:extLst>
                <a:ext uri="{FF2B5EF4-FFF2-40B4-BE49-F238E27FC236}">
                  <a16:creationId xmlns:a16="http://schemas.microsoft.com/office/drawing/2014/main" id="{4D216F3D-95E6-A5DD-05A3-20D021FBBCFD}"/>
                </a:ext>
              </a:extLst>
            </p:cNvPr>
            <p:cNvCxnSpPr>
              <a:cxnSpLocks/>
            </p:cNvCxnSpPr>
            <p:nvPr/>
          </p:nvCxnSpPr>
          <p:spPr>
            <a:xfrm>
              <a:off x="1699774" y="3199855"/>
              <a:ext cx="0" cy="460200"/>
            </a:xfrm>
            <a:prstGeom prst="straightConnector1">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grpSp>
      <p:pic>
        <p:nvPicPr>
          <p:cNvPr id="6" name="Picture 5" descr="A black and white sign with a tree and text&#10;&#10;Description automatically generated">
            <a:extLst>
              <a:ext uri="{FF2B5EF4-FFF2-40B4-BE49-F238E27FC236}">
                <a16:creationId xmlns:a16="http://schemas.microsoft.com/office/drawing/2014/main" id="{34E31051-D1C9-1632-4310-DA81A1757936}"/>
              </a:ext>
            </a:extLst>
          </p:cNvPr>
          <p:cNvPicPr>
            <a:picLocks noChangeAspect="1"/>
          </p:cNvPicPr>
          <p:nvPr/>
        </p:nvPicPr>
        <p:blipFill>
          <a:blip r:embed="rId2"/>
          <a:stretch>
            <a:fillRect/>
          </a:stretch>
        </p:blipFill>
        <p:spPr>
          <a:xfrm>
            <a:off x="8362616" y="4160521"/>
            <a:ext cx="673434" cy="895668"/>
          </a:xfrm>
          <a:prstGeom prst="rect">
            <a:avLst/>
          </a:prstGeom>
        </p:spPr>
      </p:pic>
      <p:sp>
        <p:nvSpPr>
          <p:cNvPr id="9" name="TextBox 8">
            <a:extLst>
              <a:ext uri="{FF2B5EF4-FFF2-40B4-BE49-F238E27FC236}">
                <a16:creationId xmlns:a16="http://schemas.microsoft.com/office/drawing/2014/main" id="{8771FBC0-EA46-27FF-2C9D-E721697F64CC}"/>
              </a:ext>
            </a:extLst>
          </p:cNvPr>
          <p:cNvSpPr txBox="1"/>
          <p:nvPr/>
        </p:nvSpPr>
        <p:spPr>
          <a:xfrm>
            <a:off x="3443260" y="860087"/>
            <a:ext cx="7550151" cy="523220"/>
          </a:xfrm>
          <a:prstGeom prst="rect">
            <a:avLst/>
          </a:prstGeom>
          <a:noFill/>
        </p:spPr>
        <p:txBody>
          <a:bodyPr wrap="square">
            <a:spAutoFit/>
          </a:bodyPr>
          <a:lstStyle/>
          <a:p>
            <a:pPr marL="457200" rtl="0" fontAlgn="base">
              <a:spcBef>
                <a:spcPts val="1200"/>
              </a:spcBef>
              <a:spcAft>
                <a:spcPts val="1200"/>
              </a:spcAft>
            </a:pPr>
            <a:r>
              <a:rPr lang="en-US" sz="1400" b="0" i="0" u="none" strike="noStrike">
                <a:solidFill>
                  <a:schemeClr val="bg1"/>
                </a:solidFill>
                <a:effectLst/>
                <a:latin typeface="Arial" panose="020B0604020202020204" pitchFamily="34" charset="0"/>
                <a:cs typeface="Arial" panose="020B0604020202020204" pitchFamily="34" charset="0"/>
              </a:rPr>
              <a:t>      First 1500 eligible policies: 12% of the </a:t>
            </a:r>
            <a:r>
              <a:rPr lang="en-US" sz="1400" b="0" i="0" u="none" strike="noStrike" err="1">
                <a:solidFill>
                  <a:schemeClr val="bg1"/>
                </a:solidFill>
                <a:effectLst/>
                <a:latin typeface="Arial" panose="020B0604020202020204" pitchFamily="34" charset="0"/>
                <a:cs typeface="Arial" panose="020B0604020202020204" pitchFamily="34" charset="0"/>
              </a:rPr>
              <a:t>Annual_Premium</a:t>
            </a:r>
            <a:br>
              <a:rPr lang="en-US" sz="1400">
                <a:solidFill>
                  <a:schemeClr val="bg1"/>
                </a:solidFill>
                <a:latin typeface="Arial" panose="020B0604020202020204" pitchFamily="34" charset="0"/>
                <a:cs typeface="Arial" panose="020B0604020202020204" pitchFamily="34" charset="0"/>
              </a:rPr>
            </a:br>
            <a:r>
              <a:rPr lang="en-US" sz="1400" b="0" i="0" u="none" strike="noStrike">
                <a:solidFill>
                  <a:schemeClr val="bg1"/>
                </a:solidFill>
                <a:effectLst/>
                <a:latin typeface="Arial" panose="020B0604020202020204" pitchFamily="34" charset="0"/>
                <a:cs typeface="Arial" panose="020B0604020202020204" pitchFamily="34" charset="0"/>
              </a:rPr>
              <a:t>F   1501st policy onwards: 14% of the </a:t>
            </a:r>
            <a:r>
              <a:rPr lang="en-US" sz="1400" b="0" i="0" u="none" strike="noStrike" err="1">
                <a:solidFill>
                  <a:schemeClr val="bg1"/>
                </a:solidFill>
                <a:effectLst/>
                <a:latin typeface="Arial" panose="020B0604020202020204" pitchFamily="34" charset="0"/>
                <a:cs typeface="Arial" panose="020B0604020202020204" pitchFamily="34" charset="0"/>
              </a:rPr>
              <a:t>Annual_Premium</a:t>
            </a:r>
            <a:endParaRPr lang="en-SE" sz="1400">
              <a:solidFill>
                <a:schemeClr val="bg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BECDD20B-940B-124E-055F-25A4167BC92B}"/>
              </a:ext>
            </a:extLst>
          </p:cNvPr>
          <p:cNvSpPr txBox="1"/>
          <p:nvPr/>
        </p:nvSpPr>
        <p:spPr>
          <a:xfrm>
            <a:off x="4116518" y="1383906"/>
            <a:ext cx="4605080" cy="3323987"/>
          </a:xfrm>
          <a:prstGeom prst="rect">
            <a:avLst/>
          </a:prstGeom>
          <a:noFill/>
        </p:spPr>
        <p:txBody>
          <a:bodyPr wrap="square" lIns="91440" tIns="45720" rIns="91440" bIns="45720" anchor="t">
            <a:spAutoFit/>
          </a:bodyPr>
          <a:lstStyle/>
          <a:p>
            <a:r>
              <a:rPr lang="en-US" sz="1400" b="1">
                <a:solidFill>
                  <a:srgbClr val="1CAAFC"/>
                </a:solidFill>
                <a:latin typeface="Arial"/>
                <a:cs typeface="Arial"/>
              </a:rPr>
              <a:t>SELECT</a:t>
            </a:r>
            <a:r>
              <a:rPr lang="en-US" sz="1400">
                <a:solidFill>
                  <a:schemeClr val="accent4"/>
                </a:solidFill>
                <a:latin typeface="Arial"/>
                <a:cs typeface="Arial"/>
              </a:rPr>
              <a:t> </a:t>
            </a:r>
          </a:p>
          <a:p>
            <a:r>
              <a:rPr lang="en-US" sz="1400" b="1">
                <a:solidFill>
                  <a:srgbClr val="1CAAFC"/>
                </a:solidFill>
                <a:latin typeface="Arial"/>
                <a:cs typeface="Arial"/>
              </a:rPr>
              <a:t>YEAR</a:t>
            </a:r>
            <a:r>
              <a:rPr lang="en-US" sz="1400">
                <a:solidFill>
                  <a:schemeClr val="bg1"/>
                </a:solidFill>
                <a:latin typeface="Arial"/>
                <a:cs typeface="Arial"/>
              </a:rPr>
              <a:t>(</a:t>
            </a:r>
            <a:r>
              <a:rPr lang="en-US" sz="1400" err="1">
                <a:solidFill>
                  <a:schemeClr val="bg1"/>
                </a:solidFill>
                <a:latin typeface="Arial"/>
                <a:cs typeface="Arial"/>
              </a:rPr>
              <a:t>PaymentDate</a:t>
            </a:r>
            <a:r>
              <a:rPr lang="en-US" sz="1400">
                <a:solidFill>
                  <a:schemeClr val="bg1"/>
                </a:solidFill>
                <a:latin typeface="Arial"/>
                <a:cs typeface="Arial"/>
              </a:rPr>
              <a:t>) </a:t>
            </a:r>
            <a:r>
              <a:rPr lang="en-US" sz="1400" b="1">
                <a:solidFill>
                  <a:srgbClr val="1CAAFC"/>
                </a:solidFill>
                <a:latin typeface="Arial"/>
                <a:cs typeface="Arial"/>
              </a:rPr>
              <a:t>AS</a:t>
            </a:r>
            <a:r>
              <a:rPr lang="en-US" sz="1400">
                <a:solidFill>
                  <a:schemeClr val="bg1"/>
                </a:solidFill>
                <a:latin typeface="Arial"/>
                <a:cs typeface="Arial"/>
              </a:rPr>
              <a:t> Year,</a:t>
            </a:r>
          </a:p>
          <a:p>
            <a:r>
              <a:rPr lang="en-US" sz="1400">
                <a:solidFill>
                  <a:schemeClr val="bg1"/>
                </a:solidFill>
                <a:latin typeface="Arial"/>
                <a:cs typeface="Arial"/>
              </a:rPr>
              <a:t>     MONTH(</a:t>
            </a:r>
            <a:r>
              <a:rPr lang="en-US" sz="1400" err="1">
                <a:solidFill>
                  <a:schemeClr val="bg1"/>
                </a:solidFill>
                <a:latin typeface="Arial"/>
                <a:cs typeface="Arial"/>
              </a:rPr>
              <a:t>PaymentDate</a:t>
            </a:r>
            <a:r>
              <a:rPr lang="en-US" sz="1400">
                <a:solidFill>
                  <a:schemeClr val="bg1"/>
                </a:solidFill>
                <a:latin typeface="Arial"/>
                <a:cs typeface="Arial"/>
              </a:rPr>
              <a:t>) </a:t>
            </a:r>
            <a:r>
              <a:rPr lang="en-US" sz="1400" b="1">
                <a:solidFill>
                  <a:srgbClr val="1CAAFC"/>
                </a:solidFill>
                <a:latin typeface="Arial"/>
                <a:cs typeface="Arial"/>
              </a:rPr>
              <a:t>AS </a:t>
            </a:r>
            <a:r>
              <a:rPr lang="en-US" sz="1400">
                <a:solidFill>
                  <a:schemeClr val="bg1"/>
                </a:solidFill>
                <a:latin typeface="Arial"/>
                <a:cs typeface="Arial"/>
              </a:rPr>
              <a:t>Month,</a:t>
            </a:r>
          </a:p>
          <a:p>
            <a:r>
              <a:rPr lang="en-US" sz="1400">
                <a:solidFill>
                  <a:schemeClr val="bg1"/>
                </a:solidFill>
                <a:latin typeface="Arial"/>
                <a:cs typeface="Arial"/>
              </a:rPr>
              <a:t>     COUNT(*) </a:t>
            </a:r>
            <a:r>
              <a:rPr lang="en-US" sz="1400" b="1">
                <a:solidFill>
                  <a:srgbClr val="1CAAFC"/>
                </a:solidFill>
                <a:latin typeface="Arial"/>
                <a:cs typeface="Arial"/>
              </a:rPr>
              <a:t>AS</a:t>
            </a:r>
            <a:r>
              <a:rPr lang="en-US" sz="1400">
                <a:solidFill>
                  <a:schemeClr val="bg1"/>
                </a:solidFill>
                <a:latin typeface="Arial"/>
                <a:cs typeface="Arial"/>
              </a:rPr>
              <a:t> </a:t>
            </a:r>
            <a:r>
              <a:rPr lang="en-US" sz="1400" err="1">
                <a:solidFill>
                  <a:schemeClr val="bg1"/>
                </a:solidFill>
                <a:latin typeface="Arial"/>
                <a:cs typeface="Arial"/>
              </a:rPr>
              <a:t>Total_Policies</a:t>
            </a:r>
            <a:r>
              <a:rPr lang="en-US" sz="1400">
                <a:solidFill>
                  <a:schemeClr val="bg1"/>
                </a:solidFill>
                <a:latin typeface="Arial"/>
                <a:cs typeface="Arial"/>
              </a:rPr>
              <a:t>,</a:t>
            </a:r>
          </a:p>
          <a:p>
            <a:r>
              <a:rPr lang="en-US" sz="1400">
                <a:solidFill>
                  <a:schemeClr val="bg1"/>
                </a:solidFill>
                <a:latin typeface="Arial"/>
                <a:cs typeface="Arial"/>
              </a:rPr>
              <a:t>     SUM(CASE </a:t>
            </a:r>
          </a:p>
          <a:p>
            <a:r>
              <a:rPr lang="en-US" sz="1400">
                <a:solidFill>
                  <a:schemeClr val="bg1"/>
                </a:solidFill>
                <a:latin typeface="Arial"/>
                <a:cs typeface="Arial"/>
              </a:rPr>
              <a:t>   WHEN </a:t>
            </a:r>
            <a:r>
              <a:rPr lang="en-US" sz="1400" err="1">
                <a:solidFill>
                  <a:schemeClr val="bg1"/>
                </a:solidFill>
                <a:latin typeface="Arial"/>
                <a:cs typeface="Arial"/>
              </a:rPr>
              <a:t>PolicyRank</a:t>
            </a:r>
            <a:r>
              <a:rPr lang="en-US" sz="1400">
                <a:solidFill>
                  <a:schemeClr val="bg1"/>
                </a:solidFill>
                <a:latin typeface="Arial"/>
                <a:cs typeface="Arial"/>
              </a:rPr>
              <a:t> &lt;= 1500 THEN </a:t>
            </a:r>
            <a:r>
              <a:rPr lang="en-US" sz="1400" err="1">
                <a:solidFill>
                  <a:schemeClr val="bg1"/>
                </a:solidFill>
                <a:latin typeface="Arial"/>
                <a:cs typeface="Arial"/>
              </a:rPr>
              <a:t>Annual_Premium</a:t>
            </a:r>
            <a:r>
              <a:rPr lang="en-US" sz="1400">
                <a:solidFill>
                  <a:schemeClr val="bg1"/>
                </a:solidFill>
                <a:latin typeface="Arial"/>
                <a:cs typeface="Arial"/>
              </a:rPr>
              <a:t> * 0.12 </a:t>
            </a:r>
          </a:p>
          <a:p>
            <a:r>
              <a:rPr lang="en-US" sz="1400">
                <a:solidFill>
                  <a:schemeClr val="bg1"/>
                </a:solidFill>
                <a:latin typeface="Arial"/>
                <a:cs typeface="Arial"/>
              </a:rPr>
              <a:t>           ELSE </a:t>
            </a:r>
            <a:r>
              <a:rPr lang="en-US" sz="1400" err="1">
                <a:solidFill>
                  <a:schemeClr val="bg1"/>
                </a:solidFill>
                <a:latin typeface="Arial"/>
                <a:cs typeface="Arial"/>
              </a:rPr>
              <a:t>Annual_Premium</a:t>
            </a:r>
            <a:r>
              <a:rPr lang="en-US" sz="1400">
                <a:solidFill>
                  <a:schemeClr val="bg1"/>
                </a:solidFill>
                <a:latin typeface="Arial"/>
                <a:cs typeface="Arial"/>
              </a:rPr>
              <a:t> * 0.14 </a:t>
            </a:r>
          </a:p>
          <a:p>
            <a:r>
              <a:rPr lang="en-US" sz="1400">
                <a:solidFill>
                  <a:schemeClr val="bg1"/>
                </a:solidFill>
                <a:latin typeface="Arial"/>
                <a:cs typeface="Arial"/>
              </a:rPr>
              <a:t>        END) </a:t>
            </a:r>
            <a:r>
              <a:rPr lang="en-US" sz="1400" b="1">
                <a:solidFill>
                  <a:srgbClr val="1CAAFC"/>
                </a:solidFill>
                <a:latin typeface="Arial"/>
                <a:cs typeface="Arial"/>
              </a:rPr>
              <a:t>AS</a:t>
            </a:r>
            <a:r>
              <a:rPr lang="en-US" sz="1400">
                <a:solidFill>
                  <a:schemeClr val="bg1"/>
                </a:solidFill>
                <a:latin typeface="Arial"/>
                <a:cs typeface="Arial"/>
              </a:rPr>
              <a:t> </a:t>
            </a:r>
            <a:r>
              <a:rPr lang="en-US" sz="1400" err="1">
                <a:solidFill>
                  <a:schemeClr val="bg1"/>
                </a:solidFill>
                <a:latin typeface="Arial"/>
                <a:cs typeface="Arial"/>
              </a:rPr>
              <a:t>Total_Commission</a:t>
            </a:r>
            <a:endParaRPr lang="en-US" sz="1400">
              <a:solidFill>
                <a:schemeClr val="bg1"/>
              </a:solidFill>
              <a:latin typeface="Arial"/>
              <a:cs typeface="Arial"/>
            </a:endParaRPr>
          </a:p>
          <a:p>
            <a:r>
              <a:rPr lang="en-US" sz="1400" b="1">
                <a:solidFill>
                  <a:srgbClr val="1CAAFC"/>
                </a:solidFill>
                <a:latin typeface="Arial"/>
                <a:cs typeface="Arial"/>
              </a:rPr>
              <a:t>FROM</a:t>
            </a:r>
            <a:r>
              <a:rPr lang="en-US" sz="1400">
                <a:solidFill>
                  <a:schemeClr val="accent4"/>
                </a:solidFill>
                <a:latin typeface="Arial"/>
                <a:cs typeface="Arial"/>
              </a:rPr>
              <a:t> </a:t>
            </a:r>
            <a:r>
              <a:rPr lang="en-US" sz="1400" err="1">
                <a:solidFill>
                  <a:schemeClr val="bg1"/>
                </a:solidFill>
                <a:latin typeface="Arial"/>
                <a:cs typeface="Arial"/>
              </a:rPr>
              <a:t>EligiblePolicies</a:t>
            </a:r>
            <a:endParaRPr lang="en-US" sz="1400">
              <a:solidFill>
                <a:schemeClr val="bg1"/>
              </a:solidFill>
              <a:latin typeface="Arial"/>
              <a:cs typeface="Arial"/>
            </a:endParaRPr>
          </a:p>
          <a:p>
            <a:r>
              <a:rPr lang="en-US" sz="1400" b="1">
                <a:solidFill>
                  <a:srgbClr val="1CAAFC"/>
                </a:solidFill>
                <a:latin typeface="Arial"/>
                <a:cs typeface="Arial"/>
              </a:rPr>
              <a:t>WHERE </a:t>
            </a:r>
            <a:r>
              <a:rPr lang="en-US" sz="1400">
                <a:solidFill>
                  <a:schemeClr val="bg1"/>
                </a:solidFill>
                <a:latin typeface="Arial"/>
                <a:cs typeface="Arial"/>
              </a:rPr>
              <a:t>YEAR(</a:t>
            </a:r>
            <a:r>
              <a:rPr lang="en-US" sz="1400" err="1">
                <a:solidFill>
                  <a:schemeClr val="bg1"/>
                </a:solidFill>
                <a:latin typeface="Arial"/>
                <a:cs typeface="Arial"/>
              </a:rPr>
              <a:t>PaymentDate</a:t>
            </a:r>
            <a:r>
              <a:rPr lang="en-US" sz="1400">
                <a:solidFill>
                  <a:schemeClr val="bg1"/>
                </a:solidFill>
                <a:latin typeface="Arial"/>
                <a:cs typeface="Arial"/>
              </a:rPr>
              <a:t>)=2024 </a:t>
            </a:r>
            <a:r>
              <a:rPr lang="en-US" sz="1400" b="1">
                <a:solidFill>
                  <a:srgbClr val="1CAAFC"/>
                </a:solidFill>
                <a:latin typeface="Arial"/>
                <a:cs typeface="Arial"/>
              </a:rPr>
              <a:t>AND</a:t>
            </a:r>
          </a:p>
          <a:p>
            <a:r>
              <a:rPr lang="en-US" sz="1400">
                <a:solidFill>
                  <a:schemeClr val="bg1"/>
                </a:solidFill>
                <a:latin typeface="Arial"/>
                <a:cs typeface="Arial"/>
              </a:rPr>
              <a:t>   MONTH(</a:t>
            </a:r>
            <a:r>
              <a:rPr lang="en-US" sz="1400" err="1">
                <a:solidFill>
                  <a:schemeClr val="bg1"/>
                </a:solidFill>
                <a:latin typeface="Arial"/>
                <a:cs typeface="Arial"/>
              </a:rPr>
              <a:t>PaymentDate</a:t>
            </a:r>
            <a:r>
              <a:rPr lang="en-US" sz="1400">
                <a:solidFill>
                  <a:schemeClr val="bg1"/>
                </a:solidFill>
                <a:latin typeface="Arial"/>
                <a:cs typeface="Arial"/>
              </a:rPr>
              <a:t>)BETWEEN 1 </a:t>
            </a:r>
            <a:r>
              <a:rPr lang="en-US" sz="1400" b="1">
                <a:solidFill>
                  <a:srgbClr val="1CAAFC"/>
                </a:solidFill>
                <a:latin typeface="Arial"/>
                <a:cs typeface="Arial"/>
              </a:rPr>
              <a:t>AND</a:t>
            </a:r>
            <a:r>
              <a:rPr lang="en-US" sz="1400">
                <a:solidFill>
                  <a:schemeClr val="bg1"/>
                </a:solidFill>
                <a:latin typeface="Arial"/>
                <a:cs typeface="Arial"/>
              </a:rPr>
              <a:t> 8</a:t>
            </a:r>
          </a:p>
          <a:p>
            <a:r>
              <a:rPr lang="en-US" sz="1400" b="1">
                <a:solidFill>
                  <a:srgbClr val="1CAAFC"/>
                </a:solidFill>
                <a:latin typeface="Arial"/>
                <a:cs typeface="Arial"/>
              </a:rPr>
              <a:t>GROUP BY</a:t>
            </a:r>
            <a:r>
              <a:rPr lang="en-US" sz="1400">
                <a:solidFill>
                  <a:schemeClr val="accent4"/>
                </a:solidFill>
                <a:latin typeface="Arial"/>
                <a:cs typeface="Arial"/>
              </a:rPr>
              <a:t> </a:t>
            </a:r>
            <a:r>
              <a:rPr lang="en-US" sz="1400">
                <a:solidFill>
                  <a:schemeClr val="bg1"/>
                </a:solidFill>
                <a:latin typeface="Arial"/>
                <a:cs typeface="Arial"/>
              </a:rPr>
              <a:t>YEAR(</a:t>
            </a:r>
            <a:r>
              <a:rPr lang="en-US" sz="1400" err="1">
                <a:solidFill>
                  <a:schemeClr val="bg1"/>
                </a:solidFill>
                <a:latin typeface="Arial"/>
                <a:cs typeface="Arial"/>
              </a:rPr>
              <a:t>PaymentDate</a:t>
            </a:r>
            <a:r>
              <a:rPr lang="en-US" sz="1400">
                <a:solidFill>
                  <a:schemeClr val="bg1"/>
                </a:solidFill>
                <a:latin typeface="Arial"/>
                <a:cs typeface="Arial"/>
              </a:rPr>
              <a:t>), MONTH(</a:t>
            </a:r>
            <a:r>
              <a:rPr lang="en-US" sz="1400" err="1">
                <a:solidFill>
                  <a:schemeClr val="bg1"/>
                </a:solidFill>
                <a:latin typeface="Arial"/>
                <a:cs typeface="Arial"/>
              </a:rPr>
              <a:t>PaymentDate</a:t>
            </a:r>
            <a:r>
              <a:rPr lang="en-US" sz="1400">
                <a:solidFill>
                  <a:schemeClr val="bg1"/>
                </a:solidFill>
                <a:latin typeface="Arial"/>
                <a:cs typeface="Arial"/>
              </a:rPr>
              <a:t>)</a:t>
            </a:r>
          </a:p>
          <a:p>
            <a:r>
              <a:rPr lang="en-US" sz="1400" b="1">
                <a:solidFill>
                  <a:srgbClr val="1CAAFC"/>
                </a:solidFill>
                <a:latin typeface="Arial"/>
                <a:cs typeface="Arial"/>
              </a:rPr>
              <a:t>ORDER BY</a:t>
            </a:r>
            <a:r>
              <a:rPr lang="en-US" sz="1400">
                <a:solidFill>
                  <a:schemeClr val="bg1"/>
                </a:solidFill>
                <a:latin typeface="Arial"/>
                <a:cs typeface="Arial"/>
              </a:rPr>
              <a:t> Year, Month;</a:t>
            </a:r>
          </a:p>
        </p:txBody>
      </p:sp>
    </p:spTree>
    <p:extLst>
      <p:ext uri="{BB962C8B-B14F-4D97-AF65-F5344CB8AC3E}">
        <p14:creationId xmlns:p14="http://schemas.microsoft.com/office/powerpoint/2010/main" val="32858746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a:extLst>
            <a:ext uri="{FF2B5EF4-FFF2-40B4-BE49-F238E27FC236}">
              <a16:creationId xmlns:a16="http://schemas.microsoft.com/office/drawing/2014/main" id="{6AAE9CB9-0ABC-FD1F-FCFC-71DC7A1A90B2}"/>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6E08426F-D79B-8429-0C77-D065C3463D50}"/>
              </a:ext>
            </a:extLst>
          </p:cNvPr>
          <p:cNvGrpSpPr/>
          <p:nvPr/>
        </p:nvGrpSpPr>
        <p:grpSpPr>
          <a:xfrm>
            <a:off x="107950" y="87313"/>
            <a:ext cx="8928100" cy="4968875"/>
            <a:chOff x="107950" y="87313"/>
            <a:chExt cx="8928100" cy="4968875"/>
          </a:xfrm>
        </p:grpSpPr>
        <p:cxnSp>
          <p:nvCxnSpPr>
            <p:cNvPr id="3" name="Straight Connector 2">
              <a:extLst>
                <a:ext uri="{FF2B5EF4-FFF2-40B4-BE49-F238E27FC236}">
                  <a16:creationId xmlns:a16="http://schemas.microsoft.com/office/drawing/2014/main" id="{30FA11FE-E5B3-D705-DC7F-CFC399D58244}"/>
                </a:ext>
              </a:extLst>
            </p:cNvPr>
            <p:cNvCxnSpPr>
              <a:cxnSpLocks/>
            </p:cNvCxnSpPr>
            <p:nvPr/>
          </p:nvCxnSpPr>
          <p:spPr>
            <a:xfrm>
              <a:off x="1079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E970079C-FE07-FB92-276B-024B9B2033E7}"/>
                </a:ext>
              </a:extLst>
            </p:cNvPr>
            <p:cNvCxnSpPr/>
            <p:nvPr/>
          </p:nvCxnSpPr>
          <p:spPr>
            <a:xfrm>
              <a:off x="107950" y="87313"/>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B237EE35-DD29-2D0D-303A-7453F95BC55A}"/>
                </a:ext>
              </a:extLst>
            </p:cNvPr>
            <p:cNvCxnSpPr/>
            <p:nvPr/>
          </p:nvCxnSpPr>
          <p:spPr>
            <a:xfrm>
              <a:off x="90360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14407A6C-B55F-EAC1-683F-FB890599F18A}"/>
                </a:ext>
              </a:extLst>
            </p:cNvPr>
            <p:cNvCxnSpPr/>
            <p:nvPr/>
          </p:nvCxnSpPr>
          <p:spPr>
            <a:xfrm>
              <a:off x="107950" y="5056188"/>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grpSp>
      <p:grpSp>
        <p:nvGrpSpPr>
          <p:cNvPr id="2" name="Group 1">
            <a:extLst>
              <a:ext uri="{FF2B5EF4-FFF2-40B4-BE49-F238E27FC236}">
                <a16:creationId xmlns:a16="http://schemas.microsoft.com/office/drawing/2014/main" id="{7061E229-DCD5-CBDB-40D0-292FF587B499}"/>
              </a:ext>
            </a:extLst>
          </p:cNvPr>
          <p:cNvGrpSpPr/>
          <p:nvPr/>
        </p:nvGrpSpPr>
        <p:grpSpPr>
          <a:xfrm>
            <a:off x="0" y="631914"/>
            <a:ext cx="3957403" cy="983525"/>
            <a:chOff x="1500300" y="3199855"/>
            <a:chExt cx="7312627" cy="460200"/>
          </a:xfrm>
          <a:solidFill>
            <a:schemeClr val="bg1"/>
          </a:solidFill>
        </p:grpSpPr>
        <p:sp>
          <p:nvSpPr>
            <p:cNvPr id="4" name="Google Shape;472;p66">
              <a:extLst>
                <a:ext uri="{FF2B5EF4-FFF2-40B4-BE49-F238E27FC236}">
                  <a16:creationId xmlns:a16="http://schemas.microsoft.com/office/drawing/2014/main" id="{7AA753DA-0985-C0B7-C4E7-6ADEEC60BF33}"/>
                </a:ext>
              </a:extLst>
            </p:cNvPr>
            <p:cNvSpPr/>
            <p:nvPr/>
          </p:nvSpPr>
          <p:spPr>
            <a:xfrm>
              <a:off x="1500300" y="3199855"/>
              <a:ext cx="7312627" cy="460200"/>
            </a:xfrm>
            <a:prstGeom prst="rect">
              <a:avLst/>
            </a:prstGeom>
            <a:grpFill/>
            <a:ln>
              <a:noFill/>
            </a:ln>
          </p:spPr>
          <p:txBody>
            <a:bodyPr spcFirstLastPara="1" wrap="square" lIns="91425" tIns="91425" rIns="91425" bIns="91425" anchor="ctr" anchorCtr="0">
              <a:noAutofit/>
            </a:bodyPr>
            <a:lstStyle/>
            <a:p>
              <a:r>
                <a:rPr lang="en-GB" sz="4000">
                  <a:latin typeface="+mj-lt"/>
                </a:rPr>
                <a:t>  Joining the data sets</a:t>
              </a:r>
            </a:p>
          </p:txBody>
        </p:sp>
        <p:cxnSp>
          <p:nvCxnSpPr>
            <p:cNvPr id="5" name="Google Shape;475;p66">
              <a:extLst>
                <a:ext uri="{FF2B5EF4-FFF2-40B4-BE49-F238E27FC236}">
                  <a16:creationId xmlns:a16="http://schemas.microsoft.com/office/drawing/2014/main" id="{6BC175FC-076C-722A-31F2-83F90A5F92C5}"/>
                </a:ext>
              </a:extLst>
            </p:cNvPr>
            <p:cNvCxnSpPr>
              <a:cxnSpLocks/>
            </p:cNvCxnSpPr>
            <p:nvPr/>
          </p:nvCxnSpPr>
          <p:spPr>
            <a:xfrm>
              <a:off x="1699774" y="3199855"/>
              <a:ext cx="0" cy="460200"/>
            </a:xfrm>
            <a:prstGeom prst="straightConnector1">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grpSp>
      <p:pic>
        <p:nvPicPr>
          <p:cNvPr id="6" name="Picture 5" descr="A black and white sign with a tree and text&#10;&#10;Description automatically generated">
            <a:extLst>
              <a:ext uri="{FF2B5EF4-FFF2-40B4-BE49-F238E27FC236}">
                <a16:creationId xmlns:a16="http://schemas.microsoft.com/office/drawing/2014/main" id="{0A404711-5F2C-93DF-985A-0C9E665555F9}"/>
              </a:ext>
            </a:extLst>
          </p:cNvPr>
          <p:cNvPicPr>
            <a:picLocks noChangeAspect="1"/>
          </p:cNvPicPr>
          <p:nvPr/>
        </p:nvPicPr>
        <p:blipFill>
          <a:blip r:embed="rId2"/>
          <a:stretch>
            <a:fillRect/>
          </a:stretch>
        </p:blipFill>
        <p:spPr>
          <a:xfrm>
            <a:off x="8362616" y="4160521"/>
            <a:ext cx="673434" cy="895668"/>
          </a:xfrm>
          <a:prstGeom prst="rect">
            <a:avLst/>
          </a:prstGeom>
        </p:spPr>
      </p:pic>
      <p:sp>
        <p:nvSpPr>
          <p:cNvPr id="16" name="TextBox 15">
            <a:extLst>
              <a:ext uri="{FF2B5EF4-FFF2-40B4-BE49-F238E27FC236}">
                <a16:creationId xmlns:a16="http://schemas.microsoft.com/office/drawing/2014/main" id="{C3426D2F-2B98-0441-ACBE-622F0AB12051}"/>
              </a:ext>
            </a:extLst>
          </p:cNvPr>
          <p:cNvSpPr txBox="1"/>
          <p:nvPr/>
        </p:nvSpPr>
        <p:spPr>
          <a:xfrm>
            <a:off x="788565" y="2293051"/>
            <a:ext cx="6618654" cy="1323439"/>
          </a:xfrm>
          <a:prstGeom prst="rect">
            <a:avLst/>
          </a:prstGeom>
          <a:noFill/>
        </p:spPr>
        <p:txBody>
          <a:bodyPr wrap="square" lIns="91440" tIns="45720" rIns="91440" bIns="45720" rtlCol="0" anchor="t">
            <a:spAutoFit/>
          </a:bodyPr>
          <a:lstStyle/>
          <a:p>
            <a:r>
              <a:rPr lang="en-US" sz="1600" b="1">
                <a:solidFill>
                  <a:srgbClr val="1CAAFC"/>
                </a:solidFill>
                <a:latin typeface="Arial"/>
                <a:cs typeface="Arial"/>
              </a:rPr>
              <a:t>LEFT JOIN</a:t>
            </a:r>
            <a:r>
              <a:rPr lang="en-US" sz="1600">
                <a:solidFill>
                  <a:srgbClr val="CCCCCC"/>
                </a:solidFill>
                <a:latin typeface="Arial"/>
                <a:cs typeface="Arial"/>
              </a:rPr>
              <a:t> </a:t>
            </a:r>
            <a:r>
              <a:rPr lang="en-US" sz="1600">
                <a:solidFill>
                  <a:schemeClr val="bg1"/>
                </a:solidFill>
                <a:latin typeface="Arial"/>
                <a:cs typeface="Arial"/>
              </a:rPr>
              <a:t> Portfolio po </a:t>
            </a:r>
            <a:r>
              <a:rPr lang="en-US" sz="1600" b="1">
                <a:solidFill>
                  <a:srgbClr val="1CAAFC"/>
                </a:solidFill>
                <a:latin typeface="Arial"/>
                <a:cs typeface="Arial"/>
              </a:rPr>
              <a:t>ON</a:t>
            </a:r>
            <a:r>
              <a:rPr lang="en-US" sz="1600">
                <a:solidFill>
                  <a:schemeClr val="bg1"/>
                </a:solidFill>
                <a:latin typeface="Arial"/>
                <a:cs typeface="Arial"/>
              </a:rPr>
              <a:t> </a:t>
            </a:r>
            <a:r>
              <a:rPr lang="en-US" sz="1600" err="1">
                <a:solidFill>
                  <a:schemeClr val="bg1"/>
                </a:solidFill>
                <a:latin typeface="Arial"/>
                <a:cs typeface="Arial"/>
              </a:rPr>
              <a:t>p.Key_Policy</a:t>
            </a:r>
            <a:r>
              <a:rPr lang="en-US" sz="1600">
                <a:solidFill>
                  <a:schemeClr val="bg1"/>
                </a:solidFill>
                <a:latin typeface="Arial"/>
                <a:cs typeface="Arial"/>
              </a:rPr>
              <a:t> = </a:t>
            </a:r>
            <a:r>
              <a:rPr lang="en-US" sz="1600" err="1">
                <a:solidFill>
                  <a:schemeClr val="bg1"/>
                </a:solidFill>
                <a:latin typeface="Arial"/>
                <a:cs typeface="Arial"/>
              </a:rPr>
              <a:t>po.Key_Policy</a:t>
            </a:r>
            <a:endParaRPr lang="en-US" sz="1600">
              <a:solidFill>
                <a:schemeClr val="bg1"/>
              </a:solidFill>
              <a:latin typeface="Arial"/>
              <a:cs typeface="Arial"/>
            </a:endParaRPr>
          </a:p>
          <a:p>
            <a:r>
              <a:rPr lang="en-US" sz="1600">
                <a:solidFill>
                  <a:schemeClr val="bg1"/>
                </a:solidFill>
                <a:latin typeface="Arial"/>
                <a:cs typeface="Arial"/>
              </a:rPr>
              <a:t>    </a:t>
            </a:r>
            <a:r>
              <a:rPr lang="en-US" sz="1600" b="1">
                <a:solidFill>
                  <a:srgbClr val="1CAAFC"/>
                </a:solidFill>
                <a:latin typeface="Arial"/>
                <a:cs typeface="Arial"/>
              </a:rPr>
              <a:t>LEFT JOIN</a:t>
            </a:r>
            <a:r>
              <a:rPr lang="en-US" sz="1600">
                <a:solidFill>
                  <a:schemeClr val="bg1"/>
                </a:solidFill>
                <a:latin typeface="Arial"/>
                <a:cs typeface="Arial"/>
              </a:rPr>
              <a:t> </a:t>
            </a:r>
            <a:r>
              <a:rPr lang="en-US" sz="1600" err="1">
                <a:solidFill>
                  <a:schemeClr val="bg1"/>
                </a:solidFill>
                <a:latin typeface="Arial"/>
                <a:cs typeface="Arial"/>
              </a:rPr>
              <a:t>Policy_Transactions</a:t>
            </a:r>
            <a:r>
              <a:rPr lang="en-US" sz="1600">
                <a:solidFill>
                  <a:schemeClr val="bg1"/>
                </a:solidFill>
                <a:latin typeface="Arial"/>
                <a:cs typeface="Arial"/>
              </a:rPr>
              <a:t> pt </a:t>
            </a:r>
            <a:r>
              <a:rPr lang="en-US" sz="1600" b="1">
                <a:solidFill>
                  <a:srgbClr val="1CAAFC"/>
                </a:solidFill>
                <a:latin typeface="Arial"/>
                <a:cs typeface="Arial"/>
              </a:rPr>
              <a:t>ON</a:t>
            </a:r>
            <a:r>
              <a:rPr lang="en-US" sz="1600">
                <a:solidFill>
                  <a:schemeClr val="bg1"/>
                </a:solidFill>
                <a:latin typeface="Arial"/>
                <a:cs typeface="Arial"/>
              </a:rPr>
              <a:t> </a:t>
            </a:r>
            <a:r>
              <a:rPr lang="en-US" sz="1600" err="1">
                <a:solidFill>
                  <a:schemeClr val="bg1"/>
                </a:solidFill>
                <a:latin typeface="Arial"/>
                <a:cs typeface="Arial"/>
              </a:rPr>
              <a:t>p.Ext_Refr</a:t>
            </a:r>
            <a:r>
              <a:rPr lang="en-US" sz="1600">
                <a:solidFill>
                  <a:schemeClr val="bg1"/>
                </a:solidFill>
                <a:latin typeface="Arial"/>
                <a:cs typeface="Arial"/>
              </a:rPr>
              <a:t> = </a:t>
            </a:r>
            <a:r>
              <a:rPr lang="en-US" sz="1600" err="1">
                <a:solidFill>
                  <a:schemeClr val="bg1"/>
                </a:solidFill>
                <a:latin typeface="Arial"/>
                <a:cs typeface="Arial"/>
              </a:rPr>
              <a:t>pt.Po_No</a:t>
            </a:r>
            <a:endParaRPr lang="en-US" sz="1600">
              <a:solidFill>
                <a:schemeClr val="bg1"/>
              </a:solidFill>
              <a:latin typeface="Arial"/>
              <a:cs typeface="Arial"/>
            </a:endParaRPr>
          </a:p>
          <a:p>
            <a:r>
              <a:rPr lang="en-US" sz="1600">
                <a:solidFill>
                  <a:schemeClr val="bg1"/>
                </a:solidFill>
                <a:latin typeface="Arial"/>
                <a:cs typeface="Arial"/>
              </a:rPr>
              <a:t>    </a:t>
            </a:r>
            <a:r>
              <a:rPr lang="en-US" sz="1600" b="1">
                <a:solidFill>
                  <a:srgbClr val="1CAAFC"/>
                </a:solidFill>
                <a:latin typeface="Arial"/>
                <a:cs typeface="Arial"/>
              </a:rPr>
              <a:t>LEFT JOIN</a:t>
            </a:r>
            <a:r>
              <a:rPr lang="en-US" sz="1600">
                <a:solidFill>
                  <a:schemeClr val="bg1"/>
                </a:solidFill>
                <a:latin typeface="Arial"/>
                <a:cs typeface="Arial"/>
              </a:rPr>
              <a:t> </a:t>
            </a:r>
            <a:r>
              <a:rPr lang="en-US" sz="1600" err="1">
                <a:solidFill>
                  <a:schemeClr val="bg1"/>
                </a:solidFill>
                <a:latin typeface="Arial"/>
                <a:cs typeface="Arial"/>
              </a:rPr>
              <a:t>Sales_Org</a:t>
            </a:r>
            <a:r>
              <a:rPr lang="en-US" sz="1600">
                <a:solidFill>
                  <a:schemeClr val="bg1"/>
                </a:solidFill>
                <a:latin typeface="Arial"/>
                <a:cs typeface="Arial"/>
              </a:rPr>
              <a:t> so </a:t>
            </a:r>
            <a:r>
              <a:rPr lang="en-US" sz="1600" b="1">
                <a:solidFill>
                  <a:srgbClr val="1CAAFC"/>
                </a:solidFill>
                <a:latin typeface="Arial"/>
                <a:cs typeface="Arial"/>
              </a:rPr>
              <a:t>ON</a:t>
            </a:r>
            <a:r>
              <a:rPr lang="en-US" sz="1600" b="1">
                <a:solidFill>
                  <a:schemeClr val="bg1"/>
                </a:solidFill>
                <a:latin typeface="Arial"/>
                <a:cs typeface="Arial"/>
              </a:rPr>
              <a:t> </a:t>
            </a:r>
            <a:r>
              <a:rPr lang="en-US" sz="1600" err="1">
                <a:solidFill>
                  <a:schemeClr val="bg1"/>
                </a:solidFill>
                <a:latin typeface="Arial"/>
                <a:cs typeface="Arial"/>
              </a:rPr>
              <a:t>po.Key_SS_Org</a:t>
            </a:r>
            <a:r>
              <a:rPr lang="en-US" sz="1600">
                <a:solidFill>
                  <a:schemeClr val="bg1"/>
                </a:solidFill>
                <a:latin typeface="Arial"/>
                <a:cs typeface="Arial"/>
              </a:rPr>
              <a:t> = </a:t>
            </a:r>
            <a:r>
              <a:rPr lang="en-US" sz="1600" err="1">
                <a:solidFill>
                  <a:schemeClr val="bg1"/>
                </a:solidFill>
                <a:latin typeface="Arial"/>
                <a:cs typeface="Arial"/>
              </a:rPr>
              <a:t>so.Key_SS_Org</a:t>
            </a:r>
            <a:endParaRPr lang="en-US" sz="1600">
              <a:solidFill>
                <a:schemeClr val="bg1"/>
              </a:solidFill>
              <a:latin typeface="Arial"/>
              <a:cs typeface="Arial"/>
            </a:endParaRPr>
          </a:p>
          <a:p>
            <a:endParaRPr lang="en-US" sz="1600">
              <a:solidFill>
                <a:schemeClr val="bg1"/>
              </a:solidFill>
              <a:latin typeface="Arial"/>
              <a:cs typeface="Arial"/>
            </a:endParaRPr>
          </a:p>
          <a:p>
            <a:endParaRPr lang="en-US" sz="1600">
              <a:solidFill>
                <a:srgbClr val="EECC64"/>
              </a:solidFill>
              <a:latin typeface="Arial"/>
              <a:cs typeface="Arial"/>
            </a:endParaRPr>
          </a:p>
        </p:txBody>
      </p:sp>
    </p:spTree>
    <p:extLst>
      <p:ext uri="{BB962C8B-B14F-4D97-AF65-F5344CB8AC3E}">
        <p14:creationId xmlns:p14="http://schemas.microsoft.com/office/powerpoint/2010/main" val="17896406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7E25A35-564F-C6F1-0F6D-3D97FC3A9105}"/>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F0C3613A-1D67-4FFF-4811-DCAFD194C715}"/>
              </a:ext>
            </a:extLst>
          </p:cNvPr>
          <p:cNvGrpSpPr/>
          <p:nvPr/>
        </p:nvGrpSpPr>
        <p:grpSpPr>
          <a:xfrm>
            <a:off x="107950" y="87313"/>
            <a:ext cx="8928100" cy="4968875"/>
            <a:chOff x="107950" y="87313"/>
            <a:chExt cx="8928100" cy="4968875"/>
          </a:xfrm>
        </p:grpSpPr>
        <p:cxnSp>
          <p:nvCxnSpPr>
            <p:cNvPr id="3" name="Straight Connector 2">
              <a:extLst>
                <a:ext uri="{FF2B5EF4-FFF2-40B4-BE49-F238E27FC236}">
                  <a16:creationId xmlns:a16="http://schemas.microsoft.com/office/drawing/2014/main" id="{0F5E504F-9FF1-6346-318E-2DE8EE475491}"/>
                </a:ext>
              </a:extLst>
            </p:cNvPr>
            <p:cNvCxnSpPr>
              <a:cxnSpLocks/>
            </p:cNvCxnSpPr>
            <p:nvPr/>
          </p:nvCxnSpPr>
          <p:spPr>
            <a:xfrm>
              <a:off x="107950" y="87313"/>
              <a:ext cx="0" cy="4968875"/>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94D73B23-04E8-81EF-E296-2A02D755EDB6}"/>
                </a:ext>
              </a:extLst>
            </p:cNvPr>
            <p:cNvCxnSpPr/>
            <p:nvPr/>
          </p:nvCxnSpPr>
          <p:spPr>
            <a:xfrm>
              <a:off x="107950" y="87313"/>
              <a:ext cx="89281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61C5ED78-1D85-24D0-546D-545B15314E1F}"/>
                </a:ext>
              </a:extLst>
            </p:cNvPr>
            <p:cNvCxnSpPr/>
            <p:nvPr/>
          </p:nvCxnSpPr>
          <p:spPr>
            <a:xfrm>
              <a:off x="9036050" y="87313"/>
              <a:ext cx="0" cy="4968875"/>
            </a:xfrm>
            <a:prstGeom prst="line">
              <a:avLst/>
            </a:prstGeom>
            <a:ln w="1905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8E9DB957-C60B-E9C9-69F0-CD3CC9933FE8}"/>
                </a:ext>
              </a:extLst>
            </p:cNvPr>
            <p:cNvCxnSpPr/>
            <p:nvPr/>
          </p:nvCxnSpPr>
          <p:spPr>
            <a:xfrm>
              <a:off x="107950" y="5056188"/>
              <a:ext cx="89281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7" name="Group 6">
            <a:extLst>
              <a:ext uri="{FF2B5EF4-FFF2-40B4-BE49-F238E27FC236}">
                <a16:creationId xmlns:a16="http://schemas.microsoft.com/office/drawing/2014/main" id="{2AA6BBB4-427F-FEDB-5CFE-2629DF979714}"/>
              </a:ext>
            </a:extLst>
          </p:cNvPr>
          <p:cNvGrpSpPr/>
          <p:nvPr/>
        </p:nvGrpSpPr>
        <p:grpSpPr>
          <a:xfrm>
            <a:off x="1500300" y="1279614"/>
            <a:ext cx="7643700" cy="983525"/>
            <a:chOff x="1500300" y="3199855"/>
            <a:chExt cx="7643700" cy="460200"/>
          </a:xfrm>
        </p:grpSpPr>
        <p:sp>
          <p:nvSpPr>
            <p:cNvPr id="2" name="Google Shape;472;p66">
              <a:extLst>
                <a:ext uri="{FF2B5EF4-FFF2-40B4-BE49-F238E27FC236}">
                  <a16:creationId xmlns:a16="http://schemas.microsoft.com/office/drawing/2014/main" id="{0C280A7C-FC3C-137E-FF10-B9E907C5C373}"/>
                </a:ext>
              </a:extLst>
            </p:cNvPr>
            <p:cNvSpPr/>
            <p:nvPr/>
          </p:nvSpPr>
          <p:spPr>
            <a:xfrm>
              <a:off x="1500300" y="3199855"/>
              <a:ext cx="7643700" cy="460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4000">
                <a:solidFill>
                  <a:schemeClr val="bg1"/>
                </a:solidFill>
                <a:latin typeface="+mj-lt"/>
              </a:endParaRPr>
            </a:p>
          </p:txBody>
        </p:sp>
        <p:cxnSp>
          <p:nvCxnSpPr>
            <p:cNvPr id="4" name="Google Shape;475;p66">
              <a:extLst>
                <a:ext uri="{FF2B5EF4-FFF2-40B4-BE49-F238E27FC236}">
                  <a16:creationId xmlns:a16="http://schemas.microsoft.com/office/drawing/2014/main" id="{46F50679-2373-D7D2-8C2B-C028F6F12DB0}"/>
                </a:ext>
              </a:extLst>
            </p:cNvPr>
            <p:cNvCxnSpPr>
              <a:cxnSpLocks/>
            </p:cNvCxnSpPr>
            <p:nvPr/>
          </p:nvCxnSpPr>
          <p:spPr>
            <a:xfrm>
              <a:off x="9036050" y="3199855"/>
              <a:ext cx="0" cy="460200"/>
            </a:xfrm>
            <a:prstGeom prst="straightConnector1">
              <a:avLst/>
            </a:prstGeom>
            <a:noFill/>
            <a:ln w="19050" cap="flat" cmpd="sng">
              <a:solidFill>
                <a:schemeClr val="lt1"/>
              </a:solidFill>
              <a:prstDash val="solid"/>
              <a:round/>
              <a:headEnd type="none" w="med" len="med"/>
              <a:tailEnd type="none" w="med" len="med"/>
            </a:ln>
          </p:spPr>
        </p:cxnSp>
      </p:grpSp>
      <p:grpSp>
        <p:nvGrpSpPr>
          <p:cNvPr id="9" name="Group 8">
            <a:extLst>
              <a:ext uri="{FF2B5EF4-FFF2-40B4-BE49-F238E27FC236}">
                <a16:creationId xmlns:a16="http://schemas.microsoft.com/office/drawing/2014/main" id="{64244F30-18A4-BAC4-DA3C-3BEE65E6FC93}"/>
              </a:ext>
            </a:extLst>
          </p:cNvPr>
          <p:cNvGrpSpPr/>
          <p:nvPr/>
        </p:nvGrpSpPr>
        <p:grpSpPr>
          <a:xfrm rot="10800000">
            <a:off x="0" y="3291272"/>
            <a:ext cx="7643700" cy="983525"/>
            <a:chOff x="1500300" y="3199855"/>
            <a:chExt cx="7643700" cy="460200"/>
          </a:xfrm>
        </p:grpSpPr>
        <p:sp>
          <p:nvSpPr>
            <p:cNvPr id="11" name="Google Shape;472;p66">
              <a:extLst>
                <a:ext uri="{FF2B5EF4-FFF2-40B4-BE49-F238E27FC236}">
                  <a16:creationId xmlns:a16="http://schemas.microsoft.com/office/drawing/2014/main" id="{21783E37-B450-8988-0EB3-2C1149A27BD7}"/>
                </a:ext>
              </a:extLst>
            </p:cNvPr>
            <p:cNvSpPr/>
            <p:nvPr/>
          </p:nvSpPr>
          <p:spPr>
            <a:xfrm>
              <a:off x="1500300" y="3199855"/>
              <a:ext cx="7643700" cy="460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 name="Google Shape;475;p66">
              <a:extLst>
                <a:ext uri="{FF2B5EF4-FFF2-40B4-BE49-F238E27FC236}">
                  <a16:creationId xmlns:a16="http://schemas.microsoft.com/office/drawing/2014/main" id="{2CCE100C-F27A-5CEB-C931-5845A7085B1F}"/>
                </a:ext>
              </a:extLst>
            </p:cNvPr>
            <p:cNvCxnSpPr>
              <a:cxnSpLocks/>
            </p:cNvCxnSpPr>
            <p:nvPr/>
          </p:nvCxnSpPr>
          <p:spPr>
            <a:xfrm>
              <a:off x="9036050" y="3199855"/>
              <a:ext cx="0" cy="460200"/>
            </a:xfrm>
            <a:prstGeom prst="straightConnector1">
              <a:avLst/>
            </a:prstGeom>
            <a:noFill/>
            <a:ln w="19050" cap="flat" cmpd="sng">
              <a:solidFill>
                <a:schemeClr val="lt1"/>
              </a:solidFill>
              <a:prstDash val="solid"/>
              <a:round/>
              <a:headEnd type="none" w="med" len="med"/>
              <a:tailEnd type="none" w="med" len="med"/>
            </a:ln>
          </p:spPr>
        </p:cxnSp>
      </p:grpSp>
      <p:pic>
        <p:nvPicPr>
          <p:cNvPr id="5" name="Picture 4" descr="A black and white sign with a tree and text&#10;&#10;Description automatically generated">
            <a:extLst>
              <a:ext uri="{FF2B5EF4-FFF2-40B4-BE49-F238E27FC236}">
                <a16:creationId xmlns:a16="http://schemas.microsoft.com/office/drawing/2014/main" id="{495B0519-EB3E-2D9F-4FC4-39941CE14757}"/>
              </a:ext>
            </a:extLst>
          </p:cNvPr>
          <p:cNvPicPr>
            <a:picLocks noChangeAspect="1"/>
          </p:cNvPicPr>
          <p:nvPr/>
        </p:nvPicPr>
        <p:blipFill>
          <a:blip r:embed="rId3"/>
          <a:stretch>
            <a:fillRect/>
          </a:stretch>
        </p:blipFill>
        <p:spPr>
          <a:xfrm>
            <a:off x="8362616" y="4160521"/>
            <a:ext cx="673434" cy="895668"/>
          </a:xfrm>
          <a:prstGeom prst="rect">
            <a:avLst/>
          </a:prstGeom>
        </p:spPr>
      </p:pic>
    </p:spTree>
    <p:extLst>
      <p:ext uri="{BB962C8B-B14F-4D97-AF65-F5344CB8AC3E}">
        <p14:creationId xmlns:p14="http://schemas.microsoft.com/office/powerpoint/2010/main" val="17853410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a:extLst>
            <a:ext uri="{FF2B5EF4-FFF2-40B4-BE49-F238E27FC236}">
              <a16:creationId xmlns:a16="http://schemas.microsoft.com/office/drawing/2014/main" id="{6AAE9CB9-0ABC-FD1F-FCFC-71DC7A1A90B2}"/>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6E08426F-D79B-8429-0C77-D065C3463D50}"/>
              </a:ext>
            </a:extLst>
          </p:cNvPr>
          <p:cNvGrpSpPr/>
          <p:nvPr/>
        </p:nvGrpSpPr>
        <p:grpSpPr>
          <a:xfrm>
            <a:off x="107950" y="87313"/>
            <a:ext cx="8928100" cy="4968875"/>
            <a:chOff x="107950" y="87313"/>
            <a:chExt cx="8928100" cy="4968875"/>
          </a:xfrm>
        </p:grpSpPr>
        <p:cxnSp>
          <p:nvCxnSpPr>
            <p:cNvPr id="3" name="Straight Connector 2">
              <a:extLst>
                <a:ext uri="{FF2B5EF4-FFF2-40B4-BE49-F238E27FC236}">
                  <a16:creationId xmlns:a16="http://schemas.microsoft.com/office/drawing/2014/main" id="{30FA11FE-E5B3-D705-DC7F-CFC399D58244}"/>
                </a:ext>
              </a:extLst>
            </p:cNvPr>
            <p:cNvCxnSpPr>
              <a:cxnSpLocks/>
            </p:cNvCxnSpPr>
            <p:nvPr/>
          </p:nvCxnSpPr>
          <p:spPr>
            <a:xfrm>
              <a:off x="1079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E970079C-FE07-FB92-276B-024B9B2033E7}"/>
                </a:ext>
              </a:extLst>
            </p:cNvPr>
            <p:cNvCxnSpPr/>
            <p:nvPr/>
          </p:nvCxnSpPr>
          <p:spPr>
            <a:xfrm>
              <a:off x="107950" y="87313"/>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B237EE35-DD29-2D0D-303A-7453F95BC55A}"/>
                </a:ext>
              </a:extLst>
            </p:cNvPr>
            <p:cNvCxnSpPr/>
            <p:nvPr/>
          </p:nvCxnSpPr>
          <p:spPr>
            <a:xfrm>
              <a:off x="90360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14407A6C-B55F-EAC1-683F-FB890599F18A}"/>
                </a:ext>
              </a:extLst>
            </p:cNvPr>
            <p:cNvCxnSpPr/>
            <p:nvPr/>
          </p:nvCxnSpPr>
          <p:spPr>
            <a:xfrm>
              <a:off x="107950" y="5056188"/>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grpSp>
      <p:grpSp>
        <p:nvGrpSpPr>
          <p:cNvPr id="2" name="Group 1">
            <a:extLst>
              <a:ext uri="{FF2B5EF4-FFF2-40B4-BE49-F238E27FC236}">
                <a16:creationId xmlns:a16="http://schemas.microsoft.com/office/drawing/2014/main" id="{7061E229-DCD5-CBDB-40D0-292FF587B499}"/>
              </a:ext>
            </a:extLst>
          </p:cNvPr>
          <p:cNvGrpSpPr/>
          <p:nvPr/>
        </p:nvGrpSpPr>
        <p:grpSpPr>
          <a:xfrm>
            <a:off x="0" y="631914"/>
            <a:ext cx="3957403" cy="983525"/>
            <a:chOff x="1500300" y="3199855"/>
            <a:chExt cx="7312627" cy="460200"/>
          </a:xfrm>
          <a:solidFill>
            <a:schemeClr val="bg1"/>
          </a:solidFill>
        </p:grpSpPr>
        <p:sp>
          <p:nvSpPr>
            <p:cNvPr id="4" name="Google Shape;472;p66">
              <a:extLst>
                <a:ext uri="{FF2B5EF4-FFF2-40B4-BE49-F238E27FC236}">
                  <a16:creationId xmlns:a16="http://schemas.microsoft.com/office/drawing/2014/main" id="{7AA753DA-0985-C0B7-C4E7-6ADEEC60BF33}"/>
                </a:ext>
              </a:extLst>
            </p:cNvPr>
            <p:cNvSpPr/>
            <p:nvPr/>
          </p:nvSpPr>
          <p:spPr>
            <a:xfrm>
              <a:off x="1500300" y="3199855"/>
              <a:ext cx="7312627" cy="460200"/>
            </a:xfrm>
            <a:prstGeom prst="rect">
              <a:avLst/>
            </a:prstGeom>
            <a:grpFill/>
            <a:ln>
              <a:noFill/>
            </a:ln>
          </p:spPr>
          <p:txBody>
            <a:bodyPr spcFirstLastPara="1" wrap="square" lIns="91425" tIns="91425" rIns="91425" bIns="91425" anchor="ctr" anchorCtr="0">
              <a:noAutofit/>
            </a:bodyPr>
            <a:lstStyle/>
            <a:p>
              <a:r>
                <a:rPr lang="en-GB" sz="4000">
                  <a:latin typeface="+mj-lt"/>
                </a:rPr>
                <a:t>  What We Used</a:t>
              </a:r>
            </a:p>
          </p:txBody>
        </p:sp>
        <p:cxnSp>
          <p:nvCxnSpPr>
            <p:cNvPr id="5" name="Google Shape;475;p66">
              <a:extLst>
                <a:ext uri="{FF2B5EF4-FFF2-40B4-BE49-F238E27FC236}">
                  <a16:creationId xmlns:a16="http://schemas.microsoft.com/office/drawing/2014/main" id="{6BC175FC-076C-722A-31F2-83F90A5F92C5}"/>
                </a:ext>
              </a:extLst>
            </p:cNvPr>
            <p:cNvCxnSpPr>
              <a:cxnSpLocks/>
            </p:cNvCxnSpPr>
            <p:nvPr/>
          </p:nvCxnSpPr>
          <p:spPr>
            <a:xfrm>
              <a:off x="1699774" y="3199855"/>
              <a:ext cx="0" cy="460200"/>
            </a:xfrm>
            <a:prstGeom prst="straightConnector1">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grpSp>
      <p:pic>
        <p:nvPicPr>
          <p:cNvPr id="6" name="Picture 5" descr="A black and white sign with a tree and text&#10;&#10;Description automatically generated">
            <a:extLst>
              <a:ext uri="{FF2B5EF4-FFF2-40B4-BE49-F238E27FC236}">
                <a16:creationId xmlns:a16="http://schemas.microsoft.com/office/drawing/2014/main" id="{0A404711-5F2C-93DF-985A-0C9E665555F9}"/>
              </a:ext>
            </a:extLst>
          </p:cNvPr>
          <p:cNvPicPr>
            <a:picLocks noChangeAspect="1"/>
          </p:cNvPicPr>
          <p:nvPr/>
        </p:nvPicPr>
        <p:blipFill>
          <a:blip r:embed="rId2"/>
          <a:stretch>
            <a:fillRect/>
          </a:stretch>
        </p:blipFill>
        <p:spPr>
          <a:xfrm>
            <a:off x="8362616" y="4160521"/>
            <a:ext cx="673434" cy="895668"/>
          </a:xfrm>
          <a:prstGeom prst="rect">
            <a:avLst/>
          </a:prstGeom>
        </p:spPr>
      </p:pic>
      <p:sp>
        <p:nvSpPr>
          <p:cNvPr id="9" name="TextBox 8">
            <a:extLst>
              <a:ext uri="{FF2B5EF4-FFF2-40B4-BE49-F238E27FC236}">
                <a16:creationId xmlns:a16="http://schemas.microsoft.com/office/drawing/2014/main" id="{412548D3-AD7A-97A6-1AA2-797B399BB724}"/>
              </a:ext>
            </a:extLst>
          </p:cNvPr>
          <p:cNvSpPr txBox="1"/>
          <p:nvPr/>
        </p:nvSpPr>
        <p:spPr>
          <a:xfrm>
            <a:off x="371524" y="3293556"/>
            <a:ext cx="275677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chemeClr val="bg1"/>
                </a:solidFill>
                <a:latin typeface="Bahnschrift"/>
                <a:cs typeface="Arial"/>
              </a:rPr>
              <a:t>DBeaver - Postgres</a:t>
            </a:r>
            <a:endParaRPr lang="en-US">
              <a:solidFill>
                <a:schemeClr val="bg1"/>
              </a:solidFill>
            </a:endParaRPr>
          </a:p>
          <a:p>
            <a:pPr marL="342900" indent="-342900">
              <a:buFont typeface="Arial"/>
              <a:buChar char="•"/>
            </a:pPr>
            <a:endParaRPr lang="en-US" sz="2000" b="1">
              <a:solidFill>
                <a:schemeClr val="bg1"/>
              </a:solidFill>
              <a:latin typeface="Bahnschrift"/>
              <a:cs typeface="Arial"/>
            </a:endParaRPr>
          </a:p>
          <a:p>
            <a:pPr marL="342900" indent="-342900">
              <a:buFont typeface="Arial"/>
              <a:buChar char="•"/>
            </a:pPr>
            <a:endParaRPr lang="en-US" sz="2000" b="1">
              <a:solidFill>
                <a:schemeClr val="bg1"/>
              </a:solidFill>
              <a:latin typeface="Bahnschrift"/>
              <a:cs typeface="Arial"/>
            </a:endParaRPr>
          </a:p>
        </p:txBody>
      </p:sp>
      <p:pic>
        <p:nvPicPr>
          <p:cNvPr id="11" name="Picture 10" descr="A cartoon of a beaver&#10;&#10;Description automatically generated">
            <a:extLst>
              <a:ext uri="{FF2B5EF4-FFF2-40B4-BE49-F238E27FC236}">
                <a16:creationId xmlns:a16="http://schemas.microsoft.com/office/drawing/2014/main" id="{7E01EC39-03AB-D95C-1B47-2242A224B8C2}"/>
              </a:ext>
            </a:extLst>
          </p:cNvPr>
          <p:cNvPicPr>
            <a:picLocks noChangeAspect="1"/>
          </p:cNvPicPr>
          <p:nvPr/>
        </p:nvPicPr>
        <p:blipFill>
          <a:blip r:embed="rId3"/>
          <a:stretch>
            <a:fillRect/>
          </a:stretch>
        </p:blipFill>
        <p:spPr>
          <a:xfrm>
            <a:off x="521633" y="1760393"/>
            <a:ext cx="1450297" cy="1432979"/>
          </a:xfrm>
          <a:prstGeom prst="rect">
            <a:avLst/>
          </a:prstGeom>
        </p:spPr>
      </p:pic>
      <p:pic>
        <p:nvPicPr>
          <p:cNvPr id="14" name="Picture 13" descr="Azure Data Studio Connector Manual – Datawarehouse.io Help Desk">
            <a:extLst>
              <a:ext uri="{FF2B5EF4-FFF2-40B4-BE49-F238E27FC236}">
                <a16:creationId xmlns:a16="http://schemas.microsoft.com/office/drawing/2014/main" id="{04E9FC10-7589-53D5-6787-1C0233F598CA}"/>
              </a:ext>
            </a:extLst>
          </p:cNvPr>
          <p:cNvPicPr>
            <a:picLocks noChangeAspect="1"/>
          </p:cNvPicPr>
          <p:nvPr/>
        </p:nvPicPr>
        <p:blipFill>
          <a:blip r:embed="rId4"/>
          <a:stretch>
            <a:fillRect/>
          </a:stretch>
        </p:blipFill>
        <p:spPr>
          <a:xfrm>
            <a:off x="3690403" y="1764264"/>
            <a:ext cx="1236519" cy="1253837"/>
          </a:xfrm>
          <a:prstGeom prst="rect">
            <a:avLst/>
          </a:prstGeom>
        </p:spPr>
      </p:pic>
      <p:sp>
        <p:nvSpPr>
          <p:cNvPr id="17" name="TextBox 16">
            <a:extLst>
              <a:ext uri="{FF2B5EF4-FFF2-40B4-BE49-F238E27FC236}">
                <a16:creationId xmlns:a16="http://schemas.microsoft.com/office/drawing/2014/main" id="{98207FFC-858B-B8CE-5BA4-C263656D7D9F}"/>
              </a:ext>
            </a:extLst>
          </p:cNvPr>
          <p:cNvSpPr txBox="1"/>
          <p:nvPr/>
        </p:nvSpPr>
        <p:spPr>
          <a:xfrm>
            <a:off x="3200400" y="3292849"/>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FFFFFF"/>
                </a:solidFill>
                <a:cs typeface="Arial"/>
              </a:rPr>
              <a:t>Azure Data Studio </a:t>
            </a:r>
            <a:r>
              <a:rPr lang="en-US" sz="2000">
                <a:cs typeface="Arial"/>
              </a:rPr>
              <a:t>​</a:t>
            </a:r>
            <a:endParaRPr lang="en-US"/>
          </a:p>
          <a:p>
            <a:endParaRPr lang="en-US" sz="2000" b="1">
              <a:solidFill>
                <a:srgbClr val="FFFFFF"/>
              </a:solidFill>
              <a:cs typeface="Arial"/>
            </a:endParaRPr>
          </a:p>
        </p:txBody>
      </p:sp>
      <p:sp>
        <p:nvSpPr>
          <p:cNvPr id="18" name="TextBox 17">
            <a:extLst>
              <a:ext uri="{FF2B5EF4-FFF2-40B4-BE49-F238E27FC236}">
                <a16:creationId xmlns:a16="http://schemas.microsoft.com/office/drawing/2014/main" id="{A7DFA3AB-C3D4-4BD3-E6BC-0FA1FB6B453C}"/>
              </a:ext>
            </a:extLst>
          </p:cNvPr>
          <p:cNvSpPr txBox="1"/>
          <p:nvPr/>
        </p:nvSpPr>
        <p:spPr>
          <a:xfrm>
            <a:off x="6293224" y="3250826"/>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FFFFFF"/>
                </a:solidFill>
                <a:cs typeface="Arial"/>
              </a:rPr>
              <a:t>MS-SQL</a:t>
            </a:r>
            <a:endParaRPr lang="en-US" sz="2000">
              <a:solidFill>
                <a:srgbClr val="000000"/>
              </a:solidFill>
              <a:cs typeface="Arial"/>
            </a:endParaRPr>
          </a:p>
        </p:txBody>
      </p:sp>
      <p:pic>
        <p:nvPicPr>
          <p:cNvPr id="19" name="Picture 18" descr="Microsoft SQL Server Management Studio - Reviews, Pros &amp; Cons | Companies  using Microsoft SQL Server Management Studio">
            <a:extLst>
              <a:ext uri="{FF2B5EF4-FFF2-40B4-BE49-F238E27FC236}">
                <a16:creationId xmlns:a16="http://schemas.microsoft.com/office/drawing/2014/main" id="{B3A6F0DA-8ED4-EACD-6A3D-1A2A2038C88D}"/>
              </a:ext>
            </a:extLst>
          </p:cNvPr>
          <p:cNvPicPr>
            <a:picLocks noChangeAspect="1"/>
          </p:cNvPicPr>
          <p:nvPr/>
        </p:nvPicPr>
        <p:blipFill>
          <a:blip r:embed="rId5"/>
          <a:stretch>
            <a:fillRect/>
          </a:stretch>
        </p:blipFill>
        <p:spPr>
          <a:xfrm>
            <a:off x="6217161" y="1974206"/>
            <a:ext cx="1255701" cy="1195088"/>
          </a:xfrm>
          <a:prstGeom prst="roundRect">
            <a:avLst/>
          </a:prstGeom>
        </p:spPr>
      </p:pic>
    </p:spTree>
    <p:extLst>
      <p:ext uri="{BB962C8B-B14F-4D97-AF65-F5344CB8AC3E}">
        <p14:creationId xmlns:p14="http://schemas.microsoft.com/office/powerpoint/2010/main" val="27186828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FDA9F29-FA3E-74C5-B4DF-2C99B6BF9ED5}"/>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D984F99D-FED9-7199-C64A-DA0F29302343}"/>
              </a:ext>
            </a:extLst>
          </p:cNvPr>
          <p:cNvGrpSpPr/>
          <p:nvPr/>
        </p:nvGrpSpPr>
        <p:grpSpPr>
          <a:xfrm>
            <a:off x="107950" y="87313"/>
            <a:ext cx="8928100" cy="4968875"/>
            <a:chOff x="107950" y="87313"/>
            <a:chExt cx="8928100" cy="4968875"/>
          </a:xfrm>
        </p:grpSpPr>
        <p:cxnSp>
          <p:nvCxnSpPr>
            <p:cNvPr id="3" name="Straight Connector 2">
              <a:extLst>
                <a:ext uri="{FF2B5EF4-FFF2-40B4-BE49-F238E27FC236}">
                  <a16:creationId xmlns:a16="http://schemas.microsoft.com/office/drawing/2014/main" id="{E9E68695-C9C8-6A2C-7B7E-5A6CDD01025E}"/>
                </a:ext>
              </a:extLst>
            </p:cNvPr>
            <p:cNvCxnSpPr>
              <a:cxnSpLocks/>
            </p:cNvCxnSpPr>
            <p:nvPr/>
          </p:nvCxnSpPr>
          <p:spPr>
            <a:xfrm>
              <a:off x="107950" y="87313"/>
              <a:ext cx="0" cy="4968875"/>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6689DF8C-06EC-C55E-87D6-297753E763D5}"/>
                </a:ext>
              </a:extLst>
            </p:cNvPr>
            <p:cNvCxnSpPr/>
            <p:nvPr/>
          </p:nvCxnSpPr>
          <p:spPr>
            <a:xfrm>
              <a:off x="107950" y="87313"/>
              <a:ext cx="89281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ED6567E0-871E-F9F6-07A8-5D146168861C}"/>
                </a:ext>
              </a:extLst>
            </p:cNvPr>
            <p:cNvCxnSpPr/>
            <p:nvPr/>
          </p:nvCxnSpPr>
          <p:spPr>
            <a:xfrm>
              <a:off x="9036050" y="87313"/>
              <a:ext cx="0" cy="4968875"/>
            </a:xfrm>
            <a:prstGeom prst="line">
              <a:avLst/>
            </a:prstGeom>
            <a:ln w="1905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87F12928-4082-6DF3-4039-687041D5F281}"/>
                </a:ext>
              </a:extLst>
            </p:cNvPr>
            <p:cNvCxnSpPr/>
            <p:nvPr/>
          </p:nvCxnSpPr>
          <p:spPr>
            <a:xfrm>
              <a:off x="107950" y="5056188"/>
              <a:ext cx="89281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8" name="Group 17">
            <a:extLst>
              <a:ext uri="{FF2B5EF4-FFF2-40B4-BE49-F238E27FC236}">
                <a16:creationId xmlns:a16="http://schemas.microsoft.com/office/drawing/2014/main" id="{FC9047DA-1E45-D029-C06A-E00A1CC8B622}"/>
              </a:ext>
            </a:extLst>
          </p:cNvPr>
          <p:cNvGrpSpPr/>
          <p:nvPr/>
        </p:nvGrpSpPr>
        <p:grpSpPr>
          <a:xfrm>
            <a:off x="0" y="2156461"/>
            <a:ext cx="9144000" cy="3075558"/>
            <a:chOff x="0" y="2385689"/>
            <a:chExt cx="9144000" cy="2846329"/>
          </a:xfrm>
        </p:grpSpPr>
        <p:sp>
          <p:nvSpPr>
            <p:cNvPr id="2" name="Rectangle 1">
              <a:extLst>
                <a:ext uri="{FF2B5EF4-FFF2-40B4-BE49-F238E27FC236}">
                  <a16:creationId xmlns:a16="http://schemas.microsoft.com/office/drawing/2014/main" id="{3DD169F3-0E51-DB4A-A713-305D87409E1E}"/>
                </a:ext>
              </a:extLst>
            </p:cNvPr>
            <p:cNvSpPr/>
            <p:nvPr/>
          </p:nvSpPr>
          <p:spPr>
            <a:xfrm>
              <a:off x="0" y="2385690"/>
              <a:ext cx="9144000" cy="2846328"/>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SE"/>
            </a:p>
          </p:txBody>
        </p:sp>
        <p:cxnSp>
          <p:nvCxnSpPr>
            <p:cNvPr id="5" name="Straight Connector 4">
              <a:extLst>
                <a:ext uri="{FF2B5EF4-FFF2-40B4-BE49-F238E27FC236}">
                  <a16:creationId xmlns:a16="http://schemas.microsoft.com/office/drawing/2014/main" id="{7C4A004C-89B8-2EFA-CAB2-B0BE5BDB82B2}"/>
                </a:ext>
              </a:extLst>
            </p:cNvPr>
            <p:cNvCxnSpPr>
              <a:cxnSpLocks/>
            </p:cNvCxnSpPr>
            <p:nvPr/>
          </p:nvCxnSpPr>
          <p:spPr>
            <a:xfrm flipH="1">
              <a:off x="107949" y="2385689"/>
              <a:ext cx="1" cy="2696707"/>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3D603746-1CA0-B82C-B73C-D7FA3E450484}"/>
                </a:ext>
              </a:extLst>
            </p:cNvPr>
            <p:cNvCxnSpPr>
              <a:cxnSpLocks/>
            </p:cNvCxnSpPr>
            <p:nvPr/>
          </p:nvCxnSpPr>
          <p:spPr>
            <a:xfrm>
              <a:off x="107949" y="5082396"/>
              <a:ext cx="8928100"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6B7B8FD6-C9D7-2B30-5A08-58C16CE23A99}"/>
                </a:ext>
              </a:extLst>
            </p:cNvPr>
            <p:cNvCxnSpPr>
              <a:cxnSpLocks/>
            </p:cNvCxnSpPr>
            <p:nvPr/>
          </p:nvCxnSpPr>
          <p:spPr>
            <a:xfrm flipV="1">
              <a:off x="9036050" y="2385689"/>
              <a:ext cx="0" cy="2709811"/>
            </a:xfrm>
            <a:prstGeom prst="line">
              <a:avLst/>
            </a:prstGeom>
            <a:ln w="19050">
              <a:solidFill>
                <a:schemeClr val="bg1"/>
              </a:solidFill>
            </a:ln>
          </p:spPr>
          <p:style>
            <a:lnRef idx="2">
              <a:schemeClr val="accent1"/>
            </a:lnRef>
            <a:fillRef idx="0">
              <a:schemeClr val="accent1"/>
            </a:fillRef>
            <a:effectRef idx="1">
              <a:schemeClr val="accent1"/>
            </a:effectRef>
            <a:fontRef idx="minor">
              <a:schemeClr val="tx1"/>
            </a:fontRef>
          </p:style>
        </p:cxnSp>
      </p:grpSp>
      <p:pic>
        <p:nvPicPr>
          <p:cNvPr id="24" name="Picture 23" descr="A black and white sign with a tree and text&#10;&#10;Description automatically generated">
            <a:extLst>
              <a:ext uri="{FF2B5EF4-FFF2-40B4-BE49-F238E27FC236}">
                <a16:creationId xmlns:a16="http://schemas.microsoft.com/office/drawing/2014/main" id="{3EAD61CC-BF9E-03C1-8C3A-3102046925DF}"/>
              </a:ext>
            </a:extLst>
          </p:cNvPr>
          <p:cNvPicPr>
            <a:picLocks noChangeAspect="1"/>
          </p:cNvPicPr>
          <p:nvPr/>
        </p:nvPicPr>
        <p:blipFill>
          <a:blip r:embed="rId2"/>
          <a:stretch>
            <a:fillRect/>
          </a:stretch>
        </p:blipFill>
        <p:spPr>
          <a:xfrm>
            <a:off x="8362616" y="4160521"/>
            <a:ext cx="673434" cy="895668"/>
          </a:xfrm>
          <a:prstGeom prst="rect">
            <a:avLst/>
          </a:prstGeom>
        </p:spPr>
      </p:pic>
    </p:spTree>
    <p:extLst>
      <p:ext uri="{BB962C8B-B14F-4D97-AF65-F5344CB8AC3E}">
        <p14:creationId xmlns:p14="http://schemas.microsoft.com/office/powerpoint/2010/main" val="9205370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a:extLst>
            <a:ext uri="{FF2B5EF4-FFF2-40B4-BE49-F238E27FC236}">
              <a16:creationId xmlns:a16="http://schemas.microsoft.com/office/drawing/2014/main" id="{67C27B0B-4747-9DA3-C637-B8C045BAF01F}"/>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5403BC56-9E9C-42E0-4059-EAE02CB6D4EA}"/>
              </a:ext>
            </a:extLst>
          </p:cNvPr>
          <p:cNvGrpSpPr/>
          <p:nvPr/>
        </p:nvGrpSpPr>
        <p:grpSpPr>
          <a:xfrm>
            <a:off x="107950" y="87313"/>
            <a:ext cx="8928100" cy="4968875"/>
            <a:chOff x="107950" y="87313"/>
            <a:chExt cx="8928100" cy="4968875"/>
          </a:xfrm>
        </p:grpSpPr>
        <p:cxnSp>
          <p:nvCxnSpPr>
            <p:cNvPr id="3" name="Straight Connector 2">
              <a:extLst>
                <a:ext uri="{FF2B5EF4-FFF2-40B4-BE49-F238E27FC236}">
                  <a16:creationId xmlns:a16="http://schemas.microsoft.com/office/drawing/2014/main" id="{A7F6744C-A3BD-96C6-4BF3-368ABA664D1A}"/>
                </a:ext>
              </a:extLst>
            </p:cNvPr>
            <p:cNvCxnSpPr>
              <a:cxnSpLocks/>
            </p:cNvCxnSpPr>
            <p:nvPr/>
          </p:nvCxnSpPr>
          <p:spPr>
            <a:xfrm>
              <a:off x="1079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800625E7-BED2-3078-2BB0-C720EB819A8D}"/>
                </a:ext>
              </a:extLst>
            </p:cNvPr>
            <p:cNvCxnSpPr/>
            <p:nvPr/>
          </p:nvCxnSpPr>
          <p:spPr>
            <a:xfrm>
              <a:off x="107950" y="87313"/>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1E769CA7-E05D-726E-F72E-AC351C4ED0A4}"/>
                </a:ext>
              </a:extLst>
            </p:cNvPr>
            <p:cNvCxnSpPr/>
            <p:nvPr/>
          </p:nvCxnSpPr>
          <p:spPr>
            <a:xfrm>
              <a:off x="90360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4889E805-015C-ECD8-FAC5-13064BF4D248}"/>
                </a:ext>
              </a:extLst>
            </p:cNvPr>
            <p:cNvCxnSpPr/>
            <p:nvPr/>
          </p:nvCxnSpPr>
          <p:spPr>
            <a:xfrm>
              <a:off x="107950" y="5056188"/>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grpSp>
      <p:grpSp>
        <p:nvGrpSpPr>
          <p:cNvPr id="2" name="Group 1">
            <a:extLst>
              <a:ext uri="{FF2B5EF4-FFF2-40B4-BE49-F238E27FC236}">
                <a16:creationId xmlns:a16="http://schemas.microsoft.com/office/drawing/2014/main" id="{EEA00E0E-4C1F-5F3A-C53A-CFE660F1043F}"/>
              </a:ext>
            </a:extLst>
          </p:cNvPr>
          <p:cNvGrpSpPr/>
          <p:nvPr/>
        </p:nvGrpSpPr>
        <p:grpSpPr>
          <a:xfrm>
            <a:off x="1991" y="547497"/>
            <a:ext cx="2857973" cy="985505"/>
            <a:chOff x="1503979" y="3198929"/>
            <a:chExt cx="5281062" cy="461126"/>
          </a:xfrm>
          <a:solidFill>
            <a:schemeClr val="bg1"/>
          </a:solidFill>
        </p:grpSpPr>
        <p:sp>
          <p:nvSpPr>
            <p:cNvPr id="4" name="Google Shape;472;p66">
              <a:extLst>
                <a:ext uri="{FF2B5EF4-FFF2-40B4-BE49-F238E27FC236}">
                  <a16:creationId xmlns:a16="http://schemas.microsoft.com/office/drawing/2014/main" id="{7DBB1F7A-BE18-7B22-A992-E5ED2D0AA855}"/>
                </a:ext>
              </a:extLst>
            </p:cNvPr>
            <p:cNvSpPr/>
            <p:nvPr/>
          </p:nvSpPr>
          <p:spPr>
            <a:xfrm>
              <a:off x="1503979" y="3198929"/>
              <a:ext cx="5281062" cy="460200"/>
            </a:xfrm>
            <a:prstGeom prst="rect">
              <a:avLst/>
            </a:prstGeom>
            <a:grpFill/>
            <a:ln>
              <a:noFill/>
            </a:ln>
          </p:spPr>
          <p:txBody>
            <a:bodyPr spcFirstLastPara="1" wrap="square" lIns="91425" tIns="91425" rIns="91425" bIns="91425" anchor="ctr" anchorCtr="0">
              <a:noAutofit/>
            </a:bodyPr>
            <a:lstStyle/>
            <a:p>
              <a:r>
                <a:rPr lang="en-GB" sz="4000">
                  <a:latin typeface="+mj-lt"/>
                </a:rPr>
                <a:t> Data cleaning</a:t>
              </a:r>
              <a:endParaRPr lang="en-US"/>
            </a:p>
          </p:txBody>
        </p:sp>
        <p:cxnSp>
          <p:nvCxnSpPr>
            <p:cNvPr id="5" name="Google Shape;475;p66">
              <a:extLst>
                <a:ext uri="{FF2B5EF4-FFF2-40B4-BE49-F238E27FC236}">
                  <a16:creationId xmlns:a16="http://schemas.microsoft.com/office/drawing/2014/main" id="{96C41821-AC0D-BA92-AF87-6FF9D3FA1CC0}"/>
                </a:ext>
              </a:extLst>
            </p:cNvPr>
            <p:cNvCxnSpPr>
              <a:cxnSpLocks/>
            </p:cNvCxnSpPr>
            <p:nvPr/>
          </p:nvCxnSpPr>
          <p:spPr>
            <a:xfrm>
              <a:off x="1699774" y="3199855"/>
              <a:ext cx="0" cy="460200"/>
            </a:xfrm>
            <a:prstGeom prst="straightConnector1">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grpSp>
      <p:pic>
        <p:nvPicPr>
          <p:cNvPr id="6" name="Picture 5" descr="A black and white sign with a tree and text&#10;&#10;Description automatically generated">
            <a:extLst>
              <a:ext uri="{FF2B5EF4-FFF2-40B4-BE49-F238E27FC236}">
                <a16:creationId xmlns:a16="http://schemas.microsoft.com/office/drawing/2014/main" id="{61B5C15B-CA0E-357F-ADB4-1980D20C7479}"/>
              </a:ext>
            </a:extLst>
          </p:cNvPr>
          <p:cNvPicPr>
            <a:picLocks noChangeAspect="1"/>
          </p:cNvPicPr>
          <p:nvPr/>
        </p:nvPicPr>
        <p:blipFill>
          <a:blip r:embed="rId2"/>
          <a:stretch>
            <a:fillRect/>
          </a:stretch>
        </p:blipFill>
        <p:spPr>
          <a:xfrm>
            <a:off x="8362616" y="4160521"/>
            <a:ext cx="673434" cy="895668"/>
          </a:xfrm>
          <a:prstGeom prst="rect">
            <a:avLst/>
          </a:prstGeom>
        </p:spPr>
      </p:pic>
      <p:sp>
        <p:nvSpPr>
          <p:cNvPr id="9" name="TextBox 8">
            <a:extLst>
              <a:ext uri="{FF2B5EF4-FFF2-40B4-BE49-F238E27FC236}">
                <a16:creationId xmlns:a16="http://schemas.microsoft.com/office/drawing/2014/main" id="{7E6C55BD-65FD-8E47-B75D-91D2664780DD}"/>
              </a:ext>
            </a:extLst>
          </p:cNvPr>
          <p:cNvSpPr txBox="1"/>
          <p:nvPr/>
        </p:nvSpPr>
        <p:spPr>
          <a:xfrm>
            <a:off x="3155644" y="518224"/>
            <a:ext cx="4542257" cy="800219"/>
          </a:xfrm>
          <a:prstGeom prst="rect">
            <a:avLst/>
          </a:prstGeom>
          <a:noFill/>
        </p:spPr>
        <p:txBody>
          <a:bodyPr wrap="square" lIns="91440" tIns="45720" rIns="91440" bIns="45720" anchor="t">
            <a:spAutoFit/>
          </a:bodyPr>
          <a:lstStyle/>
          <a:p>
            <a:pPr algn="l"/>
            <a:endParaRPr lang="en-US" sz="1400" b="0" i="0" u="none" strike="noStrike" baseline="0">
              <a:solidFill>
                <a:schemeClr val="bg1"/>
              </a:solidFill>
              <a:latin typeface="Bahnschrift SemiBold" panose="020B0502040204020203" pitchFamily="34" charset="0"/>
            </a:endParaRPr>
          </a:p>
          <a:p>
            <a:r>
              <a:rPr lang="en-US">
                <a:solidFill>
                  <a:schemeClr val="bg1"/>
                </a:solidFill>
                <a:latin typeface="Bahnschrift SemiBold"/>
                <a:cs typeface="Arial"/>
              </a:rPr>
              <a:t>To remove errors</a:t>
            </a:r>
            <a:endParaRPr lang="en-US">
              <a:solidFill>
                <a:schemeClr val="bg1"/>
              </a:solidFill>
              <a:latin typeface="Bahnschrift SemiBold"/>
            </a:endParaRPr>
          </a:p>
          <a:p>
            <a:endParaRPr lang="en-US" sz="1400" b="0" i="0" u="none" strike="noStrike" baseline="0">
              <a:solidFill>
                <a:schemeClr val="bg1"/>
              </a:solidFill>
              <a:latin typeface="Bahnschrift SemiBold" panose="020B0502040204020203" pitchFamily="34" charset="0"/>
            </a:endParaRPr>
          </a:p>
        </p:txBody>
      </p:sp>
      <p:sp>
        <p:nvSpPr>
          <p:cNvPr id="11" name="TextBox 10">
            <a:extLst>
              <a:ext uri="{FF2B5EF4-FFF2-40B4-BE49-F238E27FC236}">
                <a16:creationId xmlns:a16="http://schemas.microsoft.com/office/drawing/2014/main" id="{F4FD8A5C-20D4-4CDB-29C8-50B773BCD1E2}"/>
              </a:ext>
            </a:extLst>
          </p:cNvPr>
          <p:cNvSpPr txBox="1"/>
          <p:nvPr/>
        </p:nvSpPr>
        <p:spPr>
          <a:xfrm>
            <a:off x="493838" y="1700505"/>
            <a:ext cx="7373072" cy="32932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rgbClr val="1AABFC"/>
                </a:solidFill>
                <a:latin typeface="Arial"/>
                <a:cs typeface="Arial"/>
              </a:rPr>
              <a:t>DELETE FROM</a:t>
            </a:r>
            <a:r>
              <a:rPr lang="en-US" sz="1600">
                <a:solidFill>
                  <a:srgbClr val="CCCCCC"/>
                </a:solidFill>
                <a:latin typeface="Arial"/>
                <a:cs typeface="Arial"/>
              </a:rPr>
              <a:t> </a:t>
            </a:r>
            <a:r>
              <a:rPr lang="en-US" sz="1600" err="1">
                <a:solidFill>
                  <a:schemeClr val="bg1"/>
                </a:solidFill>
                <a:latin typeface="Arial"/>
                <a:cs typeface="Arial"/>
              </a:rPr>
              <a:t>ntrim</a:t>
            </a:r>
            <a:endParaRPr lang="en-US" sz="1600">
              <a:solidFill>
                <a:schemeClr val="bg1"/>
              </a:solidFill>
              <a:latin typeface="Arial"/>
              <a:cs typeface="Arial"/>
            </a:endParaRPr>
          </a:p>
          <a:p>
            <a:r>
              <a:rPr lang="en-US" sz="1600">
                <a:solidFill>
                  <a:srgbClr val="1AABFC"/>
                </a:solidFill>
                <a:latin typeface="Arial"/>
                <a:cs typeface="Arial"/>
              </a:rPr>
              <a:t>WHERE </a:t>
            </a:r>
            <a:r>
              <a:rPr lang="en-US" sz="1600" err="1">
                <a:solidFill>
                  <a:schemeClr val="bg1"/>
                </a:solidFill>
                <a:latin typeface="Arial"/>
                <a:cs typeface="Arial"/>
              </a:rPr>
              <a:t>ext_refr</a:t>
            </a:r>
            <a:r>
              <a:rPr lang="en-US" sz="1600">
                <a:solidFill>
                  <a:srgbClr val="CCCCCC"/>
                </a:solidFill>
                <a:latin typeface="Arial"/>
                <a:cs typeface="Arial"/>
              </a:rPr>
              <a:t> </a:t>
            </a:r>
            <a:r>
              <a:rPr lang="en-US" sz="1600">
                <a:solidFill>
                  <a:srgbClr val="1AABFC"/>
                </a:solidFill>
                <a:latin typeface="Arial"/>
                <a:cs typeface="Arial"/>
              </a:rPr>
              <a:t>IN </a:t>
            </a:r>
            <a:r>
              <a:rPr lang="en-US" sz="1600">
                <a:solidFill>
                  <a:schemeClr val="bg1"/>
                </a:solidFill>
                <a:latin typeface="Arial"/>
                <a:cs typeface="Arial"/>
              </a:rPr>
              <a:t>(</a:t>
            </a:r>
            <a:r>
              <a:rPr lang="en-US" sz="1600">
                <a:solidFill>
                  <a:srgbClr val="1AABFC"/>
                </a:solidFill>
                <a:latin typeface="Arial"/>
                <a:cs typeface="Arial"/>
              </a:rPr>
              <a:t>SELECT </a:t>
            </a:r>
            <a:r>
              <a:rPr lang="en-US" sz="1600" err="1">
                <a:solidFill>
                  <a:schemeClr val="bg1"/>
                </a:solidFill>
                <a:latin typeface="Arial"/>
                <a:cs typeface="Arial"/>
              </a:rPr>
              <a:t>ext_refr</a:t>
            </a:r>
            <a:endParaRPr lang="en-US" sz="1600">
              <a:solidFill>
                <a:schemeClr val="bg1"/>
              </a:solidFill>
              <a:latin typeface="Arial"/>
              <a:cs typeface="Arial"/>
            </a:endParaRPr>
          </a:p>
          <a:p>
            <a:r>
              <a:rPr lang="en-US" sz="1600">
                <a:solidFill>
                  <a:srgbClr val="1AABFC"/>
                </a:solidFill>
                <a:latin typeface="Arial"/>
                <a:cs typeface="Arial"/>
              </a:rPr>
              <a:t>FROM </a:t>
            </a:r>
            <a:r>
              <a:rPr lang="en-US" sz="1600" err="1">
                <a:solidFill>
                  <a:schemeClr val="bg1"/>
                </a:solidFill>
                <a:latin typeface="Arial"/>
                <a:cs typeface="Arial"/>
              </a:rPr>
              <a:t>ntrim</a:t>
            </a:r>
            <a:endParaRPr lang="en-US" sz="1600">
              <a:solidFill>
                <a:schemeClr val="bg1"/>
              </a:solidFill>
              <a:latin typeface="Arial"/>
              <a:cs typeface="Arial"/>
            </a:endParaRPr>
          </a:p>
          <a:p>
            <a:r>
              <a:rPr lang="en-US" sz="1600">
                <a:solidFill>
                  <a:srgbClr val="1AABFC"/>
                </a:solidFill>
                <a:latin typeface="Arial"/>
                <a:cs typeface="Arial"/>
              </a:rPr>
              <a:t>WHERE </a:t>
            </a:r>
            <a:r>
              <a:rPr lang="en-US" sz="1600" err="1">
                <a:solidFill>
                  <a:schemeClr val="bg1"/>
                </a:solidFill>
                <a:latin typeface="Arial"/>
                <a:cs typeface="Arial"/>
              </a:rPr>
              <a:t>sales_date</a:t>
            </a:r>
            <a:r>
              <a:rPr lang="en-US" sz="1600">
                <a:solidFill>
                  <a:schemeClr val="bg1"/>
                </a:solidFill>
                <a:latin typeface="Arial"/>
                <a:cs typeface="Arial"/>
              </a:rPr>
              <a:t> &gt; </a:t>
            </a:r>
            <a:r>
              <a:rPr lang="en-US" sz="1600" err="1">
                <a:solidFill>
                  <a:schemeClr val="bg1"/>
                </a:solidFill>
                <a:latin typeface="Arial"/>
                <a:cs typeface="Arial"/>
              </a:rPr>
              <a:t>paymentdate</a:t>
            </a:r>
            <a:r>
              <a:rPr lang="en-US" sz="1600">
                <a:solidFill>
                  <a:schemeClr val="bg1"/>
                </a:solidFill>
                <a:latin typeface="Arial"/>
                <a:cs typeface="Arial"/>
              </a:rPr>
              <a:t>);</a:t>
            </a:r>
          </a:p>
          <a:p>
            <a:r>
              <a:rPr lang="en-US" sz="1600">
                <a:solidFill>
                  <a:srgbClr val="1AABFC"/>
                </a:solidFill>
                <a:latin typeface="Arial"/>
                <a:cs typeface="Arial"/>
              </a:rPr>
              <a:t>DELETE FROM</a:t>
            </a:r>
            <a:r>
              <a:rPr lang="en-US" sz="1600">
                <a:solidFill>
                  <a:srgbClr val="CCCCCC"/>
                </a:solidFill>
                <a:latin typeface="Arial"/>
                <a:cs typeface="Arial"/>
              </a:rPr>
              <a:t> </a:t>
            </a:r>
            <a:r>
              <a:rPr lang="en-US" sz="1600" err="1">
                <a:solidFill>
                  <a:schemeClr val="bg1"/>
                </a:solidFill>
                <a:latin typeface="Arial"/>
                <a:cs typeface="Arial"/>
              </a:rPr>
              <a:t>ntrim</a:t>
            </a:r>
            <a:endParaRPr lang="en-US" sz="1600">
              <a:solidFill>
                <a:schemeClr val="bg1"/>
              </a:solidFill>
              <a:latin typeface="Arial"/>
              <a:cs typeface="Arial"/>
            </a:endParaRPr>
          </a:p>
          <a:p>
            <a:r>
              <a:rPr lang="en-US" sz="1600">
                <a:solidFill>
                  <a:srgbClr val="1AABFC"/>
                </a:solidFill>
                <a:latin typeface="Arial"/>
                <a:cs typeface="Arial"/>
              </a:rPr>
              <a:t>WHERE </a:t>
            </a:r>
            <a:r>
              <a:rPr lang="en-US" sz="1600" err="1">
                <a:solidFill>
                  <a:schemeClr val="bg1"/>
                </a:solidFill>
                <a:latin typeface="Arial"/>
                <a:cs typeface="Arial"/>
              </a:rPr>
              <a:t>sales_date</a:t>
            </a:r>
            <a:r>
              <a:rPr lang="en-US" sz="1600">
                <a:solidFill>
                  <a:schemeClr val="bg1"/>
                </a:solidFill>
                <a:latin typeface="Arial"/>
                <a:cs typeface="Arial"/>
              </a:rPr>
              <a:t> &gt;= </a:t>
            </a:r>
            <a:r>
              <a:rPr lang="en-US" sz="1600">
                <a:solidFill>
                  <a:srgbClr val="FF0000"/>
                </a:solidFill>
                <a:latin typeface="Arial"/>
                <a:cs typeface="Arial"/>
              </a:rPr>
              <a:t>'2024-09-01'</a:t>
            </a:r>
            <a:r>
              <a:rPr lang="en-US" sz="1600">
                <a:solidFill>
                  <a:schemeClr val="bg1"/>
                </a:solidFill>
                <a:latin typeface="Arial"/>
                <a:cs typeface="Arial"/>
              </a:rPr>
              <a:t>;</a:t>
            </a:r>
          </a:p>
          <a:p>
            <a:r>
              <a:rPr lang="en-US" sz="1600">
                <a:solidFill>
                  <a:srgbClr val="1AABFC"/>
                </a:solidFill>
                <a:latin typeface="Arial"/>
                <a:cs typeface="Arial"/>
              </a:rPr>
              <a:t>DELETE FROM</a:t>
            </a:r>
            <a:r>
              <a:rPr lang="en-US" sz="1600">
                <a:solidFill>
                  <a:srgbClr val="739ECA"/>
                </a:solidFill>
                <a:latin typeface="Arial"/>
                <a:cs typeface="Arial"/>
              </a:rPr>
              <a:t> </a:t>
            </a:r>
            <a:r>
              <a:rPr lang="en-US" sz="1600" err="1">
                <a:solidFill>
                  <a:schemeClr val="bg1"/>
                </a:solidFill>
                <a:latin typeface="Arial"/>
                <a:cs typeface="Arial"/>
              </a:rPr>
              <a:t>ntrim</a:t>
            </a:r>
            <a:endParaRPr lang="en-US" sz="1600">
              <a:solidFill>
                <a:schemeClr val="bg1"/>
              </a:solidFill>
              <a:latin typeface="Arial"/>
              <a:cs typeface="Arial"/>
            </a:endParaRPr>
          </a:p>
          <a:p>
            <a:r>
              <a:rPr lang="en-US" sz="1600">
                <a:solidFill>
                  <a:srgbClr val="1AABFC"/>
                </a:solidFill>
                <a:latin typeface="Arial"/>
                <a:cs typeface="Arial"/>
              </a:rPr>
              <a:t>WHERE </a:t>
            </a:r>
            <a:r>
              <a:rPr lang="en-US" sz="1600" err="1">
                <a:solidFill>
                  <a:schemeClr val="bg1"/>
                </a:solidFill>
                <a:latin typeface="Arial"/>
                <a:cs typeface="Arial"/>
              </a:rPr>
              <a:t>pay_month</a:t>
            </a:r>
            <a:r>
              <a:rPr lang="en-US" sz="1600">
                <a:solidFill>
                  <a:schemeClr val="bg1"/>
                </a:solidFill>
                <a:latin typeface="Arial"/>
                <a:cs typeface="Arial"/>
              </a:rPr>
              <a:t> &gt;= </a:t>
            </a:r>
            <a:r>
              <a:rPr lang="en-US" sz="1600">
                <a:solidFill>
                  <a:srgbClr val="FF0000"/>
                </a:solidFill>
                <a:latin typeface="Arial"/>
                <a:cs typeface="Arial"/>
              </a:rPr>
              <a:t>'2024-09-01'</a:t>
            </a:r>
            <a:r>
              <a:rPr lang="en-US" sz="1600">
                <a:solidFill>
                  <a:schemeClr val="bg1"/>
                </a:solidFill>
                <a:latin typeface="Arial"/>
                <a:cs typeface="Arial"/>
              </a:rPr>
              <a:t>;</a:t>
            </a:r>
          </a:p>
          <a:p>
            <a:endParaRPr lang="en-US" sz="1600">
              <a:solidFill>
                <a:srgbClr val="EECC64"/>
              </a:solidFill>
              <a:latin typeface="Arial"/>
              <a:cs typeface="Arial"/>
            </a:endParaRPr>
          </a:p>
          <a:p>
            <a:r>
              <a:rPr lang="en-US" sz="1600">
                <a:solidFill>
                  <a:srgbClr val="1AABFC"/>
                </a:solidFill>
                <a:latin typeface="Arial"/>
                <a:cs typeface="Arial"/>
              </a:rPr>
              <a:t>UPDATE </a:t>
            </a:r>
            <a:r>
              <a:rPr lang="en-US" sz="1600" err="1">
                <a:solidFill>
                  <a:schemeClr val="bg1"/>
                </a:solidFill>
                <a:latin typeface="Arial"/>
                <a:cs typeface="Arial"/>
              </a:rPr>
              <a:t>ntrim</a:t>
            </a:r>
            <a:r>
              <a:rPr lang="en-US" sz="1600">
                <a:solidFill>
                  <a:schemeClr val="accent5">
                    <a:lumMod val="60000"/>
                    <a:lumOff val="40000"/>
                  </a:schemeClr>
                </a:solidFill>
                <a:latin typeface="Arial"/>
                <a:cs typeface="Arial"/>
              </a:rPr>
              <a:t> </a:t>
            </a:r>
            <a:r>
              <a:rPr lang="en-US" sz="1600">
                <a:solidFill>
                  <a:srgbClr val="1AABFC"/>
                </a:solidFill>
                <a:latin typeface="Arial"/>
                <a:cs typeface="Arial"/>
              </a:rPr>
              <a:t>SET </a:t>
            </a:r>
            <a:r>
              <a:rPr lang="en-US" sz="1600" err="1">
                <a:solidFill>
                  <a:schemeClr val="bg1"/>
                </a:solidFill>
                <a:latin typeface="Arial"/>
                <a:cs typeface="Arial"/>
              </a:rPr>
              <a:t>annual_premium</a:t>
            </a:r>
            <a:r>
              <a:rPr lang="en-US" sz="1600">
                <a:solidFill>
                  <a:schemeClr val="bg1"/>
                </a:solidFill>
                <a:latin typeface="Arial"/>
                <a:cs typeface="Arial"/>
              </a:rPr>
              <a:t> = left (</a:t>
            </a:r>
            <a:r>
              <a:rPr lang="en-US" sz="1600" err="1">
                <a:solidFill>
                  <a:schemeClr val="bg1"/>
                </a:solidFill>
                <a:latin typeface="Arial"/>
                <a:cs typeface="Arial"/>
              </a:rPr>
              <a:t>annual_premium,position</a:t>
            </a:r>
            <a:r>
              <a:rPr lang="en-US" sz="1600">
                <a:solidFill>
                  <a:schemeClr val="bg1"/>
                </a:solidFill>
                <a:latin typeface="Arial"/>
                <a:cs typeface="Arial"/>
              </a:rPr>
              <a:t> (','</a:t>
            </a:r>
            <a:r>
              <a:rPr lang="en-US" sz="1600">
                <a:solidFill>
                  <a:srgbClr val="1CAAFC"/>
                </a:solidFill>
                <a:latin typeface="Arial"/>
                <a:cs typeface="Arial"/>
              </a:rPr>
              <a:t> IN</a:t>
            </a:r>
            <a:r>
              <a:rPr lang="en-US" sz="1600">
                <a:solidFill>
                  <a:schemeClr val="bg1"/>
                </a:solidFill>
                <a:latin typeface="Arial"/>
                <a:cs typeface="Arial"/>
              </a:rPr>
              <a:t> </a:t>
            </a:r>
            <a:r>
              <a:rPr lang="en-US" sz="1600" err="1">
                <a:solidFill>
                  <a:schemeClr val="bg1"/>
                </a:solidFill>
                <a:latin typeface="Arial"/>
                <a:cs typeface="Arial"/>
              </a:rPr>
              <a:t>annual_premium</a:t>
            </a:r>
            <a:r>
              <a:rPr lang="en-US" sz="1600">
                <a:solidFill>
                  <a:schemeClr val="bg1"/>
                </a:solidFill>
                <a:latin typeface="Arial"/>
                <a:cs typeface="Arial"/>
              </a:rPr>
              <a:t>) - 1);</a:t>
            </a:r>
            <a:endParaRPr lang="en-US" sz="1600">
              <a:solidFill>
                <a:schemeClr val="bg1"/>
              </a:solidFill>
            </a:endParaRPr>
          </a:p>
          <a:p>
            <a:r>
              <a:rPr lang="en-US" sz="1600">
                <a:solidFill>
                  <a:srgbClr val="1AABFC"/>
                </a:solidFill>
                <a:latin typeface="Arial"/>
                <a:cs typeface="Arial"/>
              </a:rPr>
              <a:t>ALTER TABLE </a:t>
            </a:r>
            <a:r>
              <a:rPr lang="en-US" sz="1600" err="1">
                <a:solidFill>
                  <a:schemeClr val="bg1"/>
                </a:solidFill>
                <a:latin typeface="Arial"/>
                <a:cs typeface="Arial"/>
              </a:rPr>
              <a:t>pro.ntrim</a:t>
            </a:r>
            <a:r>
              <a:rPr lang="en-US" sz="1600">
                <a:solidFill>
                  <a:srgbClr val="CCCCCC"/>
                </a:solidFill>
                <a:latin typeface="Arial"/>
                <a:cs typeface="Arial"/>
              </a:rPr>
              <a:t> </a:t>
            </a:r>
            <a:r>
              <a:rPr lang="en-US" sz="1600">
                <a:solidFill>
                  <a:srgbClr val="1AABFC"/>
                </a:solidFill>
                <a:latin typeface="Arial"/>
                <a:cs typeface="Arial"/>
              </a:rPr>
              <a:t>ALTER COLUMN</a:t>
            </a:r>
            <a:r>
              <a:rPr lang="en-US" sz="1600">
                <a:solidFill>
                  <a:srgbClr val="CCCCCC"/>
                </a:solidFill>
                <a:latin typeface="Arial"/>
                <a:cs typeface="Arial"/>
              </a:rPr>
              <a:t> </a:t>
            </a:r>
            <a:r>
              <a:rPr lang="en-US" sz="1600" err="1">
                <a:solidFill>
                  <a:schemeClr val="bg1"/>
                </a:solidFill>
                <a:latin typeface="Arial"/>
                <a:cs typeface="Arial"/>
              </a:rPr>
              <a:t>annual_premium</a:t>
            </a:r>
            <a:r>
              <a:rPr lang="en-US" sz="1600">
                <a:solidFill>
                  <a:srgbClr val="CCCCCC"/>
                </a:solidFill>
                <a:latin typeface="Arial"/>
                <a:cs typeface="Arial"/>
              </a:rPr>
              <a:t> </a:t>
            </a:r>
            <a:r>
              <a:rPr lang="en-US" sz="1600">
                <a:solidFill>
                  <a:srgbClr val="1AABFC"/>
                </a:solidFill>
                <a:latin typeface="Arial"/>
                <a:cs typeface="Arial"/>
              </a:rPr>
              <a:t>TYPE </a:t>
            </a:r>
            <a:r>
              <a:rPr lang="en-US" sz="1600">
                <a:solidFill>
                  <a:schemeClr val="bg1"/>
                </a:solidFill>
                <a:latin typeface="Arial"/>
                <a:cs typeface="Arial"/>
              </a:rPr>
              <a:t>int4</a:t>
            </a:r>
            <a:r>
              <a:rPr lang="en-US" sz="1600">
                <a:solidFill>
                  <a:srgbClr val="CCCCCC"/>
                </a:solidFill>
                <a:latin typeface="Arial"/>
                <a:cs typeface="Arial"/>
              </a:rPr>
              <a:t> </a:t>
            </a:r>
            <a:r>
              <a:rPr lang="en-US" sz="1600">
                <a:solidFill>
                  <a:srgbClr val="1AABFC"/>
                </a:solidFill>
                <a:latin typeface="Arial"/>
                <a:cs typeface="Arial"/>
              </a:rPr>
              <a:t>USING </a:t>
            </a:r>
            <a:r>
              <a:rPr lang="en-US" sz="1600" err="1">
                <a:solidFill>
                  <a:schemeClr val="bg1"/>
                </a:solidFill>
                <a:latin typeface="Arial"/>
                <a:cs typeface="Arial"/>
              </a:rPr>
              <a:t>annual_premium</a:t>
            </a:r>
            <a:r>
              <a:rPr lang="en-US" sz="1600">
                <a:solidFill>
                  <a:schemeClr val="bg1"/>
                </a:solidFill>
                <a:latin typeface="Arial"/>
                <a:cs typeface="Arial"/>
              </a:rPr>
              <a:t>::int4;</a:t>
            </a:r>
            <a:endParaRPr lang="en-US" sz="1600">
              <a:solidFill>
                <a:schemeClr val="bg1"/>
              </a:solidFill>
            </a:endParaRPr>
          </a:p>
        </p:txBody>
      </p:sp>
    </p:spTree>
    <p:extLst>
      <p:ext uri="{BB962C8B-B14F-4D97-AF65-F5344CB8AC3E}">
        <p14:creationId xmlns:p14="http://schemas.microsoft.com/office/powerpoint/2010/main" val="29060859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a:extLst>
            <a:ext uri="{FF2B5EF4-FFF2-40B4-BE49-F238E27FC236}">
              <a16:creationId xmlns:a16="http://schemas.microsoft.com/office/drawing/2014/main" id="{6AAE9CB9-0ABC-FD1F-FCFC-71DC7A1A90B2}"/>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6E08426F-D79B-8429-0C77-D065C3463D50}"/>
              </a:ext>
            </a:extLst>
          </p:cNvPr>
          <p:cNvGrpSpPr/>
          <p:nvPr/>
        </p:nvGrpSpPr>
        <p:grpSpPr>
          <a:xfrm>
            <a:off x="107950" y="87313"/>
            <a:ext cx="8928100" cy="4968875"/>
            <a:chOff x="107950" y="87313"/>
            <a:chExt cx="8928100" cy="4968875"/>
          </a:xfrm>
        </p:grpSpPr>
        <p:cxnSp>
          <p:nvCxnSpPr>
            <p:cNvPr id="3" name="Straight Connector 2">
              <a:extLst>
                <a:ext uri="{FF2B5EF4-FFF2-40B4-BE49-F238E27FC236}">
                  <a16:creationId xmlns:a16="http://schemas.microsoft.com/office/drawing/2014/main" id="{30FA11FE-E5B3-D705-DC7F-CFC399D58244}"/>
                </a:ext>
              </a:extLst>
            </p:cNvPr>
            <p:cNvCxnSpPr>
              <a:cxnSpLocks/>
            </p:cNvCxnSpPr>
            <p:nvPr/>
          </p:nvCxnSpPr>
          <p:spPr>
            <a:xfrm>
              <a:off x="1079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E970079C-FE07-FB92-276B-024B9B2033E7}"/>
                </a:ext>
              </a:extLst>
            </p:cNvPr>
            <p:cNvCxnSpPr/>
            <p:nvPr/>
          </p:nvCxnSpPr>
          <p:spPr>
            <a:xfrm>
              <a:off x="107950" y="87313"/>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B237EE35-DD29-2D0D-303A-7453F95BC55A}"/>
                </a:ext>
              </a:extLst>
            </p:cNvPr>
            <p:cNvCxnSpPr/>
            <p:nvPr/>
          </p:nvCxnSpPr>
          <p:spPr>
            <a:xfrm>
              <a:off x="90360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14407A6C-B55F-EAC1-683F-FB890599F18A}"/>
                </a:ext>
              </a:extLst>
            </p:cNvPr>
            <p:cNvCxnSpPr/>
            <p:nvPr/>
          </p:nvCxnSpPr>
          <p:spPr>
            <a:xfrm>
              <a:off x="107950" y="5056188"/>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grpSp>
      <p:grpSp>
        <p:nvGrpSpPr>
          <p:cNvPr id="2" name="Group 1">
            <a:extLst>
              <a:ext uri="{FF2B5EF4-FFF2-40B4-BE49-F238E27FC236}">
                <a16:creationId xmlns:a16="http://schemas.microsoft.com/office/drawing/2014/main" id="{7061E229-DCD5-CBDB-40D0-292FF587B499}"/>
              </a:ext>
            </a:extLst>
          </p:cNvPr>
          <p:cNvGrpSpPr/>
          <p:nvPr/>
        </p:nvGrpSpPr>
        <p:grpSpPr>
          <a:xfrm>
            <a:off x="0" y="631914"/>
            <a:ext cx="3957403" cy="983525"/>
            <a:chOff x="1500300" y="3199855"/>
            <a:chExt cx="7312627" cy="460200"/>
          </a:xfrm>
          <a:solidFill>
            <a:schemeClr val="bg1"/>
          </a:solidFill>
        </p:grpSpPr>
        <p:sp>
          <p:nvSpPr>
            <p:cNvPr id="4" name="Google Shape;472;p66">
              <a:extLst>
                <a:ext uri="{FF2B5EF4-FFF2-40B4-BE49-F238E27FC236}">
                  <a16:creationId xmlns:a16="http://schemas.microsoft.com/office/drawing/2014/main" id="{7AA753DA-0985-C0B7-C4E7-6ADEEC60BF33}"/>
                </a:ext>
              </a:extLst>
            </p:cNvPr>
            <p:cNvSpPr/>
            <p:nvPr/>
          </p:nvSpPr>
          <p:spPr>
            <a:xfrm>
              <a:off x="1500300" y="3199855"/>
              <a:ext cx="7312627" cy="460200"/>
            </a:xfrm>
            <a:prstGeom prst="rect">
              <a:avLst/>
            </a:prstGeom>
            <a:grpFill/>
            <a:ln>
              <a:noFill/>
            </a:ln>
          </p:spPr>
          <p:txBody>
            <a:bodyPr spcFirstLastPara="1" wrap="square" lIns="91425" tIns="91425" rIns="91425" bIns="91425" anchor="ctr" anchorCtr="0">
              <a:noAutofit/>
            </a:bodyPr>
            <a:lstStyle/>
            <a:p>
              <a:r>
                <a:rPr lang="en-GB" sz="4000">
                  <a:latin typeface="+mj-lt"/>
                </a:rPr>
                <a:t> ASSUMPTIONS</a:t>
              </a:r>
            </a:p>
          </p:txBody>
        </p:sp>
        <p:cxnSp>
          <p:nvCxnSpPr>
            <p:cNvPr id="5" name="Google Shape;475;p66">
              <a:extLst>
                <a:ext uri="{FF2B5EF4-FFF2-40B4-BE49-F238E27FC236}">
                  <a16:creationId xmlns:a16="http://schemas.microsoft.com/office/drawing/2014/main" id="{6BC175FC-076C-722A-31F2-83F90A5F92C5}"/>
                </a:ext>
              </a:extLst>
            </p:cNvPr>
            <p:cNvCxnSpPr>
              <a:cxnSpLocks/>
            </p:cNvCxnSpPr>
            <p:nvPr/>
          </p:nvCxnSpPr>
          <p:spPr>
            <a:xfrm>
              <a:off x="1699774" y="3199855"/>
              <a:ext cx="0" cy="460200"/>
            </a:xfrm>
            <a:prstGeom prst="straightConnector1">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grpSp>
      <p:pic>
        <p:nvPicPr>
          <p:cNvPr id="6" name="Picture 5" descr="A black and white sign with a tree and text&#10;&#10;Description automatically generated">
            <a:extLst>
              <a:ext uri="{FF2B5EF4-FFF2-40B4-BE49-F238E27FC236}">
                <a16:creationId xmlns:a16="http://schemas.microsoft.com/office/drawing/2014/main" id="{0A404711-5F2C-93DF-985A-0C9E665555F9}"/>
              </a:ext>
            </a:extLst>
          </p:cNvPr>
          <p:cNvPicPr>
            <a:picLocks noChangeAspect="1"/>
          </p:cNvPicPr>
          <p:nvPr/>
        </p:nvPicPr>
        <p:blipFill>
          <a:blip r:embed="rId2"/>
          <a:stretch>
            <a:fillRect/>
          </a:stretch>
        </p:blipFill>
        <p:spPr>
          <a:xfrm>
            <a:off x="8362616" y="4160521"/>
            <a:ext cx="673434" cy="895668"/>
          </a:xfrm>
          <a:prstGeom prst="rect">
            <a:avLst/>
          </a:prstGeom>
        </p:spPr>
      </p:pic>
      <p:sp>
        <p:nvSpPr>
          <p:cNvPr id="7" name="TextBox 6">
            <a:extLst>
              <a:ext uri="{FF2B5EF4-FFF2-40B4-BE49-F238E27FC236}">
                <a16:creationId xmlns:a16="http://schemas.microsoft.com/office/drawing/2014/main" id="{37706512-76B4-8182-421B-FD546C78CF04}"/>
              </a:ext>
            </a:extLst>
          </p:cNvPr>
          <p:cNvSpPr txBox="1"/>
          <p:nvPr/>
        </p:nvSpPr>
        <p:spPr>
          <a:xfrm>
            <a:off x="466859" y="2004750"/>
            <a:ext cx="8575861" cy="26468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a:latin typeface="Bahnschrift SemiBold"/>
              </a:rPr>
            </a:br>
            <a:r>
              <a:rPr lang="en-US" sz="1400">
                <a:solidFill>
                  <a:schemeClr val="bg1"/>
                </a:solidFill>
                <a:latin typeface="Bahnschrift SemiBold"/>
                <a:cs typeface="Arial"/>
              </a:rPr>
              <a:t>- We have a big number of policies (around 600) with multiple versions and there is no data there for products and status of these policies BUT we can’t ignore this so we will take them into account and assume that they are paid </a:t>
            </a:r>
            <a:r>
              <a:rPr lang="en-US" sz="1400" err="1">
                <a:solidFill>
                  <a:schemeClr val="bg1"/>
                </a:solidFill>
                <a:latin typeface="Bahnschrift SemiBold"/>
                <a:cs typeface="Arial"/>
              </a:rPr>
              <a:t>til</a:t>
            </a:r>
            <a:r>
              <a:rPr lang="en-US" sz="1400">
                <a:solidFill>
                  <a:schemeClr val="bg1"/>
                </a:solidFill>
                <a:latin typeface="Bahnschrift SemiBold"/>
                <a:cs typeface="Arial"/>
              </a:rPr>
              <a:t> they’re officially cancelled. </a:t>
            </a:r>
            <a:endParaRPr lang="en-US" sz="1400">
              <a:solidFill>
                <a:schemeClr val="bg1"/>
              </a:solidFill>
              <a:latin typeface="Bahnschrift SemiBold"/>
            </a:endParaRPr>
          </a:p>
          <a:p>
            <a:r>
              <a:rPr lang="en-US" sz="1400">
                <a:solidFill>
                  <a:schemeClr val="bg1"/>
                </a:solidFill>
                <a:latin typeface="Bahnschrift SemiBold"/>
                <a:cs typeface="Arial"/>
              </a:rPr>
              <a:t>- We want it to be Wildwest-2 or Wildwest-3 from the start </a:t>
            </a:r>
            <a:r>
              <a:rPr lang="en-US" sz="1400" err="1">
                <a:solidFill>
                  <a:schemeClr val="bg1"/>
                </a:solidFill>
                <a:latin typeface="Bahnschrift SemiBold"/>
                <a:cs typeface="Arial"/>
              </a:rPr>
              <a:t>til</a:t>
            </a:r>
            <a:r>
              <a:rPr lang="en-US" sz="1400">
                <a:solidFill>
                  <a:schemeClr val="bg1"/>
                </a:solidFill>
                <a:latin typeface="Bahnschrift SemiBold"/>
                <a:cs typeface="Arial"/>
              </a:rPr>
              <a:t> end, if anything else we </a:t>
            </a:r>
            <a:r>
              <a:rPr lang="en-US" sz="1400" err="1">
                <a:solidFill>
                  <a:schemeClr val="bg1"/>
                </a:solidFill>
                <a:latin typeface="Bahnschrift SemiBold"/>
                <a:cs typeface="Arial"/>
              </a:rPr>
              <a:t>dont</a:t>
            </a:r>
            <a:r>
              <a:rPr lang="en-US" sz="1400">
                <a:solidFill>
                  <a:schemeClr val="bg1"/>
                </a:solidFill>
                <a:latin typeface="Bahnschrift SemiBold"/>
                <a:cs typeface="Arial"/>
              </a:rPr>
              <a:t> take it into account.</a:t>
            </a:r>
            <a:br>
              <a:rPr lang="en-US" sz="1400">
                <a:latin typeface="Bahnschrift SemiBold"/>
                <a:cs typeface="Arial"/>
              </a:rPr>
            </a:br>
            <a:r>
              <a:rPr lang="en-US" sz="1400">
                <a:solidFill>
                  <a:schemeClr val="bg1"/>
                </a:solidFill>
                <a:latin typeface="Bahnschrift SemiBold"/>
                <a:cs typeface="Arial"/>
              </a:rPr>
              <a:t>- 4 rows with multiple annual premium. We take that as a change in annual premium and NOT an error in data. Suggestion: Maybe take up as </a:t>
            </a:r>
            <a:r>
              <a:rPr lang="en-US" sz="1400" b="1">
                <a:solidFill>
                  <a:schemeClr val="bg1"/>
                </a:solidFill>
                <a:latin typeface="Bahnschrift SemiBold"/>
                <a:cs typeface="Arial"/>
              </a:rPr>
              <a:t>potential additional analysis</a:t>
            </a:r>
            <a:r>
              <a:rPr lang="en-US" sz="1400">
                <a:solidFill>
                  <a:schemeClr val="bg1"/>
                </a:solidFill>
                <a:latin typeface="Bahnschrift SemiBold"/>
                <a:cs typeface="Arial"/>
              </a:rPr>
              <a:t> to fix!</a:t>
            </a:r>
            <a:endParaRPr lang="en-US" sz="1400">
              <a:solidFill>
                <a:schemeClr val="bg1"/>
              </a:solidFill>
              <a:latin typeface="Bahnschrift SemiBold"/>
            </a:endParaRPr>
          </a:p>
          <a:p>
            <a:r>
              <a:rPr lang="en-US" sz="1400">
                <a:solidFill>
                  <a:schemeClr val="bg1"/>
                </a:solidFill>
                <a:latin typeface="Bahnschrift SemiBold"/>
                <a:cs typeface="Arial"/>
              </a:rPr>
              <a:t>- We pay commission for the whole year the month following the sale, same for </a:t>
            </a:r>
            <a:r>
              <a:rPr lang="en-US" sz="1400" err="1">
                <a:solidFill>
                  <a:schemeClr val="bg1"/>
                </a:solidFill>
                <a:latin typeface="Bahnschrift SemiBold"/>
                <a:cs typeface="Arial"/>
              </a:rPr>
              <a:t>clawbacks</a:t>
            </a:r>
            <a:r>
              <a:rPr lang="en-US" sz="1400">
                <a:solidFill>
                  <a:schemeClr val="bg1"/>
                </a:solidFill>
                <a:latin typeface="Bahnschrift SemiBold"/>
                <a:cs typeface="Arial"/>
              </a:rPr>
              <a:t>!</a:t>
            </a:r>
            <a:endParaRPr lang="en-US" sz="1200">
              <a:solidFill>
                <a:schemeClr val="bg1"/>
              </a:solidFill>
              <a:latin typeface="Bahnschrift SemiBold"/>
            </a:endParaRPr>
          </a:p>
          <a:p>
            <a:br>
              <a:rPr lang="en-US"/>
            </a:br>
            <a:endParaRPr lang="en-US">
              <a:latin typeface="Bahnschrift SemiBold"/>
            </a:endParaRPr>
          </a:p>
        </p:txBody>
      </p:sp>
    </p:spTree>
    <p:extLst>
      <p:ext uri="{BB962C8B-B14F-4D97-AF65-F5344CB8AC3E}">
        <p14:creationId xmlns:p14="http://schemas.microsoft.com/office/powerpoint/2010/main" val="36907466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CA97C9-EEF4-51CE-39A8-4259D273B700}"/>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2DB623DF-5721-15F5-4917-E8FA9F9CBBC5}"/>
              </a:ext>
            </a:extLst>
          </p:cNvPr>
          <p:cNvGrpSpPr/>
          <p:nvPr/>
        </p:nvGrpSpPr>
        <p:grpSpPr>
          <a:xfrm>
            <a:off x="107950" y="104373"/>
            <a:ext cx="8928100" cy="4968875"/>
            <a:chOff x="107950" y="87313"/>
            <a:chExt cx="8928100" cy="4968875"/>
          </a:xfrm>
        </p:grpSpPr>
        <p:cxnSp>
          <p:nvCxnSpPr>
            <p:cNvPr id="3" name="Straight Connector 2">
              <a:extLst>
                <a:ext uri="{FF2B5EF4-FFF2-40B4-BE49-F238E27FC236}">
                  <a16:creationId xmlns:a16="http://schemas.microsoft.com/office/drawing/2014/main" id="{56B2D335-AEED-F342-EDD1-03F28DAB25B4}"/>
                </a:ext>
              </a:extLst>
            </p:cNvPr>
            <p:cNvCxnSpPr>
              <a:cxnSpLocks/>
            </p:cNvCxnSpPr>
            <p:nvPr/>
          </p:nvCxnSpPr>
          <p:spPr>
            <a:xfrm>
              <a:off x="107950" y="87313"/>
              <a:ext cx="0" cy="4968875"/>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35E9EC8C-2549-ECBD-1EF1-39E76FC46A38}"/>
                </a:ext>
              </a:extLst>
            </p:cNvPr>
            <p:cNvCxnSpPr/>
            <p:nvPr/>
          </p:nvCxnSpPr>
          <p:spPr>
            <a:xfrm>
              <a:off x="107950" y="87313"/>
              <a:ext cx="89281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1EDB8835-C0FA-AA21-61BF-65993CD5DC36}"/>
                </a:ext>
              </a:extLst>
            </p:cNvPr>
            <p:cNvCxnSpPr/>
            <p:nvPr/>
          </p:nvCxnSpPr>
          <p:spPr>
            <a:xfrm>
              <a:off x="9036050" y="87313"/>
              <a:ext cx="0" cy="4968875"/>
            </a:xfrm>
            <a:prstGeom prst="line">
              <a:avLst/>
            </a:prstGeom>
            <a:ln w="1905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C4D22682-F38C-3C50-59A4-81EDB928EB6D}"/>
                </a:ext>
              </a:extLst>
            </p:cNvPr>
            <p:cNvCxnSpPr/>
            <p:nvPr/>
          </p:nvCxnSpPr>
          <p:spPr>
            <a:xfrm>
              <a:off x="107950" y="5056188"/>
              <a:ext cx="89281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7" name="Group 6">
            <a:extLst>
              <a:ext uri="{FF2B5EF4-FFF2-40B4-BE49-F238E27FC236}">
                <a16:creationId xmlns:a16="http://schemas.microsoft.com/office/drawing/2014/main" id="{E61F45B8-8915-34DB-24DB-74422F4FF6A5}"/>
              </a:ext>
            </a:extLst>
          </p:cNvPr>
          <p:cNvGrpSpPr/>
          <p:nvPr/>
        </p:nvGrpSpPr>
        <p:grpSpPr>
          <a:xfrm>
            <a:off x="3307559" y="1279615"/>
            <a:ext cx="5836440" cy="983525"/>
            <a:chOff x="3083344" y="3199855"/>
            <a:chExt cx="6060656" cy="460200"/>
          </a:xfrm>
        </p:grpSpPr>
        <p:sp>
          <p:nvSpPr>
            <p:cNvPr id="2" name="Google Shape;472;p66">
              <a:extLst>
                <a:ext uri="{FF2B5EF4-FFF2-40B4-BE49-F238E27FC236}">
                  <a16:creationId xmlns:a16="http://schemas.microsoft.com/office/drawing/2014/main" id="{4E4F2F63-BE92-796D-3EE8-B696B53C6351}"/>
                </a:ext>
              </a:extLst>
            </p:cNvPr>
            <p:cNvSpPr/>
            <p:nvPr/>
          </p:nvSpPr>
          <p:spPr>
            <a:xfrm>
              <a:off x="3083344" y="3199855"/>
              <a:ext cx="6060656" cy="460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6000">
                  <a:solidFill>
                    <a:schemeClr val="bg1"/>
                  </a:solidFill>
                  <a:latin typeface="+mj-lt"/>
                </a:rPr>
                <a:t> Joining the data sets</a:t>
              </a:r>
              <a:endParaRPr sz="6000">
                <a:solidFill>
                  <a:schemeClr val="bg1"/>
                </a:solidFill>
                <a:latin typeface="+mj-lt"/>
              </a:endParaRPr>
            </a:p>
          </p:txBody>
        </p:sp>
        <p:cxnSp>
          <p:nvCxnSpPr>
            <p:cNvPr id="4" name="Google Shape;475;p66">
              <a:extLst>
                <a:ext uri="{FF2B5EF4-FFF2-40B4-BE49-F238E27FC236}">
                  <a16:creationId xmlns:a16="http://schemas.microsoft.com/office/drawing/2014/main" id="{EFB8C55E-E146-E298-BE9D-A55176ACE7C0}"/>
                </a:ext>
              </a:extLst>
            </p:cNvPr>
            <p:cNvCxnSpPr>
              <a:cxnSpLocks/>
            </p:cNvCxnSpPr>
            <p:nvPr/>
          </p:nvCxnSpPr>
          <p:spPr>
            <a:xfrm>
              <a:off x="9031904" y="3199855"/>
              <a:ext cx="0" cy="460200"/>
            </a:xfrm>
            <a:prstGeom prst="straightConnector1">
              <a:avLst/>
            </a:prstGeom>
            <a:noFill/>
            <a:ln w="19050" cap="flat" cmpd="sng">
              <a:solidFill>
                <a:schemeClr val="lt1"/>
              </a:solidFill>
              <a:prstDash val="solid"/>
              <a:round/>
              <a:headEnd type="none" w="med" len="med"/>
              <a:tailEnd type="none" w="med" len="med"/>
            </a:ln>
          </p:spPr>
        </p:cxnSp>
      </p:grpSp>
      <p:pic>
        <p:nvPicPr>
          <p:cNvPr id="15" name="Picture 14" descr="A black and white sign with a tree and text&#10;&#10;Description automatically generated">
            <a:extLst>
              <a:ext uri="{FF2B5EF4-FFF2-40B4-BE49-F238E27FC236}">
                <a16:creationId xmlns:a16="http://schemas.microsoft.com/office/drawing/2014/main" id="{58BC5B09-D9A5-48EB-A562-ED89847DFF61}"/>
              </a:ext>
            </a:extLst>
          </p:cNvPr>
          <p:cNvPicPr>
            <a:picLocks noChangeAspect="1"/>
          </p:cNvPicPr>
          <p:nvPr/>
        </p:nvPicPr>
        <p:blipFill>
          <a:blip r:embed="rId3"/>
          <a:stretch>
            <a:fillRect/>
          </a:stretch>
        </p:blipFill>
        <p:spPr>
          <a:xfrm>
            <a:off x="8362616" y="4160521"/>
            <a:ext cx="673434" cy="895668"/>
          </a:xfrm>
          <a:prstGeom prst="rect">
            <a:avLst/>
          </a:prstGeom>
        </p:spPr>
      </p:pic>
      <p:pic>
        <p:nvPicPr>
          <p:cNvPr id="6" name="Graphic 5" descr="Filter outline">
            <a:extLst>
              <a:ext uri="{FF2B5EF4-FFF2-40B4-BE49-F238E27FC236}">
                <a16:creationId xmlns:a16="http://schemas.microsoft.com/office/drawing/2014/main" id="{9DF50554-0C4F-4E1F-6293-5460DE15207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9103" y="2539566"/>
            <a:ext cx="2153885" cy="2153885"/>
          </a:xfrm>
          <a:prstGeom prst="rect">
            <a:avLst/>
          </a:prstGeom>
        </p:spPr>
      </p:pic>
      <p:pic>
        <p:nvPicPr>
          <p:cNvPr id="11" name="Graphic 10" descr="Paper with solid fill">
            <a:extLst>
              <a:ext uri="{FF2B5EF4-FFF2-40B4-BE49-F238E27FC236}">
                <a16:creationId xmlns:a16="http://schemas.microsoft.com/office/drawing/2014/main" id="{31B22128-A61A-A679-007A-4C2474D3CED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47846" y="2353925"/>
            <a:ext cx="914400" cy="914400"/>
          </a:xfrm>
          <a:prstGeom prst="rect">
            <a:avLst/>
          </a:prstGeom>
        </p:spPr>
      </p:pic>
      <p:pic>
        <p:nvPicPr>
          <p:cNvPr id="14" name="Graphic 13" descr="Paper with solid fill">
            <a:extLst>
              <a:ext uri="{FF2B5EF4-FFF2-40B4-BE49-F238E27FC236}">
                <a16:creationId xmlns:a16="http://schemas.microsoft.com/office/drawing/2014/main" id="{C8D6CEE8-9936-014B-3BD9-32854AA597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807363" y="2278095"/>
            <a:ext cx="914400" cy="914400"/>
          </a:xfrm>
          <a:prstGeom prst="rect">
            <a:avLst/>
          </a:prstGeom>
        </p:spPr>
      </p:pic>
      <p:pic>
        <p:nvPicPr>
          <p:cNvPr id="16" name="Graphic 15" descr="Paper with solid fill">
            <a:extLst>
              <a:ext uri="{FF2B5EF4-FFF2-40B4-BE49-F238E27FC236}">
                <a16:creationId xmlns:a16="http://schemas.microsoft.com/office/drawing/2014/main" id="{D3B4001B-1F20-048C-DB35-68A05B45FEC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80343" y="3341383"/>
            <a:ext cx="914400" cy="914400"/>
          </a:xfrm>
          <a:prstGeom prst="rect">
            <a:avLst/>
          </a:prstGeom>
        </p:spPr>
      </p:pic>
      <p:pic>
        <p:nvPicPr>
          <p:cNvPr id="17" name="Graphic 16" descr="Paper with solid fill">
            <a:extLst>
              <a:ext uri="{FF2B5EF4-FFF2-40B4-BE49-F238E27FC236}">
                <a16:creationId xmlns:a16="http://schemas.microsoft.com/office/drawing/2014/main" id="{4C804D47-5BAA-F9EE-62CF-B4DF14554F8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817755" y="3192860"/>
            <a:ext cx="914400" cy="914400"/>
          </a:xfrm>
          <a:prstGeom prst="rect">
            <a:avLst/>
          </a:prstGeom>
        </p:spPr>
      </p:pic>
      <p:pic>
        <p:nvPicPr>
          <p:cNvPr id="18" name="Graphic 17" descr="Paper with solid fill">
            <a:extLst>
              <a:ext uri="{FF2B5EF4-FFF2-40B4-BE49-F238E27FC236}">
                <a16:creationId xmlns:a16="http://schemas.microsoft.com/office/drawing/2014/main" id="{7BF36914-DC80-71AA-E194-EA34EAEA184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19103" y="726476"/>
            <a:ext cx="2153885" cy="2153885"/>
          </a:xfrm>
          <a:prstGeom prst="rect">
            <a:avLst/>
          </a:prstGeom>
        </p:spPr>
      </p:pic>
      <p:pic>
        <p:nvPicPr>
          <p:cNvPr id="19" name="Graphic 18" descr="Paper with solid fill">
            <a:extLst>
              <a:ext uri="{FF2B5EF4-FFF2-40B4-BE49-F238E27FC236}">
                <a16:creationId xmlns:a16="http://schemas.microsoft.com/office/drawing/2014/main" id="{1EFA7E9B-796F-894C-FE59-F3DA311B828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71636" y="4371319"/>
            <a:ext cx="408444" cy="408444"/>
          </a:xfrm>
          <a:prstGeom prst="rect">
            <a:avLst/>
          </a:prstGeom>
        </p:spPr>
      </p:pic>
      <p:sp>
        <p:nvSpPr>
          <p:cNvPr id="20" name="TextBox 19">
            <a:extLst>
              <a:ext uri="{FF2B5EF4-FFF2-40B4-BE49-F238E27FC236}">
                <a16:creationId xmlns:a16="http://schemas.microsoft.com/office/drawing/2014/main" id="{ACC38AAC-AE72-CCA5-F44E-BA5AAFB0BC80}"/>
              </a:ext>
            </a:extLst>
          </p:cNvPr>
          <p:cNvSpPr txBox="1"/>
          <p:nvPr/>
        </p:nvSpPr>
        <p:spPr>
          <a:xfrm>
            <a:off x="1103870" y="2858866"/>
            <a:ext cx="1178321" cy="369332"/>
          </a:xfrm>
          <a:prstGeom prst="rect">
            <a:avLst/>
          </a:prstGeom>
          <a:noFill/>
        </p:spPr>
        <p:txBody>
          <a:bodyPr wrap="square" rtlCol="0">
            <a:spAutoFit/>
          </a:bodyPr>
          <a:lstStyle/>
          <a:p>
            <a:r>
              <a:rPr lang="en-GB"/>
              <a:t>DELETE</a:t>
            </a:r>
            <a:endParaRPr lang="en-SE"/>
          </a:p>
        </p:txBody>
      </p:sp>
      <p:pic>
        <p:nvPicPr>
          <p:cNvPr id="21" name="Graphic 20" descr="Paper with solid fill">
            <a:extLst>
              <a:ext uri="{FF2B5EF4-FFF2-40B4-BE49-F238E27FC236}">
                <a16:creationId xmlns:a16="http://schemas.microsoft.com/office/drawing/2014/main" id="{620BB58D-6632-59C3-2A47-25898A3DFF1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89008" y="4534318"/>
            <a:ext cx="408444" cy="408444"/>
          </a:xfrm>
          <a:prstGeom prst="rect">
            <a:avLst/>
          </a:prstGeom>
        </p:spPr>
      </p:pic>
      <p:sp>
        <p:nvSpPr>
          <p:cNvPr id="43" name="TextBox 42">
            <a:extLst>
              <a:ext uri="{FF2B5EF4-FFF2-40B4-BE49-F238E27FC236}">
                <a16:creationId xmlns:a16="http://schemas.microsoft.com/office/drawing/2014/main" id="{3EDD29BC-E04D-493F-B3BD-0A57BD634C08}"/>
              </a:ext>
            </a:extLst>
          </p:cNvPr>
          <p:cNvSpPr txBox="1"/>
          <p:nvPr/>
        </p:nvSpPr>
        <p:spPr>
          <a:xfrm>
            <a:off x="5349273" y="3119537"/>
            <a:ext cx="774571" cy="369332"/>
          </a:xfrm>
          <a:prstGeom prst="rect">
            <a:avLst/>
          </a:prstGeom>
          <a:noFill/>
        </p:spPr>
        <p:txBody>
          <a:bodyPr wrap="none" rtlCol="0">
            <a:spAutoFit/>
          </a:bodyPr>
          <a:lstStyle/>
          <a:p>
            <a:r>
              <a:rPr lang="en-GB"/>
              <a:t>GRAB</a:t>
            </a:r>
            <a:endParaRPr lang="en-SE"/>
          </a:p>
        </p:txBody>
      </p:sp>
      <p:pic>
        <p:nvPicPr>
          <p:cNvPr id="5" name="Graphic 4" descr="Paper with solid fill">
            <a:extLst>
              <a:ext uri="{FF2B5EF4-FFF2-40B4-BE49-F238E27FC236}">
                <a16:creationId xmlns:a16="http://schemas.microsoft.com/office/drawing/2014/main" id="{F27C33E4-7419-4794-3FBE-18CB07132D0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40432" y="2191382"/>
            <a:ext cx="2153885" cy="2153885"/>
          </a:xfrm>
          <a:prstGeom prst="rect">
            <a:avLst/>
          </a:prstGeom>
        </p:spPr>
      </p:pic>
      <p:cxnSp>
        <p:nvCxnSpPr>
          <p:cNvPr id="22" name="Straight Arrow Connector 21">
            <a:extLst>
              <a:ext uri="{FF2B5EF4-FFF2-40B4-BE49-F238E27FC236}">
                <a16:creationId xmlns:a16="http://schemas.microsoft.com/office/drawing/2014/main" id="{132BC8AC-E39D-0B8D-CD6B-283CC196678F}"/>
              </a:ext>
            </a:extLst>
          </p:cNvPr>
          <p:cNvCxnSpPr/>
          <p:nvPr/>
        </p:nvCxnSpPr>
        <p:spPr>
          <a:xfrm flipH="1">
            <a:off x="6456254" y="2778068"/>
            <a:ext cx="424089" cy="1958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778A915A-3D66-0C9E-29D4-85CBC23B8D17}"/>
              </a:ext>
            </a:extLst>
          </p:cNvPr>
          <p:cNvCxnSpPr/>
          <p:nvPr/>
        </p:nvCxnSpPr>
        <p:spPr>
          <a:xfrm flipH="1" flipV="1">
            <a:off x="6471013" y="3730450"/>
            <a:ext cx="446695" cy="5525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C8E7ED83-C436-77EE-4FCB-50F5D446E5F9}"/>
              </a:ext>
            </a:extLst>
          </p:cNvPr>
          <p:cNvCxnSpPr/>
          <p:nvPr/>
        </p:nvCxnSpPr>
        <p:spPr>
          <a:xfrm>
            <a:off x="4651910" y="2746884"/>
            <a:ext cx="300293" cy="1107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6A3E40BE-936E-FFBD-CD9D-F5CC661E5722}"/>
              </a:ext>
            </a:extLst>
          </p:cNvPr>
          <p:cNvCxnSpPr/>
          <p:nvPr/>
        </p:nvCxnSpPr>
        <p:spPr>
          <a:xfrm flipV="1">
            <a:off x="4684158" y="3650060"/>
            <a:ext cx="268045" cy="932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7BB22D1F-E3F3-2879-FA32-C73C04FEDF38}"/>
              </a:ext>
            </a:extLst>
          </p:cNvPr>
          <p:cNvCxnSpPr>
            <a:cxnSpLocks/>
          </p:cNvCxnSpPr>
          <p:nvPr/>
        </p:nvCxnSpPr>
        <p:spPr>
          <a:xfrm>
            <a:off x="5793230" y="4269896"/>
            <a:ext cx="4349" cy="2383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20749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a:extLst>
            <a:ext uri="{FF2B5EF4-FFF2-40B4-BE49-F238E27FC236}">
              <a16:creationId xmlns:a16="http://schemas.microsoft.com/office/drawing/2014/main" id="{A09066F9-6592-F89A-5330-F58B86B7F349}"/>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BDB26618-7006-BB1C-E73E-8C884B501F3A}"/>
              </a:ext>
            </a:extLst>
          </p:cNvPr>
          <p:cNvGrpSpPr/>
          <p:nvPr/>
        </p:nvGrpSpPr>
        <p:grpSpPr>
          <a:xfrm>
            <a:off x="107950" y="87313"/>
            <a:ext cx="8928100" cy="4968875"/>
            <a:chOff x="107950" y="87313"/>
            <a:chExt cx="8928100" cy="4968875"/>
          </a:xfrm>
        </p:grpSpPr>
        <p:cxnSp>
          <p:nvCxnSpPr>
            <p:cNvPr id="3" name="Straight Connector 2">
              <a:extLst>
                <a:ext uri="{FF2B5EF4-FFF2-40B4-BE49-F238E27FC236}">
                  <a16:creationId xmlns:a16="http://schemas.microsoft.com/office/drawing/2014/main" id="{3BC2CEB2-26F1-7EA8-D45C-EC02E9D8C6FA}"/>
                </a:ext>
              </a:extLst>
            </p:cNvPr>
            <p:cNvCxnSpPr>
              <a:cxnSpLocks/>
            </p:cNvCxnSpPr>
            <p:nvPr/>
          </p:nvCxnSpPr>
          <p:spPr>
            <a:xfrm>
              <a:off x="1079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82CA10D4-2B1B-F19A-EAA2-28040653828D}"/>
                </a:ext>
              </a:extLst>
            </p:cNvPr>
            <p:cNvCxnSpPr/>
            <p:nvPr/>
          </p:nvCxnSpPr>
          <p:spPr>
            <a:xfrm>
              <a:off x="107950" y="87313"/>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F9A1086C-F5ED-7F6C-0599-B9349CED0620}"/>
                </a:ext>
              </a:extLst>
            </p:cNvPr>
            <p:cNvCxnSpPr/>
            <p:nvPr/>
          </p:nvCxnSpPr>
          <p:spPr>
            <a:xfrm>
              <a:off x="90360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7E8ED921-13C3-FCBB-36D1-BC249A879E0B}"/>
                </a:ext>
              </a:extLst>
            </p:cNvPr>
            <p:cNvCxnSpPr/>
            <p:nvPr/>
          </p:nvCxnSpPr>
          <p:spPr>
            <a:xfrm>
              <a:off x="107950" y="5056188"/>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grpSp>
      <p:pic>
        <p:nvPicPr>
          <p:cNvPr id="2" name="Picture 1" descr="A black and white sign with a tree and text&#10;&#10;Description automatically generated">
            <a:extLst>
              <a:ext uri="{FF2B5EF4-FFF2-40B4-BE49-F238E27FC236}">
                <a16:creationId xmlns:a16="http://schemas.microsoft.com/office/drawing/2014/main" id="{703DBDD6-6E47-1C62-807D-9E30D8F53BA1}"/>
              </a:ext>
            </a:extLst>
          </p:cNvPr>
          <p:cNvPicPr>
            <a:picLocks noChangeAspect="1"/>
          </p:cNvPicPr>
          <p:nvPr/>
        </p:nvPicPr>
        <p:blipFill>
          <a:blip r:embed="rId2"/>
          <a:stretch>
            <a:fillRect/>
          </a:stretch>
        </p:blipFill>
        <p:spPr>
          <a:xfrm>
            <a:off x="8362616" y="4160521"/>
            <a:ext cx="673434" cy="895668"/>
          </a:xfrm>
          <a:prstGeom prst="rect">
            <a:avLst/>
          </a:prstGeom>
        </p:spPr>
      </p:pic>
    </p:spTree>
    <p:extLst>
      <p:ext uri="{BB962C8B-B14F-4D97-AF65-F5344CB8AC3E}">
        <p14:creationId xmlns:p14="http://schemas.microsoft.com/office/powerpoint/2010/main" val="16739760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a:extLst>
            <a:ext uri="{FF2B5EF4-FFF2-40B4-BE49-F238E27FC236}">
              <a16:creationId xmlns:a16="http://schemas.microsoft.com/office/drawing/2014/main" id="{8B1B37C5-F90A-E1E2-31F0-110FAD42088A}"/>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0D33CD74-86D1-700A-1996-F8E9DCF7EA33}"/>
              </a:ext>
            </a:extLst>
          </p:cNvPr>
          <p:cNvGrpSpPr/>
          <p:nvPr/>
        </p:nvGrpSpPr>
        <p:grpSpPr>
          <a:xfrm>
            <a:off x="107950" y="87313"/>
            <a:ext cx="8928100" cy="4968875"/>
            <a:chOff x="107950" y="87313"/>
            <a:chExt cx="8928100" cy="4968875"/>
          </a:xfrm>
        </p:grpSpPr>
        <p:cxnSp>
          <p:nvCxnSpPr>
            <p:cNvPr id="3" name="Straight Connector 2">
              <a:extLst>
                <a:ext uri="{FF2B5EF4-FFF2-40B4-BE49-F238E27FC236}">
                  <a16:creationId xmlns:a16="http://schemas.microsoft.com/office/drawing/2014/main" id="{6375C6C4-B0DF-931F-0D35-AA252233E33F}"/>
                </a:ext>
              </a:extLst>
            </p:cNvPr>
            <p:cNvCxnSpPr>
              <a:cxnSpLocks/>
            </p:cNvCxnSpPr>
            <p:nvPr/>
          </p:nvCxnSpPr>
          <p:spPr>
            <a:xfrm>
              <a:off x="1079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22C68F5A-73AD-79CB-76C7-073D0E1D3412}"/>
                </a:ext>
              </a:extLst>
            </p:cNvPr>
            <p:cNvCxnSpPr/>
            <p:nvPr/>
          </p:nvCxnSpPr>
          <p:spPr>
            <a:xfrm>
              <a:off x="107950" y="87313"/>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4DC2F51C-0EDF-79A0-439C-9EE6FE88C610}"/>
                </a:ext>
              </a:extLst>
            </p:cNvPr>
            <p:cNvCxnSpPr/>
            <p:nvPr/>
          </p:nvCxnSpPr>
          <p:spPr>
            <a:xfrm>
              <a:off x="90360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E9C255BF-847D-0857-1671-A8A366410B16}"/>
                </a:ext>
              </a:extLst>
            </p:cNvPr>
            <p:cNvCxnSpPr/>
            <p:nvPr/>
          </p:nvCxnSpPr>
          <p:spPr>
            <a:xfrm>
              <a:off x="107950" y="5056188"/>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grpSp>
      <p:grpSp>
        <p:nvGrpSpPr>
          <p:cNvPr id="2" name="Group 1">
            <a:extLst>
              <a:ext uri="{FF2B5EF4-FFF2-40B4-BE49-F238E27FC236}">
                <a16:creationId xmlns:a16="http://schemas.microsoft.com/office/drawing/2014/main" id="{3D762EAF-4290-6286-C6E2-B479B7ADC43D}"/>
              </a:ext>
            </a:extLst>
          </p:cNvPr>
          <p:cNvGrpSpPr/>
          <p:nvPr/>
        </p:nvGrpSpPr>
        <p:grpSpPr>
          <a:xfrm>
            <a:off x="0" y="631914"/>
            <a:ext cx="2529745" cy="983525"/>
            <a:chOff x="1500300" y="3199855"/>
            <a:chExt cx="4674551" cy="460200"/>
          </a:xfrm>
          <a:solidFill>
            <a:schemeClr val="bg1"/>
          </a:solidFill>
        </p:grpSpPr>
        <p:sp>
          <p:nvSpPr>
            <p:cNvPr id="4" name="Google Shape;472;p66">
              <a:extLst>
                <a:ext uri="{FF2B5EF4-FFF2-40B4-BE49-F238E27FC236}">
                  <a16:creationId xmlns:a16="http://schemas.microsoft.com/office/drawing/2014/main" id="{4FF4963B-79FE-4133-EA4F-EEE43C1151B3}"/>
                </a:ext>
              </a:extLst>
            </p:cNvPr>
            <p:cNvSpPr/>
            <p:nvPr/>
          </p:nvSpPr>
          <p:spPr>
            <a:xfrm>
              <a:off x="1500300" y="3199855"/>
              <a:ext cx="4674551" cy="4602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6000">
                <a:latin typeface="+mj-lt"/>
              </a:endParaRPr>
            </a:p>
          </p:txBody>
        </p:sp>
        <p:cxnSp>
          <p:nvCxnSpPr>
            <p:cNvPr id="5" name="Google Shape;475;p66">
              <a:extLst>
                <a:ext uri="{FF2B5EF4-FFF2-40B4-BE49-F238E27FC236}">
                  <a16:creationId xmlns:a16="http://schemas.microsoft.com/office/drawing/2014/main" id="{58D6A9B5-5676-68B9-4015-6B9101F0FF3E}"/>
                </a:ext>
              </a:extLst>
            </p:cNvPr>
            <p:cNvCxnSpPr>
              <a:cxnSpLocks/>
            </p:cNvCxnSpPr>
            <p:nvPr/>
          </p:nvCxnSpPr>
          <p:spPr>
            <a:xfrm>
              <a:off x="1699774" y="3199855"/>
              <a:ext cx="0" cy="460200"/>
            </a:xfrm>
            <a:prstGeom prst="straightConnector1">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grpSp>
      <p:pic>
        <p:nvPicPr>
          <p:cNvPr id="6" name="Picture 5" descr="A black and white sign with a tree and text&#10;&#10;Description automatically generated">
            <a:extLst>
              <a:ext uri="{FF2B5EF4-FFF2-40B4-BE49-F238E27FC236}">
                <a16:creationId xmlns:a16="http://schemas.microsoft.com/office/drawing/2014/main" id="{A120EA8D-25B1-1F25-39D5-3095C1BD1691}"/>
              </a:ext>
            </a:extLst>
          </p:cNvPr>
          <p:cNvPicPr>
            <a:picLocks noChangeAspect="1"/>
          </p:cNvPicPr>
          <p:nvPr/>
        </p:nvPicPr>
        <p:blipFill>
          <a:blip r:embed="rId2"/>
          <a:stretch>
            <a:fillRect/>
          </a:stretch>
        </p:blipFill>
        <p:spPr>
          <a:xfrm>
            <a:off x="8362616" y="4160521"/>
            <a:ext cx="673434" cy="895668"/>
          </a:xfrm>
          <a:prstGeom prst="rect">
            <a:avLst/>
          </a:prstGeom>
        </p:spPr>
      </p:pic>
    </p:spTree>
    <p:extLst>
      <p:ext uri="{BB962C8B-B14F-4D97-AF65-F5344CB8AC3E}">
        <p14:creationId xmlns:p14="http://schemas.microsoft.com/office/powerpoint/2010/main" val="39585255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27AA7B0-7231-C71F-673C-46A4025B03F7}"/>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9DF4A651-63AA-7A55-B716-8B441D17C655}"/>
              </a:ext>
            </a:extLst>
          </p:cNvPr>
          <p:cNvGrpSpPr/>
          <p:nvPr/>
        </p:nvGrpSpPr>
        <p:grpSpPr>
          <a:xfrm>
            <a:off x="107950" y="87313"/>
            <a:ext cx="8928100" cy="4968875"/>
            <a:chOff x="107950" y="87313"/>
            <a:chExt cx="8928100" cy="4968875"/>
          </a:xfrm>
        </p:grpSpPr>
        <p:cxnSp>
          <p:nvCxnSpPr>
            <p:cNvPr id="3" name="Straight Connector 2">
              <a:extLst>
                <a:ext uri="{FF2B5EF4-FFF2-40B4-BE49-F238E27FC236}">
                  <a16:creationId xmlns:a16="http://schemas.microsoft.com/office/drawing/2014/main" id="{4F66CBFC-A09E-83A2-3F2A-727F2DC6D1A2}"/>
                </a:ext>
              </a:extLst>
            </p:cNvPr>
            <p:cNvCxnSpPr>
              <a:cxnSpLocks/>
            </p:cNvCxnSpPr>
            <p:nvPr/>
          </p:nvCxnSpPr>
          <p:spPr>
            <a:xfrm>
              <a:off x="107950" y="87313"/>
              <a:ext cx="0" cy="4968875"/>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D1BAA300-A517-F72C-826F-3FB487F125E0}"/>
                </a:ext>
              </a:extLst>
            </p:cNvPr>
            <p:cNvCxnSpPr/>
            <p:nvPr/>
          </p:nvCxnSpPr>
          <p:spPr>
            <a:xfrm>
              <a:off x="107950" y="87313"/>
              <a:ext cx="89281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01F04256-3B8B-457E-47A4-A865A60B4574}"/>
                </a:ext>
              </a:extLst>
            </p:cNvPr>
            <p:cNvCxnSpPr/>
            <p:nvPr/>
          </p:nvCxnSpPr>
          <p:spPr>
            <a:xfrm>
              <a:off x="9036050" y="87313"/>
              <a:ext cx="0" cy="4968875"/>
            </a:xfrm>
            <a:prstGeom prst="line">
              <a:avLst/>
            </a:prstGeom>
            <a:ln w="1905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3534B570-0F79-B3D3-15B6-98C0D9A77718}"/>
                </a:ext>
              </a:extLst>
            </p:cNvPr>
            <p:cNvCxnSpPr/>
            <p:nvPr/>
          </p:nvCxnSpPr>
          <p:spPr>
            <a:xfrm>
              <a:off x="107950" y="5056188"/>
              <a:ext cx="89281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27" name="Group 26">
            <a:extLst>
              <a:ext uri="{FF2B5EF4-FFF2-40B4-BE49-F238E27FC236}">
                <a16:creationId xmlns:a16="http://schemas.microsoft.com/office/drawing/2014/main" id="{DFFF2071-D4EA-E49F-608A-61F2F6FB01F9}"/>
              </a:ext>
            </a:extLst>
          </p:cNvPr>
          <p:cNvGrpSpPr/>
          <p:nvPr/>
        </p:nvGrpSpPr>
        <p:grpSpPr>
          <a:xfrm>
            <a:off x="0" y="-3"/>
            <a:ext cx="4571999" cy="5143503"/>
            <a:chOff x="-2" y="-1"/>
            <a:chExt cx="4393245" cy="5143503"/>
          </a:xfrm>
        </p:grpSpPr>
        <p:sp>
          <p:nvSpPr>
            <p:cNvPr id="2" name="Rectangle 1">
              <a:extLst>
                <a:ext uri="{FF2B5EF4-FFF2-40B4-BE49-F238E27FC236}">
                  <a16:creationId xmlns:a16="http://schemas.microsoft.com/office/drawing/2014/main" id="{0EBD7E4F-44FA-2246-A95C-25B4ABE7C4DE}"/>
                </a:ext>
              </a:extLst>
            </p:cNvPr>
            <p:cNvSpPr/>
            <p:nvPr/>
          </p:nvSpPr>
          <p:spPr>
            <a:xfrm rot="5400000">
              <a:off x="-375131" y="375128"/>
              <a:ext cx="5143503" cy="4393245"/>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SE"/>
            </a:p>
          </p:txBody>
        </p:sp>
        <p:cxnSp>
          <p:nvCxnSpPr>
            <p:cNvPr id="5" name="Straight Connector 4">
              <a:extLst>
                <a:ext uri="{FF2B5EF4-FFF2-40B4-BE49-F238E27FC236}">
                  <a16:creationId xmlns:a16="http://schemas.microsoft.com/office/drawing/2014/main" id="{00092F36-8EFD-069C-727D-074FF0E55037}"/>
                </a:ext>
              </a:extLst>
            </p:cNvPr>
            <p:cNvCxnSpPr>
              <a:cxnSpLocks/>
            </p:cNvCxnSpPr>
            <p:nvPr/>
          </p:nvCxnSpPr>
          <p:spPr>
            <a:xfrm flipH="1" flipV="1">
              <a:off x="107950" y="87311"/>
              <a:ext cx="4284980" cy="2"/>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4526F867-C913-CA7D-93F2-79A05D2EB454}"/>
                </a:ext>
              </a:extLst>
            </p:cNvPr>
            <p:cNvCxnSpPr>
              <a:cxnSpLocks/>
            </p:cNvCxnSpPr>
            <p:nvPr/>
          </p:nvCxnSpPr>
          <p:spPr>
            <a:xfrm>
              <a:off x="106045" y="87313"/>
              <a:ext cx="1905" cy="496887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DBADDB-C71A-2478-6DF9-CF2867219E69}"/>
                </a:ext>
              </a:extLst>
            </p:cNvPr>
            <p:cNvCxnSpPr>
              <a:cxnSpLocks/>
            </p:cNvCxnSpPr>
            <p:nvPr/>
          </p:nvCxnSpPr>
          <p:spPr>
            <a:xfrm>
              <a:off x="107949" y="5056187"/>
              <a:ext cx="4284981" cy="0"/>
            </a:xfrm>
            <a:prstGeom prst="line">
              <a:avLst/>
            </a:prstGeom>
            <a:ln w="19050">
              <a:solidFill>
                <a:schemeClr val="bg1"/>
              </a:solidFill>
            </a:ln>
          </p:spPr>
          <p:style>
            <a:lnRef idx="2">
              <a:schemeClr val="accent1"/>
            </a:lnRef>
            <a:fillRef idx="0">
              <a:schemeClr val="accent1"/>
            </a:fillRef>
            <a:effectRef idx="1">
              <a:schemeClr val="accent1"/>
            </a:effectRef>
            <a:fontRef idx="minor">
              <a:schemeClr val="tx1"/>
            </a:fontRef>
          </p:style>
        </p:cxnSp>
      </p:grpSp>
      <p:pic>
        <p:nvPicPr>
          <p:cNvPr id="30" name="Picture 29" descr="A black and white sign with a tree and text&#10;&#10;Description automatically generated">
            <a:extLst>
              <a:ext uri="{FF2B5EF4-FFF2-40B4-BE49-F238E27FC236}">
                <a16:creationId xmlns:a16="http://schemas.microsoft.com/office/drawing/2014/main" id="{1281D95D-A04B-D05F-656E-E0646D209554}"/>
              </a:ext>
            </a:extLst>
          </p:cNvPr>
          <p:cNvPicPr>
            <a:picLocks noChangeAspect="1"/>
          </p:cNvPicPr>
          <p:nvPr/>
        </p:nvPicPr>
        <p:blipFill>
          <a:blip r:embed="rId2"/>
          <a:stretch>
            <a:fillRect/>
          </a:stretch>
        </p:blipFill>
        <p:spPr>
          <a:xfrm>
            <a:off x="8362616" y="4160521"/>
            <a:ext cx="673434" cy="895668"/>
          </a:xfrm>
          <a:prstGeom prst="rect">
            <a:avLst/>
          </a:prstGeom>
        </p:spPr>
      </p:pic>
    </p:spTree>
    <p:extLst>
      <p:ext uri="{BB962C8B-B14F-4D97-AF65-F5344CB8AC3E}">
        <p14:creationId xmlns:p14="http://schemas.microsoft.com/office/powerpoint/2010/main" val="2985394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E0BC879-729F-6E6A-F306-D1DE9FAE1E4D}"/>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A7E811CC-F4A6-A5E9-EDBD-DDA5C7F32B6B}"/>
              </a:ext>
            </a:extLst>
          </p:cNvPr>
          <p:cNvGrpSpPr/>
          <p:nvPr/>
        </p:nvGrpSpPr>
        <p:grpSpPr>
          <a:xfrm>
            <a:off x="107950" y="87313"/>
            <a:ext cx="8928100" cy="4968875"/>
            <a:chOff x="107950" y="87313"/>
            <a:chExt cx="8928100" cy="4968875"/>
          </a:xfrm>
        </p:grpSpPr>
        <p:cxnSp>
          <p:nvCxnSpPr>
            <p:cNvPr id="3" name="Straight Connector 2">
              <a:extLst>
                <a:ext uri="{FF2B5EF4-FFF2-40B4-BE49-F238E27FC236}">
                  <a16:creationId xmlns:a16="http://schemas.microsoft.com/office/drawing/2014/main" id="{71EA1B03-90FB-4594-CED5-D215FC0F51E6}"/>
                </a:ext>
              </a:extLst>
            </p:cNvPr>
            <p:cNvCxnSpPr>
              <a:cxnSpLocks/>
            </p:cNvCxnSpPr>
            <p:nvPr/>
          </p:nvCxnSpPr>
          <p:spPr>
            <a:xfrm>
              <a:off x="107950" y="87313"/>
              <a:ext cx="0" cy="4968875"/>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D2B0DB47-2139-C1AB-BEDF-301EE4487A2D}"/>
                </a:ext>
              </a:extLst>
            </p:cNvPr>
            <p:cNvCxnSpPr/>
            <p:nvPr/>
          </p:nvCxnSpPr>
          <p:spPr>
            <a:xfrm>
              <a:off x="107950" y="87313"/>
              <a:ext cx="89281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477CFBD0-81E7-7871-A88A-918062634DE3}"/>
                </a:ext>
              </a:extLst>
            </p:cNvPr>
            <p:cNvCxnSpPr/>
            <p:nvPr/>
          </p:nvCxnSpPr>
          <p:spPr>
            <a:xfrm>
              <a:off x="9036050" y="87313"/>
              <a:ext cx="0" cy="4968875"/>
            </a:xfrm>
            <a:prstGeom prst="line">
              <a:avLst/>
            </a:prstGeom>
            <a:ln w="1905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6D05272F-343B-C6F5-26A1-FAA2514C4096}"/>
                </a:ext>
              </a:extLst>
            </p:cNvPr>
            <p:cNvCxnSpPr/>
            <p:nvPr/>
          </p:nvCxnSpPr>
          <p:spPr>
            <a:xfrm>
              <a:off x="107950" y="5056188"/>
              <a:ext cx="89281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27" name="Group 26">
            <a:extLst>
              <a:ext uri="{FF2B5EF4-FFF2-40B4-BE49-F238E27FC236}">
                <a16:creationId xmlns:a16="http://schemas.microsoft.com/office/drawing/2014/main" id="{63151E24-3C58-EE1A-C912-BD863BD970EA}"/>
              </a:ext>
            </a:extLst>
          </p:cNvPr>
          <p:cNvGrpSpPr/>
          <p:nvPr/>
        </p:nvGrpSpPr>
        <p:grpSpPr>
          <a:xfrm rot="10800000">
            <a:off x="2186942" y="-5"/>
            <a:ext cx="6957058" cy="5143503"/>
            <a:chOff x="-2" y="-1"/>
            <a:chExt cx="4393245" cy="5143503"/>
          </a:xfrm>
        </p:grpSpPr>
        <p:sp>
          <p:nvSpPr>
            <p:cNvPr id="2" name="Rectangle 1">
              <a:extLst>
                <a:ext uri="{FF2B5EF4-FFF2-40B4-BE49-F238E27FC236}">
                  <a16:creationId xmlns:a16="http://schemas.microsoft.com/office/drawing/2014/main" id="{C96CEDAA-ADDA-86CB-5460-CBD18D09D9F9}"/>
                </a:ext>
              </a:extLst>
            </p:cNvPr>
            <p:cNvSpPr/>
            <p:nvPr/>
          </p:nvSpPr>
          <p:spPr>
            <a:xfrm rot="5400000">
              <a:off x="-375131" y="375128"/>
              <a:ext cx="5143503" cy="4393245"/>
            </a:xfrm>
            <a:prstGeom prst="rect">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SE"/>
            </a:p>
          </p:txBody>
        </p:sp>
        <p:cxnSp>
          <p:nvCxnSpPr>
            <p:cNvPr id="5" name="Straight Connector 4">
              <a:extLst>
                <a:ext uri="{FF2B5EF4-FFF2-40B4-BE49-F238E27FC236}">
                  <a16:creationId xmlns:a16="http://schemas.microsoft.com/office/drawing/2014/main" id="{1660BE0E-2E6D-F893-C519-0E2608F37905}"/>
                </a:ext>
              </a:extLst>
            </p:cNvPr>
            <p:cNvCxnSpPr>
              <a:cxnSpLocks/>
            </p:cNvCxnSpPr>
            <p:nvPr/>
          </p:nvCxnSpPr>
          <p:spPr>
            <a:xfrm rot="10800000">
              <a:off x="63419" y="87313"/>
              <a:ext cx="4329510" cy="0"/>
            </a:xfrm>
            <a:prstGeom prst="line">
              <a:avLst/>
            </a:prstGeom>
            <a:ln>
              <a:solidFill>
                <a:schemeClr val="bg1"/>
              </a:solidFill>
            </a:ln>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2DE0D0E4-760B-F59E-B6F6-0917F8EF1E6A}"/>
                </a:ext>
              </a:extLst>
            </p:cNvPr>
            <p:cNvCxnSpPr>
              <a:cxnSpLocks/>
            </p:cNvCxnSpPr>
            <p:nvPr/>
          </p:nvCxnSpPr>
          <p:spPr>
            <a:xfrm>
              <a:off x="68402" y="87309"/>
              <a:ext cx="1905" cy="496887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52F2CBC2-F9C9-1817-D7A8-FE16578D335C}"/>
                </a:ext>
              </a:extLst>
            </p:cNvPr>
            <p:cNvCxnSpPr>
              <a:cxnSpLocks/>
            </p:cNvCxnSpPr>
            <p:nvPr/>
          </p:nvCxnSpPr>
          <p:spPr>
            <a:xfrm rot="10800000" flipH="1" flipV="1">
              <a:off x="63419" y="5056184"/>
              <a:ext cx="4329510" cy="3"/>
            </a:xfrm>
            <a:prstGeom prst="line">
              <a:avLst/>
            </a:prstGeom>
            <a:ln w="19050">
              <a:solidFill>
                <a:schemeClr val="bg1"/>
              </a:solidFill>
            </a:ln>
          </p:spPr>
          <p:style>
            <a:lnRef idx="2">
              <a:schemeClr val="accent1"/>
            </a:lnRef>
            <a:fillRef idx="0">
              <a:schemeClr val="accent1"/>
            </a:fillRef>
            <a:effectRef idx="1">
              <a:schemeClr val="accent1"/>
            </a:effectRef>
            <a:fontRef idx="minor">
              <a:schemeClr val="tx1"/>
            </a:fontRef>
          </p:style>
        </p:cxnSp>
      </p:grpSp>
      <p:pic>
        <p:nvPicPr>
          <p:cNvPr id="30" name="Picture 29" descr="A black and white sign with a tree and text&#10;&#10;Description automatically generated">
            <a:extLst>
              <a:ext uri="{FF2B5EF4-FFF2-40B4-BE49-F238E27FC236}">
                <a16:creationId xmlns:a16="http://schemas.microsoft.com/office/drawing/2014/main" id="{655DED61-F0FD-2860-DA80-D021889E74D0}"/>
              </a:ext>
            </a:extLst>
          </p:cNvPr>
          <p:cNvPicPr>
            <a:picLocks noChangeAspect="1"/>
          </p:cNvPicPr>
          <p:nvPr/>
        </p:nvPicPr>
        <p:blipFill>
          <a:blip r:embed="rId2"/>
          <a:stretch>
            <a:fillRect/>
          </a:stretch>
        </p:blipFill>
        <p:spPr>
          <a:xfrm>
            <a:off x="8362616" y="4160521"/>
            <a:ext cx="673434" cy="895668"/>
          </a:xfrm>
          <a:prstGeom prst="rect">
            <a:avLst/>
          </a:prstGeom>
        </p:spPr>
      </p:pic>
    </p:spTree>
    <p:extLst>
      <p:ext uri="{BB962C8B-B14F-4D97-AF65-F5344CB8AC3E}">
        <p14:creationId xmlns:p14="http://schemas.microsoft.com/office/powerpoint/2010/main" val="3963850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a:extLst>
            <a:ext uri="{FF2B5EF4-FFF2-40B4-BE49-F238E27FC236}">
              <a16:creationId xmlns:a16="http://schemas.microsoft.com/office/drawing/2014/main" id="{7272727F-99DE-EC04-A473-3BAF73D85D25}"/>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84FDB177-173E-4C84-2D6F-C44BF8367D67}"/>
              </a:ext>
            </a:extLst>
          </p:cNvPr>
          <p:cNvGrpSpPr/>
          <p:nvPr/>
        </p:nvGrpSpPr>
        <p:grpSpPr>
          <a:xfrm>
            <a:off x="107950" y="87313"/>
            <a:ext cx="8928100" cy="4968875"/>
            <a:chOff x="107950" y="87313"/>
            <a:chExt cx="8928100" cy="4968875"/>
          </a:xfrm>
        </p:grpSpPr>
        <p:cxnSp>
          <p:nvCxnSpPr>
            <p:cNvPr id="3" name="Straight Connector 2">
              <a:extLst>
                <a:ext uri="{FF2B5EF4-FFF2-40B4-BE49-F238E27FC236}">
                  <a16:creationId xmlns:a16="http://schemas.microsoft.com/office/drawing/2014/main" id="{80A5B63A-C0BA-1131-0132-1EE4020A33F5}"/>
                </a:ext>
              </a:extLst>
            </p:cNvPr>
            <p:cNvCxnSpPr>
              <a:cxnSpLocks/>
            </p:cNvCxnSpPr>
            <p:nvPr/>
          </p:nvCxnSpPr>
          <p:spPr>
            <a:xfrm>
              <a:off x="1079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8CD87354-6425-2FA7-2D85-C7FFD3931A42}"/>
                </a:ext>
              </a:extLst>
            </p:cNvPr>
            <p:cNvCxnSpPr/>
            <p:nvPr/>
          </p:nvCxnSpPr>
          <p:spPr>
            <a:xfrm>
              <a:off x="107950" y="87313"/>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0919C621-C9F2-FA6A-8C97-8F16479F7919}"/>
                </a:ext>
              </a:extLst>
            </p:cNvPr>
            <p:cNvCxnSpPr/>
            <p:nvPr/>
          </p:nvCxnSpPr>
          <p:spPr>
            <a:xfrm>
              <a:off x="90360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27978124-5FED-BDB1-2D86-19611F310458}"/>
                </a:ext>
              </a:extLst>
            </p:cNvPr>
            <p:cNvCxnSpPr/>
            <p:nvPr/>
          </p:nvCxnSpPr>
          <p:spPr>
            <a:xfrm>
              <a:off x="107950" y="5056188"/>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grpSp>
      <p:pic>
        <p:nvPicPr>
          <p:cNvPr id="2" name="Picture 1" descr="A black and white sign with a tree and text&#10;&#10;Description automatically generated">
            <a:extLst>
              <a:ext uri="{FF2B5EF4-FFF2-40B4-BE49-F238E27FC236}">
                <a16:creationId xmlns:a16="http://schemas.microsoft.com/office/drawing/2014/main" id="{C60B0805-93A1-FCF0-E20E-A9C6EC7F996B}"/>
              </a:ext>
            </a:extLst>
          </p:cNvPr>
          <p:cNvPicPr>
            <a:picLocks noChangeAspect="1"/>
          </p:cNvPicPr>
          <p:nvPr/>
        </p:nvPicPr>
        <p:blipFill>
          <a:blip r:embed="rId2"/>
          <a:stretch>
            <a:fillRect/>
          </a:stretch>
        </p:blipFill>
        <p:spPr>
          <a:xfrm>
            <a:off x="8362616" y="4160521"/>
            <a:ext cx="673434" cy="895668"/>
          </a:xfrm>
          <a:prstGeom prst="rect">
            <a:avLst/>
          </a:prstGeom>
        </p:spPr>
      </p:pic>
    </p:spTree>
    <p:extLst>
      <p:ext uri="{BB962C8B-B14F-4D97-AF65-F5344CB8AC3E}">
        <p14:creationId xmlns:p14="http://schemas.microsoft.com/office/powerpoint/2010/main" val="16823704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3949E0-23AB-AD5A-1781-452444B7DC93}"/>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EF6EF16F-69A2-3FF3-162F-815BC0A428EE}"/>
              </a:ext>
            </a:extLst>
          </p:cNvPr>
          <p:cNvGrpSpPr/>
          <p:nvPr/>
        </p:nvGrpSpPr>
        <p:grpSpPr>
          <a:xfrm>
            <a:off x="107950" y="87313"/>
            <a:ext cx="8928100" cy="4968875"/>
            <a:chOff x="107950" y="87313"/>
            <a:chExt cx="8928100" cy="4968875"/>
          </a:xfrm>
        </p:grpSpPr>
        <p:cxnSp>
          <p:nvCxnSpPr>
            <p:cNvPr id="3" name="Straight Connector 2">
              <a:extLst>
                <a:ext uri="{FF2B5EF4-FFF2-40B4-BE49-F238E27FC236}">
                  <a16:creationId xmlns:a16="http://schemas.microsoft.com/office/drawing/2014/main" id="{CD5FB4F2-8CBC-8F05-4924-79D32F8C92DA}"/>
                </a:ext>
              </a:extLst>
            </p:cNvPr>
            <p:cNvCxnSpPr>
              <a:cxnSpLocks/>
            </p:cNvCxnSpPr>
            <p:nvPr/>
          </p:nvCxnSpPr>
          <p:spPr>
            <a:xfrm>
              <a:off x="107950" y="87313"/>
              <a:ext cx="0" cy="4968875"/>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5E64BE05-6F3F-E450-97EB-D56646EB400D}"/>
                </a:ext>
              </a:extLst>
            </p:cNvPr>
            <p:cNvCxnSpPr/>
            <p:nvPr/>
          </p:nvCxnSpPr>
          <p:spPr>
            <a:xfrm>
              <a:off x="107950" y="87313"/>
              <a:ext cx="89281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C170215D-603E-BE08-8BA9-9EDD5C17DA48}"/>
                </a:ext>
              </a:extLst>
            </p:cNvPr>
            <p:cNvCxnSpPr/>
            <p:nvPr/>
          </p:nvCxnSpPr>
          <p:spPr>
            <a:xfrm>
              <a:off x="9036050" y="87313"/>
              <a:ext cx="0" cy="4968875"/>
            </a:xfrm>
            <a:prstGeom prst="line">
              <a:avLst/>
            </a:prstGeom>
            <a:ln w="1905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72EDA082-FDE0-3F92-B7FF-88A35BCDB1C5}"/>
                </a:ext>
              </a:extLst>
            </p:cNvPr>
            <p:cNvCxnSpPr/>
            <p:nvPr/>
          </p:nvCxnSpPr>
          <p:spPr>
            <a:xfrm>
              <a:off x="107950" y="5056188"/>
              <a:ext cx="89281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7" name="Group 6">
            <a:extLst>
              <a:ext uri="{FF2B5EF4-FFF2-40B4-BE49-F238E27FC236}">
                <a16:creationId xmlns:a16="http://schemas.microsoft.com/office/drawing/2014/main" id="{AAAF0602-F81A-FDF1-F952-6A753204A445}"/>
              </a:ext>
            </a:extLst>
          </p:cNvPr>
          <p:cNvGrpSpPr/>
          <p:nvPr/>
        </p:nvGrpSpPr>
        <p:grpSpPr>
          <a:xfrm>
            <a:off x="2941824" y="1279615"/>
            <a:ext cx="6205925" cy="983525"/>
            <a:chOff x="2703556" y="3199855"/>
            <a:chExt cx="6444336" cy="460200"/>
          </a:xfrm>
        </p:grpSpPr>
        <p:sp>
          <p:nvSpPr>
            <p:cNvPr id="2" name="Google Shape;472;p66">
              <a:extLst>
                <a:ext uri="{FF2B5EF4-FFF2-40B4-BE49-F238E27FC236}">
                  <a16:creationId xmlns:a16="http://schemas.microsoft.com/office/drawing/2014/main" id="{24FD30DA-3BC7-78DC-B5C8-88FF060928F8}"/>
                </a:ext>
              </a:extLst>
            </p:cNvPr>
            <p:cNvSpPr/>
            <p:nvPr/>
          </p:nvSpPr>
          <p:spPr>
            <a:xfrm>
              <a:off x="2703556" y="3199855"/>
              <a:ext cx="6444336" cy="460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6000">
                  <a:solidFill>
                    <a:schemeClr val="bg1"/>
                  </a:solidFill>
                  <a:latin typeface="+mj-lt"/>
                </a:rPr>
                <a:t>FILTER  ELIGIBLE POLICIES</a:t>
              </a:r>
              <a:endParaRPr sz="6000">
                <a:solidFill>
                  <a:schemeClr val="bg1"/>
                </a:solidFill>
                <a:latin typeface="+mj-lt"/>
              </a:endParaRPr>
            </a:p>
          </p:txBody>
        </p:sp>
        <p:cxnSp>
          <p:nvCxnSpPr>
            <p:cNvPr id="4" name="Google Shape;475;p66">
              <a:extLst>
                <a:ext uri="{FF2B5EF4-FFF2-40B4-BE49-F238E27FC236}">
                  <a16:creationId xmlns:a16="http://schemas.microsoft.com/office/drawing/2014/main" id="{7FFFE6EB-1EB6-1F22-E0C9-729A643F8B0A}"/>
                </a:ext>
              </a:extLst>
            </p:cNvPr>
            <p:cNvCxnSpPr>
              <a:cxnSpLocks/>
            </p:cNvCxnSpPr>
            <p:nvPr/>
          </p:nvCxnSpPr>
          <p:spPr>
            <a:xfrm>
              <a:off x="9031904" y="3199855"/>
              <a:ext cx="0" cy="460200"/>
            </a:xfrm>
            <a:prstGeom prst="straightConnector1">
              <a:avLst/>
            </a:prstGeom>
            <a:noFill/>
            <a:ln w="19050" cap="flat" cmpd="sng">
              <a:solidFill>
                <a:schemeClr val="lt1"/>
              </a:solidFill>
              <a:prstDash val="solid"/>
              <a:round/>
              <a:headEnd type="none" w="med" len="med"/>
              <a:tailEnd type="none" w="med" len="med"/>
            </a:ln>
          </p:spPr>
        </p:cxnSp>
      </p:grpSp>
      <p:pic>
        <p:nvPicPr>
          <p:cNvPr id="15" name="Picture 14" descr="A black and white sign with a tree and text&#10;&#10;Description automatically generated">
            <a:extLst>
              <a:ext uri="{FF2B5EF4-FFF2-40B4-BE49-F238E27FC236}">
                <a16:creationId xmlns:a16="http://schemas.microsoft.com/office/drawing/2014/main" id="{84189BB3-3014-EDF5-5FE7-9C992A46B1BD}"/>
              </a:ext>
            </a:extLst>
          </p:cNvPr>
          <p:cNvPicPr>
            <a:picLocks noChangeAspect="1"/>
          </p:cNvPicPr>
          <p:nvPr/>
        </p:nvPicPr>
        <p:blipFill>
          <a:blip r:embed="rId2"/>
          <a:stretch>
            <a:fillRect/>
          </a:stretch>
        </p:blipFill>
        <p:spPr>
          <a:xfrm>
            <a:off x="8362616" y="4160521"/>
            <a:ext cx="673434" cy="895668"/>
          </a:xfrm>
          <a:prstGeom prst="rect">
            <a:avLst/>
          </a:prstGeom>
        </p:spPr>
      </p:pic>
    </p:spTree>
    <p:extLst>
      <p:ext uri="{BB962C8B-B14F-4D97-AF65-F5344CB8AC3E}">
        <p14:creationId xmlns:p14="http://schemas.microsoft.com/office/powerpoint/2010/main" val="18198576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1AC3122-2DE9-FF66-3FFD-D31912968B38}"/>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8C90966C-1FD2-7F4F-0AA0-77013266A1EF}"/>
              </a:ext>
            </a:extLst>
          </p:cNvPr>
          <p:cNvGrpSpPr/>
          <p:nvPr/>
        </p:nvGrpSpPr>
        <p:grpSpPr>
          <a:xfrm>
            <a:off x="107950" y="87313"/>
            <a:ext cx="8928100" cy="4968875"/>
            <a:chOff x="107950" y="87313"/>
            <a:chExt cx="8928100" cy="4968875"/>
          </a:xfrm>
        </p:grpSpPr>
        <p:cxnSp>
          <p:nvCxnSpPr>
            <p:cNvPr id="3" name="Straight Connector 2">
              <a:extLst>
                <a:ext uri="{FF2B5EF4-FFF2-40B4-BE49-F238E27FC236}">
                  <a16:creationId xmlns:a16="http://schemas.microsoft.com/office/drawing/2014/main" id="{C10DA34F-7F9C-88CA-C45A-8AB2ACA04D7E}"/>
                </a:ext>
              </a:extLst>
            </p:cNvPr>
            <p:cNvCxnSpPr>
              <a:cxnSpLocks/>
            </p:cNvCxnSpPr>
            <p:nvPr/>
          </p:nvCxnSpPr>
          <p:spPr>
            <a:xfrm>
              <a:off x="1079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456DAFB3-495D-B4BB-E95E-2DF077959BA8}"/>
                </a:ext>
              </a:extLst>
            </p:cNvPr>
            <p:cNvCxnSpPr/>
            <p:nvPr/>
          </p:nvCxnSpPr>
          <p:spPr>
            <a:xfrm>
              <a:off x="107950" y="87313"/>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9C485F2-0009-CC6B-3164-146BC680B99F}"/>
                </a:ext>
              </a:extLst>
            </p:cNvPr>
            <p:cNvCxnSpPr/>
            <p:nvPr/>
          </p:nvCxnSpPr>
          <p:spPr>
            <a:xfrm>
              <a:off x="90360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A87E0F72-447A-0E14-7A99-7143FEE579AE}"/>
                </a:ext>
              </a:extLst>
            </p:cNvPr>
            <p:cNvCxnSpPr/>
            <p:nvPr/>
          </p:nvCxnSpPr>
          <p:spPr>
            <a:xfrm>
              <a:off x="107950" y="5056188"/>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grpSp>
      <p:grpSp>
        <p:nvGrpSpPr>
          <p:cNvPr id="2" name="Group 1">
            <a:extLst>
              <a:ext uri="{FF2B5EF4-FFF2-40B4-BE49-F238E27FC236}">
                <a16:creationId xmlns:a16="http://schemas.microsoft.com/office/drawing/2014/main" id="{0EE1196F-3081-FDA4-D7EE-20FBD4FB03C4}"/>
              </a:ext>
            </a:extLst>
          </p:cNvPr>
          <p:cNvGrpSpPr/>
          <p:nvPr/>
        </p:nvGrpSpPr>
        <p:grpSpPr>
          <a:xfrm>
            <a:off x="0" y="484188"/>
            <a:ext cx="2087562" cy="991689"/>
            <a:chOff x="1498321" y="3197974"/>
            <a:chExt cx="3569394" cy="464020"/>
          </a:xfrm>
          <a:solidFill>
            <a:schemeClr val="bg1"/>
          </a:solidFill>
        </p:grpSpPr>
        <p:sp>
          <p:nvSpPr>
            <p:cNvPr id="4" name="Google Shape;472;p66">
              <a:extLst>
                <a:ext uri="{FF2B5EF4-FFF2-40B4-BE49-F238E27FC236}">
                  <a16:creationId xmlns:a16="http://schemas.microsoft.com/office/drawing/2014/main" id="{905EB0C9-B01D-7213-BD11-09F1AEC80765}"/>
                </a:ext>
              </a:extLst>
            </p:cNvPr>
            <p:cNvSpPr/>
            <p:nvPr/>
          </p:nvSpPr>
          <p:spPr>
            <a:xfrm>
              <a:off x="1498321" y="3197974"/>
              <a:ext cx="3569394" cy="464020"/>
            </a:xfrm>
            <a:prstGeom prst="rect">
              <a:avLst/>
            </a:prstGeom>
            <a:grpFill/>
            <a:ln>
              <a:noFill/>
            </a:ln>
          </p:spPr>
          <p:txBody>
            <a:bodyPr spcFirstLastPara="1" wrap="square" lIns="91425" tIns="91425" rIns="91425" bIns="91425" anchor="ctr" anchorCtr="0">
              <a:noAutofit/>
            </a:bodyPr>
            <a:lstStyle/>
            <a:p>
              <a:r>
                <a:rPr lang="en-GB" sz="4000">
                  <a:latin typeface="+mj-lt"/>
                </a:rPr>
                <a:t> Criteria 1</a:t>
              </a:r>
            </a:p>
          </p:txBody>
        </p:sp>
        <p:cxnSp>
          <p:nvCxnSpPr>
            <p:cNvPr id="5" name="Google Shape;475;p66">
              <a:extLst>
                <a:ext uri="{FF2B5EF4-FFF2-40B4-BE49-F238E27FC236}">
                  <a16:creationId xmlns:a16="http://schemas.microsoft.com/office/drawing/2014/main" id="{A3EA3969-D361-FB7D-151E-EA01E3406397}"/>
                </a:ext>
              </a:extLst>
            </p:cNvPr>
            <p:cNvCxnSpPr>
              <a:cxnSpLocks/>
            </p:cNvCxnSpPr>
            <p:nvPr/>
          </p:nvCxnSpPr>
          <p:spPr>
            <a:xfrm>
              <a:off x="1682898" y="3197974"/>
              <a:ext cx="0" cy="464020"/>
            </a:xfrm>
            <a:prstGeom prst="straightConnector1">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grpSp>
      <p:pic>
        <p:nvPicPr>
          <p:cNvPr id="6" name="Picture 5" descr="A black and white sign with a tree and text&#10;&#10;Description automatically generated">
            <a:extLst>
              <a:ext uri="{FF2B5EF4-FFF2-40B4-BE49-F238E27FC236}">
                <a16:creationId xmlns:a16="http://schemas.microsoft.com/office/drawing/2014/main" id="{194C1031-A494-2796-6402-AA8A0E0C0A04}"/>
              </a:ext>
            </a:extLst>
          </p:cNvPr>
          <p:cNvPicPr>
            <a:picLocks noChangeAspect="1"/>
          </p:cNvPicPr>
          <p:nvPr/>
        </p:nvPicPr>
        <p:blipFill>
          <a:blip r:embed="rId3"/>
          <a:stretch>
            <a:fillRect/>
          </a:stretch>
        </p:blipFill>
        <p:spPr>
          <a:xfrm>
            <a:off x="8362616" y="4160521"/>
            <a:ext cx="673434" cy="895668"/>
          </a:xfrm>
          <a:prstGeom prst="rect">
            <a:avLst/>
          </a:prstGeom>
        </p:spPr>
      </p:pic>
      <p:sp>
        <p:nvSpPr>
          <p:cNvPr id="11" name="TextBox 10">
            <a:extLst>
              <a:ext uri="{FF2B5EF4-FFF2-40B4-BE49-F238E27FC236}">
                <a16:creationId xmlns:a16="http://schemas.microsoft.com/office/drawing/2014/main" id="{4C0B6783-3432-C024-2AD8-9B510D7117FA}"/>
              </a:ext>
            </a:extLst>
          </p:cNvPr>
          <p:cNvSpPr txBox="1"/>
          <p:nvPr/>
        </p:nvSpPr>
        <p:spPr>
          <a:xfrm>
            <a:off x="2285631" y="775032"/>
            <a:ext cx="721722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chemeClr val="bg1"/>
                </a:solidFill>
                <a:latin typeface="Bahnschrift SemiBold"/>
              </a:rPr>
              <a:t>Portfolio Code should be WILDWEST-2 or WILDWEST-3</a:t>
            </a:r>
            <a:r>
              <a:rPr lang="en-US" sz="1600" b="1">
                <a:latin typeface="Bahnschrift SemiBold"/>
              </a:rPr>
              <a:t>.</a:t>
            </a:r>
            <a:r>
              <a:rPr lang="en-US" sz="1600">
                <a:latin typeface="Bahnschrift SemiBold"/>
              </a:rPr>
              <a:t>​</a:t>
            </a:r>
          </a:p>
        </p:txBody>
      </p:sp>
      <p:sp>
        <p:nvSpPr>
          <p:cNvPr id="7" name="TextBox 6">
            <a:extLst>
              <a:ext uri="{FF2B5EF4-FFF2-40B4-BE49-F238E27FC236}">
                <a16:creationId xmlns:a16="http://schemas.microsoft.com/office/drawing/2014/main" id="{7F52FEC2-9B4B-60F6-5267-6F564BD3D3B6}"/>
              </a:ext>
            </a:extLst>
          </p:cNvPr>
          <p:cNvSpPr txBox="1"/>
          <p:nvPr/>
        </p:nvSpPr>
        <p:spPr>
          <a:xfrm>
            <a:off x="110372" y="2025165"/>
            <a:ext cx="4636826"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rgbClr val="1CAAFC"/>
                </a:solidFill>
                <a:latin typeface="Bahnschrift SemiBold" panose="020B0502040204020203" pitchFamily="34" charset="0"/>
                <a:cs typeface="Arial"/>
              </a:rPr>
              <a:t>DELETE FROM </a:t>
            </a:r>
            <a:r>
              <a:rPr lang="en-US" sz="1400" err="1">
                <a:solidFill>
                  <a:schemeClr val="bg1"/>
                </a:solidFill>
                <a:latin typeface="Bahnschrift SemiBold" panose="020B0502040204020203" pitchFamily="34" charset="0"/>
                <a:cs typeface="Arial"/>
              </a:rPr>
              <a:t>ntrim</a:t>
            </a:r>
            <a:endParaRPr lang="en-US" sz="1400">
              <a:solidFill>
                <a:schemeClr val="bg1"/>
              </a:solidFill>
              <a:latin typeface="Bahnschrift SemiBold" panose="020B0502040204020203" pitchFamily="34" charset="0"/>
              <a:cs typeface="Arial"/>
            </a:endParaRPr>
          </a:p>
          <a:p>
            <a:r>
              <a:rPr lang="en-US" sz="1400">
                <a:solidFill>
                  <a:srgbClr val="1CAAFC"/>
                </a:solidFill>
                <a:latin typeface="Bahnschrift SemiBold" panose="020B0502040204020203" pitchFamily="34" charset="0"/>
                <a:cs typeface="Arial"/>
              </a:rPr>
              <a:t>WHERE</a:t>
            </a:r>
            <a:r>
              <a:rPr lang="en-US" sz="1400">
                <a:solidFill>
                  <a:srgbClr val="739ECA"/>
                </a:solidFill>
                <a:latin typeface="Bahnschrift SemiBold" panose="020B0502040204020203" pitchFamily="34" charset="0"/>
                <a:cs typeface="Arial"/>
              </a:rPr>
              <a:t> </a:t>
            </a:r>
            <a:r>
              <a:rPr lang="en-US" sz="1400" err="1">
                <a:solidFill>
                  <a:schemeClr val="bg1"/>
                </a:solidFill>
                <a:latin typeface="Bahnschrift SemiBold" panose="020B0502040204020203" pitchFamily="34" charset="0"/>
                <a:cs typeface="Arial"/>
              </a:rPr>
              <a:t>ext_refr</a:t>
            </a:r>
            <a:r>
              <a:rPr lang="en-US" sz="1400">
                <a:solidFill>
                  <a:srgbClr val="CCCCCC"/>
                </a:solidFill>
                <a:latin typeface="Bahnschrift SemiBold" panose="020B0502040204020203" pitchFamily="34" charset="0"/>
                <a:cs typeface="Arial"/>
              </a:rPr>
              <a:t> </a:t>
            </a:r>
            <a:r>
              <a:rPr lang="en-US" sz="1400">
                <a:solidFill>
                  <a:srgbClr val="1AABFC"/>
                </a:solidFill>
                <a:latin typeface="Bahnschrift SemiBold" panose="020B0502040204020203" pitchFamily="34" charset="0"/>
                <a:cs typeface="Arial"/>
              </a:rPr>
              <a:t>IN </a:t>
            </a:r>
          </a:p>
          <a:p>
            <a:r>
              <a:rPr lang="en-US" sz="1400">
                <a:solidFill>
                  <a:srgbClr val="CCCCCC"/>
                </a:solidFill>
                <a:latin typeface="Bahnschrift SemiBold" panose="020B0502040204020203" pitchFamily="34" charset="0"/>
                <a:cs typeface="Arial"/>
              </a:rPr>
              <a:t>  </a:t>
            </a:r>
            <a:r>
              <a:rPr lang="en-US" sz="1400">
                <a:solidFill>
                  <a:schemeClr val="bg1"/>
                </a:solidFill>
                <a:latin typeface="Bahnschrift SemiBold" panose="020B0502040204020203" pitchFamily="34" charset="0"/>
                <a:cs typeface="Arial"/>
              </a:rPr>
              <a:t>(</a:t>
            </a:r>
            <a:r>
              <a:rPr lang="en-US" sz="1400">
                <a:solidFill>
                  <a:srgbClr val="1AABFC"/>
                </a:solidFill>
                <a:latin typeface="Bahnschrift SemiBold" panose="020B0502040204020203" pitchFamily="34" charset="0"/>
                <a:cs typeface="Arial"/>
              </a:rPr>
              <a:t>SELECT</a:t>
            </a:r>
            <a:r>
              <a:rPr lang="en-US" sz="1400">
                <a:solidFill>
                  <a:schemeClr val="bg1"/>
                </a:solidFill>
                <a:latin typeface="Bahnschrift SemiBold" panose="020B0502040204020203" pitchFamily="34" charset="0"/>
                <a:cs typeface="Arial"/>
              </a:rPr>
              <a:t> </a:t>
            </a:r>
            <a:r>
              <a:rPr lang="en-US" sz="1400" err="1">
                <a:solidFill>
                  <a:schemeClr val="bg1"/>
                </a:solidFill>
                <a:latin typeface="Bahnschrift SemiBold" panose="020B0502040204020203" pitchFamily="34" charset="0"/>
                <a:cs typeface="Arial"/>
              </a:rPr>
              <a:t>ext_refr</a:t>
            </a:r>
            <a:endParaRPr lang="en-US" sz="1400">
              <a:solidFill>
                <a:schemeClr val="bg1"/>
              </a:solidFill>
              <a:latin typeface="Bahnschrift SemiBold" panose="020B0502040204020203" pitchFamily="34" charset="0"/>
              <a:cs typeface="Arial"/>
            </a:endParaRPr>
          </a:p>
          <a:p>
            <a:r>
              <a:rPr lang="en-US" sz="1400">
                <a:solidFill>
                  <a:srgbClr val="739ECA"/>
                </a:solidFill>
                <a:latin typeface="Bahnschrift SemiBold" panose="020B0502040204020203" pitchFamily="34" charset="0"/>
                <a:cs typeface="Arial"/>
              </a:rPr>
              <a:t>  </a:t>
            </a:r>
            <a:r>
              <a:rPr lang="en-US" sz="1400">
                <a:solidFill>
                  <a:srgbClr val="1AABFC"/>
                </a:solidFill>
                <a:latin typeface="Bahnschrift SemiBold" panose="020B0502040204020203" pitchFamily="34" charset="0"/>
                <a:cs typeface="Arial"/>
              </a:rPr>
              <a:t>FROM</a:t>
            </a:r>
            <a:r>
              <a:rPr lang="en-US" sz="1400">
                <a:solidFill>
                  <a:srgbClr val="CCCCCC"/>
                </a:solidFill>
                <a:latin typeface="Bahnschrift SemiBold" panose="020B0502040204020203" pitchFamily="34" charset="0"/>
                <a:cs typeface="Arial"/>
              </a:rPr>
              <a:t> </a:t>
            </a:r>
            <a:r>
              <a:rPr lang="en-US" sz="1400" err="1">
                <a:solidFill>
                  <a:schemeClr val="bg1"/>
                </a:solidFill>
                <a:latin typeface="Bahnschrift SemiBold" panose="020B0502040204020203" pitchFamily="34" charset="0"/>
                <a:cs typeface="Arial"/>
              </a:rPr>
              <a:t>ntrim</a:t>
            </a:r>
            <a:endParaRPr lang="en-US" sz="1400">
              <a:solidFill>
                <a:schemeClr val="bg1"/>
              </a:solidFill>
              <a:latin typeface="Bahnschrift SemiBold" panose="020B0502040204020203" pitchFamily="34" charset="0"/>
              <a:cs typeface="Arial"/>
            </a:endParaRPr>
          </a:p>
          <a:p>
            <a:r>
              <a:rPr lang="en-US" sz="1400">
                <a:solidFill>
                  <a:srgbClr val="739ECA"/>
                </a:solidFill>
                <a:latin typeface="Bahnschrift SemiBold" panose="020B0502040204020203" pitchFamily="34" charset="0"/>
                <a:cs typeface="Arial"/>
              </a:rPr>
              <a:t>  </a:t>
            </a:r>
            <a:r>
              <a:rPr lang="en-US" sz="1400">
                <a:solidFill>
                  <a:srgbClr val="1AABFC"/>
                </a:solidFill>
                <a:latin typeface="Bahnschrift SemiBold" panose="020B0502040204020203" pitchFamily="34" charset="0"/>
                <a:cs typeface="Arial"/>
              </a:rPr>
              <a:t>WHERE</a:t>
            </a:r>
            <a:r>
              <a:rPr lang="en-US" sz="1400">
                <a:solidFill>
                  <a:srgbClr val="CCCCCC"/>
                </a:solidFill>
                <a:latin typeface="Bahnschrift SemiBold" panose="020B0502040204020203" pitchFamily="34" charset="0"/>
                <a:cs typeface="Arial"/>
              </a:rPr>
              <a:t> </a:t>
            </a:r>
            <a:r>
              <a:rPr lang="en-US" sz="1400" err="1">
                <a:solidFill>
                  <a:schemeClr val="bg1"/>
                </a:solidFill>
                <a:latin typeface="Bahnschrift SemiBold" panose="020B0502040204020203" pitchFamily="34" charset="0"/>
                <a:cs typeface="Arial"/>
              </a:rPr>
              <a:t>pev_portfolioresponsiblecode</a:t>
            </a:r>
            <a:r>
              <a:rPr lang="en-US" sz="1400">
                <a:solidFill>
                  <a:srgbClr val="CCCCCC"/>
                </a:solidFill>
                <a:latin typeface="Bahnschrift SemiBold" panose="020B0502040204020203" pitchFamily="34" charset="0"/>
                <a:cs typeface="Arial"/>
              </a:rPr>
              <a:t> </a:t>
            </a:r>
            <a:r>
              <a:rPr lang="en-US" sz="1400">
                <a:solidFill>
                  <a:srgbClr val="1AABFC"/>
                </a:solidFill>
                <a:latin typeface="Bahnschrift SemiBold" panose="020B0502040204020203" pitchFamily="34" charset="0"/>
                <a:cs typeface="Arial"/>
              </a:rPr>
              <a:t> </a:t>
            </a:r>
          </a:p>
          <a:p>
            <a:r>
              <a:rPr lang="en-US" sz="1400">
                <a:solidFill>
                  <a:srgbClr val="1AABFC"/>
                </a:solidFill>
                <a:latin typeface="Bahnschrift SemiBold" panose="020B0502040204020203" pitchFamily="34" charset="0"/>
                <a:cs typeface="Arial"/>
              </a:rPr>
              <a:t>  NOT IN </a:t>
            </a:r>
            <a:r>
              <a:rPr lang="en-US" sz="1400">
                <a:solidFill>
                  <a:schemeClr val="bg1"/>
                </a:solidFill>
                <a:latin typeface="Bahnschrift SemiBold" panose="020B0502040204020203" pitchFamily="34" charset="0"/>
                <a:cs typeface="Arial"/>
              </a:rPr>
              <a:t>(</a:t>
            </a:r>
            <a:r>
              <a:rPr lang="en-US" sz="1400">
                <a:solidFill>
                  <a:srgbClr val="FF0000"/>
                </a:solidFill>
                <a:latin typeface="Bahnschrift SemiBold" panose="020B0502040204020203" pitchFamily="34" charset="0"/>
                <a:cs typeface="Arial"/>
              </a:rPr>
              <a:t>'WILDWEST-2','WILDWEST-3'</a:t>
            </a:r>
            <a:r>
              <a:rPr lang="en-US" sz="1400">
                <a:solidFill>
                  <a:schemeClr val="bg1"/>
                </a:solidFill>
                <a:latin typeface="Bahnschrift SemiBold" panose="020B0502040204020203" pitchFamily="34" charset="0"/>
                <a:cs typeface="Arial"/>
              </a:rPr>
              <a:t>)</a:t>
            </a:r>
            <a:endParaRPr lang="en-US" sz="1400">
              <a:solidFill>
                <a:schemeClr val="bg1"/>
              </a:solidFill>
              <a:latin typeface="Bahnschrift SemiBold" panose="020B0502040204020203" pitchFamily="34" charset="0"/>
            </a:endParaRPr>
          </a:p>
          <a:p>
            <a:r>
              <a:rPr lang="en-US" sz="1400">
                <a:solidFill>
                  <a:srgbClr val="739ECA"/>
                </a:solidFill>
                <a:latin typeface="Bahnschrift SemiBold" panose="020B0502040204020203" pitchFamily="34" charset="0"/>
                <a:cs typeface="Arial"/>
              </a:rPr>
              <a:t>  	</a:t>
            </a:r>
            <a:r>
              <a:rPr lang="en-US" sz="1400">
                <a:solidFill>
                  <a:srgbClr val="1AABFC"/>
                </a:solidFill>
                <a:latin typeface="Bahnschrift SemiBold" panose="020B0502040204020203" pitchFamily="34" charset="0"/>
                <a:cs typeface="Arial"/>
              </a:rPr>
              <a:t>OR </a:t>
            </a:r>
            <a:r>
              <a:rPr lang="en-US" sz="1400" err="1">
                <a:solidFill>
                  <a:schemeClr val="bg1"/>
                </a:solidFill>
                <a:latin typeface="Bahnschrift SemiBold" panose="020B0502040204020203" pitchFamily="34" charset="0"/>
                <a:cs typeface="Arial"/>
              </a:rPr>
              <a:t>pev_portfolioresponsiblecode</a:t>
            </a:r>
            <a:r>
              <a:rPr lang="en-US" sz="1400">
                <a:solidFill>
                  <a:srgbClr val="CCCCCC"/>
                </a:solidFill>
                <a:latin typeface="Bahnschrift SemiBold" panose="020B0502040204020203" pitchFamily="34" charset="0"/>
                <a:cs typeface="Arial"/>
              </a:rPr>
              <a:t> </a:t>
            </a:r>
            <a:r>
              <a:rPr lang="en-US" sz="1400">
                <a:solidFill>
                  <a:srgbClr val="1AABFC"/>
                </a:solidFill>
                <a:latin typeface="Bahnschrift SemiBold" panose="020B0502040204020203" pitchFamily="34" charset="0"/>
                <a:cs typeface="Arial"/>
              </a:rPr>
              <a:t>IS NULL</a:t>
            </a:r>
            <a:r>
              <a:rPr lang="en-US" sz="1400">
                <a:solidFill>
                  <a:schemeClr val="bg1"/>
                </a:solidFill>
                <a:latin typeface="Bahnschrift SemiBold" panose="020B0502040204020203" pitchFamily="34" charset="0"/>
                <a:cs typeface="Arial"/>
              </a:rPr>
              <a:t>);</a:t>
            </a:r>
          </a:p>
        </p:txBody>
      </p:sp>
      <p:sp>
        <p:nvSpPr>
          <p:cNvPr id="9" name="TextBox 8">
            <a:extLst>
              <a:ext uri="{FF2B5EF4-FFF2-40B4-BE49-F238E27FC236}">
                <a16:creationId xmlns:a16="http://schemas.microsoft.com/office/drawing/2014/main" id="{4D06484B-6D5B-5F3B-D905-3E144CEA681F}"/>
              </a:ext>
            </a:extLst>
          </p:cNvPr>
          <p:cNvSpPr txBox="1"/>
          <p:nvPr/>
        </p:nvSpPr>
        <p:spPr>
          <a:xfrm>
            <a:off x="1355259" y="1714627"/>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err="1">
                <a:solidFill>
                  <a:srgbClr val="FFFFFF"/>
                </a:solidFill>
                <a:latin typeface="Bahnschrift SemiBold"/>
              </a:rPr>
              <a:t>ext_refr</a:t>
            </a:r>
            <a:r>
              <a:rPr lang="en-US" sz="1400">
                <a:solidFill>
                  <a:srgbClr val="FFFFFF"/>
                </a:solidFill>
                <a:latin typeface="Bahnschrift SemiBold"/>
              </a:rPr>
              <a:t> = Policy Number</a:t>
            </a:r>
            <a:endParaRPr lang="en-US" sz="1400"/>
          </a:p>
        </p:txBody>
      </p:sp>
      <p:sp>
        <p:nvSpPr>
          <p:cNvPr id="14" name="TextBox 13">
            <a:extLst>
              <a:ext uri="{FF2B5EF4-FFF2-40B4-BE49-F238E27FC236}">
                <a16:creationId xmlns:a16="http://schemas.microsoft.com/office/drawing/2014/main" id="{F77B8D6E-4D86-467A-C2CA-0884AB387FA3}"/>
              </a:ext>
            </a:extLst>
          </p:cNvPr>
          <p:cNvSpPr txBox="1"/>
          <p:nvPr/>
        </p:nvSpPr>
        <p:spPr>
          <a:xfrm>
            <a:off x="5003455" y="2143319"/>
            <a:ext cx="3823677"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rgbClr val="1AABFC"/>
                </a:solidFill>
                <a:latin typeface="Bahnschrift SemiBold" panose="020B0502040204020203" pitchFamily="34" charset="0"/>
                <a:cs typeface="Arial"/>
              </a:rPr>
              <a:t>SELECT</a:t>
            </a:r>
            <a:r>
              <a:rPr lang="en-US" sz="1400">
                <a:solidFill>
                  <a:schemeClr val="bg1"/>
                </a:solidFill>
                <a:latin typeface="Bahnschrift SemiBold" panose="020B0502040204020203" pitchFamily="34" charset="0"/>
                <a:cs typeface="Arial"/>
              </a:rPr>
              <a:t> </a:t>
            </a:r>
            <a:r>
              <a:rPr lang="en-US" sz="1400" err="1">
                <a:solidFill>
                  <a:schemeClr val="bg1"/>
                </a:solidFill>
                <a:latin typeface="Bahnschrift SemiBold" panose="020B0502040204020203" pitchFamily="34" charset="0"/>
                <a:cs typeface="Arial"/>
              </a:rPr>
              <a:t>po_No</a:t>
            </a:r>
            <a:r>
              <a:rPr lang="en-US" sz="1400">
                <a:solidFill>
                  <a:schemeClr val="bg1"/>
                </a:solidFill>
                <a:latin typeface="Bahnschrift SemiBold" panose="020B0502040204020203" pitchFamily="34" charset="0"/>
                <a:cs typeface="Arial"/>
              </a:rPr>
              <a:t> </a:t>
            </a:r>
          </a:p>
          <a:p>
            <a:r>
              <a:rPr lang="en-US" sz="1400">
                <a:solidFill>
                  <a:srgbClr val="1AABFC"/>
                </a:solidFill>
                <a:latin typeface="Bahnschrift SemiBold" panose="020B0502040204020203" pitchFamily="34" charset="0"/>
                <a:cs typeface="Arial"/>
              </a:rPr>
              <a:t>FROM </a:t>
            </a:r>
            <a:r>
              <a:rPr lang="en-US" sz="1400" err="1">
                <a:solidFill>
                  <a:schemeClr val="bg1"/>
                </a:solidFill>
                <a:latin typeface="Bahnschrift SemiBold" panose="020B0502040204020203" pitchFamily="34" charset="0"/>
                <a:cs typeface="Arial"/>
              </a:rPr>
              <a:t>Policy_Transactions</a:t>
            </a:r>
            <a:r>
              <a:rPr lang="en-US" sz="1400">
                <a:solidFill>
                  <a:schemeClr val="bg1"/>
                </a:solidFill>
                <a:latin typeface="Bahnschrift SemiBold" panose="020B0502040204020203" pitchFamily="34" charset="0"/>
                <a:cs typeface="Arial"/>
              </a:rPr>
              <a:t> </a:t>
            </a:r>
          </a:p>
          <a:p>
            <a:r>
              <a:rPr lang="en-US" sz="1400">
                <a:solidFill>
                  <a:srgbClr val="1AABFC"/>
                </a:solidFill>
                <a:latin typeface="Bahnschrift SemiBold" panose="020B0502040204020203" pitchFamily="34" charset="0"/>
                <a:cs typeface="Arial"/>
              </a:rPr>
              <a:t>WHERE </a:t>
            </a:r>
            <a:r>
              <a:rPr lang="en-US" sz="1400" err="1">
                <a:solidFill>
                  <a:schemeClr val="bg1"/>
                </a:solidFill>
                <a:latin typeface="Bahnschrift SemiBold" panose="020B0502040204020203" pitchFamily="34" charset="0"/>
                <a:cs typeface="Arial"/>
              </a:rPr>
              <a:t>Pev_PortfolioResponsibleCode</a:t>
            </a:r>
            <a:r>
              <a:rPr lang="en-US" sz="1400">
                <a:solidFill>
                  <a:schemeClr val="bg1"/>
                </a:solidFill>
                <a:latin typeface="Bahnschrift SemiBold" panose="020B0502040204020203" pitchFamily="34" charset="0"/>
                <a:cs typeface="Arial"/>
              </a:rPr>
              <a:t> </a:t>
            </a:r>
            <a:r>
              <a:rPr lang="en-US" sz="1400">
                <a:solidFill>
                  <a:srgbClr val="1AABFC"/>
                </a:solidFill>
                <a:latin typeface="Bahnschrift SemiBold" panose="020B0502040204020203" pitchFamily="34" charset="0"/>
                <a:cs typeface="Arial"/>
              </a:rPr>
              <a:t>IN</a:t>
            </a:r>
            <a:r>
              <a:rPr lang="en-US" sz="1400">
                <a:solidFill>
                  <a:schemeClr val="bg1"/>
                </a:solidFill>
                <a:latin typeface="Bahnschrift SemiBold" panose="020B0502040204020203" pitchFamily="34" charset="0"/>
                <a:cs typeface="Arial"/>
              </a:rPr>
              <a:t> (</a:t>
            </a:r>
            <a:r>
              <a:rPr lang="en-US" sz="1400">
                <a:solidFill>
                  <a:srgbClr val="FF0000"/>
                </a:solidFill>
                <a:latin typeface="Bahnschrift SemiBold" panose="020B0502040204020203" pitchFamily="34" charset="0"/>
                <a:cs typeface="Arial"/>
              </a:rPr>
              <a:t>'WILDWEST-2', 'WILDWEST-3'</a:t>
            </a:r>
            <a:r>
              <a:rPr lang="en-US" sz="1400">
                <a:solidFill>
                  <a:schemeClr val="bg1"/>
                </a:solidFill>
                <a:latin typeface="Bahnschrift SemiBold" panose="020B0502040204020203" pitchFamily="34" charset="0"/>
                <a:cs typeface="Arial"/>
              </a:rPr>
              <a:t>);</a:t>
            </a:r>
            <a:r>
              <a:rPr lang="en-US" sz="1400">
                <a:solidFill>
                  <a:srgbClr val="000000"/>
                </a:solidFill>
                <a:latin typeface="Bahnschrift SemiBold" panose="020B0502040204020203" pitchFamily="34" charset="0"/>
                <a:cs typeface="Arial"/>
              </a:rPr>
              <a:t>E</a:t>
            </a:r>
            <a:r>
              <a:rPr lang="en-US" sz="1400">
                <a:solidFill>
                  <a:srgbClr val="000000"/>
                </a:solidFill>
                <a:latin typeface="Bahnschrift SemiBold" panose="020B0502040204020203" pitchFamily="34" charset="0"/>
              </a:rPr>
              <a:t>T-3</a:t>
            </a:r>
            <a:r>
              <a:rPr lang="en-US" sz="1400">
                <a:latin typeface="Bahnschrift SemiBold" panose="020B0502040204020203" pitchFamily="34" charset="0"/>
              </a:rPr>
              <a:t>'))</a:t>
            </a:r>
          </a:p>
        </p:txBody>
      </p:sp>
    </p:spTree>
    <p:extLst>
      <p:ext uri="{BB962C8B-B14F-4D97-AF65-F5344CB8AC3E}">
        <p14:creationId xmlns:p14="http://schemas.microsoft.com/office/powerpoint/2010/main" val="38835702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E1CBAED-5146-4FAC-494F-0B0E0257DD13}"/>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EE8C23D6-FA8B-D6CE-06AE-3A2863CD04C5}"/>
              </a:ext>
            </a:extLst>
          </p:cNvPr>
          <p:cNvGrpSpPr/>
          <p:nvPr/>
        </p:nvGrpSpPr>
        <p:grpSpPr>
          <a:xfrm>
            <a:off x="107950" y="87313"/>
            <a:ext cx="8928100" cy="4968875"/>
            <a:chOff x="107950" y="87313"/>
            <a:chExt cx="8928100" cy="4968875"/>
          </a:xfrm>
        </p:grpSpPr>
        <p:cxnSp>
          <p:nvCxnSpPr>
            <p:cNvPr id="3" name="Straight Connector 2">
              <a:extLst>
                <a:ext uri="{FF2B5EF4-FFF2-40B4-BE49-F238E27FC236}">
                  <a16:creationId xmlns:a16="http://schemas.microsoft.com/office/drawing/2014/main" id="{D015BEB3-5D83-9396-DE45-4481EA556AB8}"/>
                </a:ext>
              </a:extLst>
            </p:cNvPr>
            <p:cNvCxnSpPr>
              <a:cxnSpLocks/>
            </p:cNvCxnSpPr>
            <p:nvPr/>
          </p:nvCxnSpPr>
          <p:spPr>
            <a:xfrm>
              <a:off x="1079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743B2485-E83C-882F-3469-F0C375F34CE0}"/>
                </a:ext>
              </a:extLst>
            </p:cNvPr>
            <p:cNvCxnSpPr/>
            <p:nvPr/>
          </p:nvCxnSpPr>
          <p:spPr>
            <a:xfrm>
              <a:off x="107950" y="87313"/>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68178F84-751C-002F-9B35-ECE9CDE23221}"/>
                </a:ext>
              </a:extLst>
            </p:cNvPr>
            <p:cNvCxnSpPr/>
            <p:nvPr/>
          </p:nvCxnSpPr>
          <p:spPr>
            <a:xfrm>
              <a:off x="90360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98D1412D-12D7-98C7-B350-652B901E8EFE}"/>
                </a:ext>
              </a:extLst>
            </p:cNvPr>
            <p:cNvCxnSpPr/>
            <p:nvPr/>
          </p:nvCxnSpPr>
          <p:spPr>
            <a:xfrm>
              <a:off x="107950" y="5056188"/>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grpSp>
      <p:grpSp>
        <p:nvGrpSpPr>
          <p:cNvPr id="2" name="Group 1">
            <a:extLst>
              <a:ext uri="{FF2B5EF4-FFF2-40B4-BE49-F238E27FC236}">
                <a16:creationId xmlns:a16="http://schemas.microsoft.com/office/drawing/2014/main" id="{4C2CF646-4D4B-CB25-DEE2-E2B36DC2093E}"/>
              </a:ext>
            </a:extLst>
          </p:cNvPr>
          <p:cNvGrpSpPr/>
          <p:nvPr/>
        </p:nvGrpSpPr>
        <p:grpSpPr>
          <a:xfrm>
            <a:off x="0" y="484188"/>
            <a:ext cx="2092417" cy="985504"/>
            <a:chOff x="1503980" y="3198929"/>
            <a:chExt cx="3866440" cy="461126"/>
          </a:xfrm>
          <a:solidFill>
            <a:schemeClr val="bg1"/>
          </a:solidFill>
        </p:grpSpPr>
        <p:sp>
          <p:nvSpPr>
            <p:cNvPr id="4" name="Google Shape;472;p66">
              <a:extLst>
                <a:ext uri="{FF2B5EF4-FFF2-40B4-BE49-F238E27FC236}">
                  <a16:creationId xmlns:a16="http://schemas.microsoft.com/office/drawing/2014/main" id="{6C68B491-2D62-2A48-0388-1EBA62348253}"/>
                </a:ext>
              </a:extLst>
            </p:cNvPr>
            <p:cNvSpPr/>
            <p:nvPr/>
          </p:nvSpPr>
          <p:spPr>
            <a:xfrm>
              <a:off x="1503980" y="3198929"/>
              <a:ext cx="3866440" cy="460200"/>
            </a:xfrm>
            <a:prstGeom prst="rect">
              <a:avLst/>
            </a:prstGeom>
            <a:grpFill/>
            <a:ln>
              <a:noFill/>
            </a:ln>
          </p:spPr>
          <p:txBody>
            <a:bodyPr spcFirstLastPara="1" wrap="square" lIns="91425" tIns="91425" rIns="91425" bIns="91425" anchor="ctr" anchorCtr="0">
              <a:noAutofit/>
            </a:bodyPr>
            <a:lstStyle/>
            <a:p>
              <a:r>
                <a:rPr lang="en-GB" sz="4000">
                  <a:latin typeface="+mj-lt"/>
                </a:rPr>
                <a:t> Criteria 2</a:t>
              </a:r>
            </a:p>
          </p:txBody>
        </p:sp>
        <p:cxnSp>
          <p:nvCxnSpPr>
            <p:cNvPr id="5" name="Google Shape;475;p66">
              <a:extLst>
                <a:ext uri="{FF2B5EF4-FFF2-40B4-BE49-F238E27FC236}">
                  <a16:creationId xmlns:a16="http://schemas.microsoft.com/office/drawing/2014/main" id="{24D134B5-9D4C-29F5-F320-1C688DD0C46C}"/>
                </a:ext>
              </a:extLst>
            </p:cNvPr>
            <p:cNvCxnSpPr>
              <a:cxnSpLocks/>
            </p:cNvCxnSpPr>
            <p:nvPr/>
          </p:nvCxnSpPr>
          <p:spPr>
            <a:xfrm>
              <a:off x="1701262" y="3198929"/>
              <a:ext cx="2033" cy="461126"/>
            </a:xfrm>
            <a:prstGeom prst="straightConnector1">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grpSp>
      <p:pic>
        <p:nvPicPr>
          <p:cNvPr id="6" name="Picture 5" descr="A black and white sign with a tree and text&#10;&#10;Description automatically generated">
            <a:extLst>
              <a:ext uri="{FF2B5EF4-FFF2-40B4-BE49-F238E27FC236}">
                <a16:creationId xmlns:a16="http://schemas.microsoft.com/office/drawing/2014/main" id="{D91CCED4-4A0F-16F3-10F5-B77E79891B14}"/>
              </a:ext>
            </a:extLst>
          </p:cNvPr>
          <p:cNvPicPr>
            <a:picLocks noChangeAspect="1"/>
          </p:cNvPicPr>
          <p:nvPr/>
        </p:nvPicPr>
        <p:blipFill>
          <a:blip r:embed="rId2"/>
          <a:stretch>
            <a:fillRect/>
          </a:stretch>
        </p:blipFill>
        <p:spPr>
          <a:xfrm>
            <a:off x="8362616" y="4160521"/>
            <a:ext cx="673434" cy="895668"/>
          </a:xfrm>
          <a:prstGeom prst="rect">
            <a:avLst/>
          </a:prstGeom>
        </p:spPr>
      </p:pic>
      <p:sp>
        <p:nvSpPr>
          <p:cNvPr id="9" name="TextBox 8">
            <a:extLst>
              <a:ext uri="{FF2B5EF4-FFF2-40B4-BE49-F238E27FC236}">
                <a16:creationId xmlns:a16="http://schemas.microsoft.com/office/drawing/2014/main" id="{F6E637CA-7964-14F4-E069-10C0FF4D6863}"/>
              </a:ext>
            </a:extLst>
          </p:cNvPr>
          <p:cNvSpPr txBox="1"/>
          <p:nvPr/>
        </p:nvSpPr>
        <p:spPr>
          <a:xfrm>
            <a:off x="2284668" y="756467"/>
            <a:ext cx="6640384" cy="338554"/>
          </a:xfrm>
          <a:prstGeom prst="rect">
            <a:avLst/>
          </a:prstGeom>
          <a:noFill/>
        </p:spPr>
        <p:txBody>
          <a:bodyPr wrap="square" lIns="91440" tIns="45720" rIns="91440" bIns="45720" anchor="t">
            <a:spAutoFit/>
          </a:bodyPr>
          <a:lstStyle/>
          <a:p>
            <a:pPr rtl="0" fontAlgn="base">
              <a:spcBef>
                <a:spcPts val="1200"/>
              </a:spcBef>
              <a:spcAft>
                <a:spcPts val="1200"/>
              </a:spcAft>
            </a:pPr>
            <a:r>
              <a:rPr lang="en-US" sz="1600">
                <a:solidFill>
                  <a:schemeClr val="bg1"/>
                </a:solidFill>
                <a:latin typeface="Bahnschrift SemiBold"/>
              </a:rPr>
              <a:t>Policy</a:t>
            </a:r>
            <a:r>
              <a:rPr lang="en-US" sz="1600" b="0" i="0" u="none" strike="noStrike">
                <a:solidFill>
                  <a:schemeClr val="bg1"/>
                </a:solidFill>
                <a:effectLst/>
                <a:latin typeface="Bahnschrift SemiBold"/>
              </a:rPr>
              <a:t> has been marked with the portfolio code for its entire duration</a:t>
            </a:r>
          </a:p>
        </p:txBody>
      </p:sp>
      <p:sp>
        <p:nvSpPr>
          <p:cNvPr id="7" name="TextBox 6">
            <a:extLst>
              <a:ext uri="{FF2B5EF4-FFF2-40B4-BE49-F238E27FC236}">
                <a16:creationId xmlns:a16="http://schemas.microsoft.com/office/drawing/2014/main" id="{273E7A5D-5263-201F-E722-AC840D1D73DC}"/>
              </a:ext>
            </a:extLst>
          </p:cNvPr>
          <p:cNvSpPr txBox="1"/>
          <p:nvPr/>
        </p:nvSpPr>
        <p:spPr>
          <a:xfrm>
            <a:off x="106764" y="1714708"/>
            <a:ext cx="486147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358775"/>
            <a:r>
              <a:rPr lang="en-US" sz="1400">
                <a:solidFill>
                  <a:srgbClr val="1AABFC"/>
                </a:solidFill>
                <a:latin typeface="Bahnschrift SemiBold" panose="020B0502040204020203" pitchFamily="34" charset="0"/>
                <a:cs typeface="Arial"/>
              </a:rPr>
              <a:t>WITH </a:t>
            </a:r>
            <a:r>
              <a:rPr lang="en-US" sz="1400">
                <a:solidFill>
                  <a:schemeClr val="bg1"/>
                </a:solidFill>
                <a:latin typeface="Bahnschrift SemiBold" panose="020B0502040204020203" pitchFamily="34" charset="0"/>
                <a:cs typeface="Arial"/>
              </a:rPr>
              <a:t>a</a:t>
            </a:r>
            <a:r>
              <a:rPr lang="en-US" sz="1400">
                <a:solidFill>
                  <a:srgbClr val="CCCCCC"/>
                </a:solidFill>
                <a:latin typeface="Bahnschrift SemiBold" panose="020B0502040204020203" pitchFamily="34" charset="0"/>
                <a:cs typeface="Arial"/>
              </a:rPr>
              <a:t> </a:t>
            </a:r>
            <a:r>
              <a:rPr lang="en-US" sz="1400">
                <a:solidFill>
                  <a:srgbClr val="1AABFC"/>
                </a:solidFill>
                <a:latin typeface="Bahnschrift SemiBold" panose="020B0502040204020203" pitchFamily="34" charset="0"/>
                <a:cs typeface="Arial"/>
              </a:rPr>
              <a:t>AS</a:t>
            </a:r>
            <a:r>
              <a:rPr lang="en-US" sz="1400">
                <a:solidFill>
                  <a:srgbClr val="739ECA"/>
                </a:solidFill>
                <a:latin typeface="Bahnschrift SemiBold" panose="020B0502040204020203" pitchFamily="34" charset="0"/>
                <a:cs typeface="Arial"/>
              </a:rPr>
              <a:t> </a:t>
            </a:r>
          </a:p>
          <a:p>
            <a:pPr defTabSz="358775"/>
            <a:r>
              <a:rPr lang="en-US" sz="1400">
                <a:solidFill>
                  <a:srgbClr val="739ECA"/>
                </a:solidFill>
                <a:latin typeface="Bahnschrift SemiBold" panose="020B0502040204020203" pitchFamily="34" charset="0"/>
                <a:cs typeface="Arial"/>
              </a:rPr>
              <a:t>	</a:t>
            </a:r>
            <a:r>
              <a:rPr lang="en-US" sz="1400">
                <a:solidFill>
                  <a:schemeClr val="bg1"/>
                </a:solidFill>
                <a:latin typeface="Bahnschrift SemiBold" panose="020B0502040204020203" pitchFamily="34" charset="0"/>
                <a:cs typeface="Arial"/>
              </a:rPr>
              <a:t>(</a:t>
            </a:r>
            <a:r>
              <a:rPr lang="en-US" sz="1400">
                <a:solidFill>
                  <a:srgbClr val="1AABFC"/>
                </a:solidFill>
                <a:latin typeface="Bahnschrift SemiBold" panose="020B0502040204020203" pitchFamily="34" charset="0"/>
                <a:cs typeface="Arial"/>
              </a:rPr>
              <a:t>SELECT </a:t>
            </a:r>
            <a:r>
              <a:rPr lang="en-US" sz="1400" err="1">
                <a:solidFill>
                  <a:schemeClr val="bg1"/>
                </a:solidFill>
                <a:latin typeface="Bahnschrift SemiBold" panose="020B0502040204020203" pitchFamily="34" charset="0"/>
                <a:cs typeface="Arial"/>
              </a:rPr>
              <a:t>ext_refr</a:t>
            </a:r>
            <a:r>
              <a:rPr lang="en-US" sz="1400">
                <a:solidFill>
                  <a:srgbClr val="CCCCCC"/>
                </a:solidFill>
                <a:latin typeface="Bahnschrift SemiBold" panose="020B0502040204020203" pitchFamily="34" charset="0"/>
                <a:cs typeface="Arial"/>
              </a:rPr>
              <a:t> ,</a:t>
            </a:r>
          </a:p>
          <a:p>
            <a:pPr defTabSz="358775"/>
            <a:r>
              <a:rPr lang="en-US" sz="1400">
                <a:solidFill>
                  <a:srgbClr val="C1AA6C"/>
                </a:solidFill>
                <a:latin typeface="Bahnschrift SemiBold" panose="020B0502040204020203" pitchFamily="34" charset="0"/>
                <a:cs typeface="Arial"/>
              </a:rPr>
              <a:t>  		</a:t>
            </a:r>
            <a:r>
              <a:rPr lang="en-US" sz="1400">
                <a:solidFill>
                  <a:srgbClr val="FFFF00"/>
                </a:solidFill>
                <a:latin typeface="Bahnschrift SemiBold" panose="020B0502040204020203" pitchFamily="34" charset="0"/>
                <a:cs typeface="Arial"/>
              </a:rPr>
              <a:t>COUNT</a:t>
            </a:r>
            <a:r>
              <a:rPr lang="en-US" sz="1400">
                <a:solidFill>
                  <a:schemeClr val="bg1"/>
                </a:solidFill>
                <a:latin typeface="Bahnschrift SemiBold" panose="020B0502040204020203" pitchFamily="34" charset="0"/>
                <a:cs typeface="Arial"/>
              </a:rPr>
              <a:t>(</a:t>
            </a:r>
            <a:r>
              <a:rPr lang="en-US" sz="1400">
                <a:solidFill>
                  <a:srgbClr val="1AABFC"/>
                </a:solidFill>
                <a:latin typeface="Bahnschrift SemiBold" panose="020B0502040204020203" pitchFamily="34" charset="0"/>
                <a:cs typeface="Arial"/>
              </a:rPr>
              <a:t>DISTINCT </a:t>
            </a:r>
            <a:r>
              <a:rPr lang="en-US" sz="1400" err="1">
                <a:solidFill>
                  <a:schemeClr val="bg1"/>
                </a:solidFill>
                <a:latin typeface="Bahnschrift SemiBold" panose="020B0502040204020203" pitchFamily="34" charset="0"/>
                <a:cs typeface="Arial"/>
              </a:rPr>
              <a:t>pev_portfolioresponsiblecode</a:t>
            </a:r>
            <a:r>
              <a:rPr lang="en-US" sz="1400">
                <a:solidFill>
                  <a:schemeClr val="bg1"/>
                </a:solidFill>
                <a:latin typeface="Bahnschrift SemiBold" panose="020B0502040204020203" pitchFamily="34" charset="0"/>
                <a:cs typeface="Arial"/>
              </a:rPr>
              <a:t>)</a:t>
            </a:r>
          </a:p>
          <a:p>
            <a:pPr defTabSz="358775"/>
            <a:r>
              <a:rPr lang="en-US" sz="1400">
                <a:solidFill>
                  <a:srgbClr val="1AABFC"/>
                </a:solidFill>
                <a:latin typeface="Bahnschrift SemiBold" panose="020B0502040204020203" pitchFamily="34" charset="0"/>
                <a:cs typeface="Arial"/>
              </a:rPr>
              <a:t>	FROM </a:t>
            </a:r>
            <a:r>
              <a:rPr lang="en-US" sz="1400" err="1">
                <a:solidFill>
                  <a:schemeClr val="bg1"/>
                </a:solidFill>
                <a:latin typeface="Bahnschrift SemiBold" panose="020B0502040204020203" pitchFamily="34" charset="0"/>
                <a:cs typeface="Arial"/>
              </a:rPr>
              <a:t>nall</a:t>
            </a:r>
            <a:endParaRPr lang="en-US" sz="1400">
              <a:solidFill>
                <a:schemeClr val="bg1"/>
              </a:solidFill>
              <a:latin typeface="Bahnschrift SemiBold" panose="020B0502040204020203" pitchFamily="34" charset="0"/>
              <a:cs typeface="Arial"/>
            </a:endParaRPr>
          </a:p>
          <a:p>
            <a:pPr defTabSz="358775"/>
            <a:r>
              <a:rPr lang="en-US" sz="1400">
                <a:solidFill>
                  <a:srgbClr val="1AABFC"/>
                </a:solidFill>
                <a:latin typeface="Bahnschrift SemiBold" panose="020B0502040204020203" pitchFamily="34" charset="0"/>
                <a:cs typeface="Arial"/>
              </a:rPr>
              <a:t>	GROUP BY</a:t>
            </a:r>
            <a:r>
              <a:rPr lang="en-US" sz="1400">
                <a:solidFill>
                  <a:srgbClr val="CCCCCC"/>
                </a:solidFill>
                <a:latin typeface="Bahnschrift SemiBold" panose="020B0502040204020203" pitchFamily="34" charset="0"/>
                <a:cs typeface="Arial"/>
              </a:rPr>
              <a:t> </a:t>
            </a:r>
            <a:r>
              <a:rPr lang="en-US" sz="1400" err="1">
                <a:solidFill>
                  <a:schemeClr val="bg1"/>
                </a:solidFill>
                <a:latin typeface="Bahnschrift SemiBold" panose="020B0502040204020203" pitchFamily="34" charset="0"/>
                <a:cs typeface="Arial"/>
              </a:rPr>
              <a:t>ext_refr</a:t>
            </a:r>
            <a:endParaRPr lang="en-US" sz="1400">
              <a:solidFill>
                <a:schemeClr val="bg1"/>
              </a:solidFill>
              <a:latin typeface="Bahnschrift SemiBold" panose="020B0502040204020203" pitchFamily="34" charset="0"/>
              <a:cs typeface="Arial"/>
            </a:endParaRPr>
          </a:p>
          <a:p>
            <a:pPr defTabSz="358775"/>
            <a:r>
              <a:rPr lang="en-US" sz="1400">
                <a:solidFill>
                  <a:srgbClr val="1AABFC"/>
                </a:solidFill>
                <a:latin typeface="Bahnschrift SemiBold" panose="020B0502040204020203" pitchFamily="34" charset="0"/>
                <a:cs typeface="Arial"/>
              </a:rPr>
              <a:t>	HAVING </a:t>
            </a:r>
            <a:r>
              <a:rPr lang="en-US" sz="1400">
                <a:solidFill>
                  <a:srgbClr val="FFFF00"/>
                </a:solidFill>
                <a:latin typeface="Bahnschrift SemiBold" panose="020B0502040204020203" pitchFamily="34" charset="0"/>
                <a:cs typeface="Arial"/>
              </a:rPr>
              <a:t>COUNT </a:t>
            </a:r>
            <a:r>
              <a:rPr lang="en-US" sz="1400">
                <a:solidFill>
                  <a:schemeClr val="bg1"/>
                </a:solidFill>
                <a:latin typeface="Bahnschrift SemiBold" panose="020B0502040204020203" pitchFamily="34" charset="0"/>
                <a:cs typeface="Arial"/>
              </a:rPr>
              <a:t>(</a:t>
            </a:r>
            <a:r>
              <a:rPr lang="en-US" sz="1400">
                <a:solidFill>
                  <a:srgbClr val="1AABFC"/>
                </a:solidFill>
                <a:latin typeface="Bahnschrift SemiBold" panose="020B0502040204020203" pitchFamily="34" charset="0"/>
                <a:cs typeface="Arial"/>
              </a:rPr>
              <a:t>DISTINCT</a:t>
            </a:r>
            <a:r>
              <a:rPr lang="en-US" sz="1400">
                <a:solidFill>
                  <a:srgbClr val="739ECA"/>
                </a:solidFill>
                <a:latin typeface="Bahnschrift SemiBold" panose="020B0502040204020203" pitchFamily="34" charset="0"/>
                <a:cs typeface="Arial"/>
              </a:rPr>
              <a:t> 	</a:t>
            </a:r>
            <a:r>
              <a:rPr lang="en-US" sz="1400" err="1">
                <a:solidFill>
                  <a:schemeClr val="bg1"/>
                </a:solidFill>
                <a:latin typeface="Bahnschrift SemiBold" panose="020B0502040204020203" pitchFamily="34" charset="0"/>
                <a:cs typeface="Arial"/>
              </a:rPr>
              <a:t>pev</a:t>
            </a:r>
            <a:r>
              <a:rPr lang="en-US" sz="1400">
                <a:solidFill>
                  <a:schemeClr val="bg1"/>
                </a:solidFill>
                <a:latin typeface="Bahnschrift SemiBold" panose="020B0502040204020203" pitchFamily="34" charset="0"/>
                <a:cs typeface="Arial"/>
              </a:rPr>
              <a:t>_</a:t>
            </a:r>
            <a:r>
              <a:rPr lang="en-US" sz="1400" noProof="1">
                <a:solidFill>
                  <a:schemeClr val="bg1"/>
                </a:solidFill>
                <a:latin typeface="Bahnschrift SemiBold" panose="020B0502040204020203" pitchFamily="34" charset="0"/>
                <a:cs typeface="Arial"/>
              </a:rPr>
              <a:t>portfolioresponsiblecode</a:t>
            </a:r>
            <a:r>
              <a:rPr lang="en-US" sz="1400">
                <a:solidFill>
                  <a:schemeClr val="bg1"/>
                </a:solidFill>
                <a:latin typeface="Bahnschrift SemiBold" panose="020B0502040204020203" pitchFamily="34" charset="0"/>
                <a:cs typeface="Arial"/>
              </a:rPr>
              <a:t>) &gt;= 2)</a:t>
            </a:r>
          </a:p>
          <a:p>
            <a:pPr defTabSz="358775"/>
            <a:r>
              <a:rPr lang="en-US" sz="1400">
                <a:solidFill>
                  <a:srgbClr val="1AABFC"/>
                </a:solidFill>
                <a:latin typeface="Bahnschrift SemiBold" panose="020B0502040204020203" pitchFamily="34" charset="0"/>
                <a:cs typeface="Arial"/>
              </a:rPr>
              <a:t>DELETE FROM </a:t>
            </a:r>
            <a:r>
              <a:rPr lang="en-US" sz="1400" err="1">
                <a:solidFill>
                  <a:schemeClr val="bg1"/>
                </a:solidFill>
                <a:latin typeface="Bahnschrift SemiBold" panose="020B0502040204020203" pitchFamily="34" charset="0"/>
                <a:cs typeface="Arial"/>
              </a:rPr>
              <a:t>ntrim</a:t>
            </a:r>
            <a:endParaRPr lang="en-US" sz="1400">
              <a:solidFill>
                <a:schemeClr val="bg1"/>
              </a:solidFill>
              <a:latin typeface="Bahnschrift SemiBold" panose="020B0502040204020203" pitchFamily="34" charset="0"/>
              <a:cs typeface="Arial"/>
            </a:endParaRPr>
          </a:p>
          <a:p>
            <a:pPr defTabSz="358775"/>
            <a:r>
              <a:rPr lang="en-US" sz="1400">
                <a:solidFill>
                  <a:srgbClr val="1AABFC"/>
                </a:solidFill>
                <a:latin typeface="Bahnschrift SemiBold" panose="020B0502040204020203" pitchFamily="34" charset="0"/>
                <a:cs typeface="Arial"/>
              </a:rPr>
              <a:t>WHERE </a:t>
            </a:r>
            <a:r>
              <a:rPr lang="en-US" sz="1400" err="1">
                <a:solidFill>
                  <a:schemeClr val="bg1"/>
                </a:solidFill>
                <a:latin typeface="Bahnschrift SemiBold" panose="020B0502040204020203" pitchFamily="34" charset="0"/>
                <a:cs typeface="Arial"/>
              </a:rPr>
              <a:t>ext_refr</a:t>
            </a:r>
            <a:r>
              <a:rPr lang="en-US" sz="1400">
                <a:solidFill>
                  <a:srgbClr val="CCCCCC"/>
                </a:solidFill>
                <a:latin typeface="Bahnschrift SemiBold" panose="020B0502040204020203" pitchFamily="34" charset="0"/>
                <a:cs typeface="Arial"/>
              </a:rPr>
              <a:t> </a:t>
            </a:r>
            <a:r>
              <a:rPr lang="en-US" sz="1400">
                <a:solidFill>
                  <a:srgbClr val="1AABFC"/>
                </a:solidFill>
                <a:latin typeface="Bahnschrift SemiBold" panose="020B0502040204020203" pitchFamily="34" charset="0"/>
                <a:cs typeface="Arial"/>
              </a:rPr>
              <a:t>IN</a:t>
            </a:r>
            <a:r>
              <a:rPr lang="en-US" sz="1400">
                <a:solidFill>
                  <a:srgbClr val="CCCCCC"/>
                </a:solidFill>
                <a:latin typeface="Bahnschrift SemiBold" panose="020B0502040204020203" pitchFamily="34" charset="0"/>
                <a:cs typeface="Arial"/>
              </a:rPr>
              <a:t> </a:t>
            </a:r>
            <a:r>
              <a:rPr lang="en-US" sz="1400">
                <a:solidFill>
                  <a:schemeClr val="bg1"/>
                </a:solidFill>
                <a:latin typeface="Bahnschrift SemiBold" panose="020B0502040204020203" pitchFamily="34" charset="0"/>
                <a:cs typeface="Arial"/>
              </a:rPr>
              <a:t>(</a:t>
            </a:r>
            <a:r>
              <a:rPr lang="en-US" sz="1400">
                <a:solidFill>
                  <a:srgbClr val="1AABFC"/>
                </a:solidFill>
                <a:latin typeface="Bahnschrift SemiBold" panose="020B0502040204020203" pitchFamily="34" charset="0"/>
                <a:cs typeface="Arial"/>
              </a:rPr>
              <a:t>SELECT </a:t>
            </a:r>
            <a:r>
              <a:rPr lang="en-US" sz="1400" err="1">
                <a:solidFill>
                  <a:schemeClr val="bg1"/>
                </a:solidFill>
                <a:latin typeface="Bahnschrift SemiBold" panose="020B0502040204020203" pitchFamily="34" charset="0"/>
                <a:cs typeface="Arial"/>
              </a:rPr>
              <a:t>ext_refr</a:t>
            </a:r>
            <a:r>
              <a:rPr lang="en-US" sz="1400">
                <a:solidFill>
                  <a:schemeClr val="bg1"/>
                </a:solidFill>
                <a:latin typeface="Bahnschrift SemiBold" panose="020B0502040204020203" pitchFamily="34" charset="0"/>
                <a:cs typeface="Arial"/>
              </a:rPr>
              <a:t> </a:t>
            </a:r>
            <a:r>
              <a:rPr lang="en-US" sz="1400">
                <a:solidFill>
                  <a:srgbClr val="1AABFC"/>
                </a:solidFill>
                <a:latin typeface="Bahnschrift SemiBold" panose="020B0502040204020203" pitchFamily="34" charset="0"/>
                <a:cs typeface="Arial"/>
              </a:rPr>
              <a:t>FROM </a:t>
            </a:r>
            <a:r>
              <a:rPr lang="en-US" sz="1400">
                <a:solidFill>
                  <a:schemeClr val="bg1"/>
                </a:solidFill>
                <a:latin typeface="Bahnschrift SemiBold" panose="020B0502040204020203" pitchFamily="34" charset="0"/>
                <a:cs typeface="Arial"/>
              </a:rPr>
              <a:t>a);</a:t>
            </a:r>
            <a:endParaRPr lang="en-US" sz="1400">
              <a:solidFill>
                <a:schemeClr val="bg1"/>
              </a:solidFill>
              <a:latin typeface="Bahnschrift SemiBold" panose="020B0502040204020203" pitchFamily="34" charset="0"/>
            </a:endParaRPr>
          </a:p>
        </p:txBody>
      </p:sp>
      <p:sp>
        <p:nvSpPr>
          <p:cNvPr id="11" name="TextBox 10">
            <a:extLst>
              <a:ext uri="{FF2B5EF4-FFF2-40B4-BE49-F238E27FC236}">
                <a16:creationId xmlns:a16="http://schemas.microsoft.com/office/drawing/2014/main" id="{EBE52750-2C49-4CEF-CF4F-DB8334D2B7C7}"/>
              </a:ext>
            </a:extLst>
          </p:cNvPr>
          <p:cNvSpPr txBox="1"/>
          <p:nvPr/>
        </p:nvSpPr>
        <p:spPr>
          <a:xfrm>
            <a:off x="5074195" y="1681362"/>
            <a:ext cx="3961851"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358775"/>
            <a:r>
              <a:rPr lang="en-US" sz="1400">
                <a:solidFill>
                  <a:srgbClr val="1CAAFC"/>
                </a:solidFill>
                <a:latin typeface="Bahnschrift SemiBold" panose="020B0502040204020203" pitchFamily="34" charset="0"/>
                <a:ea typeface="+mn-lt"/>
                <a:cs typeface="+mn-lt"/>
              </a:rPr>
              <a:t>WITH</a:t>
            </a:r>
            <a:r>
              <a:rPr lang="en-US" sz="1400">
                <a:solidFill>
                  <a:schemeClr val="bg1"/>
                </a:solidFill>
                <a:latin typeface="Bahnschrift SemiBold" panose="020B0502040204020203" pitchFamily="34" charset="0"/>
                <a:ea typeface="+mn-lt"/>
                <a:cs typeface="+mn-lt"/>
              </a:rPr>
              <a:t> Lags </a:t>
            </a:r>
            <a:r>
              <a:rPr lang="en-US" sz="1400">
                <a:solidFill>
                  <a:srgbClr val="1CAAFC"/>
                </a:solidFill>
                <a:latin typeface="Bahnschrift SemiBold" panose="020B0502040204020203" pitchFamily="34" charset="0"/>
                <a:ea typeface="+mn-lt"/>
                <a:cs typeface="+mn-lt"/>
              </a:rPr>
              <a:t>AS</a:t>
            </a:r>
            <a:r>
              <a:rPr lang="en-US" sz="1400">
                <a:solidFill>
                  <a:schemeClr val="bg1"/>
                </a:solidFill>
                <a:latin typeface="Bahnschrift SemiBold" panose="020B0502040204020203" pitchFamily="34" charset="0"/>
                <a:ea typeface="+mn-lt"/>
                <a:cs typeface="+mn-lt"/>
              </a:rPr>
              <a:t> </a:t>
            </a:r>
          </a:p>
          <a:p>
            <a:pPr defTabSz="358775"/>
            <a:r>
              <a:rPr lang="en-US" sz="1400">
                <a:solidFill>
                  <a:schemeClr val="bg1"/>
                </a:solidFill>
                <a:latin typeface="Bahnschrift SemiBold" panose="020B0502040204020203" pitchFamily="34" charset="0"/>
                <a:ea typeface="+mn-lt"/>
                <a:cs typeface="+mn-lt"/>
              </a:rPr>
              <a:t>	(</a:t>
            </a:r>
            <a:r>
              <a:rPr lang="en-US" sz="1400">
                <a:solidFill>
                  <a:srgbClr val="1CAAFC"/>
                </a:solidFill>
                <a:latin typeface="Bahnschrift SemiBold" panose="020B0502040204020203" pitchFamily="34" charset="0"/>
                <a:ea typeface="+mn-lt"/>
                <a:cs typeface="+mn-lt"/>
              </a:rPr>
              <a:t>SELECT</a:t>
            </a:r>
            <a:r>
              <a:rPr lang="en-US" sz="1400">
                <a:solidFill>
                  <a:schemeClr val="bg1"/>
                </a:solidFill>
                <a:latin typeface="Bahnschrift SemiBold" panose="020B0502040204020203" pitchFamily="34" charset="0"/>
                <a:ea typeface="+mn-lt"/>
                <a:cs typeface="+mn-lt"/>
              </a:rPr>
              <a:t> *,</a:t>
            </a:r>
          </a:p>
          <a:p>
            <a:pPr defTabSz="358775"/>
            <a:r>
              <a:rPr lang="en-US" sz="1400">
                <a:solidFill>
                  <a:schemeClr val="bg1"/>
                </a:solidFill>
                <a:latin typeface="Bahnschrift SemiBold" panose="020B0502040204020203" pitchFamily="34" charset="0"/>
                <a:ea typeface="+mn-lt"/>
                <a:cs typeface="+mn-lt"/>
              </a:rPr>
              <a:t>	</a:t>
            </a:r>
            <a:r>
              <a:rPr lang="en-US" sz="1400">
                <a:solidFill>
                  <a:srgbClr val="F3D80D"/>
                </a:solidFill>
                <a:latin typeface="Bahnschrift SemiBold" panose="020B0502040204020203" pitchFamily="34" charset="0"/>
                <a:ea typeface="+mn-lt"/>
                <a:cs typeface="+mn-lt"/>
              </a:rPr>
              <a:t>LAG</a:t>
            </a:r>
            <a:r>
              <a:rPr lang="en-US" sz="1400">
                <a:solidFill>
                  <a:schemeClr val="bg1"/>
                </a:solidFill>
                <a:latin typeface="Bahnschrift SemiBold" panose="020B0502040204020203" pitchFamily="34" charset="0"/>
                <a:ea typeface="+mn-lt"/>
                <a:cs typeface="+mn-lt"/>
              </a:rPr>
              <a:t>(</a:t>
            </a:r>
            <a:r>
              <a:rPr lang="en-US" sz="1400" err="1">
                <a:solidFill>
                  <a:schemeClr val="bg1"/>
                </a:solidFill>
                <a:latin typeface="Bahnschrift SemiBold" panose="020B0502040204020203" pitchFamily="34" charset="0"/>
                <a:ea typeface="+mn-lt"/>
                <a:cs typeface="+mn-lt"/>
              </a:rPr>
              <a:t>pev_portfolioresponsiblecode</a:t>
            </a:r>
            <a:r>
              <a:rPr lang="en-US" sz="1400">
                <a:solidFill>
                  <a:schemeClr val="bg1"/>
                </a:solidFill>
                <a:latin typeface="Bahnschrift SemiBold" panose="020B0502040204020203" pitchFamily="34" charset="0"/>
                <a:ea typeface="+mn-lt"/>
                <a:cs typeface="+mn-lt"/>
              </a:rPr>
              <a:t>, 1) 	</a:t>
            </a:r>
            <a:r>
              <a:rPr lang="en-US" sz="1400">
                <a:solidFill>
                  <a:srgbClr val="1CAAFC"/>
                </a:solidFill>
                <a:latin typeface="Bahnschrift SemiBold" panose="020B0502040204020203" pitchFamily="34" charset="0"/>
                <a:ea typeface="+mn-lt"/>
                <a:cs typeface="+mn-lt"/>
              </a:rPr>
              <a:t>OVER</a:t>
            </a:r>
            <a:r>
              <a:rPr lang="en-US" sz="1400">
                <a:solidFill>
                  <a:schemeClr val="bg1"/>
                </a:solidFill>
                <a:latin typeface="Bahnschrift SemiBold" panose="020B0502040204020203" pitchFamily="34" charset="0"/>
                <a:ea typeface="+mn-lt"/>
                <a:cs typeface="+mn-lt"/>
              </a:rPr>
              <a:t> (</a:t>
            </a:r>
            <a:r>
              <a:rPr lang="en-US" sz="1400">
                <a:solidFill>
                  <a:srgbClr val="1CAAFC"/>
                </a:solidFill>
                <a:latin typeface="Bahnschrift SemiBold" panose="020B0502040204020203" pitchFamily="34" charset="0"/>
                <a:ea typeface="+mn-lt"/>
                <a:cs typeface="+mn-lt"/>
              </a:rPr>
              <a:t>PARTITION</a:t>
            </a:r>
            <a:r>
              <a:rPr lang="en-US" sz="1400">
                <a:solidFill>
                  <a:schemeClr val="bg1"/>
                </a:solidFill>
                <a:latin typeface="Bahnschrift SemiBold" panose="020B0502040204020203" pitchFamily="34" charset="0"/>
                <a:ea typeface="+mn-lt"/>
                <a:cs typeface="+mn-lt"/>
              </a:rPr>
              <a:t> </a:t>
            </a:r>
            <a:r>
              <a:rPr lang="en-US" sz="1400">
                <a:solidFill>
                  <a:srgbClr val="1CAAFC"/>
                </a:solidFill>
                <a:latin typeface="Bahnschrift SemiBold" panose="020B0502040204020203" pitchFamily="34" charset="0"/>
                <a:ea typeface="+mn-lt"/>
                <a:cs typeface="+mn-lt"/>
              </a:rPr>
              <a:t>BY</a:t>
            </a:r>
            <a:r>
              <a:rPr lang="en-US" sz="1400">
                <a:solidFill>
                  <a:schemeClr val="bg1"/>
                </a:solidFill>
                <a:latin typeface="Bahnschrift SemiBold" panose="020B0502040204020203" pitchFamily="34" charset="0"/>
                <a:ea typeface="+mn-lt"/>
                <a:cs typeface="+mn-lt"/>
              </a:rPr>
              <a:t> </a:t>
            </a:r>
            <a:r>
              <a:rPr lang="en-US" sz="1400" err="1">
                <a:solidFill>
                  <a:schemeClr val="bg1"/>
                </a:solidFill>
                <a:latin typeface="Bahnschrift SemiBold" panose="020B0502040204020203" pitchFamily="34" charset="0"/>
                <a:ea typeface="+mn-lt"/>
                <a:cs typeface="+mn-lt"/>
              </a:rPr>
              <a:t>po_no</a:t>
            </a:r>
            <a:r>
              <a:rPr lang="en-US" sz="1400">
                <a:solidFill>
                  <a:schemeClr val="bg1"/>
                </a:solidFill>
                <a:latin typeface="Bahnschrift SemiBold" panose="020B0502040204020203" pitchFamily="34" charset="0"/>
                <a:ea typeface="+mn-lt"/>
                <a:cs typeface="+mn-lt"/>
              </a:rPr>
              <a:t> </a:t>
            </a:r>
            <a:r>
              <a:rPr lang="en-US" sz="1400">
                <a:solidFill>
                  <a:srgbClr val="1CAAFC"/>
                </a:solidFill>
                <a:latin typeface="Bahnschrift SemiBold" panose="020B0502040204020203" pitchFamily="34" charset="0"/>
                <a:ea typeface="+mn-lt"/>
                <a:cs typeface="+mn-lt"/>
              </a:rPr>
              <a:t>ORDER</a:t>
            </a:r>
            <a:r>
              <a:rPr lang="en-US" sz="1400">
                <a:solidFill>
                  <a:schemeClr val="bg1"/>
                </a:solidFill>
                <a:latin typeface="Bahnschrift SemiBold" panose="020B0502040204020203" pitchFamily="34" charset="0"/>
                <a:ea typeface="+mn-lt"/>
                <a:cs typeface="+mn-lt"/>
              </a:rPr>
              <a:t> </a:t>
            </a:r>
            <a:r>
              <a:rPr lang="en-US" sz="1400">
                <a:solidFill>
                  <a:srgbClr val="1CAAFC"/>
                </a:solidFill>
                <a:latin typeface="Bahnschrift SemiBold" panose="020B0502040204020203" pitchFamily="34" charset="0"/>
                <a:ea typeface="+mn-lt"/>
                <a:cs typeface="+mn-lt"/>
              </a:rPr>
              <a:t>BY</a:t>
            </a:r>
            <a:r>
              <a:rPr lang="en-US" sz="1400">
                <a:solidFill>
                  <a:schemeClr val="bg1"/>
                </a:solidFill>
                <a:latin typeface="Bahnschrift SemiBold" panose="020B0502040204020203" pitchFamily="34" charset="0"/>
                <a:ea typeface="+mn-lt"/>
                <a:cs typeface="+mn-lt"/>
              </a:rPr>
              <a:t> 	</a:t>
            </a:r>
            <a:r>
              <a:rPr lang="en-US" sz="1400" err="1">
                <a:solidFill>
                  <a:schemeClr val="bg1"/>
                </a:solidFill>
                <a:latin typeface="Bahnschrift SemiBold" panose="020B0502040204020203" pitchFamily="34" charset="0"/>
                <a:ea typeface="+mn-lt"/>
                <a:cs typeface="+mn-lt"/>
              </a:rPr>
              <a:t>key_policy</a:t>
            </a:r>
            <a:r>
              <a:rPr lang="en-US" sz="1400">
                <a:solidFill>
                  <a:schemeClr val="bg1"/>
                </a:solidFill>
                <a:latin typeface="Bahnschrift SemiBold" panose="020B0502040204020203" pitchFamily="34" charset="0"/>
                <a:ea typeface="+mn-lt"/>
                <a:cs typeface="+mn-lt"/>
              </a:rPr>
              <a:t>, </a:t>
            </a:r>
            <a:r>
              <a:rPr lang="en-US" sz="1400" err="1">
                <a:solidFill>
                  <a:schemeClr val="bg1"/>
                </a:solidFill>
                <a:latin typeface="Bahnschrift SemiBold" panose="020B0502040204020203" pitchFamily="34" charset="0"/>
                <a:ea typeface="+mn-lt"/>
                <a:cs typeface="+mn-lt"/>
              </a:rPr>
              <a:t>pev_id</a:t>
            </a:r>
            <a:r>
              <a:rPr lang="en-US" sz="1400">
                <a:solidFill>
                  <a:schemeClr val="bg1"/>
                </a:solidFill>
                <a:latin typeface="Bahnschrift SemiBold" panose="020B0502040204020203" pitchFamily="34" charset="0"/>
                <a:ea typeface="+mn-lt"/>
                <a:cs typeface="+mn-lt"/>
              </a:rPr>
              <a:t>) </a:t>
            </a:r>
            <a:r>
              <a:rPr lang="en-US" sz="1400">
                <a:solidFill>
                  <a:srgbClr val="1CAAFC"/>
                </a:solidFill>
                <a:latin typeface="Bahnschrift SemiBold" panose="020B0502040204020203" pitchFamily="34" charset="0"/>
                <a:ea typeface="+mn-lt"/>
                <a:cs typeface="+mn-lt"/>
              </a:rPr>
              <a:t>AS</a:t>
            </a:r>
            <a:r>
              <a:rPr lang="en-US" sz="1400">
                <a:solidFill>
                  <a:schemeClr val="bg1"/>
                </a:solidFill>
                <a:latin typeface="Bahnschrift SemiBold" panose="020B0502040204020203" pitchFamily="34" charset="0"/>
                <a:ea typeface="+mn-lt"/>
                <a:cs typeface="+mn-lt"/>
              </a:rPr>
              <a:t> lag</a:t>
            </a:r>
            <a:endParaRPr lang="en-US">
              <a:solidFill>
                <a:schemeClr val="bg1"/>
              </a:solidFill>
              <a:latin typeface="Bahnschrift SemiBold" panose="020B0502040204020203" pitchFamily="34" charset="0"/>
            </a:endParaRPr>
          </a:p>
          <a:p>
            <a:pPr defTabSz="358775"/>
            <a:r>
              <a:rPr lang="en-US" sz="1400">
                <a:solidFill>
                  <a:schemeClr val="bg1"/>
                </a:solidFill>
                <a:latin typeface="Bahnschrift SemiBold" panose="020B0502040204020203" pitchFamily="34" charset="0"/>
                <a:ea typeface="+mn-lt"/>
                <a:cs typeface="+mn-lt"/>
              </a:rPr>
              <a:t>	</a:t>
            </a:r>
            <a:r>
              <a:rPr lang="en-US" sz="1400">
                <a:solidFill>
                  <a:srgbClr val="1CAAFC"/>
                </a:solidFill>
                <a:latin typeface="Bahnschrift SemiBold" panose="020B0502040204020203" pitchFamily="34" charset="0"/>
                <a:ea typeface="+mn-lt"/>
                <a:cs typeface="+mn-lt"/>
              </a:rPr>
              <a:t>FROM</a:t>
            </a:r>
            <a:r>
              <a:rPr lang="en-US" sz="1400">
                <a:solidFill>
                  <a:schemeClr val="bg1"/>
                </a:solidFill>
                <a:latin typeface="Bahnschrift SemiBold" panose="020B0502040204020203" pitchFamily="34" charset="0"/>
                <a:ea typeface="+mn-lt"/>
                <a:cs typeface="+mn-lt"/>
              </a:rPr>
              <a:t> </a:t>
            </a:r>
            <a:r>
              <a:rPr lang="en-US" sz="1400" err="1">
                <a:solidFill>
                  <a:schemeClr val="bg1"/>
                </a:solidFill>
                <a:latin typeface="Bahnschrift SemiBold" panose="020B0502040204020203" pitchFamily="34" charset="0"/>
                <a:ea typeface="+mn-lt"/>
                <a:cs typeface="+mn-lt"/>
              </a:rPr>
              <a:t>dbo.PolicyandTransactions</a:t>
            </a:r>
            <a:r>
              <a:rPr lang="en-US" sz="1400">
                <a:solidFill>
                  <a:schemeClr val="bg1"/>
                </a:solidFill>
                <a:latin typeface="Bahnschrift SemiBold" panose="020B0502040204020203" pitchFamily="34" charset="0"/>
                <a:ea typeface="+mn-lt"/>
                <a:cs typeface="+mn-lt"/>
              </a:rPr>
              <a:t>)</a:t>
            </a:r>
            <a:endParaRPr lang="en-US">
              <a:solidFill>
                <a:schemeClr val="bg1"/>
              </a:solidFill>
              <a:latin typeface="Bahnschrift SemiBold" panose="020B0502040204020203" pitchFamily="34" charset="0"/>
            </a:endParaRPr>
          </a:p>
          <a:p>
            <a:pPr defTabSz="358775"/>
            <a:r>
              <a:rPr lang="en-US" sz="1400">
                <a:solidFill>
                  <a:srgbClr val="1CAAFC"/>
                </a:solidFill>
                <a:latin typeface="Bahnschrift SemiBold" panose="020B0502040204020203" pitchFamily="34" charset="0"/>
                <a:ea typeface="+mn-lt"/>
                <a:cs typeface="+mn-lt"/>
              </a:rPr>
              <a:t>SELECT</a:t>
            </a:r>
            <a:r>
              <a:rPr lang="en-US" sz="1400">
                <a:solidFill>
                  <a:schemeClr val="bg1"/>
                </a:solidFill>
                <a:latin typeface="Bahnschrift SemiBold" panose="020B0502040204020203" pitchFamily="34" charset="0"/>
                <a:ea typeface="+mn-lt"/>
                <a:cs typeface="+mn-lt"/>
              </a:rPr>
              <a:t> *</a:t>
            </a:r>
            <a:endParaRPr lang="en-US">
              <a:solidFill>
                <a:schemeClr val="bg1"/>
              </a:solidFill>
              <a:latin typeface="Bahnschrift SemiBold" panose="020B0502040204020203" pitchFamily="34" charset="0"/>
            </a:endParaRPr>
          </a:p>
          <a:p>
            <a:pPr defTabSz="358775"/>
            <a:r>
              <a:rPr lang="en-US" sz="1400">
                <a:solidFill>
                  <a:srgbClr val="1CAAFC"/>
                </a:solidFill>
                <a:latin typeface="Bahnschrift SemiBold" panose="020B0502040204020203" pitchFamily="34" charset="0"/>
                <a:ea typeface="+mn-lt"/>
                <a:cs typeface="+mn-lt"/>
              </a:rPr>
              <a:t>FROM</a:t>
            </a:r>
            <a:r>
              <a:rPr lang="en-US" sz="1400">
                <a:solidFill>
                  <a:schemeClr val="bg1"/>
                </a:solidFill>
                <a:latin typeface="Bahnschrift SemiBold" panose="020B0502040204020203" pitchFamily="34" charset="0"/>
                <a:ea typeface="+mn-lt"/>
                <a:cs typeface="+mn-lt"/>
              </a:rPr>
              <a:t> Lags</a:t>
            </a:r>
            <a:endParaRPr lang="en-US">
              <a:solidFill>
                <a:schemeClr val="bg1"/>
              </a:solidFill>
              <a:latin typeface="Bahnschrift SemiBold" panose="020B0502040204020203" pitchFamily="34" charset="0"/>
            </a:endParaRPr>
          </a:p>
          <a:p>
            <a:pPr defTabSz="358775"/>
            <a:r>
              <a:rPr lang="en-US" sz="1400">
                <a:solidFill>
                  <a:srgbClr val="1CAAFC"/>
                </a:solidFill>
                <a:latin typeface="Bahnschrift SemiBold" panose="020B0502040204020203" pitchFamily="34" charset="0"/>
                <a:ea typeface="+mn-lt"/>
                <a:cs typeface="+mn-lt"/>
              </a:rPr>
              <a:t>WHERE</a:t>
            </a:r>
            <a:r>
              <a:rPr lang="en-US" sz="1400">
                <a:solidFill>
                  <a:schemeClr val="bg1"/>
                </a:solidFill>
                <a:latin typeface="Bahnschrift SemiBold" panose="020B0502040204020203" pitchFamily="34" charset="0"/>
                <a:ea typeface="+mn-lt"/>
                <a:cs typeface="+mn-lt"/>
              </a:rPr>
              <a:t> lag &lt;&gt; </a:t>
            </a:r>
            <a:r>
              <a:rPr lang="en-US" sz="1400" err="1">
                <a:solidFill>
                  <a:schemeClr val="bg1"/>
                </a:solidFill>
                <a:latin typeface="Bahnschrift SemiBold" panose="020B0502040204020203" pitchFamily="34" charset="0"/>
                <a:ea typeface="+mn-lt"/>
                <a:cs typeface="+mn-lt"/>
              </a:rPr>
              <a:t>pev_portfolioresponsiblecode</a:t>
            </a:r>
            <a:endParaRPr lang="en-US">
              <a:solidFill>
                <a:schemeClr val="bg1"/>
              </a:solidFill>
              <a:latin typeface="Bahnschrift SemiBold" panose="020B0502040204020203" pitchFamily="34" charset="0"/>
            </a:endParaRPr>
          </a:p>
        </p:txBody>
      </p:sp>
    </p:spTree>
    <p:extLst>
      <p:ext uri="{BB962C8B-B14F-4D97-AF65-F5344CB8AC3E}">
        <p14:creationId xmlns:p14="http://schemas.microsoft.com/office/powerpoint/2010/main" val="21836486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9EDAF21B-9E85-0AFD-C414-608348A36643}"/>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88C42097-20A5-53E7-8C0C-872AD0BB11E0}"/>
              </a:ext>
            </a:extLst>
          </p:cNvPr>
          <p:cNvGrpSpPr/>
          <p:nvPr/>
        </p:nvGrpSpPr>
        <p:grpSpPr>
          <a:xfrm>
            <a:off x="107950" y="87313"/>
            <a:ext cx="8928100" cy="4968875"/>
            <a:chOff x="107950" y="87313"/>
            <a:chExt cx="8928100" cy="4968875"/>
          </a:xfrm>
        </p:grpSpPr>
        <p:cxnSp>
          <p:nvCxnSpPr>
            <p:cNvPr id="3" name="Straight Connector 2">
              <a:extLst>
                <a:ext uri="{FF2B5EF4-FFF2-40B4-BE49-F238E27FC236}">
                  <a16:creationId xmlns:a16="http://schemas.microsoft.com/office/drawing/2014/main" id="{EAD2CECA-FB83-73CE-0B8D-E7F8B7100868}"/>
                </a:ext>
              </a:extLst>
            </p:cNvPr>
            <p:cNvCxnSpPr>
              <a:cxnSpLocks/>
            </p:cNvCxnSpPr>
            <p:nvPr/>
          </p:nvCxnSpPr>
          <p:spPr>
            <a:xfrm>
              <a:off x="1079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E1551A8E-B2C2-3C6C-B7DD-5722D9698EA4}"/>
                </a:ext>
              </a:extLst>
            </p:cNvPr>
            <p:cNvCxnSpPr/>
            <p:nvPr/>
          </p:nvCxnSpPr>
          <p:spPr>
            <a:xfrm>
              <a:off x="107950" y="87313"/>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E688C83-EBCF-39A1-C1C0-D9A1910B7AF4}"/>
                </a:ext>
              </a:extLst>
            </p:cNvPr>
            <p:cNvCxnSpPr/>
            <p:nvPr/>
          </p:nvCxnSpPr>
          <p:spPr>
            <a:xfrm>
              <a:off x="9036050" y="87313"/>
              <a:ext cx="0" cy="4968875"/>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EB8BBAAC-E959-0F23-59E5-8B2ED6F45AB4}"/>
                </a:ext>
              </a:extLst>
            </p:cNvPr>
            <p:cNvCxnSpPr/>
            <p:nvPr/>
          </p:nvCxnSpPr>
          <p:spPr>
            <a:xfrm>
              <a:off x="107950" y="5056188"/>
              <a:ext cx="8928100" cy="0"/>
            </a:xfrm>
            <a:prstGeom prst="line">
              <a:avLst/>
            </a:prstGeom>
            <a:ln w="19050">
              <a:solidFill>
                <a:schemeClr val="bg1"/>
              </a:solidFill>
            </a:ln>
          </p:spPr>
          <p:style>
            <a:lnRef idx="1">
              <a:schemeClr val="dk1"/>
            </a:lnRef>
            <a:fillRef idx="0">
              <a:schemeClr val="dk1"/>
            </a:fillRef>
            <a:effectRef idx="0">
              <a:schemeClr val="dk1"/>
            </a:effectRef>
            <a:fontRef idx="minor">
              <a:schemeClr val="tx1"/>
            </a:fontRef>
          </p:style>
        </p:cxnSp>
      </p:grpSp>
      <p:grpSp>
        <p:nvGrpSpPr>
          <p:cNvPr id="2" name="Group 1">
            <a:extLst>
              <a:ext uri="{FF2B5EF4-FFF2-40B4-BE49-F238E27FC236}">
                <a16:creationId xmlns:a16="http://schemas.microsoft.com/office/drawing/2014/main" id="{B83DF0D3-C9CF-BA8E-A351-F73C0E446971}"/>
              </a:ext>
            </a:extLst>
          </p:cNvPr>
          <p:cNvGrpSpPr/>
          <p:nvPr/>
        </p:nvGrpSpPr>
        <p:grpSpPr>
          <a:xfrm>
            <a:off x="0" y="484188"/>
            <a:ext cx="2087563" cy="985504"/>
            <a:chOff x="1503979" y="3198929"/>
            <a:chExt cx="3857472" cy="461126"/>
          </a:xfrm>
          <a:solidFill>
            <a:schemeClr val="bg1"/>
          </a:solidFill>
        </p:grpSpPr>
        <p:sp>
          <p:nvSpPr>
            <p:cNvPr id="4" name="Google Shape;472;p66">
              <a:extLst>
                <a:ext uri="{FF2B5EF4-FFF2-40B4-BE49-F238E27FC236}">
                  <a16:creationId xmlns:a16="http://schemas.microsoft.com/office/drawing/2014/main" id="{111969D8-9CFF-1D4B-7DFE-62E354CA6CBF}"/>
                </a:ext>
              </a:extLst>
            </p:cNvPr>
            <p:cNvSpPr/>
            <p:nvPr/>
          </p:nvSpPr>
          <p:spPr>
            <a:xfrm>
              <a:off x="1503979" y="3198929"/>
              <a:ext cx="3857472" cy="460200"/>
            </a:xfrm>
            <a:prstGeom prst="rect">
              <a:avLst/>
            </a:prstGeom>
            <a:grpFill/>
            <a:ln>
              <a:noFill/>
            </a:ln>
          </p:spPr>
          <p:txBody>
            <a:bodyPr spcFirstLastPara="1" wrap="square" lIns="91425" tIns="91425" rIns="91425" bIns="91425" anchor="ctr" anchorCtr="0">
              <a:noAutofit/>
            </a:bodyPr>
            <a:lstStyle/>
            <a:p>
              <a:r>
                <a:rPr lang="en-GB" sz="4000">
                  <a:latin typeface="+mj-lt"/>
                </a:rPr>
                <a:t> Criteria 3</a:t>
              </a:r>
            </a:p>
          </p:txBody>
        </p:sp>
        <p:cxnSp>
          <p:nvCxnSpPr>
            <p:cNvPr id="5" name="Google Shape;475;p66">
              <a:extLst>
                <a:ext uri="{FF2B5EF4-FFF2-40B4-BE49-F238E27FC236}">
                  <a16:creationId xmlns:a16="http://schemas.microsoft.com/office/drawing/2014/main" id="{177BE495-9143-BC95-BC47-AAE0417713D0}"/>
                </a:ext>
              </a:extLst>
            </p:cNvPr>
            <p:cNvCxnSpPr>
              <a:cxnSpLocks/>
            </p:cNvCxnSpPr>
            <p:nvPr/>
          </p:nvCxnSpPr>
          <p:spPr>
            <a:xfrm>
              <a:off x="1703294" y="3199855"/>
              <a:ext cx="0" cy="460200"/>
            </a:xfrm>
            <a:prstGeom prst="straightConnector1">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grpSp>
      <p:pic>
        <p:nvPicPr>
          <p:cNvPr id="6" name="Picture 5" descr="A black and white sign with a tree and text&#10;&#10;Description automatically generated">
            <a:extLst>
              <a:ext uri="{FF2B5EF4-FFF2-40B4-BE49-F238E27FC236}">
                <a16:creationId xmlns:a16="http://schemas.microsoft.com/office/drawing/2014/main" id="{25CF205E-10A0-A8F9-C548-C865B729096D}"/>
              </a:ext>
            </a:extLst>
          </p:cNvPr>
          <p:cNvPicPr>
            <a:picLocks noChangeAspect="1"/>
          </p:cNvPicPr>
          <p:nvPr/>
        </p:nvPicPr>
        <p:blipFill>
          <a:blip r:embed="rId2"/>
          <a:stretch>
            <a:fillRect/>
          </a:stretch>
        </p:blipFill>
        <p:spPr>
          <a:xfrm>
            <a:off x="8362616" y="4160521"/>
            <a:ext cx="673434" cy="895668"/>
          </a:xfrm>
          <a:prstGeom prst="rect">
            <a:avLst/>
          </a:prstGeom>
        </p:spPr>
      </p:pic>
      <p:sp>
        <p:nvSpPr>
          <p:cNvPr id="9" name="TextBox 8">
            <a:extLst>
              <a:ext uri="{FF2B5EF4-FFF2-40B4-BE49-F238E27FC236}">
                <a16:creationId xmlns:a16="http://schemas.microsoft.com/office/drawing/2014/main" id="{2D7A82FB-451B-4243-E58B-BB5685B4F166}"/>
              </a:ext>
            </a:extLst>
          </p:cNvPr>
          <p:cNvSpPr txBox="1"/>
          <p:nvPr/>
        </p:nvSpPr>
        <p:spPr>
          <a:xfrm>
            <a:off x="2136097" y="769132"/>
            <a:ext cx="7379873" cy="338554"/>
          </a:xfrm>
          <a:prstGeom prst="rect">
            <a:avLst/>
          </a:prstGeom>
          <a:noFill/>
        </p:spPr>
        <p:txBody>
          <a:bodyPr wrap="square" lIns="91440" tIns="45720" rIns="91440" bIns="45720" anchor="t">
            <a:spAutoFit/>
          </a:bodyPr>
          <a:lstStyle/>
          <a:p>
            <a:pPr fontAlgn="base">
              <a:spcBef>
                <a:spcPts val="1200"/>
              </a:spcBef>
              <a:spcAft>
                <a:spcPts val="1200"/>
              </a:spcAft>
            </a:pPr>
            <a:r>
              <a:rPr lang="en-US" sz="1600" b="1">
                <a:solidFill>
                  <a:schemeClr val="bg1"/>
                </a:solidFill>
                <a:latin typeface="Bahnschrift SemiBold"/>
              </a:rPr>
              <a:t> </a:t>
            </a:r>
            <a:r>
              <a:rPr lang="en-US" sz="1600">
                <a:solidFill>
                  <a:schemeClr val="bg1"/>
                </a:solidFill>
                <a:latin typeface="Bahnschrift SemiBold"/>
              </a:rPr>
              <a:t>T</a:t>
            </a:r>
            <a:r>
              <a:rPr lang="en-US" sz="1600" b="0" i="0" u="none" strike="noStrike">
                <a:solidFill>
                  <a:schemeClr val="bg1"/>
                </a:solidFill>
                <a:effectLst/>
                <a:latin typeface="Bahnschrift SemiBold"/>
              </a:rPr>
              <a:t>he policy's </a:t>
            </a:r>
            <a:r>
              <a:rPr lang="en-US" sz="1600">
                <a:solidFill>
                  <a:schemeClr val="bg1"/>
                </a:solidFill>
                <a:latin typeface="Bahnschrift SemiBold"/>
              </a:rPr>
              <a:t>payment status</a:t>
            </a:r>
            <a:r>
              <a:rPr lang="en-US" sz="1600" b="0" i="0" u="none" strike="noStrike">
                <a:solidFill>
                  <a:schemeClr val="bg1"/>
                </a:solidFill>
                <a:effectLst/>
                <a:latin typeface="Bahnschrift SemiBold"/>
              </a:rPr>
              <a:t> </a:t>
            </a:r>
            <a:r>
              <a:rPr lang="en-US" sz="1600">
                <a:solidFill>
                  <a:schemeClr val="bg1"/>
                </a:solidFill>
                <a:latin typeface="Bahnschrift SemiBold"/>
              </a:rPr>
              <a:t>should indicate that</a:t>
            </a:r>
            <a:r>
              <a:rPr lang="en-US" sz="1600" b="0" i="0" u="none" strike="noStrike">
                <a:solidFill>
                  <a:schemeClr val="bg1"/>
                </a:solidFill>
                <a:effectLst/>
                <a:latin typeface="Bahnschrift SemiBold"/>
              </a:rPr>
              <a:t> the premium is paid</a:t>
            </a:r>
            <a:endParaRPr lang="en-SE" sz="1600">
              <a:solidFill>
                <a:schemeClr val="bg1"/>
              </a:solidFill>
              <a:latin typeface="Bahnschrift SemiBold"/>
            </a:endParaRPr>
          </a:p>
        </p:txBody>
      </p:sp>
      <p:sp>
        <p:nvSpPr>
          <p:cNvPr id="7" name="TextBox 6">
            <a:extLst>
              <a:ext uri="{FF2B5EF4-FFF2-40B4-BE49-F238E27FC236}">
                <a16:creationId xmlns:a16="http://schemas.microsoft.com/office/drawing/2014/main" id="{DB9FC17B-4C44-C509-413F-E8E636E41313}"/>
              </a:ext>
            </a:extLst>
          </p:cNvPr>
          <p:cNvSpPr txBox="1"/>
          <p:nvPr/>
        </p:nvSpPr>
        <p:spPr>
          <a:xfrm>
            <a:off x="210379" y="2061541"/>
            <a:ext cx="4457698"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rgbClr val="1CAAFC"/>
                </a:solidFill>
                <a:latin typeface="Bahnschrift SemiBold" panose="020B0502040204020203" pitchFamily="34" charset="0"/>
                <a:cs typeface="Arial"/>
              </a:rPr>
              <a:t>DELETE FROM</a:t>
            </a:r>
            <a:r>
              <a:rPr lang="en-US" sz="1400">
                <a:solidFill>
                  <a:schemeClr val="bg1"/>
                </a:solidFill>
                <a:latin typeface="Bahnschrift SemiBold" panose="020B0502040204020203" pitchFamily="34" charset="0"/>
                <a:cs typeface="Arial"/>
              </a:rPr>
              <a:t> </a:t>
            </a:r>
            <a:r>
              <a:rPr lang="en-US" sz="1400" err="1">
                <a:solidFill>
                  <a:schemeClr val="bg1"/>
                </a:solidFill>
                <a:latin typeface="Bahnschrift SemiBold" panose="020B0502040204020203" pitchFamily="34" charset="0"/>
                <a:cs typeface="Arial"/>
              </a:rPr>
              <a:t>ntrim</a:t>
            </a:r>
            <a:endParaRPr lang="en-US" sz="1400">
              <a:solidFill>
                <a:schemeClr val="bg1"/>
              </a:solidFill>
              <a:latin typeface="Bahnschrift SemiBold" panose="020B0502040204020203" pitchFamily="34" charset="0"/>
              <a:cs typeface="Arial"/>
            </a:endParaRPr>
          </a:p>
          <a:p>
            <a:r>
              <a:rPr lang="en-US" sz="1400">
                <a:solidFill>
                  <a:srgbClr val="1CAAFC"/>
                </a:solidFill>
                <a:latin typeface="Bahnschrift SemiBold" panose="020B0502040204020203" pitchFamily="34" charset="0"/>
                <a:cs typeface="Arial"/>
              </a:rPr>
              <a:t>WHERE</a:t>
            </a:r>
            <a:r>
              <a:rPr lang="en-US" sz="1400">
                <a:solidFill>
                  <a:schemeClr val="bg1"/>
                </a:solidFill>
                <a:latin typeface="Bahnschrift SemiBold" panose="020B0502040204020203" pitchFamily="34" charset="0"/>
                <a:cs typeface="Arial"/>
              </a:rPr>
              <a:t> </a:t>
            </a:r>
            <a:r>
              <a:rPr lang="en-US" sz="1400" err="1">
                <a:solidFill>
                  <a:schemeClr val="bg1"/>
                </a:solidFill>
                <a:latin typeface="Bahnschrift SemiBold" panose="020B0502040204020203" pitchFamily="34" charset="0"/>
                <a:cs typeface="Arial"/>
              </a:rPr>
              <a:t>ext_refr</a:t>
            </a:r>
            <a:r>
              <a:rPr lang="en-US" sz="1400">
                <a:solidFill>
                  <a:schemeClr val="bg1"/>
                </a:solidFill>
                <a:latin typeface="Bahnschrift SemiBold" panose="020B0502040204020203" pitchFamily="34" charset="0"/>
                <a:cs typeface="Arial"/>
              </a:rPr>
              <a:t> IN</a:t>
            </a:r>
          </a:p>
          <a:p>
            <a:r>
              <a:rPr lang="en-US" sz="1400">
                <a:solidFill>
                  <a:schemeClr val="bg1"/>
                </a:solidFill>
                <a:latin typeface="Bahnschrift SemiBold" panose="020B0502040204020203" pitchFamily="34" charset="0"/>
                <a:cs typeface="Arial"/>
              </a:rPr>
              <a:t>  (</a:t>
            </a:r>
            <a:r>
              <a:rPr lang="en-US" sz="1400">
                <a:solidFill>
                  <a:srgbClr val="1CAAFC"/>
                </a:solidFill>
                <a:latin typeface="Bahnschrift SemiBold" panose="020B0502040204020203" pitchFamily="34" charset="0"/>
                <a:cs typeface="Arial"/>
              </a:rPr>
              <a:t>SELECT</a:t>
            </a:r>
            <a:r>
              <a:rPr lang="en-US" sz="1400">
                <a:solidFill>
                  <a:schemeClr val="bg1"/>
                </a:solidFill>
                <a:latin typeface="Bahnschrift SemiBold" panose="020B0502040204020203" pitchFamily="34" charset="0"/>
                <a:cs typeface="Arial"/>
              </a:rPr>
              <a:t> </a:t>
            </a:r>
            <a:r>
              <a:rPr lang="en-US" sz="1400" err="1">
                <a:solidFill>
                  <a:schemeClr val="bg1"/>
                </a:solidFill>
                <a:latin typeface="Bahnschrift SemiBold" panose="020B0502040204020203" pitchFamily="34" charset="0"/>
                <a:cs typeface="Arial"/>
              </a:rPr>
              <a:t>ext_refr</a:t>
            </a:r>
            <a:endParaRPr lang="en-US" sz="1400">
              <a:solidFill>
                <a:schemeClr val="bg1"/>
              </a:solidFill>
              <a:latin typeface="Bahnschrift SemiBold" panose="020B0502040204020203" pitchFamily="34" charset="0"/>
              <a:cs typeface="Arial"/>
            </a:endParaRPr>
          </a:p>
          <a:p>
            <a:r>
              <a:rPr lang="en-US" sz="1400">
                <a:solidFill>
                  <a:schemeClr val="bg1"/>
                </a:solidFill>
                <a:latin typeface="Bahnschrift SemiBold" panose="020B0502040204020203" pitchFamily="34" charset="0"/>
                <a:cs typeface="Arial"/>
              </a:rPr>
              <a:t>  </a:t>
            </a:r>
            <a:r>
              <a:rPr lang="en-US" sz="1400">
                <a:solidFill>
                  <a:srgbClr val="1CAAFC"/>
                </a:solidFill>
                <a:latin typeface="Bahnschrift SemiBold" panose="020B0502040204020203" pitchFamily="34" charset="0"/>
                <a:cs typeface="Arial"/>
              </a:rPr>
              <a:t>FROM</a:t>
            </a:r>
            <a:r>
              <a:rPr lang="en-US" sz="1400">
                <a:solidFill>
                  <a:schemeClr val="bg1"/>
                </a:solidFill>
                <a:latin typeface="Bahnschrift SemiBold" panose="020B0502040204020203" pitchFamily="34" charset="0"/>
                <a:cs typeface="Arial"/>
              </a:rPr>
              <a:t> </a:t>
            </a:r>
            <a:r>
              <a:rPr lang="en-US" sz="1400" err="1">
                <a:solidFill>
                  <a:schemeClr val="bg1"/>
                </a:solidFill>
                <a:latin typeface="Bahnschrift SemiBold" panose="020B0502040204020203" pitchFamily="34" charset="0"/>
                <a:cs typeface="Arial"/>
              </a:rPr>
              <a:t>ntrim</a:t>
            </a:r>
            <a:endParaRPr lang="en-US" sz="1400">
              <a:solidFill>
                <a:schemeClr val="bg1"/>
              </a:solidFill>
              <a:latin typeface="Bahnschrift SemiBold" panose="020B0502040204020203" pitchFamily="34" charset="0"/>
              <a:cs typeface="Arial"/>
            </a:endParaRPr>
          </a:p>
          <a:p>
            <a:r>
              <a:rPr lang="en-US" sz="1400">
                <a:solidFill>
                  <a:schemeClr val="bg1"/>
                </a:solidFill>
                <a:latin typeface="Bahnschrift SemiBold" panose="020B0502040204020203" pitchFamily="34" charset="0"/>
                <a:cs typeface="Arial"/>
              </a:rPr>
              <a:t>  </a:t>
            </a:r>
            <a:r>
              <a:rPr lang="en-US" sz="1400">
                <a:solidFill>
                  <a:srgbClr val="1CAAFC"/>
                </a:solidFill>
                <a:latin typeface="Bahnschrift SemiBold" panose="020B0502040204020203" pitchFamily="34" charset="0"/>
                <a:cs typeface="Arial"/>
              </a:rPr>
              <a:t>WHERE</a:t>
            </a:r>
            <a:r>
              <a:rPr lang="en-US" sz="1400">
                <a:solidFill>
                  <a:schemeClr val="bg1"/>
                </a:solidFill>
                <a:latin typeface="Bahnschrift SemiBold" panose="020B0502040204020203" pitchFamily="34" charset="0"/>
                <a:cs typeface="Arial"/>
              </a:rPr>
              <a:t> </a:t>
            </a:r>
            <a:r>
              <a:rPr lang="en-US" sz="1400" err="1">
                <a:solidFill>
                  <a:schemeClr val="bg1"/>
                </a:solidFill>
                <a:latin typeface="Bahnschrift SemiBold" panose="020B0502040204020203" pitchFamily="34" charset="0"/>
                <a:cs typeface="Arial"/>
              </a:rPr>
              <a:t>payment_status</a:t>
            </a:r>
            <a:r>
              <a:rPr lang="en-US" sz="1400">
                <a:solidFill>
                  <a:schemeClr val="bg1"/>
                </a:solidFill>
                <a:latin typeface="Bahnschrift SemiBold" panose="020B0502040204020203" pitchFamily="34" charset="0"/>
                <a:cs typeface="Arial"/>
              </a:rPr>
              <a:t> = </a:t>
            </a:r>
            <a:r>
              <a:rPr lang="en-US" sz="1400">
                <a:solidFill>
                  <a:srgbClr val="FF0000"/>
                </a:solidFill>
                <a:latin typeface="Bahnschrift SemiBold" panose="020B0502040204020203" pitchFamily="34" charset="0"/>
                <a:cs typeface="Arial"/>
              </a:rPr>
              <a:t>'Not Paid'</a:t>
            </a:r>
            <a:r>
              <a:rPr lang="en-US" sz="1400">
                <a:solidFill>
                  <a:schemeClr val="bg1"/>
                </a:solidFill>
                <a:latin typeface="Bahnschrift SemiBold" panose="020B0502040204020203" pitchFamily="34" charset="0"/>
                <a:cs typeface="Arial"/>
              </a:rPr>
              <a:t>);</a:t>
            </a:r>
            <a:endParaRPr lang="en-US" sz="1400">
              <a:solidFill>
                <a:schemeClr val="bg1"/>
              </a:solidFill>
              <a:latin typeface="Bahnschrift SemiBold" panose="020B0502040204020203" pitchFamily="34" charset="0"/>
            </a:endParaRPr>
          </a:p>
        </p:txBody>
      </p:sp>
      <p:sp>
        <p:nvSpPr>
          <p:cNvPr id="11" name="TextBox 10">
            <a:extLst>
              <a:ext uri="{FF2B5EF4-FFF2-40B4-BE49-F238E27FC236}">
                <a16:creationId xmlns:a16="http://schemas.microsoft.com/office/drawing/2014/main" id="{8E5BB8A9-F445-A2CC-1647-EE2D2E80C6F5}"/>
              </a:ext>
            </a:extLst>
          </p:cNvPr>
          <p:cNvSpPr txBox="1"/>
          <p:nvPr/>
        </p:nvSpPr>
        <p:spPr>
          <a:xfrm>
            <a:off x="5014992" y="2062463"/>
            <a:ext cx="274320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rgbClr val="1CAAFC"/>
                </a:solidFill>
                <a:latin typeface="Bahnschrift SemiBold" panose="020B0502040204020203" pitchFamily="34" charset="0"/>
                <a:ea typeface="+mn-lt"/>
                <a:cs typeface="+mn-lt"/>
              </a:rPr>
              <a:t>SELECT</a:t>
            </a:r>
            <a:r>
              <a:rPr lang="en-US" sz="1400">
                <a:solidFill>
                  <a:schemeClr val="bg1"/>
                </a:solidFill>
                <a:latin typeface="Bahnschrift SemiBold" panose="020B0502040204020203" pitchFamily="34" charset="0"/>
                <a:ea typeface="+mn-lt"/>
                <a:cs typeface="+mn-lt"/>
              </a:rPr>
              <a:t> </a:t>
            </a:r>
            <a:r>
              <a:rPr lang="en-US" sz="1400" err="1">
                <a:solidFill>
                  <a:schemeClr val="bg1"/>
                </a:solidFill>
                <a:latin typeface="Bahnschrift SemiBold" panose="020B0502040204020203" pitchFamily="34" charset="0"/>
                <a:ea typeface="+mn-lt"/>
                <a:cs typeface="+mn-lt"/>
              </a:rPr>
              <a:t>key_policy</a:t>
            </a:r>
            <a:endParaRPr lang="en-US">
              <a:solidFill>
                <a:schemeClr val="bg1"/>
              </a:solidFill>
              <a:latin typeface="Bahnschrift SemiBold" panose="020B0502040204020203" pitchFamily="34" charset="0"/>
            </a:endParaRPr>
          </a:p>
          <a:p>
            <a:r>
              <a:rPr lang="en-US" sz="1400">
                <a:solidFill>
                  <a:srgbClr val="1CAAFC"/>
                </a:solidFill>
                <a:latin typeface="Bahnschrift SemiBold" panose="020B0502040204020203" pitchFamily="34" charset="0"/>
                <a:ea typeface="+mn-lt"/>
                <a:cs typeface="+mn-lt"/>
              </a:rPr>
              <a:t>FROM</a:t>
            </a:r>
            <a:r>
              <a:rPr lang="en-US" sz="1400">
                <a:solidFill>
                  <a:schemeClr val="bg1"/>
                </a:solidFill>
                <a:latin typeface="Bahnschrift SemiBold" panose="020B0502040204020203" pitchFamily="34" charset="0"/>
                <a:ea typeface="+mn-lt"/>
                <a:cs typeface="+mn-lt"/>
              </a:rPr>
              <a:t> </a:t>
            </a:r>
            <a:r>
              <a:rPr lang="en-US" sz="1400" err="1">
                <a:solidFill>
                  <a:schemeClr val="bg1"/>
                </a:solidFill>
                <a:latin typeface="Bahnschrift SemiBold" panose="020B0502040204020203" pitchFamily="34" charset="0"/>
                <a:ea typeface="+mn-lt"/>
                <a:cs typeface="+mn-lt"/>
              </a:rPr>
              <a:t>dbo.portfolio</a:t>
            </a:r>
            <a:endParaRPr lang="en-US">
              <a:solidFill>
                <a:schemeClr val="bg1"/>
              </a:solidFill>
              <a:latin typeface="Bahnschrift SemiBold" panose="020B0502040204020203" pitchFamily="34" charset="0"/>
            </a:endParaRPr>
          </a:p>
          <a:p>
            <a:r>
              <a:rPr lang="en-US" sz="1400">
                <a:solidFill>
                  <a:srgbClr val="1CAAFC"/>
                </a:solidFill>
                <a:latin typeface="Bahnschrift SemiBold" panose="020B0502040204020203" pitchFamily="34" charset="0"/>
                <a:ea typeface="+mn-lt"/>
                <a:cs typeface="+mn-lt"/>
              </a:rPr>
              <a:t>WHERE</a:t>
            </a:r>
            <a:r>
              <a:rPr lang="en-US" sz="1400">
                <a:solidFill>
                  <a:schemeClr val="bg1"/>
                </a:solidFill>
                <a:latin typeface="Bahnschrift SemiBold" panose="020B0502040204020203" pitchFamily="34" charset="0"/>
                <a:ea typeface="+mn-lt"/>
                <a:cs typeface="+mn-lt"/>
              </a:rPr>
              <a:t> </a:t>
            </a:r>
            <a:r>
              <a:rPr lang="en-US" sz="1400" err="1">
                <a:solidFill>
                  <a:schemeClr val="bg1"/>
                </a:solidFill>
                <a:latin typeface="Bahnschrift SemiBold" panose="020B0502040204020203" pitchFamily="34" charset="0"/>
                <a:ea typeface="+mn-lt"/>
                <a:cs typeface="+mn-lt"/>
              </a:rPr>
              <a:t>payment_status</a:t>
            </a:r>
            <a:r>
              <a:rPr lang="en-US" sz="1400">
                <a:solidFill>
                  <a:schemeClr val="bg1"/>
                </a:solidFill>
                <a:latin typeface="Bahnschrift SemiBold" panose="020B0502040204020203" pitchFamily="34" charset="0"/>
                <a:ea typeface="+mn-lt"/>
                <a:cs typeface="+mn-lt"/>
              </a:rPr>
              <a:t> = </a:t>
            </a:r>
            <a:r>
              <a:rPr lang="en-US" sz="1400">
                <a:solidFill>
                  <a:srgbClr val="FF0000"/>
                </a:solidFill>
                <a:latin typeface="Bahnschrift SemiBold" panose="020B0502040204020203" pitchFamily="34" charset="0"/>
                <a:ea typeface="+mn-lt"/>
                <a:cs typeface="+mn-lt"/>
              </a:rPr>
              <a:t>'Paid'</a:t>
            </a:r>
            <a:endParaRPr lang="en-US">
              <a:solidFill>
                <a:srgbClr val="FF0000"/>
              </a:solidFill>
              <a:latin typeface="Bahnschrift SemiBold" panose="020B0502040204020203" pitchFamily="34" charset="0"/>
              <a:ea typeface="+mn-lt"/>
              <a:cs typeface="+mn-lt"/>
            </a:endParaRPr>
          </a:p>
        </p:txBody>
      </p:sp>
    </p:spTree>
    <p:extLst>
      <p:ext uri="{BB962C8B-B14F-4D97-AF65-F5344CB8AC3E}">
        <p14:creationId xmlns:p14="http://schemas.microsoft.com/office/powerpoint/2010/main" val="2277361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ustom 2">
      <a:majorFont>
        <a:latin typeface="Bebas Neue"/>
        <a:ea typeface=""/>
        <a:cs typeface=""/>
      </a:majorFont>
      <a:minorFont>
        <a:latin typeface="Bahnschrif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3857</Words>
  <Application>Microsoft Office PowerPoint</Application>
  <PresentationFormat>On-screen Show (16:9)</PresentationFormat>
  <Paragraphs>419</Paragraphs>
  <Slides>54</Slides>
  <Notes>19</Notes>
  <HiddenSlides>19</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Slack-Lato</vt:lpstr>
      <vt:lpstr>Bahnschrift</vt:lpstr>
      <vt:lpstr>Bebas Neue</vt:lpstr>
      <vt:lpstr>Bahnschrift SemiBold</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Oskar Wahlberg</dc:creator>
  <cp:lastModifiedBy>oskar wahlberg</cp:lastModifiedBy>
  <cp:revision>1</cp:revision>
  <dcterms:modified xsi:type="dcterms:W3CDTF">2024-11-14T08:21:35Z</dcterms:modified>
</cp:coreProperties>
</file>