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9" r:id="rId3"/>
    <p:sldId id="274" r:id="rId4"/>
    <p:sldId id="261" r:id="rId5"/>
    <p:sldId id="262" r:id="rId6"/>
    <p:sldId id="263" r:id="rId7"/>
    <p:sldId id="260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839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05983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13592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218509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3843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030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10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69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2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77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42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30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5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3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12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40D192-C4C9-4102-A67E-0BAE0D336C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Sesión 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54D4B4-528B-42C2-BBE3-206447A342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Administración de memoria</a:t>
            </a:r>
          </a:p>
          <a:p>
            <a:r>
              <a:rPr lang="es-MX" dirty="0"/>
              <a:t>Apuntadores</a:t>
            </a:r>
          </a:p>
          <a:p>
            <a:r>
              <a:rPr lang="es-MX" dirty="0"/>
              <a:t>Funciones (paso de parámetros por dirección)</a:t>
            </a:r>
          </a:p>
        </p:txBody>
      </p:sp>
    </p:spTree>
    <p:extLst>
      <p:ext uri="{BB962C8B-B14F-4D97-AF65-F5344CB8AC3E}">
        <p14:creationId xmlns:p14="http://schemas.microsoft.com/office/powerpoint/2010/main" val="3405943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CCDC9-78D5-4372-8C35-AAC74C31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 y apuntadores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960CBA-3FDE-4B25-B96A-680257618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56442"/>
            <a:ext cx="10178322" cy="3593591"/>
          </a:xfrm>
        </p:spPr>
        <p:txBody>
          <a:bodyPr/>
          <a:lstStyle/>
          <a:p>
            <a:r>
              <a:rPr lang="es-MX" dirty="0"/>
              <a:t>Paso de parámetros en funciones. Un elemento muy importante de una función son sus parámetros ¿cómo se ven los parámetros en memoria?</a:t>
            </a:r>
          </a:p>
          <a:p>
            <a:endParaRPr lang="es-MX" dirty="0"/>
          </a:p>
          <a:p>
            <a:r>
              <a:rPr lang="es-MX" dirty="0"/>
              <a:t>Se pueden pasar parámetros a una función de 3 formas diferentes</a:t>
            </a:r>
          </a:p>
          <a:p>
            <a:pPr lvl="1"/>
            <a:r>
              <a:rPr lang="es-MX" dirty="0"/>
              <a:t>Por valor (copia)  	“pasar por valor”</a:t>
            </a:r>
          </a:p>
          <a:p>
            <a:pPr lvl="1"/>
            <a:r>
              <a:rPr lang="es-MX" dirty="0"/>
              <a:t>Por Dirección	“pasar por dirección”</a:t>
            </a:r>
          </a:p>
          <a:p>
            <a:pPr lvl="1"/>
            <a:r>
              <a:rPr lang="es-MX" dirty="0"/>
              <a:t>Por Referencia	“pasar por referencia”</a:t>
            </a:r>
          </a:p>
          <a:p>
            <a:pPr marL="457200" lvl="1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76678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17453-931B-46A9-B0FB-DFA08B5A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  </a:t>
            </a:r>
            <a:r>
              <a:rPr lang="es-MX" sz="2800" dirty="0"/>
              <a:t>Pasar por valor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0216BD-F9BF-4F36-9CDF-988AC2104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10327"/>
            <a:ext cx="10178322" cy="4569266"/>
          </a:xfrm>
        </p:spPr>
        <p:txBody>
          <a:bodyPr/>
          <a:lstStyle/>
          <a:p>
            <a:r>
              <a:rPr lang="es-MX" dirty="0"/>
              <a:t>Cuando pasas un parámetro en una función se copia dicho valor en memoria (pasar por valor)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0C282E0-D70F-41C3-9424-2EE2705B18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4837" y="2238268"/>
            <a:ext cx="4876342" cy="456926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CC5A205-E307-4290-9D61-0F9900E1B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586" y="2802459"/>
            <a:ext cx="6092258" cy="249551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886E20D-F51E-4A5D-BD0D-E8478DC01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586" y="2802459"/>
            <a:ext cx="6092258" cy="269281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9CC90EF-F76E-4ABD-B218-F9A7E29FF4C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585" y="2800729"/>
            <a:ext cx="6092257" cy="274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6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A9CEB-3D88-439D-A35F-AC586410B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 </a:t>
            </a:r>
            <a:r>
              <a:rPr lang="es-MX" sz="2400" b="1" dirty="0"/>
              <a:t>Pasar valores por dirección</a:t>
            </a:r>
            <a:endParaRPr lang="es-MX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8F008A-515B-4DE1-B355-F1A0641BC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6569"/>
            <a:ext cx="9675812" cy="4374653"/>
          </a:xfrm>
        </p:spPr>
        <p:txBody>
          <a:bodyPr/>
          <a:lstStyle/>
          <a:p>
            <a:r>
              <a:rPr lang="es-MX" dirty="0"/>
              <a:t>Pasar valores por dirección es lo mismo que pasar los </a:t>
            </a:r>
            <a:r>
              <a:rPr lang="es-MX" b="1" dirty="0"/>
              <a:t>valores</a:t>
            </a:r>
            <a:r>
              <a:rPr lang="es-MX" dirty="0"/>
              <a:t> originales. </a:t>
            </a:r>
          </a:p>
          <a:p>
            <a:r>
              <a:rPr lang="es-MX" dirty="0"/>
              <a:t>Para pasar los valores por dirección sólo es necesario que los parámetros sean apuntadores</a:t>
            </a:r>
          </a:p>
          <a:p>
            <a:r>
              <a:rPr lang="es-MX" dirty="0"/>
              <a:t>Muy importante: Los valores se pueden modificar como si fueran los originales, pero </a:t>
            </a:r>
            <a:r>
              <a:rPr lang="es-MX" b="1" dirty="0"/>
              <a:t>LAS DIRECCIONES</a:t>
            </a:r>
            <a:r>
              <a:rPr lang="es-MX" dirty="0"/>
              <a:t> de los valores </a:t>
            </a:r>
            <a:r>
              <a:rPr lang="es-MX" b="1" dirty="0"/>
              <a:t>NO SE DEBEN MODIFICAR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EB7E1DF-F8E1-4B61-B755-F8E55C02F52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28799" y="3608109"/>
            <a:ext cx="8314441" cy="321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950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74AC5-CC52-46D8-8925-25D3249A1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64629"/>
            <a:ext cx="10178322" cy="1492132"/>
          </a:xfrm>
        </p:spPr>
        <p:txBody>
          <a:bodyPr/>
          <a:lstStyle/>
          <a:p>
            <a:r>
              <a:rPr lang="es-MX" dirty="0"/>
              <a:t>Funciones </a:t>
            </a:r>
            <a:r>
              <a:rPr lang="es-MX" sz="2400" b="1" dirty="0"/>
              <a:t>Pasar valores por dirección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F0EEB3-4C20-4175-8F02-3E2427993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24" y="1758713"/>
            <a:ext cx="4929405" cy="214398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0FD619C-4189-4477-A90A-FC2836496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24" y="4625581"/>
            <a:ext cx="4938151" cy="180349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6683BEF-5A1C-42A0-96D7-12E390498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165" y="3144454"/>
            <a:ext cx="5381447" cy="190831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2F9ED68-0B2B-4F18-8EB6-46469A743B6E}"/>
              </a:ext>
            </a:extLst>
          </p:cNvPr>
          <p:cNvSpPr txBox="1"/>
          <p:nvPr/>
        </p:nvSpPr>
        <p:spPr>
          <a:xfrm>
            <a:off x="833132" y="1389381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PASO 1.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6F3B8CB-C940-45FC-8529-E5E1D74846AE}"/>
              </a:ext>
            </a:extLst>
          </p:cNvPr>
          <p:cNvSpPr txBox="1"/>
          <p:nvPr/>
        </p:nvSpPr>
        <p:spPr>
          <a:xfrm>
            <a:off x="797618" y="420682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PASO 2.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F1D2376-8183-4C0B-A025-665604CF44E3}"/>
              </a:ext>
            </a:extLst>
          </p:cNvPr>
          <p:cNvSpPr txBox="1"/>
          <p:nvPr/>
        </p:nvSpPr>
        <p:spPr>
          <a:xfrm>
            <a:off x="6096000" y="2719182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PASO 3.</a:t>
            </a:r>
          </a:p>
        </p:txBody>
      </p:sp>
    </p:spTree>
    <p:extLst>
      <p:ext uri="{BB962C8B-B14F-4D97-AF65-F5344CB8AC3E}">
        <p14:creationId xmlns:p14="http://schemas.microsoft.com/office/powerpoint/2010/main" val="251119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D015E-7CA2-4B0E-BE2A-EF7E8553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 </a:t>
            </a:r>
            <a:r>
              <a:rPr lang="es-MX" sz="2400" b="1" dirty="0"/>
              <a:t>Pasar valores por dirección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48EEB5-D2AF-4167-A086-490901074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800" y="1633980"/>
            <a:ext cx="8915400" cy="3777622"/>
          </a:xfrm>
        </p:spPr>
        <p:txBody>
          <a:bodyPr/>
          <a:lstStyle/>
          <a:p>
            <a:r>
              <a:rPr lang="es-MX" dirty="0"/>
              <a:t>Ahora veamos un código con lo que </a:t>
            </a:r>
            <a:r>
              <a:rPr lang="es-MX" b="1" dirty="0"/>
              <a:t>no </a:t>
            </a:r>
            <a:r>
              <a:rPr lang="es-MX" dirty="0"/>
              <a:t>se debe hacer </a:t>
            </a:r>
            <a:r>
              <a:rPr lang="es-MX" b="1" dirty="0"/>
              <a:t>( NO SE DEBE CAMBIAR LA DIRECCIÓN DEL APUNTADOR</a:t>
            </a:r>
            <a:r>
              <a:rPr lang="es-MX" dirty="0"/>
              <a:t> –más adelante veremos la forma correcta de hacerlo)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7D19752-EF53-4918-A848-DB2DBA484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29" y="2856915"/>
            <a:ext cx="10220341" cy="381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86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566D4849-7468-413D-8F84-ED9D6F100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68" y="5192419"/>
            <a:ext cx="6162675" cy="16478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7AC40B6-C839-4775-BAF5-AEF8DA82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 </a:t>
            </a:r>
            <a:r>
              <a:rPr lang="es-MX" sz="2400" b="1" dirty="0"/>
              <a:t>Pasar valores por dirección</a:t>
            </a:r>
            <a:endParaRPr lang="es-MX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A23C6A-9FD5-4EDE-9C35-6A257206F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239" y="2519440"/>
            <a:ext cx="5314063" cy="296696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E1317A3-C0D1-426A-9903-0159915BFE3C}"/>
              </a:ext>
            </a:extLst>
          </p:cNvPr>
          <p:cNvSpPr txBox="1"/>
          <p:nvPr/>
        </p:nvSpPr>
        <p:spPr>
          <a:xfrm>
            <a:off x="630980" y="1072531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PASO 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7FB707-81B9-4D79-8CB4-6C35BD0AD6A0}"/>
              </a:ext>
            </a:extLst>
          </p:cNvPr>
          <p:cNvSpPr txBox="1"/>
          <p:nvPr/>
        </p:nvSpPr>
        <p:spPr>
          <a:xfrm>
            <a:off x="758995" y="297887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PASO 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B5A39D8-B86B-4075-9ACA-267591EF2637}"/>
              </a:ext>
            </a:extLst>
          </p:cNvPr>
          <p:cNvSpPr txBox="1"/>
          <p:nvPr/>
        </p:nvSpPr>
        <p:spPr>
          <a:xfrm>
            <a:off x="765682" y="4891801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PASO 3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331D378-63E0-4ECF-BBB3-02B6A9B6D484}"/>
              </a:ext>
            </a:extLst>
          </p:cNvPr>
          <p:cNvSpPr txBox="1"/>
          <p:nvPr/>
        </p:nvSpPr>
        <p:spPr>
          <a:xfrm>
            <a:off x="6886239" y="2150108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PASO 4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27C08A2-BF66-46BC-8DAD-C2D6053C5F81}"/>
              </a:ext>
            </a:extLst>
          </p:cNvPr>
          <p:cNvSpPr txBox="1"/>
          <p:nvPr/>
        </p:nvSpPr>
        <p:spPr>
          <a:xfrm>
            <a:off x="6886238" y="3796899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PASO 5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4EB56C0-5F87-4A1E-B1D8-9B20B17A9F24}"/>
              </a:ext>
            </a:extLst>
          </p:cNvPr>
          <p:cNvSpPr txBox="1"/>
          <p:nvPr/>
        </p:nvSpPr>
        <p:spPr>
          <a:xfrm>
            <a:off x="230813" y="6578355"/>
            <a:ext cx="31943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rgbClr val="FF0000"/>
                </a:solidFill>
              </a:rPr>
              <a:t>Aquí hay una modificación de la dirección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1E69C40-FAFC-46F1-B386-0CF65F6C1E7B}"/>
              </a:ext>
            </a:extLst>
          </p:cNvPr>
          <p:cNvSpPr txBox="1"/>
          <p:nvPr/>
        </p:nvSpPr>
        <p:spPr>
          <a:xfrm>
            <a:off x="7306320" y="5477523"/>
            <a:ext cx="45692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>
                <a:solidFill>
                  <a:srgbClr val="FF0000"/>
                </a:solidFill>
              </a:rPr>
              <a:t>Aquí hay un problema (</a:t>
            </a:r>
            <a:r>
              <a:rPr lang="es-MX" sz="1600" dirty="0" err="1">
                <a:solidFill>
                  <a:srgbClr val="FF0000"/>
                </a:solidFill>
              </a:rPr>
              <a:t>Memory</a:t>
            </a:r>
            <a:r>
              <a:rPr lang="es-MX" sz="1600" dirty="0">
                <a:solidFill>
                  <a:srgbClr val="FF0000"/>
                </a:solidFill>
              </a:rPr>
              <a:t> </a:t>
            </a:r>
            <a:r>
              <a:rPr lang="es-MX" sz="1600" dirty="0" err="1">
                <a:solidFill>
                  <a:srgbClr val="FF0000"/>
                </a:solidFill>
              </a:rPr>
              <a:t>Leak</a:t>
            </a:r>
            <a:r>
              <a:rPr lang="es-MX" sz="1600" dirty="0">
                <a:solidFill>
                  <a:srgbClr val="FF0000"/>
                </a:solidFill>
              </a:rPr>
              <a:t>). Una </a:t>
            </a:r>
          </a:p>
          <a:p>
            <a:r>
              <a:rPr lang="es-MX" sz="1600" dirty="0">
                <a:solidFill>
                  <a:srgbClr val="FF0000"/>
                </a:solidFill>
              </a:rPr>
              <a:t>dirección a la que nadie apunta (0x00014) y que no </a:t>
            </a:r>
          </a:p>
          <a:p>
            <a:r>
              <a:rPr lang="es-MX" sz="1600" dirty="0">
                <a:solidFill>
                  <a:srgbClr val="FF0000"/>
                </a:solidFill>
              </a:rPr>
              <a:t>se libera sola </a:t>
            </a:r>
            <a:r>
              <a:rPr lang="es-MX" sz="1600" dirty="0" err="1">
                <a:solidFill>
                  <a:srgbClr val="FF0000"/>
                </a:solidFill>
              </a:rPr>
              <a:t>pq</a:t>
            </a:r>
            <a:r>
              <a:rPr lang="es-MX" sz="1600" dirty="0">
                <a:solidFill>
                  <a:srgbClr val="FF0000"/>
                </a:solidFill>
              </a:rPr>
              <a:t> fue creada por el usuario en el </a:t>
            </a:r>
            <a:r>
              <a:rPr lang="es-MX" sz="1600" dirty="0" err="1">
                <a:solidFill>
                  <a:srgbClr val="FF0000"/>
                </a:solidFill>
              </a:rPr>
              <a:t>heap</a:t>
            </a:r>
            <a:endParaRPr lang="es-MX" sz="1600" dirty="0">
              <a:solidFill>
                <a:srgbClr val="FF0000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C877222-E1CD-4CB9-B0E2-8C860CDBE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768" y="1389981"/>
            <a:ext cx="6553200" cy="159067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52586B7-267E-404F-ADCA-B2B74AB55E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768" y="3298106"/>
            <a:ext cx="64389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5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3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5DB0E-6862-46EC-BBB7-DD0FF5C53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en clase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C25DAD-2D16-4FDB-BA4B-724882D95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2784" y="2133600"/>
            <a:ext cx="9311828" cy="4480264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Juanito y su mamá deciden ir de shopping y comprar la despensa de la semana. Hicieron una lista de artículos por departamento y en resumen van a gastar lo que sigue:</a:t>
            </a:r>
          </a:p>
          <a:p>
            <a:pPr lvl="1"/>
            <a:r>
              <a:rPr lang="es-MX" dirty="0"/>
              <a:t>Frutas y verduras – 300 pesos</a:t>
            </a:r>
          </a:p>
          <a:p>
            <a:pPr lvl="1"/>
            <a:r>
              <a:rPr lang="es-MX" dirty="0"/>
              <a:t>Carnes y congelados – 1600 pesos</a:t>
            </a:r>
          </a:p>
          <a:p>
            <a:pPr lvl="1"/>
            <a:r>
              <a:rPr lang="es-MX" dirty="0"/>
              <a:t>Vinos y licores – 1000 pesos</a:t>
            </a:r>
          </a:p>
          <a:p>
            <a:pPr lvl="1"/>
            <a:r>
              <a:rPr lang="es-MX" dirty="0"/>
              <a:t>Dulcería 200 pesos</a:t>
            </a:r>
          </a:p>
          <a:p>
            <a:pPr lvl="1"/>
            <a:r>
              <a:rPr lang="es-MX" dirty="0"/>
              <a:t>Artículos de limpieza 800 pesos</a:t>
            </a:r>
          </a:p>
          <a:p>
            <a:endParaRPr lang="es-MX" dirty="0"/>
          </a:p>
          <a:p>
            <a:r>
              <a:rPr lang="es-MX" dirty="0"/>
              <a:t>Dado que cuando lleguen a cada departamento seguro gastarán más, entonces te piden que hagas un programa en que se pueda registrar cuánto gastaron en cada departamento y al final imprimir el total. </a:t>
            </a:r>
          </a:p>
          <a:p>
            <a:pPr lvl="1"/>
            <a:r>
              <a:rPr lang="es-MX" dirty="0"/>
              <a:t>Cada departamento es una función que acumula lo gastado e imprime un mensaje indicando cuánto gastó en dicho departamento (pregunta al usuario cuánto gastó por departamento)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1869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0502D-B3A6-4BF8-81AB-02D1792B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Memoria en C++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2EEAC3-0A6A-482F-8CE2-CC003C4A4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4844322" cy="4983483"/>
          </a:xfrm>
        </p:spPr>
        <p:txBody>
          <a:bodyPr/>
          <a:lstStyle/>
          <a:p>
            <a:r>
              <a:rPr lang="es-MX" dirty="0"/>
              <a:t>Cómo se almacenan las variables en C++</a:t>
            </a:r>
          </a:p>
          <a:p>
            <a:endParaRPr lang="es-MX" dirty="0"/>
          </a:p>
          <a:p>
            <a:pPr lvl="1"/>
            <a:r>
              <a:rPr lang="es-MX" dirty="0"/>
              <a:t>En direcciones de memoria fijas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Las direcciones se representan en notación hexadecimal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Depende del tipo de datos que se vaya a almacenar la cantidad de bytes (celdas) que se reservan (</a:t>
            </a:r>
            <a:r>
              <a:rPr lang="es-MX" dirty="0" err="1"/>
              <a:t>int</a:t>
            </a:r>
            <a:r>
              <a:rPr lang="es-MX" dirty="0"/>
              <a:t>, </a:t>
            </a:r>
            <a:r>
              <a:rPr lang="es-MX" dirty="0" err="1"/>
              <a:t>double</a:t>
            </a:r>
            <a:r>
              <a:rPr lang="es-MX" dirty="0"/>
              <a:t>, </a:t>
            </a:r>
            <a:r>
              <a:rPr lang="es-MX" dirty="0" err="1"/>
              <a:t>etc</a:t>
            </a:r>
            <a:r>
              <a:rPr lang="es-MX" dirty="0"/>
              <a:t>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F74553D-B93C-433A-BF58-234170218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397" y="2206775"/>
            <a:ext cx="5420413" cy="385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BC765A2-FE95-4F92-AE27-EAB8B5E36D51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/>
              <a:t>Memoria y Funciones – Pasar por valor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B45497F-5A56-41AD-97D5-18A8543C31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4837" y="1774825"/>
            <a:ext cx="4876342" cy="503271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6AE11D7-C017-42F5-99B8-BD228A386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631" y="2464894"/>
            <a:ext cx="3652144" cy="28384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F0B79BC-5F43-4815-94EA-671289070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4799" y="2534062"/>
            <a:ext cx="1257300" cy="2000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1D7ABA5-6833-4BC5-89BA-EA7E12448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4799" y="2767743"/>
            <a:ext cx="1257300" cy="2095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CE9EDA4-F617-4C60-B268-A45AA027F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4799" y="3010949"/>
            <a:ext cx="1257300" cy="2000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0C71561-B71A-43DB-87FA-D907A39D6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4799" y="3237206"/>
            <a:ext cx="1257300" cy="2095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928CB2C-66EC-4EB7-8ED7-77A4E7E081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4799" y="3476969"/>
            <a:ext cx="1021755" cy="216141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9AC4B959-F85C-4AE4-97AF-4292D793F14B}"/>
              </a:ext>
            </a:extLst>
          </p:cNvPr>
          <p:cNvSpPr/>
          <p:nvPr/>
        </p:nvSpPr>
        <p:spPr>
          <a:xfrm>
            <a:off x="2290439" y="5885895"/>
            <a:ext cx="3293615" cy="43500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F3807E0-1DA4-4AB3-9755-60B1F05D2E0F}"/>
              </a:ext>
            </a:extLst>
          </p:cNvPr>
          <p:cNvSpPr/>
          <p:nvPr/>
        </p:nvSpPr>
        <p:spPr>
          <a:xfrm>
            <a:off x="7209746" y="2481225"/>
            <a:ext cx="2343829" cy="496068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F51AADB-1552-414B-8B29-D1C88E02C0D4}"/>
              </a:ext>
            </a:extLst>
          </p:cNvPr>
          <p:cNvSpPr/>
          <p:nvPr/>
        </p:nvSpPr>
        <p:spPr>
          <a:xfrm>
            <a:off x="7209746" y="3008642"/>
            <a:ext cx="2343829" cy="49606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B0C120E-4722-476F-9FD2-4C5687D6B65B}"/>
              </a:ext>
            </a:extLst>
          </p:cNvPr>
          <p:cNvSpPr txBox="1"/>
          <p:nvPr/>
        </p:nvSpPr>
        <p:spPr>
          <a:xfrm>
            <a:off x="8934718" y="1538616"/>
            <a:ext cx="3552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Información duplicada cuando se pasa por valor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06BB5FB-A559-4FF0-B245-8CC77199C0AA}"/>
              </a:ext>
            </a:extLst>
          </p:cNvPr>
          <p:cNvCxnSpPr>
            <a:stCxn id="16" idx="2"/>
            <a:endCxn id="14" idx="3"/>
          </p:cNvCxnSpPr>
          <p:nvPr/>
        </p:nvCxnSpPr>
        <p:spPr>
          <a:xfrm flipH="1">
            <a:off x="9553575" y="2184947"/>
            <a:ext cx="1157422" cy="54431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101EA9D4-2B67-413E-BAAA-496A14181F99}"/>
              </a:ext>
            </a:extLst>
          </p:cNvPr>
          <p:cNvCxnSpPr>
            <a:stCxn id="16" idx="2"/>
          </p:cNvCxnSpPr>
          <p:nvPr/>
        </p:nvCxnSpPr>
        <p:spPr>
          <a:xfrm flipH="1">
            <a:off x="9553575" y="2184947"/>
            <a:ext cx="1157422" cy="1052259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98806D4-5B83-4E4E-A6EC-70B265BC1A31}"/>
              </a:ext>
            </a:extLst>
          </p:cNvPr>
          <p:cNvSpPr txBox="1"/>
          <p:nvPr/>
        </p:nvSpPr>
        <p:spPr>
          <a:xfrm>
            <a:off x="7315820" y="5797332"/>
            <a:ext cx="3552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¿Cómo evitar duplicados?</a:t>
            </a:r>
          </a:p>
          <a:p>
            <a:r>
              <a:rPr lang="es-MX" dirty="0"/>
              <a:t>Pasar direcciones, en lugar de valores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B5D625F9-02AC-426C-B7B0-D442224C2537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6648450" y="5200650"/>
            <a:ext cx="667370" cy="1058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34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51125-3FEE-48DE-9734-1DC97611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Memoria y Apuntadores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19632F-2BE1-4F9C-A9CD-5D618CC70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05641"/>
            <a:ext cx="10178322" cy="5352359"/>
          </a:xfrm>
        </p:spPr>
        <p:txBody>
          <a:bodyPr>
            <a:normAutofit/>
          </a:bodyPr>
          <a:lstStyle/>
          <a:p>
            <a:r>
              <a:rPr lang="es-MX" dirty="0"/>
              <a:t>Las direcciones de memoria si pueden guardar en un tipo “especial de variables”: </a:t>
            </a:r>
            <a:r>
              <a:rPr lang="es-MX" b="1" dirty="0"/>
              <a:t>apuntadores</a:t>
            </a:r>
          </a:p>
          <a:p>
            <a:endParaRPr lang="es-MX" dirty="0"/>
          </a:p>
          <a:p>
            <a:r>
              <a:rPr lang="es-MX" dirty="0"/>
              <a:t>Apuntadores</a:t>
            </a:r>
          </a:p>
          <a:p>
            <a:pPr lvl="1"/>
            <a:r>
              <a:rPr lang="es-MX" dirty="0"/>
              <a:t>Son un tipo especial de variable que almacena direcciones de memoria</a:t>
            </a:r>
          </a:p>
          <a:p>
            <a:pPr lvl="1"/>
            <a:r>
              <a:rPr lang="es-MX" dirty="0"/>
              <a:t>Las direcciones de memoria también se llaman </a:t>
            </a:r>
            <a:r>
              <a:rPr lang="es-MX" b="1" dirty="0"/>
              <a:t>referencias</a:t>
            </a:r>
            <a:r>
              <a:rPr lang="es-MX" dirty="0"/>
              <a:t> de memoria</a:t>
            </a:r>
          </a:p>
          <a:p>
            <a:pPr lvl="2"/>
            <a:r>
              <a:rPr lang="es-MX" dirty="0"/>
              <a:t>Se llaman apuntadores porque “apuntan a una dirección de memoria”</a:t>
            </a:r>
          </a:p>
          <a:p>
            <a:endParaRPr lang="es-MX" dirty="0"/>
          </a:p>
          <a:p>
            <a:r>
              <a:rPr lang="es-MX" dirty="0"/>
              <a:t>Declaración de apuntadores</a:t>
            </a:r>
          </a:p>
          <a:p>
            <a:pPr lvl="1"/>
            <a:r>
              <a:rPr lang="es-MX" dirty="0"/>
              <a:t>Siguen las mismas reglas de declaración de variables</a:t>
            </a:r>
          </a:p>
          <a:p>
            <a:pPr lvl="1"/>
            <a:r>
              <a:rPr lang="es-MX" dirty="0"/>
              <a:t>Para declararlos se utiliza el operador  </a:t>
            </a:r>
            <a:r>
              <a:rPr lang="es-MX" b="1" dirty="0"/>
              <a:t>*</a:t>
            </a:r>
            <a:r>
              <a:rPr lang="es-MX" dirty="0"/>
              <a:t>  (pointer). </a:t>
            </a:r>
          </a:p>
          <a:p>
            <a:pPr lvl="1"/>
            <a:r>
              <a:rPr lang="es-MX" dirty="0"/>
              <a:t>Se antepone el  *  al nombre de la variable</a:t>
            </a:r>
          </a:p>
          <a:p>
            <a:pPr lvl="1"/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F54E770-534C-46C8-98F4-7B582CB3C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570" y="4545724"/>
            <a:ext cx="2385096" cy="193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79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6C4D4-80CF-4FBA-9A0B-5D34CB93E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72696"/>
            <a:ext cx="8911687" cy="1280890"/>
          </a:xfrm>
        </p:spPr>
        <p:txBody>
          <a:bodyPr/>
          <a:lstStyle/>
          <a:p>
            <a:r>
              <a:rPr lang="es-MX" dirty="0"/>
              <a:t>Memoria y Apuntadores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C4BA77-9045-476C-970B-9BDB0D61C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6240" y="1291473"/>
            <a:ext cx="10178322" cy="4588120"/>
          </a:xfrm>
        </p:spPr>
        <p:txBody>
          <a:bodyPr/>
          <a:lstStyle/>
          <a:p>
            <a:r>
              <a:rPr lang="es-MX" dirty="0"/>
              <a:t>Asignar valores de apuntadores. Iniciaremos guardando direcciones de variables ya declaradas</a:t>
            </a:r>
          </a:p>
          <a:p>
            <a:r>
              <a:rPr lang="es-MX" dirty="0"/>
              <a:t>Para conocer la dirección de memoria de una variable se utiliza el operador </a:t>
            </a:r>
            <a:r>
              <a:rPr lang="es-MX" b="1" dirty="0"/>
              <a:t>&amp;</a:t>
            </a:r>
            <a:r>
              <a:rPr lang="es-MX" dirty="0"/>
              <a:t> (</a:t>
            </a:r>
            <a:r>
              <a:rPr lang="es-MX" dirty="0" err="1"/>
              <a:t>address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)</a:t>
            </a:r>
          </a:p>
          <a:p>
            <a:pPr lvl="1"/>
            <a:r>
              <a:rPr lang="es-MX" dirty="0"/>
              <a:t>El </a:t>
            </a:r>
            <a:r>
              <a:rPr lang="es-MX" b="1" dirty="0"/>
              <a:t>&amp;</a:t>
            </a:r>
            <a:r>
              <a:rPr lang="es-MX" dirty="0"/>
              <a:t> se coloca antes del nombre de la  variable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B079001-8CEE-48D9-AD26-6404D8E0D8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217761"/>
            <a:ext cx="7154944" cy="357091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ADEEF76-90AB-4313-83FA-A37929FE9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943" y="3227188"/>
            <a:ext cx="5013617" cy="357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0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7D2F6-E27A-4665-8E9E-BCE13258E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123" y="114823"/>
            <a:ext cx="8911687" cy="1280890"/>
          </a:xfrm>
        </p:spPr>
        <p:txBody>
          <a:bodyPr/>
          <a:lstStyle/>
          <a:p>
            <a:r>
              <a:rPr lang="es-MX" dirty="0"/>
              <a:t>Memoria y Apuntadores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2EEFA5-4490-4701-A43E-8799F9914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092" y="869029"/>
            <a:ext cx="10178322" cy="3593591"/>
          </a:xfrm>
        </p:spPr>
        <p:txBody>
          <a:bodyPr/>
          <a:lstStyle/>
          <a:p>
            <a:r>
              <a:rPr lang="es-MX" dirty="0"/>
              <a:t>Los apuntadores tienen 2 propósitos fundamentales</a:t>
            </a:r>
          </a:p>
          <a:p>
            <a:pPr lvl="1"/>
            <a:r>
              <a:rPr lang="es-MX" dirty="0"/>
              <a:t>Guardar una dirección de memoria</a:t>
            </a:r>
          </a:p>
          <a:p>
            <a:pPr lvl="1"/>
            <a:r>
              <a:rPr lang="es-MX" dirty="0"/>
              <a:t>Acceder al contenido al que están apuntado para modificarlo (</a:t>
            </a:r>
            <a:r>
              <a:rPr lang="es-MX" b="1" dirty="0" err="1"/>
              <a:t>de-referenciar</a:t>
            </a:r>
            <a:r>
              <a:rPr lang="es-MX" b="1" dirty="0"/>
              <a:t> un apuntador</a:t>
            </a:r>
            <a:r>
              <a:rPr lang="es-MX" dirty="0"/>
              <a:t>)</a:t>
            </a:r>
            <a:endParaRPr lang="es-MX" b="1" dirty="0"/>
          </a:p>
          <a:p>
            <a:r>
              <a:rPr lang="es-MX" b="1" dirty="0" err="1"/>
              <a:t>De-referenciación</a:t>
            </a:r>
            <a:r>
              <a:rPr lang="es-MX" dirty="0"/>
              <a:t>. Significa acceder al contenido de la dirección que guarda el apuntador (para modificar dicho valor)</a:t>
            </a:r>
          </a:p>
          <a:p>
            <a:r>
              <a:rPr lang="es-MX" dirty="0"/>
              <a:t>Para </a:t>
            </a:r>
            <a:r>
              <a:rPr lang="es-MX" dirty="0" err="1"/>
              <a:t>de-referenciar</a:t>
            </a:r>
            <a:r>
              <a:rPr lang="es-MX" dirty="0"/>
              <a:t> se usa el mismo operador que usamos para declarar un apuntador (el asterisco </a:t>
            </a:r>
            <a:r>
              <a:rPr lang="es-MX" b="1" dirty="0"/>
              <a:t>*</a:t>
            </a:r>
            <a:r>
              <a:rPr lang="es-MX" dirty="0"/>
              <a:t>) </a:t>
            </a:r>
          </a:p>
          <a:p>
            <a:pPr lvl="1"/>
            <a:r>
              <a:rPr lang="es-MX" dirty="0"/>
              <a:t>¿cómo sé si estoy declarando un apuntador o </a:t>
            </a:r>
            <a:r>
              <a:rPr lang="es-MX" dirty="0" err="1"/>
              <a:t>de-referenciando</a:t>
            </a:r>
            <a:r>
              <a:rPr lang="es-MX" dirty="0"/>
              <a:t>?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BDD96A1-7C4C-47A1-A446-A29DCC0592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71123" y="4051139"/>
            <a:ext cx="10420877" cy="280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94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4A98F-DC8F-4AD7-A5E0-0A4C84B86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27" y="230570"/>
            <a:ext cx="8911687" cy="1280890"/>
          </a:xfrm>
        </p:spPr>
        <p:txBody>
          <a:bodyPr/>
          <a:lstStyle/>
          <a:p>
            <a:r>
              <a:rPr lang="es-MX" dirty="0"/>
              <a:t>Apuntadores y Memoria dinámica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143980-BF80-469A-8A7C-A5B022039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014" y="1127452"/>
            <a:ext cx="10446986" cy="3593591"/>
          </a:xfrm>
        </p:spPr>
        <p:txBody>
          <a:bodyPr/>
          <a:lstStyle/>
          <a:p>
            <a:r>
              <a:rPr lang="es-MX" dirty="0"/>
              <a:t>Los apuntadores Permiten administrar la memoria Dinámica de mi programa</a:t>
            </a:r>
          </a:p>
          <a:p>
            <a:pPr lvl="1"/>
            <a:r>
              <a:rPr lang="es-MX" dirty="0"/>
              <a:t>La memoria dinámica es la que administra el programador</a:t>
            </a:r>
          </a:p>
          <a:p>
            <a:r>
              <a:rPr lang="es-MX" dirty="0"/>
              <a:t>La memoria está dividida en diferentes segmentos (aquí sólo aprenderemos 2)</a:t>
            </a:r>
          </a:p>
          <a:p>
            <a:pPr lvl="1"/>
            <a:r>
              <a:rPr lang="es-MX" b="1" dirty="0" err="1"/>
              <a:t>Stack</a:t>
            </a:r>
            <a:r>
              <a:rPr lang="es-MX" dirty="0"/>
              <a:t> (memoria estática)</a:t>
            </a:r>
          </a:p>
          <a:p>
            <a:pPr lvl="1"/>
            <a:r>
              <a:rPr lang="es-MX" b="1" dirty="0" err="1"/>
              <a:t>Heap</a:t>
            </a:r>
            <a:r>
              <a:rPr lang="es-MX" dirty="0"/>
              <a:t> (memoria dinámica)</a:t>
            </a:r>
          </a:p>
          <a:p>
            <a:r>
              <a:rPr lang="es-MX" dirty="0"/>
              <a:t>El </a:t>
            </a:r>
            <a:r>
              <a:rPr lang="es-MX" dirty="0" err="1"/>
              <a:t>Stack</a:t>
            </a:r>
            <a:r>
              <a:rPr lang="es-MX" dirty="0"/>
              <a:t> lo administra el S.O. (reserva y libera memoria)</a:t>
            </a:r>
          </a:p>
          <a:p>
            <a:r>
              <a:rPr lang="es-MX" dirty="0"/>
              <a:t>El </a:t>
            </a:r>
            <a:r>
              <a:rPr lang="es-MX" dirty="0" err="1"/>
              <a:t>Heap</a:t>
            </a:r>
            <a:r>
              <a:rPr lang="es-MX" dirty="0"/>
              <a:t> lo administra el programador </a:t>
            </a:r>
            <a:r>
              <a:rPr lang="es-MX" dirty="0">
                <a:sym typeface="Wingdings" panose="05000000000000000000" pitchFamily="2" charset="2"/>
              </a:rPr>
              <a:t>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EA5E7A0-CB00-4F68-B2C9-764EC95B9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072" y="3933752"/>
            <a:ext cx="7654047" cy="283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28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34B46-BEB1-43EF-9698-43B601ED3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72698"/>
            <a:ext cx="8911687" cy="1280890"/>
          </a:xfrm>
        </p:spPr>
        <p:txBody>
          <a:bodyPr/>
          <a:lstStyle/>
          <a:p>
            <a:r>
              <a:rPr lang="es-MX" dirty="0"/>
              <a:t>Apuntadores y memoria dinámica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3F3D47-49ED-41FC-9E56-664896065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56442"/>
            <a:ext cx="10178322" cy="3593591"/>
          </a:xfrm>
        </p:spPr>
        <p:txBody>
          <a:bodyPr/>
          <a:lstStyle/>
          <a:p>
            <a:r>
              <a:rPr lang="es-MX" b="1" dirty="0"/>
              <a:t>Reservar memoria dinámica</a:t>
            </a:r>
            <a:r>
              <a:rPr lang="es-MX" dirty="0"/>
              <a:t> con apuntadores. </a:t>
            </a:r>
          </a:p>
          <a:p>
            <a:r>
              <a:rPr lang="es-MX" dirty="0"/>
              <a:t>Se utiliza el operador </a:t>
            </a:r>
            <a:r>
              <a:rPr lang="es-MX" b="1" dirty="0"/>
              <a:t>NEW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819201-9811-45F3-97BB-905B8D66BD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16345" y="2503937"/>
            <a:ext cx="1987550" cy="14986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8F5C004-7543-4097-9E3A-0F9DF3036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406" y="3429000"/>
            <a:ext cx="8167922" cy="33085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D5EC30C-934B-478D-8F15-46CA0BBB1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406" y="3300823"/>
            <a:ext cx="8167922" cy="344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2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FFE6C-CF1E-4479-84A6-D15B795E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61123"/>
            <a:ext cx="8911687" cy="1280890"/>
          </a:xfrm>
        </p:spPr>
        <p:txBody>
          <a:bodyPr/>
          <a:lstStyle/>
          <a:p>
            <a:r>
              <a:rPr lang="es-MX" dirty="0"/>
              <a:t>Apuntadores y memoria dinámica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8718F1-8CCC-4F41-82E6-AFD06F18A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726" y="1503576"/>
            <a:ext cx="4724916" cy="5189455"/>
          </a:xfrm>
        </p:spPr>
        <p:txBody>
          <a:bodyPr/>
          <a:lstStyle/>
          <a:p>
            <a:r>
              <a:rPr lang="es-MX" b="1" dirty="0"/>
              <a:t>Liberar memoria dinámica. </a:t>
            </a:r>
            <a:r>
              <a:rPr lang="es-MX" dirty="0"/>
              <a:t>Recuerda que la memoria estática (</a:t>
            </a:r>
            <a:r>
              <a:rPr lang="es-MX" dirty="0" err="1"/>
              <a:t>stack</a:t>
            </a:r>
            <a:r>
              <a:rPr lang="es-MX" dirty="0"/>
              <a:t>) la libera automáticamente el compilador, pero la memoria dinámica(</a:t>
            </a:r>
            <a:r>
              <a:rPr lang="es-MX" dirty="0" err="1"/>
              <a:t>heap</a:t>
            </a:r>
            <a:r>
              <a:rPr lang="es-MX" dirty="0"/>
              <a:t>) NO. Es responsabilidad del programador reservarla y liberarla</a:t>
            </a:r>
          </a:p>
          <a:p>
            <a:endParaRPr lang="es-MX" dirty="0"/>
          </a:p>
          <a:p>
            <a:r>
              <a:rPr lang="es-MX" dirty="0"/>
              <a:t>Para liberar la memoria se utiliza la palabra reservada </a:t>
            </a:r>
            <a:r>
              <a:rPr lang="es-MX" b="1" dirty="0" err="1"/>
              <a:t>delete</a:t>
            </a:r>
            <a:endParaRPr lang="es-MX" b="1" dirty="0"/>
          </a:p>
          <a:p>
            <a:pPr lvl="1"/>
            <a:r>
              <a:rPr lang="es-MX" b="1" dirty="0"/>
              <a:t>Si no </a:t>
            </a:r>
            <a:r>
              <a:rPr lang="es-MX" b="1" dirty="0" err="1"/>
              <a:t>liberás</a:t>
            </a:r>
            <a:r>
              <a:rPr lang="es-MX" b="1" dirty="0"/>
              <a:t> la memoria entonces habrá una fuga de memoria (</a:t>
            </a:r>
            <a:r>
              <a:rPr lang="es-MX" b="1" dirty="0" err="1"/>
              <a:t>memory</a:t>
            </a:r>
            <a:r>
              <a:rPr lang="es-MX" b="1" dirty="0"/>
              <a:t> </a:t>
            </a:r>
            <a:r>
              <a:rPr lang="es-MX" b="1" dirty="0" err="1"/>
              <a:t>leak</a:t>
            </a:r>
            <a:r>
              <a:rPr lang="es-MX" b="1" dirty="0"/>
              <a:t>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9B8EC6-A647-42B2-BD38-0940F787C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864" y="1300017"/>
            <a:ext cx="6189124" cy="539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5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1005</TotalTime>
  <Words>811</Words>
  <Application>Microsoft Office PowerPoint</Application>
  <PresentationFormat>Panorámica</PresentationFormat>
  <Paragraphs>94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Wingdings</vt:lpstr>
      <vt:lpstr>Wingdings 3</vt:lpstr>
      <vt:lpstr>Espiral</vt:lpstr>
      <vt:lpstr>Sesión 3</vt:lpstr>
      <vt:lpstr>Memoria en C++</vt:lpstr>
      <vt:lpstr>Presentación de PowerPoint</vt:lpstr>
      <vt:lpstr>Memoria y Apuntadores</vt:lpstr>
      <vt:lpstr>Memoria y Apuntadores</vt:lpstr>
      <vt:lpstr>Memoria y Apuntadores</vt:lpstr>
      <vt:lpstr>Apuntadores y Memoria dinámica</vt:lpstr>
      <vt:lpstr>Apuntadores y memoria dinámica</vt:lpstr>
      <vt:lpstr>Apuntadores y memoria dinámica</vt:lpstr>
      <vt:lpstr>Funciones y apuntadores</vt:lpstr>
      <vt:lpstr>Funciones  Pasar por valor</vt:lpstr>
      <vt:lpstr>Funciones Pasar valores por dirección</vt:lpstr>
      <vt:lpstr>Funciones Pasar valores por dirección</vt:lpstr>
      <vt:lpstr>Funciones Pasar valores por dirección</vt:lpstr>
      <vt:lpstr>Funciones Pasar valores por dirección</vt:lpstr>
      <vt:lpstr>Ejercicio en clase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3</dc:title>
  <dc:creator>Ariel Lucien García Gamboa</dc:creator>
  <cp:lastModifiedBy>Ariel Lucien García Gamboa</cp:lastModifiedBy>
  <cp:revision>9</cp:revision>
  <dcterms:created xsi:type="dcterms:W3CDTF">2021-11-09T23:44:01Z</dcterms:created>
  <dcterms:modified xsi:type="dcterms:W3CDTF">2021-11-10T16:29:17Z</dcterms:modified>
</cp:coreProperties>
</file>