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9" r:id="rId3"/>
    <p:sldId id="257" r:id="rId4"/>
    <p:sldId id="270" r:id="rId5"/>
    <p:sldId id="263" r:id="rId6"/>
    <p:sldId id="265" r:id="rId7"/>
    <p:sldId id="264" r:id="rId8"/>
    <p:sldId id="268" r:id="rId9"/>
    <p:sldId id="260" r:id="rId10"/>
    <p:sldId id="258" r:id="rId11"/>
    <p:sldId id="259" r:id="rId12"/>
    <p:sldId id="266" r:id="rId13"/>
    <p:sldId id="261" r:id="rId14"/>
    <p:sldId id="262" r:id="rId15"/>
    <p:sldId id="272" r:id="rId16"/>
    <p:sldId id="274" r:id="rId17"/>
    <p:sldId id="275" r:id="rId18"/>
    <p:sldId id="276" r:id="rId19"/>
    <p:sldId id="277" r:id="rId20"/>
    <p:sldId id="267" r:id="rId21"/>
    <p:sldId id="271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9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342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14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34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7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1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92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9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0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2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97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43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5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0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BCC4-A852-4A34-A490-B84BCE8D757A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024D4F-AC78-4BE7-B695-635AC8425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9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B235-5C10-4B97-9BEA-5671A01E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106226"/>
            <a:ext cx="8915399" cy="2262781"/>
          </a:xfrm>
        </p:spPr>
        <p:txBody>
          <a:bodyPr/>
          <a:lstStyle/>
          <a:p>
            <a:r>
              <a:rPr lang="es-MX" dirty="0"/>
              <a:t>Sesión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12118B-C047-47BA-8F5A-10BC1D189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93292"/>
            <a:ext cx="8915399" cy="168057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- Operadores</a:t>
            </a:r>
          </a:p>
          <a:p>
            <a:r>
              <a:rPr lang="es-MX" dirty="0"/>
              <a:t>- </a:t>
            </a:r>
            <a:r>
              <a:rPr lang="es-MX" dirty="0" err="1"/>
              <a:t>Streams</a:t>
            </a:r>
            <a:r>
              <a:rPr lang="es-MX" dirty="0"/>
              <a:t> de entrada y salida</a:t>
            </a:r>
          </a:p>
          <a:p>
            <a:r>
              <a:rPr lang="es-MX" dirty="0"/>
              <a:t>- Estructuras de Control</a:t>
            </a:r>
          </a:p>
          <a:p>
            <a:r>
              <a:rPr lang="es-MX" dirty="0"/>
              <a:t>- Administración básica de memoria </a:t>
            </a:r>
          </a:p>
          <a:p>
            <a:r>
              <a:rPr lang="es-MX" dirty="0"/>
              <a:t>- Funciones (pasar por valor)</a:t>
            </a:r>
          </a:p>
        </p:txBody>
      </p:sp>
    </p:spTree>
    <p:extLst>
      <p:ext uri="{BB962C8B-B14F-4D97-AF65-F5344CB8AC3E}">
        <p14:creationId xmlns:p14="http://schemas.microsoft.com/office/powerpoint/2010/main" val="26833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53312-8998-464E-B7C6-B469477B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(IF ELSE)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D0EE4-5081-4842-A737-17135779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/>
          <a:lstStyle/>
          <a:p>
            <a:r>
              <a:rPr lang="es-MX" dirty="0"/>
              <a:t>Permiten a un programa tomar decisiones y cambiar el flujo del programa según sea la respuesta</a:t>
            </a:r>
          </a:p>
          <a:p>
            <a:pPr lvl="1"/>
            <a:r>
              <a:rPr lang="es-MX" dirty="0"/>
              <a:t>Las condiciones pueden ser simples o compuestas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134FC1-3F79-4D58-8BE6-F878020CDE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80" y="3024612"/>
            <a:ext cx="5669872" cy="32092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086AE0-A7F2-4329-9523-49971CC01A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1827" y="3024612"/>
            <a:ext cx="5882934" cy="320927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3BD78C0-56BC-47B8-8123-2265D2623D48}"/>
              </a:ext>
            </a:extLst>
          </p:cNvPr>
          <p:cNvCxnSpPr/>
          <p:nvPr/>
        </p:nvCxnSpPr>
        <p:spPr>
          <a:xfrm>
            <a:off x="5983550" y="2947386"/>
            <a:ext cx="0" cy="3817398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0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1F16-E5BB-4C9F-9B7E-DC2F7E2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5535"/>
            <a:ext cx="8911687" cy="1280890"/>
          </a:xfrm>
        </p:spPr>
        <p:txBody>
          <a:bodyPr/>
          <a:lstStyle/>
          <a:p>
            <a:r>
              <a:rPr lang="es-MX" dirty="0"/>
              <a:t>Repeticiones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7C6B7-53CA-4649-A8DB-98FD29E1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5" y="1647825"/>
            <a:ext cx="9820275" cy="4263397"/>
          </a:xfrm>
        </p:spPr>
        <p:txBody>
          <a:bodyPr/>
          <a:lstStyle/>
          <a:p>
            <a:r>
              <a:rPr lang="es-MX" dirty="0"/>
              <a:t>Permiten repetir bloques de código</a:t>
            </a:r>
          </a:p>
          <a:p>
            <a:r>
              <a:rPr lang="es-MX" dirty="0"/>
              <a:t>Está formado por </a:t>
            </a:r>
          </a:p>
          <a:p>
            <a:pPr lvl="1"/>
            <a:r>
              <a:rPr lang="es-MX" dirty="0"/>
              <a:t>Inicialización</a:t>
            </a:r>
          </a:p>
          <a:p>
            <a:pPr lvl="1"/>
            <a:r>
              <a:rPr lang="es-MX" dirty="0"/>
              <a:t>Condición de paro</a:t>
            </a:r>
          </a:p>
          <a:p>
            <a:pPr lvl="1"/>
            <a:r>
              <a:rPr lang="es-MX" dirty="0"/>
              <a:t>Incremento (</a:t>
            </a:r>
            <a:r>
              <a:rPr lang="es-MX" dirty="0" err="1"/>
              <a:t>pre-incremento</a:t>
            </a:r>
            <a:r>
              <a:rPr lang="es-MX" dirty="0"/>
              <a:t> o </a:t>
            </a:r>
            <a:r>
              <a:rPr lang="es-MX" dirty="0" err="1"/>
              <a:t>post-incremento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89CEDB-DA79-42C4-9C46-519D833D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71690"/>
            <a:ext cx="88170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9DAF6-6EFE-40D9-9022-7032B82C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Pre-Incremento y Post-Incremento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61528D-1D62-46BF-88BB-30532312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300" y="1964181"/>
            <a:ext cx="6131010" cy="21812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FA5429-78B9-4E20-98FE-981395B994D3}"/>
              </a:ext>
            </a:extLst>
          </p:cNvPr>
          <p:cNvSpPr txBox="1"/>
          <p:nvPr/>
        </p:nvSpPr>
        <p:spPr>
          <a:xfrm>
            <a:off x="8458200" y="283845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¿Qué se imprime?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6F577A3-4553-4ADE-BD5F-D50938B0A7A7}"/>
              </a:ext>
            </a:extLst>
          </p:cNvPr>
          <p:cNvSpPr/>
          <p:nvPr/>
        </p:nvSpPr>
        <p:spPr>
          <a:xfrm rot="10800000">
            <a:off x="8096250" y="2956814"/>
            <a:ext cx="361950" cy="195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1AFA78-EA4E-4DB4-B39C-FFDBC19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00" y="4303338"/>
            <a:ext cx="6131640" cy="17164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A10091B-190A-4F50-89C3-C0F758A7A408}"/>
              </a:ext>
            </a:extLst>
          </p:cNvPr>
          <p:cNvSpPr txBox="1"/>
          <p:nvPr/>
        </p:nvSpPr>
        <p:spPr>
          <a:xfrm>
            <a:off x="8463540" y="504087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¿Ahora qué se imprime?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D3CD570-F2A8-4E6A-90F0-16237A8E8FEC}"/>
              </a:ext>
            </a:extLst>
          </p:cNvPr>
          <p:cNvSpPr/>
          <p:nvPr/>
        </p:nvSpPr>
        <p:spPr>
          <a:xfrm rot="10800000">
            <a:off x="8096250" y="5157090"/>
            <a:ext cx="361950" cy="195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9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E59C6-D313-445A-83E6-A87C2954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34045-0104-4637-880B-25C73288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repite un bloque de código mientras se cumpla una condición</a:t>
            </a:r>
          </a:p>
          <a:p>
            <a:r>
              <a:rPr lang="es-MX" dirty="0"/>
              <a:t>El código se puede repetir cero o más veces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DA08A-BD29-414D-873B-CAD8CE62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66" y="3196595"/>
            <a:ext cx="6106268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6FF6F-8CA5-4075-AA1A-F4A4AB14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A063C-1AA4-4C57-9344-277FB07D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repite un bloque de código mientras se cumpla una condición</a:t>
            </a:r>
          </a:p>
          <a:p>
            <a:r>
              <a:rPr lang="es-MX" dirty="0"/>
              <a:t>Al menos se repite 1 vez el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11AFE7-62C4-40B3-9641-FF3F7CAC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8" y="3429000"/>
            <a:ext cx="11240798" cy="17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C374-D7F1-4F0D-AA4B-6735777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básica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B7B75-7EF6-4680-8274-A30A9230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552575"/>
            <a:ext cx="10182224" cy="3777622"/>
          </a:xfrm>
        </p:spPr>
        <p:txBody>
          <a:bodyPr/>
          <a:lstStyle/>
          <a:p>
            <a:r>
              <a:rPr lang="es-MX" dirty="0"/>
              <a:t>Ya sé crear variables y funciones, pero ¿Cómo se almacena la información en mi computadora?</a:t>
            </a:r>
          </a:p>
          <a:p>
            <a:r>
              <a:rPr lang="es-MX" dirty="0"/>
              <a:t>A nivel de hardware la memoria de mi computadora es gran un conjunto de Capacitores y Transistores</a:t>
            </a:r>
          </a:p>
          <a:p>
            <a:pPr lvl="1"/>
            <a:r>
              <a:rPr lang="es-MX" dirty="0"/>
              <a:t>Capacitor. Guarda un estado (prendido o apagado)</a:t>
            </a:r>
          </a:p>
          <a:p>
            <a:pPr lvl="1"/>
            <a:r>
              <a:rPr lang="es-MX" dirty="0"/>
              <a:t>Transistor. Es un </a:t>
            </a:r>
            <a:r>
              <a:rPr lang="es-MX" dirty="0" err="1"/>
              <a:t>switch</a:t>
            </a:r>
            <a:r>
              <a:rPr lang="es-MX" dirty="0"/>
              <a:t> que lee o cambia el estado del capacitor (lo puede prender o apagar)</a:t>
            </a:r>
          </a:p>
          <a:p>
            <a:r>
              <a:rPr lang="es-MX" dirty="0"/>
              <a:t>Con fines educativos podemos pensar que la memoria es como una gran lista (conjunto de capacitores y transistores) donde cada elemento (celda) representa un bit (prendido con valor 1 o apagado con valor 0)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E7B100-FE43-4F8C-9F7A-C870B1DA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42" y="4953001"/>
            <a:ext cx="5092316" cy="18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2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63151-7DA6-473A-BBC2-3A9E29A0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básica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B2D35-17B1-4451-957F-E48E04E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9725"/>
            <a:ext cx="11049000" cy="3777622"/>
          </a:xfrm>
        </p:spPr>
        <p:txBody>
          <a:bodyPr/>
          <a:lstStyle/>
          <a:p>
            <a:r>
              <a:rPr lang="es-MX" dirty="0"/>
              <a:t>Para fines prácticos, las “celdas” de memoria se agrupan en grupos de 8 (8 bits = 1 byte) y esto permite que la memoria se vea como una gran matriz de valores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B81078-F768-4F05-AAC6-590F4900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19" y="2306764"/>
            <a:ext cx="4854361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0B28-DD34-461A-A0A3-1E1846C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básica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D8CDD-BDEB-4AAE-9891-6D4C45A4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1695450"/>
            <a:ext cx="9723437" cy="5162550"/>
          </a:xfrm>
        </p:spPr>
        <p:txBody>
          <a:bodyPr>
            <a:normAutofit lnSpcReduction="10000"/>
          </a:bodyPr>
          <a:lstStyle/>
          <a:p>
            <a:r>
              <a:rPr lang="es-MX" sz="2000" dirty="0"/>
              <a:t>Y si quiero localizar un valor particular en la memoria ¿cómo lo ubico?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Supón que vas a celebrar tu cumpleaños número 21. Vas a invitar a todos tus amigos a tu casa a la gran fiesta. Tu sabes que vives en el fraccionamiento “Los Cedros” en donde hay 30 casas.  Les dices a tus amigos que lleguen al fraccionamiento Los Cedros. ¿llegarán? ¿qué faltó para que te ubiquen?</a:t>
            </a:r>
          </a:p>
          <a:p>
            <a:pPr lvl="1"/>
            <a:endParaRPr lang="es-MX" sz="1800" dirty="0"/>
          </a:p>
          <a:p>
            <a:r>
              <a:rPr lang="es-MX" sz="2000" dirty="0"/>
              <a:t>Tu </a:t>
            </a:r>
            <a:r>
              <a:rPr lang="es-MX" sz="2000" dirty="0" err="1"/>
              <a:t>compu</a:t>
            </a:r>
            <a:r>
              <a:rPr lang="es-MX" sz="2000" dirty="0"/>
              <a:t> también tiene direcciones de memoria</a:t>
            </a:r>
          </a:p>
          <a:p>
            <a:pPr lvl="1"/>
            <a:r>
              <a:rPr lang="es-MX" sz="1800" dirty="0"/>
              <a:t>Son fijas (nunca cambian)</a:t>
            </a:r>
          </a:p>
          <a:p>
            <a:pPr lvl="1"/>
            <a:r>
              <a:rPr lang="es-MX" sz="1800" dirty="0"/>
              <a:t>Permiten localizar valores para utilizarlos</a:t>
            </a:r>
          </a:p>
          <a:p>
            <a:pPr lvl="1"/>
            <a:r>
              <a:rPr lang="es-MX" sz="1800" dirty="0"/>
              <a:t>Se representan con valores hexadecimales (es fácil traducir de binario a hexadecimal y visualmente es más amigable)</a:t>
            </a:r>
          </a:p>
          <a:p>
            <a:pPr lvl="1"/>
            <a:r>
              <a:rPr lang="es-MX" sz="1800" dirty="0"/>
              <a:t>Pueden cambiar los valores, pero no la dirección (lo mismo pasa en tu casa, te puedes cambiar de casa y la dirección es la misma, va a cambiar quién vive allí)</a:t>
            </a:r>
          </a:p>
        </p:txBody>
      </p:sp>
    </p:spTree>
    <p:extLst>
      <p:ext uri="{BB962C8B-B14F-4D97-AF65-F5344CB8AC3E}">
        <p14:creationId xmlns:p14="http://schemas.microsoft.com/office/powerpoint/2010/main" val="142599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E3BA4-17C6-42CE-B709-9BF3DFA1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básica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9D6E0-BF37-40E2-8D9D-1438F383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762125"/>
            <a:ext cx="9847262" cy="3777622"/>
          </a:xfrm>
        </p:spPr>
        <p:txBody>
          <a:bodyPr/>
          <a:lstStyle/>
          <a:p>
            <a:r>
              <a:rPr lang="es-MX" dirty="0"/>
              <a:t>Ya con direcciones de memoria podemos imaginar la memoria de esta manera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085656-DA78-4669-9BD9-9CBAD6BC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94" y="2289620"/>
            <a:ext cx="5906012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21B1-52A2-4E5E-8CF8-C9DB17B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básica de memoria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8A17B25-C5BC-4A5C-813B-4F1B5FCA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575" y="3035693"/>
            <a:ext cx="3949426" cy="2110588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72D090C-F7CB-4010-8DC7-F29529681504}"/>
              </a:ext>
            </a:extLst>
          </p:cNvPr>
          <p:cNvSpPr/>
          <p:nvPr/>
        </p:nvSpPr>
        <p:spPr>
          <a:xfrm>
            <a:off x="5352592" y="3962399"/>
            <a:ext cx="1171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39E1B6-E093-4169-AEC3-1CFE3BCB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758" y="2354052"/>
            <a:ext cx="5212532" cy="34738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625677-1BC8-4828-ABC2-E445E08FD2BD}"/>
              </a:ext>
            </a:extLst>
          </p:cNvPr>
          <p:cNvSpPr txBox="1"/>
          <p:nvPr/>
        </p:nvSpPr>
        <p:spPr>
          <a:xfrm>
            <a:off x="1214575" y="1760194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 de variables en memoria</a:t>
            </a:r>
          </a:p>
        </p:txBody>
      </p:sp>
    </p:spTree>
    <p:extLst>
      <p:ext uri="{BB962C8B-B14F-4D97-AF65-F5344CB8AC3E}">
        <p14:creationId xmlns:p14="http://schemas.microsoft.com/office/powerpoint/2010/main" val="8899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715C-EBF5-484D-BCF1-226AE991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383262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014B7-3FA3-4DB6-8417-51ED32F1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Funciones y Memoria</a:t>
            </a:r>
          </a:p>
        </p:txBody>
      </p:sp>
    </p:spTree>
    <p:extLst>
      <p:ext uri="{BB962C8B-B14F-4D97-AF65-F5344CB8AC3E}">
        <p14:creationId xmlns:p14="http://schemas.microsoft.com/office/powerpoint/2010/main" val="360270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5A3F-E422-4D19-9EDC-12FA999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y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2F2BA-F3F9-4BD5-94DF-667EA01F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65" y="2133600"/>
            <a:ext cx="9542647" cy="3777622"/>
          </a:xfrm>
        </p:spPr>
        <p:txBody>
          <a:bodyPr/>
          <a:lstStyle/>
          <a:p>
            <a:r>
              <a:rPr lang="es-MX" dirty="0"/>
              <a:t>No se deben utilizar variables globales para compartir información</a:t>
            </a:r>
          </a:p>
          <a:p>
            <a:endParaRPr lang="es-MX" dirty="0"/>
          </a:p>
          <a:p>
            <a:r>
              <a:rPr lang="es-MX" dirty="0"/>
              <a:t>En lugar de variables globales, usamos parámetros de las funciones para compartir información</a:t>
            </a:r>
          </a:p>
          <a:p>
            <a:endParaRPr lang="es-MX" dirty="0"/>
          </a:p>
          <a:p>
            <a:r>
              <a:rPr lang="es-MX" dirty="0"/>
              <a:t>Cuando pasas un valor a través del argumento de una función se dice que PASAS POR VALOR (pasar parámetros por valor)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En memoria se hacen copias de los valores porque cuando estás en una función hay un cambio de SCOPE</a:t>
            </a:r>
          </a:p>
        </p:txBody>
      </p:sp>
    </p:spTree>
    <p:extLst>
      <p:ext uri="{BB962C8B-B14F-4D97-AF65-F5344CB8AC3E}">
        <p14:creationId xmlns:p14="http://schemas.microsoft.com/office/powerpoint/2010/main" val="390886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C155834-B1DF-4002-92D8-87A10612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31" y="2464894"/>
            <a:ext cx="6096000" cy="2838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F13B92-2F24-4B3B-A2BD-69E51D68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Pasar por valor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C2A85E-8C05-4285-88B3-CA7617EED4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4837" y="1774825"/>
            <a:ext cx="4876342" cy="50327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3962C6-993B-453A-AA85-E0EF58772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324" y="2534062"/>
            <a:ext cx="1257300" cy="200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B11D90-2084-41F2-92A4-D689F7933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324" y="2767743"/>
            <a:ext cx="1257300" cy="209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F54546-D55B-416E-B23B-4B23CC7D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324" y="3010949"/>
            <a:ext cx="1257300" cy="200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C968F9-431B-46F8-A9F9-4256CEFC4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324" y="3237206"/>
            <a:ext cx="1257300" cy="209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95EB1D-06FE-4B3E-9005-3F8D44ADD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24" y="3476969"/>
            <a:ext cx="1021755" cy="2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3D7A-2465-442C-AC71-0FEB5050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Pasar por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ABC72-AE25-4723-B391-32AF9781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180" y="1875250"/>
            <a:ext cx="8915400" cy="4598702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Pasar por valor permite compartir rápidamente información entre diferentes </a:t>
            </a:r>
            <a:r>
              <a:rPr lang="es-MX" sz="2000" dirty="0" err="1"/>
              <a:t>scopes</a:t>
            </a:r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Tiene la desventaja de duplicar información</a:t>
            </a:r>
          </a:p>
          <a:p>
            <a:endParaRPr lang="es-MX" sz="2000" dirty="0"/>
          </a:p>
          <a:p>
            <a:r>
              <a:rPr lang="es-MX" sz="2000" dirty="0"/>
              <a:t>¿Qué pasa cuando modificas un valor dentro de una función?</a:t>
            </a:r>
          </a:p>
          <a:p>
            <a:endParaRPr lang="es-MX" sz="2000" dirty="0"/>
          </a:p>
          <a:p>
            <a:r>
              <a:rPr lang="es-MX" sz="2000" dirty="0"/>
              <a:t>¿Cómo haces para que la modificación de un valor se haga “permanente”, es decir, se modifique el valor original y no sólo la copia?</a:t>
            </a:r>
          </a:p>
          <a:p>
            <a:endParaRPr lang="es-MX" sz="2000" dirty="0"/>
          </a:p>
          <a:p>
            <a:r>
              <a:rPr lang="es-MX" sz="2000" dirty="0"/>
              <a:t>¿Qué se les ocurre que se puede hacer para evitar la copia y permitir modificar variables que están en otro </a:t>
            </a:r>
            <a:r>
              <a:rPr lang="es-MX" sz="2000" dirty="0" err="1"/>
              <a:t>scope</a:t>
            </a:r>
            <a:r>
              <a:rPr lang="es-MX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44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67EEB-90FE-49BF-A082-3C1D8D9A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en C++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B5EF79-0B78-4F83-838C-EC0C38BC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73" y="2176107"/>
            <a:ext cx="10686597" cy="36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715C-EBF5-484D-BCF1-226AE991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/>
              <a:t>Entrada y salida de valores</a:t>
            </a:r>
          </a:p>
        </p:txBody>
      </p:sp>
    </p:spTree>
    <p:extLst>
      <p:ext uri="{BB962C8B-B14F-4D97-AF65-F5344CB8AC3E}">
        <p14:creationId xmlns:p14="http://schemas.microsoft.com/office/powerpoint/2010/main" val="17988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B8E41-9788-4687-BBF3-7C90D9E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50" y="595535"/>
            <a:ext cx="8911687" cy="1280890"/>
          </a:xfrm>
        </p:spPr>
        <p:txBody>
          <a:bodyPr/>
          <a:lstStyle/>
          <a:p>
            <a:r>
              <a:rPr lang="es-MX" dirty="0" err="1"/>
              <a:t>Streams</a:t>
            </a:r>
            <a:r>
              <a:rPr lang="es-MX" dirty="0"/>
              <a:t>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D177B-CB75-4F86-AE3A-42AF48C0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1676400"/>
            <a:ext cx="10448925" cy="5200650"/>
          </a:xfrm>
        </p:spPr>
        <p:txBody>
          <a:bodyPr>
            <a:normAutofit/>
          </a:bodyPr>
          <a:lstStyle/>
          <a:p>
            <a:r>
              <a:rPr lang="es-MX" sz="2000" dirty="0"/>
              <a:t>Se requiere utilizar una librería para utilizar </a:t>
            </a:r>
            <a:r>
              <a:rPr lang="es-MX" sz="2000" dirty="0" err="1"/>
              <a:t>streams</a:t>
            </a:r>
            <a:r>
              <a:rPr lang="es-MX" sz="2000" dirty="0"/>
              <a:t> de entrada y salida (pedir valores desde el teclado o imprimir en pantalla)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La librería es &lt;</a:t>
            </a:r>
            <a:r>
              <a:rPr lang="es-MX" sz="1800" b="1" dirty="0"/>
              <a:t>iostream</a:t>
            </a:r>
            <a:r>
              <a:rPr lang="es-MX" sz="1800" dirty="0"/>
              <a:t>&gt; (input-output </a:t>
            </a:r>
            <a:r>
              <a:rPr lang="es-MX" sz="1800" dirty="0" err="1"/>
              <a:t>stream</a:t>
            </a:r>
            <a:r>
              <a:rPr lang="es-MX" sz="1800" dirty="0"/>
              <a:t>)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Se coloca entre signos de menor que y mayor que porque está incluido en la biblioteca de C++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La función para extraer </a:t>
            </a:r>
            <a:r>
              <a:rPr lang="es-MX" sz="1800" dirty="0" err="1"/>
              <a:t>streams</a:t>
            </a:r>
            <a:r>
              <a:rPr lang="es-MX" sz="1800" dirty="0"/>
              <a:t> de entrada es </a:t>
            </a:r>
            <a:r>
              <a:rPr lang="es-MX" sz="1800" b="1" dirty="0" err="1"/>
              <a:t>cin</a:t>
            </a:r>
            <a:r>
              <a:rPr lang="es-MX" sz="1800" dirty="0"/>
              <a:t> (</a:t>
            </a:r>
            <a:r>
              <a:rPr lang="es-MX" sz="1800" dirty="0" err="1"/>
              <a:t>console</a:t>
            </a:r>
            <a:r>
              <a:rPr lang="es-MX" sz="1800" dirty="0"/>
              <a:t> input)</a:t>
            </a:r>
          </a:p>
          <a:p>
            <a:pPr lvl="2"/>
            <a:r>
              <a:rPr lang="es-MX" sz="1600" dirty="0"/>
              <a:t>Se debe combinar con el operador de extracción de </a:t>
            </a:r>
            <a:r>
              <a:rPr lang="es-MX" sz="1600" dirty="0" err="1"/>
              <a:t>streams</a:t>
            </a:r>
            <a:r>
              <a:rPr lang="es-MX" sz="1600" dirty="0"/>
              <a:t> </a:t>
            </a:r>
            <a:r>
              <a:rPr lang="es-MX" sz="1600" b="1" dirty="0"/>
              <a:t>&gt;&gt;</a:t>
            </a:r>
            <a:r>
              <a:rPr lang="es-MX" sz="1600" dirty="0"/>
              <a:t> 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La función para insertar </a:t>
            </a:r>
            <a:r>
              <a:rPr lang="es-MX" sz="1800" dirty="0" err="1"/>
              <a:t>streams</a:t>
            </a:r>
            <a:r>
              <a:rPr lang="es-MX" sz="1800" dirty="0"/>
              <a:t> de salida es </a:t>
            </a:r>
            <a:r>
              <a:rPr lang="es-MX" sz="1800" b="1" dirty="0" err="1"/>
              <a:t>cout</a:t>
            </a:r>
            <a:r>
              <a:rPr lang="es-MX" sz="1800" dirty="0"/>
              <a:t> (</a:t>
            </a:r>
            <a:r>
              <a:rPr lang="es-MX" sz="1800" dirty="0" err="1"/>
              <a:t>console</a:t>
            </a:r>
            <a:r>
              <a:rPr lang="es-MX" sz="1800" dirty="0"/>
              <a:t> output)</a:t>
            </a:r>
          </a:p>
          <a:p>
            <a:pPr lvl="2"/>
            <a:r>
              <a:rPr lang="es-MX" sz="1600" dirty="0"/>
              <a:t>Se debe combinar con el operador de inserción de </a:t>
            </a:r>
            <a:r>
              <a:rPr lang="es-MX" sz="1600" dirty="0" err="1"/>
              <a:t>streams</a:t>
            </a:r>
            <a:r>
              <a:rPr lang="es-MX" sz="1600" dirty="0"/>
              <a:t> </a:t>
            </a:r>
            <a:r>
              <a:rPr lang="es-MX" sz="1600" b="1" dirty="0"/>
              <a:t>&lt;&lt;</a:t>
            </a:r>
            <a:r>
              <a:rPr lang="es-MX" sz="1600" dirty="0"/>
              <a:t> </a:t>
            </a:r>
          </a:p>
          <a:p>
            <a:pPr lvl="1"/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14831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60965-53BE-4CC0-A321-12242A41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Streams</a:t>
            </a:r>
            <a:r>
              <a:rPr lang="es-MX" dirty="0"/>
              <a:t>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6B2EB-43F2-4E57-8781-B9405C70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4850"/>
          </a:xfrm>
        </p:spPr>
        <p:txBody>
          <a:bodyPr>
            <a:normAutofit/>
          </a:bodyPr>
          <a:lstStyle/>
          <a:p>
            <a:r>
              <a:rPr lang="es-MX" sz="2000" dirty="0"/>
              <a:t>Para utilizar la librería es necesario especificar que está dentro de la librería estándar </a:t>
            </a:r>
            <a:r>
              <a:rPr lang="es-MX" sz="2000" b="1" dirty="0" err="1"/>
              <a:t>std</a:t>
            </a:r>
            <a:endParaRPr lang="es-MX" sz="2000" b="1" dirty="0"/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Imagina que alguien crea su propia librería y crea la función </a:t>
            </a:r>
            <a:r>
              <a:rPr lang="es-MX" sz="1800" b="1" dirty="0" err="1"/>
              <a:t>cin</a:t>
            </a:r>
            <a:r>
              <a:rPr lang="es-MX" sz="1800" b="1" dirty="0"/>
              <a:t> </a:t>
            </a:r>
            <a:r>
              <a:rPr lang="es-MX" sz="1800" dirty="0"/>
              <a:t>que calcula los ingresos de una empleado </a:t>
            </a:r>
            <a:r>
              <a:rPr lang="es-MX" sz="1800" b="1" dirty="0"/>
              <a:t>compute </a:t>
            </a:r>
            <a:r>
              <a:rPr lang="es-MX" sz="1800" b="1" dirty="0" err="1"/>
              <a:t>income</a:t>
            </a:r>
            <a:r>
              <a:rPr lang="es-MX" sz="1800" b="1" dirty="0"/>
              <a:t>. </a:t>
            </a:r>
            <a:r>
              <a:rPr lang="es-MX" sz="1800" dirty="0"/>
              <a:t>Cómo sabría el compilador a cuál </a:t>
            </a:r>
            <a:r>
              <a:rPr lang="es-MX" sz="1800" b="1" dirty="0" err="1"/>
              <a:t>cin</a:t>
            </a:r>
            <a:r>
              <a:rPr lang="es-MX" sz="1800" b="1" dirty="0"/>
              <a:t> </a:t>
            </a:r>
            <a:r>
              <a:rPr lang="es-MX" sz="1800" dirty="0"/>
              <a:t>te refieres? Al </a:t>
            </a:r>
            <a:r>
              <a:rPr lang="es-MX" sz="1800" dirty="0" err="1"/>
              <a:t>cin</a:t>
            </a:r>
            <a:r>
              <a:rPr lang="es-MX" sz="1800" dirty="0"/>
              <a:t> para recibir </a:t>
            </a:r>
            <a:r>
              <a:rPr lang="es-MX" sz="1800" dirty="0" err="1"/>
              <a:t>streams</a:t>
            </a:r>
            <a:r>
              <a:rPr lang="es-MX" sz="1800" dirty="0"/>
              <a:t> de entrada o al </a:t>
            </a:r>
            <a:r>
              <a:rPr lang="es-MX" sz="1800" dirty="0" err="1"/>
              <a:t>cin</a:t>
            </a:r>
            <a:r>
              <a:rPr lang="es-MX" sz="1800" dirty="0"/>
              <a:t> de los ingresos?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Para desambiguar se utiliza el nombre de la librería al que pertenece la función. Para el caso del </a:t>
            </a:r>
            <a:r>
              <a:rPr lang="es-MX" sz="1800" dirty="0" err="1"/>
              <a:t>cin</a:t>
            </a:r>
            <a:r>
              <a:rPr lang="es-MX" sz="1800" dirty="0"/>
              <a:t> para </a:t>
            </a:r>
            <a:r>
              <a:rPr lang="es-MX" sz="1800" dirty="0" err="1"/>
              <a:t>streams</a:t>
            </a:r>
            <a:r>
              <a:rPr lang="es-MX" sz="1800" dirty="0"/>
              <a:t> de entrada se encuentra en la librería </a:t>
            </a:r>
            <a:r>
              <a:rPr lang="es-MX" sz="1800" b="1" dirty="0" err="1"/>
              <a:t>std</a:t>
            </a:r>
            <a:endParaRPr lang="es-MX" sz="1800" b="1" dirty="0"/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Para desambiguar se utiliza el operador de desambiguación </a:t>
            </a:r>
            <a:r>
              <a:rPr lang="es-MX" sz="1800" b="1" dirty="0"/>
              <a:t>::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6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220-F35A-4C76-B2D6-6642A8A8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Streams</a:t>
            </a:r>
            <a:r>
              <a:rPr lang="es-MX" dirty="0"/>
              <a:t>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719B6-4BBF-4477-85F3-DF80C1A4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6CC811-6152-4910-A683-24294735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57475"/>
            <a:ext cx="886169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1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98FF-FB2E-48ED-BEDF-1B2EFBD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8014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9136F-E093-4418-BCEC-DF6C9CD6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31256-B85E-4BE5-88D2-A1ED4996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9" y="1800224"/>
            <a:ext cx="10010775" cy="4591051"/>
          </a:xfrm>
        </p:spPr>
        <p:txBody>
          <a:bodyPr>
            <a:normAutofit/>
          </a:bodyPr>
          <a:lstStyle/>
          <a:p>
            <a:r>
              <a:rPr lang="es-MX" dirty="0"/>
              <a:t>Permiten controlar el flujo de un programa (cambiar un programa secuencial en un programa que toma decisiones o repite operaciones)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Condicionales</a:t>
            </a:r>
          </a:p>
          <a:p>
            <a:pPr lvl="1"/>
            <a:r>
              <a:rPr lang="es-MX" dirty="0"/>
              <a:t>IF</a:t>
            </a:r>
          </a:p>
          <a:p>
            <a:pPr lvl="1"/>
            <a:r>
              <a:rPr lang="es-MX" dirty="0"/>
              <a:t>ELSE</a:t>
            </a:r>
          </a:p>
          <a:p>
            <a:endParaRPr lang="es-MX" dirty="0"/>
          </a:p>
          <a:p>
            <a:r>
              <a:rPr lang="es-MX" dirty="0"/>
              <a:t>Ciclos</a:t>
            </a:r>
          </a:p>
          <a:p>
            <a:pPr lvl="1"/>
            <a:r>
              <a:rPr lang="es-MX" dirty="0"/>
              <a:t>FOR</a:t>
            </a:r>
          </a:p>
          <a:p>
            <a:pPr lvl="1"/>
            <a:r>
              <a:rPr lang="es-MX" dirty="0" err="1"/>
              <a:t>Advanced</a:t>
            </a:r>
            <a:r>
              <a:rPr lang="es-MX" dirty="0"/>
              <a:t> FOR</a:t>
            </a:r>
          </a:p>
          <a:p>
            <a:pPr lvl="1"/>
            <a:r>
              <a:rPr lang="es-MX" dirty="0"/>
              <a:t>WHILE</a:t>
            </a:r>
          </a:p>
          <a:p>
            <a:pPr lvl="1"/>
            <a:r>
              <a:rPr lang="es-MX" dirty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414162056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987</TotalTime>
  <Words>888</Words>
  <Application>Microsoft Office PowerPoint</Application>
  <PresentationFormat>Panorámica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Espiral</vt:lpstr>
      <vt:lpstr>Sesión 2</vt:lpstr>
      <vt:lpstr>Operadores</vt:lpstr>
      <vt:lpstr>Operadores en C++</vt:lpstr>
      <vt:lpstr>Entrada y salida de valores</vt:lpstr>
      <vt:lpstr>Streams de entrada y salida</vt:lpstr>
      <vt:lpstr>Streams de entrada y salida</vt:lpstr>
      <vt:lpstr>Streams de entrada y salida</vt:lpstr>
      <vt:lpstr>Estructuras de Control</vt:lpstr>
      <vt:lpstr>Estructuras de control</vt:lpstr>
      <vt:lpstr>Condicionales (IF ELSE)</vt:lpstr>
      <vt:lpstr>Repeticiones - FOR</vt:lpstr>
      <vt:lpstr>Pre-Incremento y Post-Incremento</vt:lpstr>
      <vt:lpstr>WHILE</vt:lpstr>
      <vt:lpstr>DO WHILE</vt:lpstr>
      <vt:lpstr>Administración básica de memoria</vt:lpstr>
      <vt:lpstr>Administración básica de memoria</vt:lpstr>
      <vt:lpstr>Administración básica de memoria</vt:lpstr>
      <vt:lpstr>Administración básica de memoria</vt:lpstr>
      <vt:lpstr>Administración básica de memoria</vt:lpstr>
      <vt:lpstr>Funciones y Memoria</vt:lpstr>
      <vt:lpstr>Funciones y Memoria</vt:lpstr>
      <vt:lpstr>Funciones – Pasar por valor</vt:lpstr>
      <vt:lpstr>Funciones – Pasar por valor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21</cp:revision>
  <dcterms:created xsi:type="dcterms:W3CDTF">2021-11-04T23:53:02Z</dcterms:created>
  <dcterms:modified xsi:type="dcterms:W3CDTF">2021-11-05T16:20:23Z</dcterms:modified>
</cp:coreProperties>
</file>