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4aec967d97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4aec967d97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
            </a:r>
            <a:r>
              <a:rPr lang="en"/>
              <a:t>e have rules that act on data and give us answers. In our activity detection scenario, the data was the speed at which the person was moving; from that we could write rules to detect their activity, be it walking, biking, or running. We hit a wall when it came to golfing, because we couldn’t come up with rules to determine what that activity looks like.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4aec967d97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4aec967d97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Instead of </a:t>
            </a:r>
            <a:r>
              <a:rPr i="1" lang="en">
                <a:solidFill>
                  <a:schemeClr val="dk1"/>
                </a:solidFill>
              </a:rPr>
              <a:t>us </a:t>
            </a:r>
            <a:r>
              <a:rPr lang="en">
                <a:solidFill>
                  <a:schemeClr val="dk1"/>
                </a:solidFill>
              </a:rPr>
              <a:t>trying to figure out what the rules are, we get lots of data about our scenario, we label that data, and the computer can figure out what the rules are that make one piece of data match a particular label and another piece of data match a different label.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4aec967d97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4aec967d97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can look at all the sensors that give us data about this person. If they have a wearable that detects information such as heart rate, location, speed, etc.—and if we collect a lot of instances of this data while they’re doing different activities—we end up with a scenario of having data that says “This is what walking looks like,” “This is what running looks like,” and so on.</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Now our job as programmers changes from figuring out the rules, to determining the activities, to writing the code that matches the data to the labels. If we can do this, then we can expand the scenarios that we can implement with code. Machine learning is a technique that enables us to do this.</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4aec967d97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4aec967d97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4b1169d49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4b1169d49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4b1169d49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4b1169d49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4b14f181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4b14f181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4aec967d97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4aec967d97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4aec967d97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4aec967d97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Popular Breakout Game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Here, the motion of the ball can be determined by its </a:t>
            </a:r>
            <a:r>
              <a:rPr lang="en" sz="1000">
                <a:solidFill>
                  <a:schemeClr val="dk1"/>
                </a:solidFill>
              </a:rPr>
              <a:t>dx </a:t>
            </a:r>
            <a:r>
              <a:rPr lang="en">
                <a:solidFill>
                  <a:schemeClr val="dk1"/>
                </a:solidFill>
              </a:rPr>
              <a:t>and </a:t>
            </a:r>
            <a:r>
              <a:rPr lang="en" sz="1000">
                <a:solidFill>
                  <a:schemeClr val="dk1"/>
                </a:solidFill>
              </a:rPr>
              <a:t>dy </a:t>
            </a:r>
            <a:r>
              <a:rPr lang="en">
                <a:solidFill>
                  <a:schemeClr val="dk1"/>
                </a:solidFill>
              </a:rPr>
              <a:t>properties. When it hits a brick, the brick is removed, and the velocity of the ball increases and changes direction. The code acts on data about the game situation.</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4aec967d97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4aec967d97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have data about a company’s stock, such as its current price and current earnings. You can calculate a valuable ratio called the P/E (for price divided by earnings).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4aec967d9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4aec967d9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t>Y</a:t>
            </a:r>
            <a:r>
              <a:rPr lang="en"/>
              <a:t>ou have rules expressed in a programming language. These rules act on data, and the result is answers.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4aec967d97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4aec967d97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t>Consider, for example, activity detection. Fitness monitors that can detect our activity are a recent innovation, not just because of the availability of cheap and small hardware, but also because the algorithms to handle detection weren’t previously feasible.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4aec967d97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4aec967d97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4aec967d97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4aec967d97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4aec967d97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4aec967d97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We’re now stuck. How do we determine that someone is golfing using this methodology? The person might walk for a bit, stop, do some activity, walk for a bit more, stop, etc. But how can we tell this is golf?</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Machine Learn</a:t>
            </a:r>
            <a:r>
              <a:rPr lang="en"/>
              <a:t>ing</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a:t>
            </a:r>
            <a:r>
              <a:rPr lang="en"/>
              <a:t> Programming to Learning</a:t>
            </a:r>
            <a:endParaRPr/>
          </a:p>
        </p:txBody>
      </p:sp>
      <p:pic>
        <p:nvPicPr>
          <p:cNvPr id="331" name="Google Shape;331;p22"/>
          <p:cNvPicPr preferRelativeResize="0"/>
          <p:nvPr/>
        </p:nvPicPr>
        <p:blipFill>
          <a:blip r:embed="rId3">
            <a:alphaModFix/>
          </a:blip>
          <a:stretch>
            <a:fillRect/>
          </a:stretch>
        </p:blipFill>
        <p:spPr>
          <a:xfrm>
            <a:off x="1186888" y="1758350"/>
            <a:ext cx="6770224" cy="1743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Programming to Learning</a:t>
            </a:r>
            <a:endParaRPr/>
          </a:p>
        </p:txBody>
      </p:sp>
      <p:pic>
        <p:nvPicPr>
          <p:cNvPr id="337" name="Google Shape;337;p23"/>
          <p:cNvPicPr preferRelativeResize="0"/>
          <p:nvPr/>
        </p:nvPicPr>
        <p:blipFill>
          <a:blip r:embed="rId3">
            <a:alphaModFix/>
          </a:blip>
          <a:stretch>
            <a:fillRect/>
          </a:stretch>
        </p:blipFill>
        <p:spPr>
          <a:xfrm>
            <a:off x="1283875" y="1971275"/>
            <a:ext cx="6576251" cy="1566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Programming to Learning</a:t>
            </a:r>
            <a:endParaRPr/>
          </a:p>
        </p:txBody>
      </p:sp>
      <p:pic>
        <p:nvPicPr>
          <p:cNvPr id="343" name="Google Shape;343;p24"/>
          <p:cNvPicPr preferRelativeResize="0"/>
          <p:nvPr/>
        </p:nvPicPr>
        <p:blipFill>
          <a:blip r:embed="rId3">
            <a:alphaModFix/>
          </a:blip>
          <a:stretch>
            <a:fillRect/>
          </a:stretch>
        </p:blipFill>
        <p:spPr>
          <a:xfrm>
            <a:off x="920613" y="1692500"/>
            <a:ext cx="7302776" cy="2454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Machine Learning</a:t>
            </a:r>
            <a:endParaRPr/>
          </a:p>
        </p:txBody>
      </p:sp>
      <p:sp>
        <p:nvSpPr>
          <p:cNvPr id="349" name="Google Shape;349;p2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Supervised Learning</a:t>
            </a:r>
            <a:r>
              <a:rPr lang="en" sz="1400"/>
              <a:t> - is a machine learning approach that’s defined by its use of labeled datasets.</a:t>
            </a:r>
            <a:endParaRPr sz="1400"/>
          </a:p>
          <a:p>
            <a:pPr indent="-317500" lvl="0" marL="457200" rtl="0" algn="l">
              <a:spcBef>
                <a:spcPts val="0"/>
              </a:spcBef>
              <a:spcAft>
                <a:spcPts val="0"/>
              </a:spcAft>
              <a:buSzPts val="1400"/>
              <a:buChar char="●"/>
            </a:pPr>
            <a:r>
              <a:rPr b="1" lang="en" sz="1400"/>
              <a:t>Unsupervised Learning</a:t>
            </a:r>
            <a:r>
              <a:rPr lang="en" sz="1400"/>
              <a:t> - uses machine learning algorithms to analyze and cluster unlabeled data sets.</a:t>
            </a:r>
            <a:endParaRPr sz="1400"/>
          </a:p>
          <a:p>
            <a:pPr indent="-317500" lvl="0" marL="457200" rtl="0" algn="l">
              <a:spcBef>
                <a:spcPts val="0"/>
              </a:spcBef>
              <a:spcAft>
                <a:spcPts val="0"/>
              </a:spcAft>
              <a:buSzPts val="1400"/>
              <a:buChar char="●"/>
            </a:pPr>
            <a:r>
              <a:rPr b="1" lang="en" sz="1400"/>
              <a:t>Reinforcement Learning</a:t>
            </a:r>
            <a:r>
              <a:rPr lang="en" sz="1400"/>
              <a:t> - is a machine learning training method based on rewarding desired behaviors and punishing undesired ones. In general, a reinforcement learning agent -- the entity being trained -- is able to perceive and interpret its environment, take actions and learn through trial and error.</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Supervised</a:t>
            </a:r>
            <a:r>
              <a:rPr lang="en"/>
              <a:t> Learning</a:t>
            </a:r>
            <a:endParaRPr/>
          </a:p>
        </p:txBody>
      </p:sp>
      <p:sp>
        <p:nvSpPr>
          <p:cNvPr id="355" name="Google Shape;355;p2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Regression</a:t>
            </a:r>
            <a:endParaRPr b="1" sz="1400"/>
          </a:p>
          <a:p>
            <a:pPr indent="-317500" lvl="1" marL="914400" rtl="0" algn="l">
              <a:spcBef>
                <a:spcPts val="0"/>
              </a:spcBef>
              <a:spcAft>
                <a:spcPts val="0"/>
              </a:spcAft>
              <a:buSzPts val="1400"/>
              <a:buChar char="○"/>
            </a:pPr>
            <a:r>
              <a:rPr lang="en" sz="1400"/>
              <a:t>Linear Regression</a:t>
            </a:r>
            <a:endParaRPr sz="1400"/>
          </a:p>
          <a:p>
            <a:pPr indent="-317500" lvl="1" marL="914400" rtl="0" algn="l">
              <a:spcBef>
                <a:spcPts val="0"/>
              </a:spcBef>
              <a:spcAft>
                <a:spcPts val="0"/>
              </a:spcAft>
              <a:buSzPts val="1400"/>
              <a:buChar char="○"/>
            </a:pPr>
            <a:r>
              <a:rPr lang="en" sz="1400"/>
              <a:t>Logistic Regression</a:t>
            </a:r>
            <a:endParaRPr sz="1400"/>
          </a:p>
          <a:p>
            <a:pPr indent="-317500" lvl="1" marL="914400" rtl="0" algn="l">
              <a:spcBef>
                <a:spcPts val="0"/>
              </a:spcBef>
              <a:spcAft>
                <a:spcPts val="0"/>
              </a:spcAft>
              <a:buSzPts val="1400"/>
              <a:buChar char="○"/>
            </a:pPr>
            <a:r>
              <a:rPr lang="en" sz="1400"/>
              <a:t>Polynomial Regression</a:t>
            </a:r>
            <a:endParaRPr sz="1400"/>
          </a:p>
          <a:p>
            <a:pPr indent="-317500" lvl="0" marL="457200" rtl="0" algn="l">
              <a:spcBef>
                <a:spcPts val="0"/>
              </a:spcBef>
              <a:spcAft>
                <a:spcPts val="0"/>
              </a:spcAft>
              <a:buSzPts val="1400"/>
              <a:buChar char="●"/>
            </a:pPr>
            <a:r>
              <a:rPr b="1" lang="en" sz="1400"/>
              <a:t>Classification</a:t>
            </a:r>
            <a:endParaRPr b="1" sz="1400"/>
          </a:p>
          <a:p>
            <a:pPr indent="-317500" lvl="1" marL="914400" rtl="0" algn="l">
              <a:spcBef>
                <a:spcPts val="0"/>
              </a:spcBef>
              <a:spcAft>
                <a:spcPts val="0"/>
              </a:spcAft>
              <a:buSzPts val="1400"/>
              <a:buChar char="○"/>
            </a:pPr>
            <a:r>
              <a:rPr i="1" lang="en" sz="1400"/>
              <a:t>Linear Classifier</a:t>
            </a:r>
            <a:endParaRPr i="1" sz="1400"/>
          </a:p>
          <a:p>
            <a:pPr indent="-317500" lvl="1" marL="914400" rtl="0" algn="l">
              <a:spcBef>
                <a:spcPts val="0"/>
              </a:spcBef>
              <a:spcAft>
                <a:spcPts val="0"/>
              </a:spcAft>
              <a:buSzPts val="1400"/>
              <a:buChar char="○"/>
            </a:pPr>
            <a:r>
              <a:rPr lang="en" sz="1400"/>
              <a:t>Support Vector Machines</a:t>
            </a:r>
            <a:endParaRPr sz="1400"/>
          </a:p>
          <a:p>
            <a:pPr indent="-317500" lvl="1" marL="914400" rtl="0" algn="l">
              <a:spcBef>
                <a:spcPts val="0"/>
              </a:spcBef>
              <a:spcAft>
                <a:spcPts val="0"/>
              </a:spcAft>
              <a:buSzPts val="1400"/>
              <a:buChar char="○"/>
            </a:pPr>
            <a:r>
              <a:rPr lang="en" sz="1400"/>
              <a:t>Decision Trees</a:t>
            </a:r>
            <a:endParaRPr sz="1400"/>
          </a:p>
          <a:p>
            <a:pPr indent="-317500" lvl="1" marL="914400" rtl="0" algn="l">
              <a:spcBef>
                <a:spcPts val="0"/>
              </a:spcBef>
              <a:spcAft>
                <a:spcPts val="0"/>
              </a:spcAft>
              <a:buSzPts val="1400"/>
              <a:buChar char="○"/>
            </a:pPr>
            <a:r>
              <a:rPr lang="en" sz="1400"/>
              <a:t>Random Forest</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Uns</a:t>
            </a:r>
            <a:r>
              <a:rPr lang="en"/>
              <a:t>upervised Learning</a:t>
            </a:r>
            <a:endParaRPr/>
          </a:p>
        </p:txBody>
      </p:sp>
      <p:sp>
        <p:nvSpPr>
          <p:cNvPr id="361" name="Google Shape;361;p2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Clustering</a:t>
            </a:r>
            <a:endParaRPr sz="1400"/>
          </a:p>
          <a:p>
            <a:pPr indent="-317500" lvl="0" marL="457200" rtl="0" algn="l">
              <a:spcBef>
                <a:spcPts val="0"/>
              </a:spcBef>
              <a:spcAft>
                <a:spcPts val="0"/>
              </a:spcAft>
              <a:buSzPts val="1400"/>
              <a:buChar char="●"/>
            </a:pPr>
            <a:r>
              <a:rPr b="1" lang="en" sz="1400"/>
              <a:t>Association</a:t>
            </a:r>
            <a:endParaRPr b="1"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Reinforcement</a:t>
            </a:r>
            <a:r>
              <a:rPr lang="en"/>
              <a:t> Learning</a:t>
            </a:r>
            <a:endParaRPr/>
          </a:p>
        </p:txBody>
      </p:sp>
      <p:sp>
        <p:nvSpPr>
          <p:cNvPr id="367" name="Google Shape;367;p2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Robotics</a:t>
            </a:r>
            <a:endParaRPr sz="1400"/>
          </a:p>
          <a:p>
            <a:pPr indent="-317500" lvl="0" marL="457200" rtl="0" algn="l">
              <a:spcBef>
                <a:spcPts val="0"/>
              </a:spcBef>
              <a:spcAft>
                <a:spcPts val="0"/>
              </a:spcAft>
              <a:buSzPts val="1400"/>
              <a:buChar char="●"/>
            </a:pPr>
            <a:r>
              <a:rPr b="1" lang="en" sz="1400"/>
              <a:t>Self-driving cars</a:t>
            </a:r>
            <a:endParaRPr b="1"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is Machine Learning?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Traditional Programming</a:t>
            </a:r>
            <a:endParaRPr/>
          </a:p>
        </p:txBody>
      </p:sp>
      <p:pic>
        <p:nvPicPr>
          <p:cNvPr id="289" name="Google Shape;289;p15"/>
          <p:cNvPicPr preferRelativeResize="0"/>
          <p:nvPr/>
        </p:nvPicPr>
        <p:blipFill>
          <a:blip r:embed="rId3">
            <a:alphaModFix/>
          </a:blip>
          <a:stretch>
            <a:fillRect/>
          </a:stretch>
        </p:blipFill>
        <p:spPr>
          <a:xfrm>
            <a:off x="1381800" y="1420150"/>
            <a:ext cx="6380400" cy="3121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Traditional Programming</a:t>
            </a:r>
            <a:endParaRPr/>
          </a:p>
        </p:txBody>
      </p:sp>
      <p:pic>
        <p:nvPicPr>
          <p:cNvPr id="295" name="Google Shape;295;p16"/>
          <p:cNvPicPr preferRelativeResize="0"/>
          <p:nvPr/>
        </p:nvPicPr>
        <p:blipFill>
          <a:blip r:embed="rId3">
            <a:alphaModFix/>
          </a:blip>
          <a:stretch>
            <a:fillRect/>
          </a:stretch>
        </p:blipFill>
        <p:spPr>
          <a:xfrm>
            <a:off x="893124" y="1444724"/>
            <a:ext cx="7357751" cy="2626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Traditional Programming</a:t>
            </a:r>
            <a:endParaRPr/>
          </a:p>
        </p:txBody>
      </p:sp>
      <p:pic>
        <p:nvPicPr>
          <p:cNvPr id="301" name="Google Shape;301;p17"/>
          <p:cNvPicPr preferRelativeResize="0"/>
          <p:nvPr/>
        </p:nvPicPr>
        <p:blipFill>
          <a:blip r:embed="rId3">
            <a:alphaModFix/>
          </a:blip>
          <a:stretch>
            <a:fillRect/>
          </a:stretch>
        </p:blipFill>
        <p:spPr>
          <a:xfrm>
            <a:off x="1186888" y="1758350"/>
            <a:ext cx="6770224" cy="1743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 </a:t>
            </a:r>
            <a:r>
              <a:rPr lang="en"/>
              <a:t>Traditional Programming</a:t>
            </a:r>
            <a:endParaRPr/>
          </a:p>
        </p:txBody>
      </p:sp>
      <p:pic>
        <p:nvPicPr>
          <p:cNvPr id="307" name="Google Shape;307;p18"/>
          <p:cNvPicPr preferRelativeResize="0"/>
          <p:nvPr/>
        </p:nvPicPr>
        <p:blipFill>
          <a:blip r:embed="rId3">
            <a:alphaModFix/>
          </a:blip>
          <a:stretch>
            <a:fillRect/>
          </a:stretch>
        </p:blipFill>
        <p:spPr>
          <a:xfrm>
            <a:off x="3570101" y="1597875"/>
            <a:ext cx="2003800" cy="2562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 Traditional Programming</a:t>
            </a:r>
            <a:endParaRPr/>
          </a:p>
        </p:txBody>
      </p:sp>
      <p:pic>
        <p:nvPicPr>
          <p:cNvPr id="313" name="Google Shape;313;p19"/>
          <p:cNvPicPr preferRelativeResize="0"/>
          <p:nvPr/>
        </p:nvPicPr>
        <p:blipFill rotWithShape="1">
          <a:blip r:embed="rId3">
            <a:alphaModFix/>
          </a:blip>
          <a:srcRect b="0" l="0" r="0" t="0"/>
          <a:stretch/>
        </p:blipFill>
        <p:spPr>
          <a:xfrm>
            <a:off x="3606713" y="1597875"/>
            <a:ext cx="1930575" cy="28215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 Traditional Programming</a:t>
            </a:r>
            <a:endParaRPr/>
          </a:p>
        </p:txBody>
      </p:sp>
      <p:pic>
        <p:nvPicPr>
          <p:cNvPr id="319" name="Google Shape;319;p20"/>
          <p:cNvPicPr preferRelativeResize="0"/>
          <p:nvPr/>
        </p:nvPicPr>
        <p:blipFill>
          <a:blip r:embed="rId3">
            <a:alphaModFix/>
          </a:blip>
          <a:stretch>
            <a:fillRect/>
          </a:stretch>
        </p:blipFill>
        <p:spPr>
          <a:xfrm>
            <a:off x="3626513" y="1597875"/>
            <a:ext cx="1890975" cy="2961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 Traditional Programming</a:t>
            </a:r>
            <a:endParaRPr/>
          </a:p>
        </p:txBody>
      </p:sp>
      <p:pic>
        <p:nvPicPr>
          <p:cNvPr id="325" name="Google Shape;325;p21"/>
          <p:cNvPicPr preferRelativeResize="0"/>
          <p:nvPr/>
        </p:nvPicPr>
        <p:blipFill>
          <a:blip r:embed="rId3">
            <a:alphaModFix/>
          </a:blip>
          <a:stretch>
            <a:fillRect/>
          </a:stretch>
        </p:blipFill>
        <p:spPr>
          <a:xfrm>
            <a:off x="3377597" y="1597875"/>
            <a:ext cx="2388800" cy="2411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