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Nunito"/>
      <p:regular r:id="rId13"/>
      <p:bold r:id="rId14"/>
      <p:italic r:id="rId15"/>
      <p:boldItalic r:id="rId16"/>
    </p:embeddedFont>
    <p:embeddedFont>
      <p:font typeface="Maven Pro"/>
      <p:regular r:id="rId17"/>
      <p:bold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Nunito-regular.fntdata"/><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Nunito-italic.fntdata"/><Relationship Id="rId14" Type="http://schemas.openxmlformats.org/officeDocument/2006/relationships/font" Target="fonts/Nunito-bold.fntdata"/><Relationship Id="rId17" Type="http://schemas.openxmlformats.org/officeDocument/2006/relationships/font" Target="fonts/MavenPro-regular.fntdata"/><Relationship Id="rId16" Type="http://schemas.openxmlformats.org/officeDocument/2006/relationships/font" Target="fonts/Nunito-boldItalic.fntdata"/><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font" Target="fonts/MavenPr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24c29470acc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24c29470acc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TensorFlow is an open source platform for creating and using machine learning models. It implements many of the common algorithms and patterns needed for machine learning, saving you from needing to learn all the underlying math and logic and enabling you to just to focus on your scenario.</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t>It’s aimed at everyone from hobbyists, to professional developers, to researchers pushing the boundaries of artificial intelligence. </a:t>
            </a:r>
            <a:endParaRPr/>
          </a:p>
          <a:p>
            <a:pPr indent="0" lvl="0" marL="0" rtl="0" algn="l">
              <a:lnSpc>
                <a:spcPct val="115000"/>
              </a:lnSpc>
              <a:spcBef>
                <a:spcPts val="0"/>
              </a:spcBef>
              <a:spcAft>
                <a:spcPts val="0"/>
              </a:spcAft>
              <a:buNone/>
            </a:pPr>
            <a:r>
              <a:t/>
            </a:r>
            <a:endParaRPr/>
          </a:p>
          <a:p>
            <a:pPr indent="0" lvl="0" marL="0" rtl="0" algn="l">
              <a:lnSpc>
                <a:spcPct val="115000"/>
              </a:lnSpc>
              <a:spcBef>
                <a:spcPts val="1200"/>
              </a:spcBef>
              <a:spcAft>
                <a:spcPts val="1200"/>
              </a:spcAft>
              <a:buNone/>
            </a:pPr>
            <a:r>
              <a:rPr lang="en"/>
              <a:t>We will heavily rely on Keras, a high-level API that allows you to encapsulate common machine learning paradigms in code.</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24c29470acc_0_2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24c29470acc_0_2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24c29470acc_0_2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24c29470acc_0_2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Assuming Python 3.x is installed in the machine.</a:t>
            </a:r>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rPr lang="en">
                <a:solidFill>
                  <a:schemeClr val="dk1"/>
                </a:solidFill>
              </a:rPr>
              <a:t>Note that starting with version 2.1, this will install the GPU version of TensorFlow by default. Prior to that, it used the CPU version. So, before installing, make sure you have a supported GPU and all the requisite drivers for it. Details on this are available at </a:t>
            </a:r>
            <a:r>
              <a:rPr lang="en">
                <a:solidFill>
                  <a:srgbClr val="990000"/>
                </a:solidFill>
              </a:rPr>
              <a:t>TensorFlow</a:t>
            </a:r>
            <a:r>
              <a:rPr lang="en">
                <a:solidFill>
                  <a:schemeClr val="dk1"/>
                </a:solidFill>
              </a:rPr>
              <a:t>.</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None/>
            </a:pPr>
            <a:r>
              <a:rPr lang="en">
                <a:solidFill>
                  <a:schemeClr val="dk1"/>
                </a:solidFill>
              </a:rPr>
              <a:t>If you don’t have the required GPU or drivers, you can still install the CPU version of TensorFlow on any Linux, PC, or Mac.</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24c29470acc_0_2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24c29470acc_0_2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24c29470acc_0_2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24c29470acc_0_2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24c29470acc_0_3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24c29470acc_0_3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TensorFlow</a:t>
            </a:r>
            <a:endParaRPr/>
          </a:p>
        </p:txBody>
      </p:sp>
      <p:sp>
        <p:nvSpPr>
          <p:cNvPr id="278" name="Google Shape;278;p13"/>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What is TensorFlow?</a:t>
            </a:r>
            <a:endParaRPr/>
          </a:p>
        </p:txBody>
      </p:sp>
      <p:pic>
        <p:nvPicPr>
          <p:cNvPr id="284" name="Google Shape;284;p14"/>
          <p:cNvPicPr preferRelativeResize="0"/>
          <p:nvPr/>
        </p:nvPicPr>
        <p:blipFill>
          <a:blip r:embed="rId3">
            <a:alphaModFix/>
          </a:blip>
          <a:stretch>
            <a:fillRect/>
          </a:stretch>
        </p:blipFill>
        <p:spPr>
          <a:xfrm>
            <a:off x="1958550" y="1597875"/>
            <a:ext cx="5721000" cy="266814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1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Using TensorFlow</a:t>
            </a:r>
            <a:endParaRPr/>
          </a:p>
        </p:txBody>
      </p:sp>
      <p:sp>
        <p:nvSpPr>
          <p:cNvPr id="290" name="Google Shape;290;p15"/>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b="1" lang="en" sz="1400"/>
              <a:t>Installing TensorFlow in Python</a:t>
            </a:r>
            <a:endParaRPr b="1" sz="1400"/>
          </a:p>
          <a:p>
            <a:pPr indent="-317500" lvl="0" marL="457200" rtl="0" algn="l">
              <a:spcBef>
                <a:spcPts val="0"/>
              </a:spcBef>
              <a:spcAft>
                <a:spcPts val="0"/>
              </a:spcAft>
              <a:buSzPts val="1400"/>
              <a:buChar char="●"/>
            </a:pPr>
            <a:r>
              <a:rPr b="1" lang="en" sz="1400"/>
              <a:t>Using TensorFlow in PyCharm</a:t>
            </a:r>
            <a:endParaRPr b="1" sz="1400"/>
          </a:p>
          <a:p>
            <a:pPr indent="-317500" lvl="0" marL="457200" rtl="0" algn="l">
              <a:spcBef>
                <a:spcPts val="0"/>
              </a:spcBef>
              <a:spcAft>
                <a:spcPts val="0"/>
              </a:spcAft>
              <a:buSzPts val="1400"/>
              <a:buChar char="●"/>
            </a:pPr>
            <a:r>
              <a:rPr b="1" lang="en" sz="1400"/>
              <a:t>Using TensorFlow in Google Colab</a:t>
            </a:r>
            <a:endParaRPr b="1" sz="1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1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Installing TensorFlow in Python</a:t>
            </a:r>
            <a:endParaRPr/>
          </a:p>
        </p:txBody>
      </p:sp>
      <p:pic>
        <p:nvPicPr>
          <p:cNvPr id="296" name="Google Shape;296;p16"/>
          <p:cNvPicPr preferRelativeResize="0"/>
          <p:nvPr/>
        </p:nvPicPr>
        <p:blipFill>
          <a:blip r:embed="rId3">
            <a:alphaModFix/>
          </a:blip>
          <a:stretch>
            <a:fillRect/>
          </a:stretch>
        </p:blipFill>
        <p:spPr>
          <a:xfrm>
            <a:off x="2065375" y="1597875"/>
            <a:ext cx="5142250" cy="30259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1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Using TensorFlow in PyCharm</a:t>
            </a:r>
            <a:endParaRPr/>
          </a:p>
        </p:txBody>
      </p:sp>
      <p:pic>
        <p:nvPicPr>
          <p:cNvPr id="302" name="Google Shape;302;p17"/>
          <p:cNvPicPr preferRelativeResize="0"/>
          <p:nvPr/>
        </p:nvPicPr>
        <p:blipFill>
          <a:blip r:embed="rId3">
            <a:alphaModFix/>
          </a:blip>
          <a:stretch>
            <a:fillRect/>
          </a:stretch>
        </p:blipFill>
        <p:spPr>
          <a:xfrm>
            <a:off x="2829113" y="1597875"/>
            <a:ext cx="3979871" cy="324082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1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Using TensorFlow in PyCharm</a:t>
            </a:r>
            <a:endParaRPr/>
          </a:p>
        </p:txBody>
      </p:sp>
      <p:pic>
        <p:nvPicPr>
          <p:cNvPr id="308" name="Google Shape;308;p18"/>
          <p:cNvPicPr preferRelativeResize="0"/>
          <p:nvPr/>
        </p:nvPicPr>
        <p:blipFill>
          <a:blip r:embed="rId3">
            <a:alphaModFix/>
          </a:blip>
          <a:stretch>
            <a:fillRect/>
          </a:stretch>
        </p:blipFill>
        <p:spPr>
          <a:xfrm>
            <a:off x="2506500" y="1597875"/>
            <a:ext cx="4131010" cy="324082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1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Using TensorFlow in Google Colab</a:t>
            </a:r>
            <a:endParaRPr/>
          </a:p>
        </p:txBody>
      </p:sp>
      <p:pic>
        <p:nvPicPr>
          <p:cNvPr id="314" name="Google Shape;314;p19"/>
          <p:cNvPicPr preferRelativeResize="0"/>
          <p:nvPr/>
        </p:nvPicPr>
        <p:blipFill>
          <a:blip r:embed="rId3">
            <a:alphaModFix/>
          </a:blip>
          <a:stretch>
            <a:fillRect/>
          </a:stretch>
        </p:blipFill>
        <p:spPr>
          <a:xfrm>
            <a:off x="2479550" y="1597875"/>
            <a:ext cx="4184893" cy="3240827"/>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