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2" r:id="rId10"/>
    <p:sldId id="264" r:id="rId11"/>
  </p:sldIdLst>
  <p:sldSz cx="14630400" cy="8229600"/>
  <p:notesSz cx="8229600" cy="14630400"/>
  <p:embeddedFontLst>
    <p:embeddedFont>
      <p:font typeface="Instrument Sans Medium" panose="020B0604020202020204" charset="0"/>
      <p:regular r:id="rId13"/>
    </p:embeddedFont>
    <p:embeddedFont>
      <p:font typeface="Instrument Sans Semi Bold" panose="020B0604020202020204" charset="0"/>
      <p:regular r:id="rId1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24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6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5CB9D-E63E-DCE6-DCBE-248D88685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6E355-5D2D-6327-98D6-C4B7EFCE2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EAF5C3-2919-A98F-0168-FC7D3BD8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68233-DCB0-5255-0604-7504B9FB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9C6B26-D209-3EF5-FA42-EDBCD501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3708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D8BF9-5947-AD43-5B1B-DD11F3A8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FFEFA9-9C51-0898-FEE6-944B2CA5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76B280-022A-2D10-3872-2196077B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F806F-6CB1-30D5-5B12-A8D8486E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223BD-5CE6-E081-AA6D-337A894E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74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7C4413-9CAD-DA41-E18F-02BB762DA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547BB6-2A8C-E33A-2A6E-9D8B4A775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9A668-60A7-E81E-AAF7-7C9D562D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4C858-81B2-046A-ACAD-C10FAD54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93102-D618-7B30-B129-5F51B51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7273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79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866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70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13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E678F-6919-009F-0FF8-66295343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3827E-77BA-4666-72D8-35DBE69F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A6A9B-32DA-2BC3-E0ED-8BB9A964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99758-6F20-4342-3506-1793D901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451D5-9809-83C3-A637-1EDD3BA4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037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9FF1C-6A7C-62DB-BBB2-E45EA9F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B4A3FB-2A3A-91F7-99D3-5E40DBD3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FD0C6-E010-D1CA-3F90-75B21E7C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8AE6D-7C8C-A657-FAD4-ADA39D3F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2B28F-2178-FDDA-5F79-E3170A73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7418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63043-D96A-F156-D222-230341D2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B826E-5C9F-D9A1-6DAB-6FFCF0F6D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C7E5FC-3800-C30F-216A-CA9E1C8E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6D94C4-9411-DB4B-5C85-796FA0A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36F5D-04C5-45AC-4282-6BDDB177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F7FEC9-0978-7F92-DD5B-C0EFA700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1869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89DF8-BE2C-55B5-D0B9-F82A6BF7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4D9E1-B91A-2B08-29C1-7143B32F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42926D-EED7-C931-BCEA-DAA358793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69AF85-AE2F-A5D9-1E12-66A5B3E71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2904E4-4980-2FA3-1C69-89D4B9E81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A94816-5B82-8CA7-79AA-18E9E41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71F569-ED87-721D-F462-BDE10C3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06DF8D-BFB1-4C7D-0FDE-D3F607FB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496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889E-B360-8C95-F64C-561C1C03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05506D-DCC3-6564-FE3B-EBD811EB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63271B-D860-9AFC-9969-6B587E74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84794E-F875-C25F-C67F-49F340C1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8276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21AB31-5EAD-97D7-791A-CD9568E5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4F0690-25B7-BCD0-E36D-C9DF608B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1D1E76-E89E-8DE5-FAE2-53300DC6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5555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30E91-484F-DD72-E027-5D8F9BED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CA2C0C-FBCD-23DC-D4E1-8BC7337B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7E1582-E150-FD77-3A00-B97DA9A7B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E3D0A1-6AD5-B2D7-5627-B6BAAD4B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CC7972-3DFA-DA3A-42E2-F036A2AF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B4A87A-FFAD-7C91-1F28-48093DA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6399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662BF-6F9A-351D-612A-054D3A4A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64CF58-597F-DA91-5D19-7A5DF743B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CDD040-6A0D-821F-3E5C-307AFA4FD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198A21-3309-278D-B42E-F0B34C54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60ED22-322F-55D0-48B9-E8F1FCC2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C73EF3-52D9-FF21-1902-989EC4D9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7554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4310F1-E1CD-1B55-9CB9-2A3932F5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FB1C9-E80C-3819-01EF-ED48B45E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51F2E-06F8-BF6A-75DA-8FB510C16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A3E5-A818-4EE2-A26E-C80A488D1B3E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6858B-4B84-0D7A-2D2E-6BF02C78C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5ED68-3CCF-06F8-0B38-BFA1CA6F4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9FBF-DDC0-43EB-8EA9-A7DC78DA1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7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1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274" y="675084"/>
            <a:ext cx="7425452" cy="4234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00"/>
              </a:lnSpc>
              <a:buNone/>
            </a:pPr>
            <a:r>
              <a:rPr lang="en-US" sz="6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Ciência de Dados Aplicada à Nosologia Psiquiátrica</a:t>
            </a:r>
            <a:endParaRPr lang="en-US" sz="6650" dirty="0"/>
          </a:p>
        </p:txBody>
      </p:sp>
      <p:sp>
        <p:nvSpPr>
          <p:cNvPr id="4" name="Text 1"/>
          <p:cNvSpPr/>
          <p:nvPr/>
        </p:nvSpPr>
        <p:spPr>
          <a:xfrm>
            <a:off x="859274" y="5278160"/>
            <a:ext cx="7425452" cy="1571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Como o </a:t>
            </a:r>
            <a:r>
              <a:rPr lang="en-US" sz="19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uso</a:t>
            </a: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da ciência de dados revoluciona a classificação dos </a:t>
            </a:r>
            <a:r>
              <a:rPr lang="en-US" sz="19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transtornos</a:t>
            </a: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9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mentais</a:t>
            </a: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com </a:t>
            </a:r>
            <a:r>
              <a:rPr lang="en-US" sz="19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técnicas</a:t>
            </a: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avançadas de clustering e </a:t>
            </a:r>
            <a:r>
              <a:rPr lang="en-US" sz="19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biomarcadores</a:t>
            </a: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19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aprimorando</a:t>
            </a: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 precisão diagnóstica na psiquiatria moderna.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59274" y="7143869"/>
            <a:ext cx="392787" cy="392787"/>
          </a:xfrm>
          <a:prstGeom prst="roundRect">
            <a:avLst>
              <a:gd name="adj" fmla="val 2327746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94" y="7151489"/>
            <a:ext cx="377547" cy="3775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74815" y="7125414"/>
            <a:ext cx="2103358" cy="4296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Por Ariel Reises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1653735C-529C-4B88-A41F-25AAEE50A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994" y="3732560"/>
            <a:ext cx="3950410" cy="39504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936165" y="546630"/>
            <a:ext cx="8660579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39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Gostaria</a:t>
            </a:r>
            <a:r>
              <a:rPr lang="en-US" sz="3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de </a:t>
            </a:r>
            <a:r>
              <a:rPr lang="en-US" sz="39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colaborar</a:t>
            </a:r>
            <a:r>
              <a:rPr lang="en-US" sz="3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com o </a:t>
            </a:r>
            <a:r>
              <a:rPr lang="en-US" sz="39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projeto</a:t>
            </a:r>
            <a:r>
              <a:rPr lang="en-US" sz="3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?</a:t>
            </a:r>
            <a:endParaRPr lang="en-US" sz="3950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8D9F5DAC-2472-98B8-39EE-F3C525511F31}"/>
              </a:ext>
            </a:extLst>
          </p:cNvPr>
          <p:cNvSpPr/>
          <p:nvPr/>
        </p:nvSpPr>
        <p:spPr>
          <a:xfrm>
            <a:off x="5115260" y="1593518"/>
            <a:ext cx="4399878" cy="1085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pt-BR" sz="2000" dirty="0">
                <a:solidFill>
                  <a:srgbClr val="5B5F71"/>
                </a:solidFill>
                <a:latin typeface="Instrument Sans Medium" pitchFamily="34" charset="0"/>
              </a:rPr>
              <a:t>Envie um e-mail para:</a:t>
            </a:r>
          </a:p>
          <a:p>
            <a:pPr marL="0" indent="0" algn="ctr">
              <a:lnSpc>
                <a:spcPts val="3050"/>
              </a:lnSpc>
              <a:buNone/>
            </a:pPr>
            <a:r>
              <a:rPr lang="pt-BR" sz="3200" b="1" dirty="0">
                <a:solidFill>
                  <a:srgbClr val="5B5F71"/>
                </a:solidFill>
                <a:latin typeface="Instrument Sans Medium" pitchFamily="34" charset="0"/>
              </a:rPr>
              <a:t>ariel@reises.com.br</a:t>
            </a:r>
            <a:endParaRPr lang="en-US" sz="2800" b="1" dirty="0">
              <a:solidFill>
                <a:srgbClr val="5B5F71"/>
              </a:solidFill>
              <a:latin typeface="Instrument Sans Medium" pitchFamily="34" charset="0"/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EB8990BF-F5C6-2F84-B51C-0D2375C118B7}"/>
              </a:ext>
            </a:extLst>
          </p:cNvPr>
          <p:cNvSpPr/>
          <p:nvPr/>
        </p:nvSpPr>
        <p:spPr>
          <a:xfrm>
            <a:off x="2984910" y="3248857"/>
            <a:ext cx="8660579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39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Acesse</a:t>
            </a:r>
            <a:r>
              <a:rPr lang="en-US" sz="3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o </a:t>
            </a:r>
            <a:r>
              <a:rPr lang="en-US" sz="39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glossário</a:t>
            </a:r>
            <a:r>
              <a:rPr lang="en-US" sz="3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</a:t>
            </a:r>
            <a:endParaRPr lang="en-US" sz="3950" dirty="0"/>
          </a:p>
        </p:txBody>
      </p:sp>
    </p:spTree>
    <p:extLst>
      <p:ext uri="{BB962C8B-B14F-4D97-AF65-F5344CB8AC3E}">
        <p14:creationId xmlns:p14="http://schemas.microsoft.com/office/powerpoint/2010/main" val="168964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7964"/>
            <a:ext cx="10785991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 Problema na Psiquiatria Tradicional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Limitações Atuais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829169"/>
            <a:ext cx="3898821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 DSM-5 baseia-se em sintomas clínicos, levando a diagnósticos imprecisos. Muitos transtornos compartilham sintomas, dificultando a diferenciação precisa.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196590"/>
            <a:ext cx="37079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Necessidade de Mudança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3829169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Uma abordagem baseada em dados é crucial. Precisamos integrar biomarcadores e análises quantitativas para refinar nossos diagnósticos.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196590"/>
            <a:ext cx="389882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Potencial da Ciência de Dados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214932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Algoritmos avançados podem identificar padrões ocultos. Isso permite uma classificação mais objetiva e personalizada dos transtornos mentais.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6254" y="750094"/>
            <a:ext cx="7664291" cy="1321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Ciência de Dados na Saúde Mental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531888" y="2388275"/>
            <a:ext cx="22860" cy="5091112"/>
          </a:xfrm>
          <a:prstGeom prst="roundRect">
            <a:avLst>
              <a:gd name="adj" fmla="val 388411"/>
            </a:avLst>
          </a:prstGeom>
          <a:solidFill>
            <a:srgbClr val="C8C9CF"/>
          </a:solidFill>
          <a:ln/>
        </p:spPr>
      </p:sp>
      <p:sp>
        <p:nvSpPr>
          <p:cNvPr id="5" name="Shape 2"/>
          <p:cNvSpPr/>
          <p:nvPr/>
        </p:nvSpPr>
        <p:spPr>
          <a:xfrm>
            <a:off x="6758285" y="2852380"/>
            <a:ext cx="739854" cy="22860"/>
          </a:xfrm>
          <a:prstGeom prst="roundRect">
            <a:avLst>
              <a:gd name="adj" fmla="val 388411"/>
            </a:avLst>
          </a:prstGeom>
          <a:solidFill>
            <a:srgbClr val="C8C9CF"/>
          </a:solidFill>
          <a:ln/>
        </p:spPr>
      </p:sp>
      <p:sp>
        <p:nvSpPr>
          <p:cNvPr id="6" name="Shape 3"/>
          <p:cNvSpPr/>
          <p:nvPr/>
        </p:nvSpPr>
        <p:spPr>
          <a:xfrm>
            <a:off x="6305490" y="2626043"/>
            <a:ext cx="475655" cy="47565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81941" y="2705338"/>
            <a:ext cx="122753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705963" y="2599611"/>
            <a:ext cx="2642473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Coleta de Dados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705963" y="3056573"/>
            <a:ext cx="6184582" cy="676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Reunimos informações clínicas, biomarcadores e resultados de testes psicométricos de milhares de pacientes.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758285" y="4619863"/>
            <a:ext cx="739854" cy="22860"/>
          </a:xfrm>
          <a:prstGeom prst="roundRect">
            <a:avLst>
              <a:gd name="adj" fmla="val 388411"/>
            </a:avLst>
          </a:prstGeom>
          <a:solidFill>
            <a:srgbClr val="C8C9CF"/>
          </a:solidFill>
          <a:ln/>
        </p:spPr>
      </p:sp>
      <p:sp>
        <p:nvSpPr>
          <p:cNvPr id="11" name="Shape 8"/>
          <p:cNvSpPr/>
          <p:nvPr/>
        </p:nvSpPr>
        <p:spPr>
          <a:xfrm>
            <a:off x="6305490" y="4393525"/>
            <a:ext cx="475655" cy="47565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54914" y="4472821"/>
            <a:ext cx="176689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705963" y="4367093"/>
            <a:ext cx="304335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Aplicação de Algoritmos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705963" y="4824055"/>
            <a:ext cx="6184582" cy="676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Utilizamos K-Means e Clustering Hierárquico para agrupar pacientes com características similares.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6758285" y="6387346"/>
            <a:ext cx="739854" cy="22860"/>
          </a:xfrm>
          <a:prstGeom prst="roundRect">
            <a:avLst>
              <a:gd name="adj" fmla="val 388411"/>
            </a:avLst>
          </a:prstGeom>
          <a:solidFill>
            <a:srgbClr val="C8C9CF"/>
          </a:solidFill>
          <a:ln/>
        </p:spPr>
      </p:sp>
      <p:sp>
        <p:nvSpPr>
          <p:cNvPr id="16" name="Shape 13"/>
          <p:cNvSpPr/>
          <p:nvPr/>
        </p:nvSpPr>
        <p:spPr>
          <a:xfrm>
            <a:off x="6305490" y="6161008"/>
            <a:ext cx="475655" cy="475655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51461" y="6240304"/>
            <a:ext cx="183594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705963" y="6134576"/>
            <a:ext cx="2721412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Análise de Resultados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705963" y="6591538"/>
            <a:ext cx="6184582" cy="676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Identificamos padrões emergentes que sugerem novas categorias de transtornos mentais.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948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" y="2321600"/>
            <a:ext cx="5006221" cy="359616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58746" y="528280"/>
            <a:ext cx="4802743" cy="600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Aplicação Prática</a:t>
            </a:r>
            <a:endParaRPr lang="en-US" sz="3750" dirty="0"/>
          </a:p>
        </p:txBody>
      </p:sp>
      <p:sp>
        <p:nvSpPr>
          <p:cNvPr id="5" name="Shape 1"/>
          <p:cNvSpPr/>
          <p:nvPr/>
        </p:nvSpPr>
        <p:spPr>
          <a:xfrm>
            <a:off x="6158746" y="1416725"/>
            <a:ext cx="7799308" cy="1429583"/>
          </a:xfrm>
          <a:prstGeom prst="roundRect">
            <a:avLst>
              <a:gd name="adj" fmla="val 564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358414" y="1616393"/>
            <a:ext cx="2401372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Coleta de Dados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358413" y="2033985"/>
            <a:ext cx="7399973" cy="7300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pt-BR" sz="1500" dirty="0">
                <a:solidFill>
                  <a:srgbClr val="5B5F71"/>
                </a:solidFill>
                <a:latin typeface="Instrument Sans Medium" pitchFamily="34" charset="0"/>
              </a:rPr>
              <a:t>Foi utilizada uma amostra de 50 pacientes com transtornos mentais, do banco PMHW da Universidade de Stanford.</a:t>
            </a:r>
            <a:endParaRPr lang="en-US" sz="1500" dirty="0">
              <a:solidFill>
                <a:srgbClr val="5B5F71"/>
              </a:solidFill>
              <a:latin typeface="Instrument Sans Medium" pitchFamily="34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6158746" y="3038356"/>
            <a:ext cx="7799308" cy="1429583"/>
          </a:xfrm>
          <a:prstGeom prst="roundRect">
            <a:avLst>
              <a:gd name="adj" fmla="val 564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358414" y="3238024"/>
            <a:ext cx="2401372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Variáveis Analisadas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6358414" y="3653433"/>
            <a:ext cx="7399973" cy="614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Idade, ambiente (urbano/rural), níveis de cortisol, escores HAMD e BAI são algumas das variáveis-chave.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6158746" y="4659987"/>
            <a:ext cx="7799308" cy="1429583"/>
          </a:xfrm>
          <a:prstGeom prst="roundRect">
            <a:avLst>
              <a:gd name="adj" fmla="val 564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358414" y="4859655"/>
            <a:ext cx="2401372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Processamento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6358414" y="5275064"/>
            <a:ext cx="7399973" cy="614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Os dados são normalizados e processados por algoritmos de aprendizado de máquina para identificar clusters.</a:t>
            </a:r>
            <a:endParaRPr lang="en-US" sz="1500" dirty="0"/>
          </a:p>
        </p:txBody>
      </p:sp>
      <p:sp>
        <p:nvSpPr>
          <p:cNvPr id="14" name="Shape 10"/>
          <p:cNvSpPr/>
          <p:nvPr/>
        </p:nvSpPr>
        <p:spPr>
          <a:xfrm>
            <a:off x="6158746" y="6281618"/>
            <a:ext cx="7799308" cy="1429583"/>
          </a:xfrm>
          <a:prstGeom prst="roundRect">
            <a:avLst>
              <a:gd name="adj" fmla="val 564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358414" y="6481286"/>
            <a:ext cx="2401372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Interpretação</a:t>
            </a:r>
            <a:endParaRPr lang="en-US" sz="1850" dirty="0"/>
          </a:p>
        </p:txBody>
      </p:sp>
      <p:sp>
        <p:nvSpPr>
          <p:cNvPr id="16" name="Text 12"/>
          <p:cNvSpPr/>
          <p:nvPr/>
        </p:nvSpPr>
        <p:spPr>
          <a:xfrm>
            <a:off x="6358414" y="6896695"/>
            <a:ext cx="7399973" cy="614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Especialistas em saúde mental analisam os clusters para definir novas categorias diagnósticas.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10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8660" y="3225284"/>
            <a:ext cx="5106472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Resultados e Impacto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" y="4161711"/>
            <a:ext cx="3303270" cy="8098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1066" y="5275183"/>
            <a:ext cx="289845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Novos Clusters Identificados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911066" y="6029325"/>
            <a:ext cx="289845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Descobrimos três grupos principais: transtornos de humor, ansiedade e psicóticos, com subgrupos específicos.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930" y="4161711"/>
            <a:ext cx="3303270" cy="8098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14336" y="5275183"/>
            <a:ext cx="289845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Personalização do Tratamento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4214336" y="6029325"/>
            <a:ext cx="289845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Os clusters permitem abordagens terapêuticas mais direcionadas, aumentando a eficácia do tratamento.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161711"/>
            <a:ext cx="3303270" cy="80986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17606" y="5275183"/>
            <a:ext cx="2531031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Avanço na Pesquisa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517606" y="5712976"/>
            <a:ext cx="289845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Nossa metodologia abre novas possibilidades para estudos sobre a etiologia dos transtornos mentais.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470" y="4161711"/>
            <a:ext cx="3303270" cy="80986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20876" y="5275183"/>
            <a:ext cx="2531031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Futuro da Psiquiatria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10820876" y="5712976"/>
            <a:ext cx="2898458" cy="1619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Esta abordagem data-driven está redefinindo a nosologia psiquiátrica, prometendo diagnósticos mais precisos e tratamentos eficazes.</a:t>
            </a:r>
            <a:endParaRPr lang="en-US" sz="15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8660" y="546630"/>
            <a:ext cx="5106472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Resultados e Impacto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483057"/>
            <a:ext cx="3303270" cy="8098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1066" y="2596529"/>
            <a:ext cx="289845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Novos Clusters Identificados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911066" y="3350671"/>
            <a:ext cx="289845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Descobrimos três grupos principais: transtornos de humor, ansiedade e psicóticos, com subgrupos específicos.</a:t>
            </a:r>
            <a:endParaRPr lang="en-US" sz="15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A26DB1-3741-3D52-5071-FCD4BC78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97" y="1463192"/>
            <a:ext cx="8155385" cy="6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FE62C47B-6FA5-644B-7062-DE356C40DBFE}"/>
              </a:ext>
            </a:extLst>
          </p:cNvPr>
          <p:cNvSpPr/>
          <p:nvPr/>
        </p:nvSpPr>
        <p:spPr>
          <a:xfrm>
            <a:off x="8326421" y="4635789"/>
            <a:ext cx="645459" cy="6562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902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8660" y="546630"/>
            <a:ext cx="5106472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Resultados e Impacto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483057"/>
            <a:ext cx="3303270" cy="8098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1066" y="2596529"/>
            <a:ext cx="289845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Novos Clusters Identificados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911066" y="3350671"/>
            <a:ext cx="289845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Descobrimos três grupos principais: transtornos de humor, ansiedade e psicóticos, com subgrupos específicos.</a:t>
            </a:r>
            <a:endParaRPr lang="en-US" sz="15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B10BA6-5FF2-B4A8-3E75-0B00B8A0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71" y="1483057"/>
            <a:ext cx="7922069" cy="6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50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8660" y="546630"/>
            <a:ext cx="5106472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Resultados e Impacto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483057"/>
            <a:ext cx="3303270" cy="8098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1066" y="2596529"/>
            <a:ext cx="289845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 err="1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Personalização</a:t>
            </a: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do </a:t>
            </a:r>
            <a:r>
              <a:rPr lang="en-US" sz="1950" dirty="0" err="1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Tratamento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911066" y="3350671"/>
            <a:ext cx="289845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Os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clusters </a:t>
            </a:r>
            <a:r>
              <a:rPr lang="en-US" sz="15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permitem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5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abordagens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5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terapêuticas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5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mais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5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direcionadas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15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aumentando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 </a:t>
            </a:r>
            <a:r>
              <a:rPr lang="en-US" sz="15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eficácia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do </a:t>
            </a:r>
            <a:r>
              <a:rPr lang="en-US" sz="15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tratamento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15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E4B80F-2036-26BE-B64F-B047352E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41" y="1483057"/>
            <a:ext cx="9481899" cy="6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2">
            <a:extLst>
              <a:ext uri="{FF2B5EF4-FFF2-40B4-BE49-F238E27FC236}">
                <a16:creationId xmlns:a16="http://schemas.microsoft.com/office/drawing/2014/main" id="{B54395BF-18BC-33F7-069A-0340D9AA9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" y="1483056"/>
            <a:ext cx="3303270" cy="8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2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1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274" y="675084"/>
            <a:ext cx="7425452" cy="4234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00"/>
              </a:lnSpc>
              <a:buNone/>
            </a:pPr>
            <a:r>
              <a:rPr lang="en-US" sz="66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Considerações</a:t>
            </a:r>
            <a:r>
              <a:rPr lang="en-US" sz="6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66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Finais</a:t>
            </a:r>
            <a:endParaRPr lang="en-US" sz="6650" dirty="0"/>
          </a:p>
        </p:txBody>
      </p:sp>
      <p:sp>
        <p:nvSpPr>
          <p:cNvPr id="4" name="Text 1"/>
          <p:cNvSpPr/>
          <p:nvPr/>
        </p:nvSpPr>
        <p:spPr>
          <a:xfrm>
            <a:off x="859274" y="3051327"/>
            <a:ext cx="7425452" cy="1571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pt-BR" sz="1900" dirty="0">
                <a:solidFill>
                  <a:srgbClr val="5B5F71"/>
                </a:solidFill>
                <a:latin typeface="Instrument Sans Medium" pitchFamily="34" charset="0"/>
              </a:rPr>
              <a:t>Nosso trabalho aponta para um futuro onde a nosologia psiquiátrica será mais dinâmica e precisa, ajustando-se às características únicas de cada paciente.</a:t>
            </a:r>
            <a:endParaRPr lang="en-US" sz="1900" dirty="0">
              <a:solidFill>
                <a:srgbClr val="5B5F71"/>
              </a:solidFill>
              <a:latin typeface="Instrument Sans Medium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59274" y="7143869"/>
            <a:ext cx="392787" cy="392787"/>
          </a:xfrm>
          <a:prstGeom prst="roundRect">
            <a:avLst>
              <a:gd name="adj" fmla="val 2327746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7421" y="7581186"/>
            <a:ext cx="377547" cy="3775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315342" y="7555111"/>
            <a:ext cx="2103358" cy="4296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Por Ariel Reises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6325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453</Words>
  <Application>Microsoft Office PowerPoint</Application>
  <PresentationFormat>Personalizar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Calibri</vt:lpstr>
      <vt:lpstr>Instrument Sans Medium</vt:lpstr>
      <vt:lpstr>Calibri Light</vt:lpstr>
      <vt:lpstr>Instrument Sans Semi Bold</vt:lpstr>
      <vt:lpstr>Arial</vt:lpstr>
      <vt:lpstr>Instrument Sans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Ariel Reises</dc:creator>
  <cp:lastModifiedBy>Ariel Reises</cp:lastModifiedBy>
  <cp:revision>3</cp:revision>
  <dcterms:created xsi:type="dcterms:W3CDTF">2024-10-21T19:21:14Z</dcterms:created>
  <dcterms:modified xsi:type="dcterms:W3CDTF">2024-10-24T17:08:09Z</dcterms:modified>
</cp:coreProperties>
</file>