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08" r:id="rId1"/>
  </p:sldMasterIdLst>
  <p:notesMasterIdLst>
    <p:notesMasterId r:id="rId21"/>
  </p:notesMasterIdLst>
  <p:sldIdLst>
    <p:sldId id="258" r:id="rId2"/>
    <p:sldId id="270" r:id="rId3"/>
    <p:sldId id="259" r:id="rId4"/>
    <p:sldId id="260" r:id="rId5"/>
    <p:sldId id="261" r:id="rId6"/>
    <p:sldId id="262" r:id="rId7"/>
    <p:sldId id="268" r:id="rId8"/>
    <p:sldId id="266" r:id="rId9"/>
    <p:sldId id="256" r:id="rId10"/>
    <p:sldId id="274" r:id="rId11"/>
    <p:sldId id="269" r:id="rId12"/>
    <p:sldId id="272" r:id="rId13"/>
    <p:sldId id="283" r:id="rId14"/>
    <p:sldId id="280" r:id="rId15"/>
    <p:sldId id="278" r:id="rId16"/>
    <p:sldId id="279" r:id="rId17"/>
    <p:sldId id="277" r:id="rId18"/>
    <p:sldId id="264"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85144" autoAdjust="0"/>
  </p:normalViewPr>
  <p:slideViewPr>
    <p:cSldViewPr snapToGrid="0">
      <p:cViewPr varScale="1">
        <p:scale>
          <a:sx n="73" d="100"/>
          <a:sy n="73" d="100"/>
        </p:scale>
        <p:origin x="10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69A2C049-E448-44F3-BA36-C3BA2D8496DA}" type="datetimeFigureOut">
              <a:rPr lang="en-US" smtClean="0"/>
              <a:t>8/15/2021</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DABCE4E-0E55-45CF-B8D2-69956587A1DA}" type="slidenum">
              <a:rPr lang="en-US" smtClean="0"/>
              <a:t>‹#›</a:t>
            </a:fld>
            <a:endParaRPr lang="en-US"/>
          </a:p>
        </p:txBody>
      </p:sp>
    </p:spTree>
    <p:extLst>
      <p:ext uri="{BB962C8B-B14F-4D97-AF65-F5344CB8AC3E}">
        <p14:creationId xmlns:p14="http://schemas.microsoft.com/office/powerpoint/2010/main" val="39377542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Yakov and myself are from the department of chemical physics. The project we will present today is dealing with quantum parameter estimation with NN. We were inspired by </a:t>
            </a:r>
            <a:r>
              <a:rPr lang="en-US" dirty="0" err="1"/>
              <a:t>Eliska</a:t>
            </a:r>
            <a:r>
              <a:rPr lang="en-US" dirty="0"/>
              <a:t> (professor at the Netherlands, who is cited here) who presented a work in the field.</a:t>
            </a:r>
          </a:p>
        </p:txBody>
      </p:sp>
      <p:sp>
        <p:nvSpPr>
          <p:cNvPr id="4" name="מציין מיקום של מספר שקופית 3"/>
          <p:cNvSpPr>
            <a:spLocks noGrp="1"/>
          </p:cNvSpPr>
          <p:nvPr>
            <p:ph type="sldNum" sz="quarter" idx="5"/>
          </p:nvPr>
        </p:nvSpPr>
        <p:spPr/>
        <p:txBody>
          <a:bodyPr/>
          <a:lstStyle/>
          <a:p>
            <a:fld id="{DDABCE4E-0E55-45CF-B8D2-69956587A1DA}" type="slidenum">
              <a:rPr lang="en-US" smtClean="0"/>
              <a:t>1</a:t>
            </a:fld>
            <a:endParaRPr lang="en-US"/>
          </a:p>
        </p:txBody>
      </p:sp>
    </p:spTree>
    <p:extLst>
      <p:ext uri="{BB962C8B-B14F-4D97-AF65-F5344CB8AC3E}">
        <p14:creationId xmlns:p14="http://schemas.microsoft.com/office/powerpoint/2010/main" val="2538985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And here</a:t>
            </a:r>
            <a:r>
              <a:rPr lang="en-US" baseline="0" dirty="0"/>
              <a:t> you can see the results of a CNN, still in method 1, meaning we had two different CNN, for the two sets of parameters, omega and gamma. Here, the learning process was much more stable, the graph is smooth and nice, without jumps. But we are still limited in our accuracy, this time we reached something about 50%.</a:t>
            </a:r>
            <a:endParaRPr lang="he-IL" dirty="0"/>
          </a:p>
        </p:txBody>
      </p:sp>
      <p:sp>
        <p:nvSpPr>
          <p:cNvPr id="4" name="מציין מיקום של מספר שקופית 3"/>
          <p:cNvSpPr>
            <a:spLocks noGrp="1"/>
          </p:cNvSpPr>
          <p:nvPr>
            <p:ph type="sldNum" sz="quarter" idx="10"/>
          </p:nvPr>
        </p:nvSpPr>
        <p:spPr/>
        <p:txBody>
          <a:bodyPr/>
          <a:lstStyle/>
          <a:p>
            <a:fld id="{DDABCE4E-0E55-45CF-B8D2-69956587A1DA}" type="slidenum">
              <a:rPr lang="en-US" smtClean="0"/>
              <a:t>10</a:t>
            </a:fld>
            <a:endParaRPr lang="en-US"/>
          </a:p>
        </p:txBody>
      </p:sp>
    </p:spTree>
    <p:extLst>
      <p:ext uri="{BB962C8B-B14F-4D97-AF65-F5344CB8AC3E}">
        <p14:creationId xmlns:p14="http://schemas.microsoft.com/office/powerpoint/2010/main" val="399417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Now</a:t>
            </a:r>
            <a:r>
              <a:rPr lang="en-US" baseline="0" dirty="0"/>
              <a:t> we move on to method 2, in this method we have only a single NN for the whole big set of parameters, omega and gamma together, here you see the results of a fully connected NN, we still have many jumps and the training process is not stable, but we managed to reach accuracy of about 90%, which is already great.</a:t>
            </a:r>
            <a:endParaRPr lang="en-US" dirty="0"/>
          </a:p>
        </p:txBody>
      </p:sp>
      <p:sp>
        <p:nvSpPr>
          <p:cNvPr id="4" name="מציין מיקום של מספר שקופית 3"/>
          <p:cNvSpPr>
            <a:spLocks noGrp="1"/>
          </p:cNvSpPr>
          <p:nvPr>
            <p:ph type="sldNum" sz="quarter" idx="5"/>
          </p:nvPr>
        </p:nvSpPr>
        <p:spPr/>
        <p:txBody>
          <a:bodyPr/>
          <a:lstStyle/>
          <a:p>
            <a:fld id="{DDABCE4E-0E55-45CF-B8D2-69956587A1DA}" type="slidenum">
              <a:rPr lang="en-US" smtClean="0"/>
              <a:t>11</a:t>
            </a:fld>
            <a:endParaRPr lang="en-US"/>
          </a:p>
        </p:txBody>
      </p:sp>
    </p:spTree>
    <p:extLst>
      <p:ext uri="{BB962C8B-B14F-4D97-AF65-F5344CB8AC3E}">
        <p14:creationId xmlns:p14="http://schemas.microsoft.com/office/powerpoint/2010/main" val="1649759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And lastly,</a:t>
            </a:r>
            <a:r>
              <a:rPr lang="en-US" baseline="0" dirty="0"/>
              <a:t> here are the results of method 2, meaning using a single NN for classification of the whole parameters at once, but this time with a CNN, this is our best results, you see that we reached accuracy of 100%! It was something like 0.9999, and also the learning process is very stable and the graph is very clean. We planed to do 150 epochs but we stopped the training after 50 epochs, because we already reached 100%!</a:t>
            </a:r>
            <a:endParaRPr lang="en-US" dirty="0"/>
          </a:p>
        </p:txBody>
      </p:sp>
      <p:sp>
        <p:nvSpPr>
          <p:cNvPr id="4" name="מציין מיקום של מספר שקופית 3"/>
          <p:cNvSpPr>
            <a:spLocks noGrp="1"/>
          </p:cNvSpPr>
          <p:nvPr>
            <p:ph type="sldNum" sz="quarter" idx="5"/>
          </p:nvPr>
        </p:nvSpPr>
        <p:spPr/>
        <p:txBody>
          <a:bodyPr/>
          <a:lstStyle/>
          <a:p>
            <a:fld id="{DDABCE4E-0E55-45CF-B8D2-69956587A1DA}" type="slidenum">
              <a:rPr lang="en-US" smtClean="0"/>
              <a:t>12</a:t>
            </a:fld>
            <a:endParaRPr lang="en-US"/>
          </a:p>
        </p:txBody>
      </p:sp>
    </p:spTree>
    <p:extLst>
      <p:ext uri="{BB962C8B-B14F-4D97-AF65-F5344CB8AC3E}">
        <p14:creationId xmlns:p14="http://schemas.microsoft.com/office/powerpoint/2010/main" val="2215749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This is a demonstration of the</a:t>
            </a:r>
            <a:r>
              <a:rPr lang="en-US" baseline="0" dirty="0"/>
              <a:t> 1D CNN used in this method, starting from vector of 5000 points (which represents the measurement over time) and ending up a vector corresponding to 100 parameters.</a:t>
            </a:r>
            <a:endParaRPr lang="he-IL" dirty="0"/>
          </a:p>
        </p:txBody>
      </p:sp>
      <p:sp>
        <p:nvSpPr>
          <p:cNvPr id="4" name="מציין מיקום של מספר שקופית 3"/>
          <p:cNvSpPr>
            <a:spLocks noGrp="1"/>
          </p:cNvSpPr>
          <p:nvPr>
            <p:ph type="sldNum" sz="quarter" idx="10"/>
          </p:nvPr>
        </p:nvSpPr>
        <p:spPr/>
        <p:txBody>
          <a:bodyPr/>
          <a:lstStyle/>
          <a:p>
            <a:fld id="{DDABCE4E-0E55-45CF-B8D2-69956587A1DA}" type="slidenum">
              <a:rPr lang="en-US" smtClean="0"/>
              <a:t>13</a:t>
            </a:fld>
            <a:endParaRPr lang="en-US"/>
          </a:p>
        </p:txBody>
      </p:sp>
    </p:spTree>
    <p:extLst>
      <p:ext uri="{BB962C8B-B14F-4D97-AF65-F5344CB8AC3E}">
        <p14:creationId xmlns:p14="http://schemas.microsoft.com/office/powerpoint/2010/main" val="142363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So,</a:t>
            </a:r>
            <a:r>
              <a:rPr lang="en-US" baseline="0" dirty="0"/>
              <a:t> as Ariel told you before, we were quite surprised by how the system managed to solve the problem so good. So we started to think maybe there is also a “classical” solution, a way to do this task without NN, and indeed we thought about something, which perhaps can explain what the NN is doing.</a:t>
            </a:r>
          </a:p>
          <a:p>
            <a:pPr algn="l" rtl="0"/>
            <a:r>
              <a:rPr lang="en-US" baseline="0" dirty="0"/>
              <a:t>So the idea is that if the measurement vector is long enough, and assuming we have a classical solution for the master equation which describes how the system behaves in average, then we can give a recipe to solve this problem of classification.</a:t>
            </a:r>
          </a:p>
          <a:p>
            <a:pPr algn="l" rtl="0"/>
            <a:r>
              <a:rPr lang="en-US" baseline="0" dirty="0"/>
              <a:t>First we should cut the measurement vector into equal pieces, all starting with the same initial condition – starting with the system in the ground state (these are the points where the graph reach zero again). Then we sum all the pieces together, and we average, and the resulting graph can be fitted to the known analytical solution (assuming we have an analytical solution), to find the parameters omega and gamma.</a:t>
            </a:r>
            <a:endParaRPr lang="he-IL" dirty="0"/>
          </a:p>
        </p:txBody>
      </p:sp>
      <p:sp>
        <p:nvSpPr>
          <p:cNvPr id="4" name="מציין מיקום של מספר שקופית 3"/>
          <p:cNvSpPr>
            <a:spLocks noGrp="1"/>
          </p:cNvSpPr>
          <p:nvPr>
            <p:ph type="sldNum" sz="quarter" idx="10"/>
          </p:nvPr>
        </p:nvSpPr>
        <p:spPr/>
        <p:txBody>
          <a:bodyPr/>
          <a:lstStyle/>
          <a:p>
            <a:fld id="{DDABCE4E-0E55-45CF-B8D2-69956587A1DA}" type="slidenum">
              <a:rPr lang="en-US" smtClean="0"/>
              <a:t>15</a:t>
            </a:fld>
            <a:endParaRPr lang="en-US"/>
          </a:p>
        </p:txBody>
      </p:sp>
    </p:spTree>
    <p:extLst>
      <p:ext uri="{BB962C8B-B14F-4D97-AF65-F5344CB8AC3E}">
        <p14:creationId xmlns:p14="http://schemas.microsoft.com/office/powerpoint/2010/main" val="1699030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Here you see,</a:t>
            </a:r>
            <a:r>
              <a:rPr lang="en-US" baseline="0" dirty="0"/>
              <a:t> we took the graph and cut it to pieces, we have 8 pieces all starting from zero, and all of the same length.</a:t>
            </a:r>
            <a:endParaRPr lang="he-IL" dirty="0"/>
          </a:p>
        </p:txBody>
      </p:sp>
      <p:sp>
        <p:nvSpPr>
          <p:cNvPr id="4" name="מציין מיקום של מספר שקופית 3"/>
          <p:cNvSpPr>
            <a:spLocks noGrp="1"/>
          </p:cNvSpPr>
          <p:nvPr>
            <p:ph type="sldNum" sz="quarter" idx="10"/>
          </p:nvPr>
        </p:nvSpPr>
        <p:spPr/>
        <p:txBody>
          <a:bodyPr/>
          <a:lstStyle/>
          <a:p>
            <a:fld id="{DDABCE4E-0E55-45CF-B8D2-69956587A1DA}" type="slidenum">
              <a:rPr lang="en-US" smtClean="0"/>
              <a:t>16</a:t>
            </a:fld>
            <a:endParaRPr lang="en-US"/>
          </a:p>
        </p:txBody>
      </p:sp>
    </p:spTree>
    <p:extLst>
      <p:ext uri="{BB962C8B-B14F-4D97-AF65-F5344CB8AC3E}">
        <p14:creationId xmlns:p14="http://schemas.microsoft.com/office/powerpoint/2010/main" val="1265613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We sum them together and we did</a:t>
            </a:r>
            <a:r>
              <a:rPr lang="en-US" baseline="0" dirty="0"/>
              <a:t> fitting to the known solution of the master equation, the results in not so accurate, we got omega = 4 and the true value was 3, and we got gamma =7 when the true value was 5, but you can see in the graph that this is not very bad, it starts to look similar to the average behavior.</a:t>
            </a:r>
          </a:p>
          <a:p>
            <a:pPr algn="l" rtl="0"/>
            <a:r>
              <a:rPr lang="en-US" baseline="0" dirty="0"/>
              <a:t>We speculated that maybe the CNN is doing something similar, maybe that the reason the CNN was better than the FCNN, because the CNN looks at prats of the graph separately and then mix them together in a kind of complicated way, but of course we don’t know for sure.</a:t>
            </a:r>
          </a:p>
          <a:p>
            <a:pPr algn="l" rtl="0"/>
            <a:r>
              <a:rPr lang="en-US" baseline="0" dirty="0"/>
              <a:t>Still the CNN is much better, we got 100% of accuracy, and more importantly we can solve also problems of which the solution of their corresponding aster equation is unknown. But thinking on this method we got a small filling of what’s is going on.</a:t>
            </a:r>
          </a:p>
        </p:txBody>
      </p:sp>
      <p:sp>
        <p:nvSpPr>
          <p:cNvPr id="4" name="מציין מיקום של מספר שקופית 3"/>
          <p:cNvSpPr>
            <a:spLocks noGrp="1"/>
          </p:cNvSpPr>
          <p:nvPr>
            <p:ph type="sldNum" sz="quarter" idx="10"/>
          </p:nvPr>
        </p:nvSpPr>
        <p:spPr/>
        <p:txBody>
          <a:bodyPr/>
          <a:lstStyle/>
          <a:p>
            <a:fld id="{DDABCE4E-0E55-45CF-B8D2-69956587A1DA}" type="slidenum">
              <a:rPr lang="en-US" smtClean="0"/>
              <a:t>17</a:t>
            </a:fld>
            <a:endParaRPr lang="en-US"/>
          </a:p>
        </p:txBody>
      </p:sp>
    </p:spTree>
    <p:extLst>
      <p:ext uri="{BB962C8B-B14F-4D97-AF65-F5344CB8AC3E}">
        <p14:creationId xmlns:p14="http://schemas.microsoft.com/office/powerpoint/2010/main" val="39541932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baseline="0" dirty="0"/>
              <a:t>With this system we can do more complicated tasks, the first thing we thought of is to do regression instead of classification, so we can get a continues prediction, instead of choosing a variable out of a list.</a:t>
            </a:r>
          </a:p>
          <a:p>
            <a:pPr algn="l" rtl="0"/>
            <a:r>
              <a:rPr lang="en-US" baseline="0" dirty="0"/>
              <a:t>In addition we can try more complicated system, such as three level systems, where we have more than one channel of dissipation and many kinds of noise.</a:t>
            </a:r>
          </a:p>
          <a:p>
            <a:pPr algn="l" rtl="0"/>
            <a:r>
              <a:rPr lang="en-US" baseline="0" dirty="0"/>
              <a:t>Thank you for your attention!</a:t>
            </a:r>
          </a:p>
        </p:txBody>
      </p:sp>
      <p:sp>
        <p:nvSpPr>
          <p:cNvPr id="4" name="מציין מיקום של מספר שקופית 3"/>
          <p:cNvSpPr>
            <a:spLocks noGrp="1"/>
          </p:cNvSpPr>
          <p:nvPr>
            <p:ph type="sldNum" sz="quarter" idx="10"/>
          </p:nvPr>
        </p:nvSpPr>
        <p:spPr/>
        <p:txBody>
          <a:bodyPr/>
          <a:lstStyle/>
          <a:p>
            <a:fld id="{DDABCE4E-0E55-45CF-B8D2-69956587A1DA}" type="slidenum">
              <a:rPr lang="en-US" smtClean="0"/>
              <a:t>18</a:t>
            </a:fld>
            <a:endParaRPr lang="en-US"/>
          </a:p>
        </p:txBody>
      </p:sp>
    </p:spTree>
    <p:extLst>
      <p:ext uri="{BB962C8B-B14F-4D97-AF65-F5344CB8AC3E}">
        <p14:creationId xmlns:p14="http://schemas.microsoft.com/office/powerpoint/2010/main" val="1307961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 presentation will be organized as shown here. We will first start with some background, explaining the basics of the project. Then we will define our goal and explain how we generated the data used for training our NN. Later, we will discuss the different methods used, and finally present the obtained results.</a:t>
            </a:r>
          </a:p>
        </p:txBody>
      </p:sp>
      <p:sp>
        <p:nvSpPr>
          <p:cNvPr id="4" name="מציין מיקום של מספר שקופית 3"/>
          <p:cNvSpPr>
            <a:spLocks noGrp="1"/>
          </p:cNvSpPr>
          <p:nvPr>
            <p:ph type="sldNum" sz="quarter" idx="5"/>
          </p:nvPr>
        </p:nvSpPr>
        <p:spPr/>
        <p:txBody>
          <a:bodyPr/>
          <a:lstStyle/>
          <a:p>
            <a:fld id="{DDABCE4E-0E55-45CF-B8D2-69956587A1DA}" type="slidenum">
              <a:rPr lang="en-US" smtClean="0"/>
              <a:t>2</a:t>
            </a:fld>
            <a:endParaRPr lang="en-US"/>
          </a:p>
        </p:txBody>
      </p:sp>
    </p:spTree>
    <p:extLst>
      <p:ext uri="{BB962C8B-B14F-4D97-AF65-F5344CB8AC3E}">
        <p14:creationId xmlns:p14="http://schemas.microsoft.com/office/powerpoint/2010/main" val="4215281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To start with, we deal with open quantum systems, in our case we deal with a simple two level system where the system can be in the ground state or in the excited state. For example, the system can be an atom which can flip to the excited state from the ground state by applying a driving force which is an oscillating E.M field with a specific frequency corresponding to the energy gap. Until now, I described an harmonic system without any perturbation. However, in real world every system is exposed to noise and dissipation processes. The noise is described by gamma, the decay rate which makes our system noisy and harms its harmonicity. The atom is decaying back to the ground state with decay rate gamma.</a:t>
            </a:r>
          </a:p>
        </p:txBody>
      </p:sp>
      <p:sp>
        <p:nvSpPr>
          <p:cNvPr id="4" name="מציין מיקום של מספר שקופית 3"/>
          <p:cNvSpPr>
            <a:spLocks noGrp="1"/>
          </p:cNvSpPr>
          <p:nvPr>
            <p:ph type="sldNum" sz="quarter" idx="5"/>
          </p:nvPr>
        </p:nvSpPr>
        <p:spPr/>
        <p:txBody>
          <a:bodyPr/>
          <a:lstStyle/>
          <a:p>
            <a:fld id="{DDABCE4E-0E55-45CF-B8D2-69956587A1DA}" type="slidenum">
              <a:rPr lang="en-US" smtClean="0"/>
              <a:t>3</a:t>
            </a:fld>
            <a:endParaRPr lang="en-US"/>
          </a:p>
        </p:txBody>
      </p:sp>
    </p:spTree>
    <p:extLst>
      <p:ext uri="{BB962C8B-B14F-4D97-AF65-F5344CB8AC3E}">
        <p14:creationId xmlns:p14="http://schemas.microsoft.com/office/powerpoint/2010/main" val="277562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So to summarize the previous slide, measurements are noisy. To the left, you can see a blue graph, describing the probability to be in the excited state, which is obtained from one repetition. You can see that the graph is pretty noisy and that the oscillations are hindered due to dissipation processes that are causing to random jumps. Only when having many repetitions and averaging them as can be seen in the right figure in blue we can get to the equation explaining how our system behaves in average (orange graph and the orange equation, master equation). Therefore, if you are given one single measurement it is not possible to tell what are the parameters governing the process, specifically what were the driving field omega and the decay rate gamma.</a:t>
            </a:r>
          </a:p>
          <a:p>
            <a:pPr algn="l" rtl="0"/>
            <a:r>
              <a:rPr lang="en-US" dirty="0"/>
              <a:t>  </a:t>
            </a:r>
          </a:p>
        </p:txBody>
      </p:sp>
      <p:sp>
        <p:nvSpPr>
          <p:cNvPr id="4" name="מציין מיקום של מספר שקופית 3"/>
          <p:cNvSpPr>
            <a:spLocks noGrp="1"/>
          </p:cNvSpPr>
          <p:nvPr>
            <p:ph type="sldNum" sz="quarter" idx="5"/>
          </p:nvPr>
        </p:nvSpPr>
        <p:spPr/>
        <p:txBody>
          <a:bodyPr/>
          <a:lstStyle/>
          <a:p>
            <a:fld id="{DDABCE4E-0E55-45CF-B8D2-69956587A1DA}" type="slidenum">
              <a:rPr lang="en-US" smtClean="0"/>
              <a:t>4</a:t>
            </a:fld>
            <a:endParaRPr lang="en-US"/>
          </a:p>
        </p:txBody>
      </p:sp>
    </p:spTree>
    <p:extLst>
      <p:ext uri="{BB962C8B-B14F-4D97-AF65-F5344CB8AC3E}">
        <p14:creationId xmlns:p14="http://schemas.microsoft.com/office/powerpoint/2010/main" val="43967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Inspired by the paper cited at the first slide. Me and Yakov wanted to investigate this issue. Namely, if we have a single measurement, is it still possible in this case to anyhow characterize the system. This can be useful for analyzing our system and confirming we are working at the right conditions much more efficiently, without the need to repeat the measurement many times. </a:t>
            </a:r>
          </a:p>
          <a:p>
            <a:pPr algn="l" rtl="0"/>
            <a:r>
              <a:rPr lang="en-US" dirty="0"/>
              <a:t>So our goal is actually to extract the parameters of the system, namely omega and gamma, from a single measurement by applying neural network. At the beginning we were pretty skeptic and thought it might be very hard considering the noisy graphs we will show soon, but surprisingly the NN managed to cope with this task amazingly.</a:t>
            </a:r>
          </a:p>
        </p:txBody>
      </p:sp>
      <p:sp>
        <p:nvSpPr>
          <p:cNvPr id="4" name="מציין מיקום של מספר שקופית 3"/>
          <p:cNvSpPr>
            <a:spLocks noGrp="1"/>
          </p:cNvSpPr>
          <p:nvPr>
            <p:ph type="sldNum" sz="quarter" idx="5"/>
          </p:nvPr>
        </p:nvSpPr>
        <p:spPr/>
        <p:txBody>
          <a:bodyPr/>
          <a:lstStyle/>
          <a:p>
            <a:fld id="{DDABCE4E-0E55-45CF-B8D2-69956587A1DA}" type="slidenum">
              <a:rPr lang="en-US" smtClean="0"/>
              <a:t>5</a:t>
            </a:fld>
            <a:endParaRPr lang="en-US"/>
          </a:p>
        </p:txBody>
      </p:sp>
    </p:spTree>
    <p:extLst>
      <p:ext uri="{BB962C8B-B14F-4D97-AF65-F5344CB8AC3E}">
        <p14:creationId xmlns:p14="http://schemas.microsoft.com/office/powerpoint/2010/main" val="210357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So now I will discuss about how we generated the data fed for the NN. We applied the Monte Carlo method which is a way to simulate random quantum processes. By this method, we generated graphs including 5000 coordinates each. Overall, we generated 10,000 .</a:t>
            </a:r>
            <a:r>
              <a:rPr lang="en-US" dirty="0" err="1"/>
              <a:t>npy</a:t>
            </a:r>
            <a:r>
              <a:rPr lang="en-US" dirty="0"/>
              <a:t> files which are more efficient to work with in comparison to .txt files or .csv files (with which it takes much more time for loading and reading the data). This corresponds to 100 repetitions per each combination of omega and gamma where omega has been given ten possible values between 1-10 and also gamma has been given ten possible values between 1-10 as well. It took us around 30 min to generate the data and it weighted around 400MB because each file weights 40KB. We also generated of course the validation dataset which included 5,000 files and weighted 200MB. Thus, overall we had 0.6GB of data.</a:t>
            </a:r>
          </a:p>
        </p:txBody>
      </p:sp>
      <p:sp>
        <p:nvSpPr>
          <p:cNvPr id="4" name="מציין מיקום של מספר שקופית 3"/>
          <p:cNvSpPr>
            <a:spLocks noGrp="1"/>
          </p:cNvSpPr>
          <p:nvPr>
            <p:ph type="sldNum" sz="quarter" idx="5"/>
          </p:nvPr>
        </p:nvSpPr>
        <p:spPr/>
        <p:txBody>
          <a:bodyPr/>
          <a:lstStyle/>
          <a:p>
            <a:fld id="{DDABCE4E-0E55-45CF-B8D2-69956587A1DA}" type="slidenum">
              <a:rPr lang="en-US" smtClean="0"/>
              <a:t>6</a:t>
            </a:fld>
            <a:endParaRPr lang="en-US"/>
          </a:p>
        </p:txBody>
      </p:sp>
    </p:spTree>
    <p:extLst>
      <p:ext uri="{BB962C8B-B14F-4D97-AF65-F5344CB8AC3E}">
        <p14:creationId xmlns:p14="http://schemas.microsoft.com/office/powerpoint/2010/main" val="1532319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a:r>
              <a:rPr lang="en-US" dirty="0"/>
              <a:t>Here you can see example of the generated data out of 15,000 graphs. We generated noisy data as explained and you can see that it is much more difficult to infer the parameters of the system in this case just by dealing with the graph as is. For comparison, without the noise, this task is pretty easy to perform because we have unperturbed oscillations.</a:t>
            </a:r>
          </a:p>
        </p:txBody>
      </p:sp>
      <p:sp>
        <p:nvSpPr>
          <p:cNvPr id="4" name="מציין מיקום של מספר שקופית 3"/>
          <p:cNvSpPr>
            <a:spLocks noGrp="1"/>
          </p:cNvSpPr>
          <p:nvPr>
            <p:ph type="sldNum" sz="quarter" idx="5"/>
          </p:nvPr>
        </p:nvSpPr>
        <p:spPr/>
        <p:txBody>
          <a:bodyPr/>
          <a:lstStyle/>
          <a:p>
            <a:fld id="{DDABCE4E-0E55-45CF-B8D2-69956587A1DA}" type="slidenum">
              <a:rPr lang="en-US" smtClean="0"/>
              <a:t>7</a:t>
            </a:fld>
            <a:endParaRPr lang="en-US"/>
          </a:p>
        </p:txBody>
      </p:sp>
    </p:spTree>
    <p:extLst>
      <p:ext uri="{BB962C8B-B14F-4D97-AF65-F5344CB8AC3E}">
        <p14:creationId xmlns:p14="http://schemas.microsoft.com/office/powerpoint/2010/main" val="1979759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Therefore, we applied NN for this task. We used two methods. In the first method we used two NN for the classification of omega and gamma separately, applying two label tensors, one for omega and one for gamma. We applied FCNN and also CNN in order to optimize the classification task. </a:t>
            </a:r>
          </a:p>
          <a:p>
            <a:pPr algn="l" rtl="0"/>
            <a:r>
              <a:rPr lang="en-US" dirty="0"/>
              <a:t>We also applied a different method where we only used one label tensor for omega and gamma with 100 possible values, corresponding to using one NN. Here we classified omega and gamma simultaneously, by using FCNN and CNN. </a:t>
            </a:r>
          </a:p>
          <a:p>
            <a:pPr algn="l" rtl="0"/>
            <a:r>
              <a:rPr lang="en-US" dirty="0"/>
              <a:t>From here, Yakov will continue and discuss the obtained results. </a:t>
            </a:r>
          </a:p>
        </p:txBody>
      </p:sp>
      <p:sp>
        <p:nvSpPr>
          <p:cNvPr id="4" name="מציין מיקום של מספר שקופית 3"/>
          <p:cNvSpPr>
            <a:spLocks noGrp="1"/>
          </p:cNvSpPr>
          <p:nvPr>
            <p:ph type="sldNum" sz="quarter" idx="5"/>
          </p:nvPr>
        </p:nvSpPr>
        <p:spPr/>
        <p:txBody>
          <a:bodyPr/>
          <a:lstStyle/>
          <a:p>
            <a:fld id="{DDABCE4E-0E55-45CF-B8D2-69956587A1DA}" type="slidenum">
              <a:rPr lang="en-US" smtClean="0"/>
              <a:t>8</a:t>
            </a:fld>
            <a:endParaRPr lang="en-US"/>
          </a:p>
        </p:txBody>
      </p:sp>
    </p:spTree>
    <p:extLst>
      <p:ext uri="{BB962C8B-B14F-4D97-AF65-F5344CB8AC3E}">
        <p14:creationId xmlns:p14="http://schemas.microsoft.com/office/powerpoint/2010/main" val="3279502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l" rtl="0"/>
            <a:r>
              <a:rPr lang="en-US" dirty="0"/>
              <a:t>So,</a:t>
            </a:r>
            <a:r>
              <a:rPr lang="en-US" baseline="0" dirty="0"/>
              <a:t> as you can see, this is the results of method 1, in which we used two different NN, for classification of the two set of parameters, omega, and gamma. In this case we used a fully connected NN. As you can see, the accuracy is limited, we reached accuracy up to 40%. in addition, the training process was quite noisy and unstable, there are lots of jumps and falls during the learning.</a:t>
            </a:r>
            <a:endParaRPr lang="en-US" dirty="0"/>
          </a:p>
        </p:txBody>
      </p:sp>
      <p:sp>
        <p:nvSpPr>
          <p:cNvPr id="4" name="מציין מיקום של מספר שקופית 3"/>
          <p:cNvSpPr>
            <a:spLocks noGrp="1"/>
          </p:cNvSpPr>
          <p:nvPr>
            <p:ph type="sldNum" sz="quarter" idx="5"/>
          </p:nvPr>
        </p:nvSpPr>
        <p:spPr/>
        <p:txBody>
          <a:bodyPr/>
          <a:lstStyle/>
          <a:p>
            <a:fld id="{DDABCE4E-0E55-45CF-B8D2-69956587A1DA}" type="slidenum">
              <a:rPr lang="en-US" smtClean="0"/>
              <a:t>9</a:t>
            </a:fld>
            <a:endParaRPr lang="en-US"/>
          </a:p>
        </p:txBody>
      </p:sp>
    </p:spTree>
    <p:extLst>
      <p:ext uri="{BB962C8B-B14F-4D97-AF65-F5344CB8AC3E}">
        <p14:creationId xmlns:p14="http://schemas.microsoft.com/office/powerpoint/2010/main" val="2068754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81787DD6-63E2-44B3-B234-365849D01FE6}"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3976696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1787DD6-63E2-44B3-B234-365849D01FE6}"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414907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1787DD6-63E2-44B3-B234-365849D01FE6}"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651982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he-IL"/>
              <a:t>לחץ כדי לערוך סגנון כותרת של תבנית בסיס</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1787DD6-63E2-44B3-B234-365849D01FE6}"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2A5DB-622B-400A-868F-C19569CB1196}"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5583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1787DD6-63E2-44B3-B234-365849D01FE6}"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300038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עמודות">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he-IL"/>
              <a:t>לחץ כדי לערוך סגנון כותרת של תבנית בסיס</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81787DD6-63E2-44B3-B234-365849D01FE6}" type="datetimeFigureOut">
              <a:rPr lang="en-US" smtClean="0"/>
              <a:t>8/15/2021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1788775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עמודת 3 תמונות">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he-IL"/>
              <a:t>לחץ כדי לערוך סגנון כותרת של תבנית בסיס</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3" name="Date Placeholder 2"/>
          <p:cNvSpPr>
            <a:spLocks noGrp="1"/>
          </p:cNvSpPr>
          <p:nvPr>
            <p:ph type="dt" sz="half" idx="10"/>
          </p:nvPr>
        </p:nvSpPr>
        <p:spPr/>
        <p:txBody>
          <a:bodyPr/>
          <a:lstStyle/>
          <a:p>
            <a:fld id="{81787DD6-63E2-44B3-B234-365849D01FE6}" type="datetimeFigureOut">
              <a:rPr lang="en-US" smtClean="0"/>
              <a:t>8/15/2021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2004694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1787DD6-63E2-44B3-B234-365849D01FE6}"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1408495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1787DD6-63E2-44B3-B234-365849D01FE6}"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293012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81787DD6-63E2-44B3-B234-365849D01FE6}"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358792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81787DD6-63E2-44B3-B234-365849D01FE6}" type="datetimeFigureOut">
              <a:rPr lang="en-US" smtClean="0"/>
              <a:t>8/15/2021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880833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81787DD6-63E2-44B3-B234-365849D01FE6}"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2344757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81787DD6-63E2-44B3-B234-365849D01FE6}" type="datetimeFigureOut">
              <a:rPr lang="en-US" smtClean="0"/>
              <a:t>8/15/2021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391083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81787DD6-63E2-44B3-B234-365849D01FE6}" type="datetimeFigureOut">
              <a:rPr lang="en-US" smtClean="0"/>
              <a:t>8/15/2021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3538803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87DD6-63E2-44B3-B234-365849D01FE6}" type="datetimeFigureOut">
              <a:rPr lang="en-US" smtClean="0"/>
              <a:t>8/15/2021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127851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1787DD6-63E2-44B3-B234-365849D01FE6}"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1101953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81787DD6-63E2-44B3-B234-365849D01FE6}" type="datetimeFigureOut">
              <a:rPr lang="en-US" smtClean="0"/>
              <a:t>8/15/2021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2A5DB-622B-400A-868F-C19569CB1196}" type="slidenum">
              <a:rPr lang="en-US" smtClean="0"/>
              <a:t>‹#›</a:t>
            </a:fld>
            <a:endParaRPr lang="en-US"/>
          </a:p>
        </p:txBody>
      </p:sp>
    </p:spTree>
    <p:extLst>
      <p:ext uri="{BB962C8B-B14F-4D97-AF65-F5344CB8AC3E}">
        <p14:creationId xmlns:p14="http://schemas.microsoft.com/office/powerpoint/2010/main" val="831648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1787DD6-63E2-44B3-B234-365849D01FE6}" type="datetimeFigureOut">
              <a:rPr lang="en-US" smtClean="0"/>
              <a:t>8/15/2021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D52A5DB-622B-400A-868F-C19569CB1196}" type="slidenum">
              <a:rPr lang="en-US" smtClean="0"/>
              <a:t>‹#›</a:t>
            </a:fld>
            <a:endParaRPr lang="en-US"/>
          </a:p>
        </p:txBody>
      </p:sp>
    </p:spTree>
    <p:extLst>
      <p:ext uri="{BB962C8B-B14F-4D97-AF65-F5344CB8AC3E}">
        <p14:creationId xmlns:p14="http://schemas.microsoft.com/office/powerpoint/2010/main" val="103089156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5" Type="http://schemas.openxmlformats.org/officeDocument/2006/relationships/image" Target="../media/image6.png"/><Relationship Id="rId84" Type="http://schemas.openxmlformats.org/officeDocument/2006/relationships/image" Target="NULL"/><Relationship Id="rId2" Type="http://schemas.openxmlformats.org/officeDocument/2006/relationships/notesSlide" Target="../notesSlides/notesSlide3.xml"/><Relationship Id="rId88" Type="http://schemas.openxmlformats.org/officeDocument/2006/relationships/image" Target="NULL"/><Relationship Id="rId1" Type="http://schemas.openxmlformats.org/officeDocument/2006/relationships/slideLayout" Target="../slideLayouts/slideLayout2.xml"/><Relationship Id="rId86"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998DECB9-B102-4BE8-9594-2F5D00F5D5B1}"/>
              </a:ext>
            </a:extLst>
          </p:cNvPr>
          <p:cNvSpPr txBox="1"/>
          <p:nvPr/>
        </p:nvSpPr>
        <p:spPr>
          <a:xfrm>
            <a:off x="813787" y="1331650"/>
            <a:ext cx="10564426" cy="1754326"/>
          </a:xfrm>
          <a:prstGeom prst="rect">
            <a:avLst/>
          </a:prstGeom>
          <a:noFill/>
        </p:spPr>
        <p:txBody>
          <a:bodyPr wrap="square" rtlCol="0">
            <a:spAutoFit/>
          </a:bodyPr>
          <a:lstStyle/>
          <a:p>
            <a:pPr algn="ctr"/>
            <a:r>
              <a:rPr lang="en-US" sz="5400" b="1" dirty="0">
                <a:cs typeface="Calibri" panose="020F0502020204030204" pitchFamily="34" charset="0"/>
              </a:rPr>
              <a:t>Quantum Parameter Estimation with Neural Networks</a:t>
            </a:r>
          </a:p>
        </p:txBody>
      </p:sp>
      <p:sp>
        <p:nvSpPr>
          <p:cNvPr id="3" name="תיבת טקסט 2">
            <a:extLst>
              <a:ext uri="{FF2B5EF4-FFF2-40B4-BE49-F238E27FC236}">
                <a16:creationId xmlns:a16="http://schemas.microsoft.com/office/drawing/2014/main" id="{19172819-F316-4378-9F05-967F8AF72FF6}"/>
              </a:ext>
            </a:extLst>
          </p:cNvPr>
          <p:cNvSpPr txBox="1"/>
          <p:nvPr/>
        </p:nvSpPr>
        <p:spPr>
          <a:xfrm>
            <a:off x="2678926" y="3956690"/>
            <a:ext cx="6834148" cy="1569660"/>
          </a:xfrm>
          <a:prstGeom prst="rect">
            <a:avLst/>
          </a:prstGeom>
          <a:noFill/>
        </p:spPr>
        <p:txBody>
          <a:bodyPr wrap="square" rtlCol="0">
            <a:spAutoFit/>
          </a:bodyPr>
          <a:lstStyle/>
          <a:p>
            <a:pPr algn="ctr" rtl="0"/>
            <a:r>
              <a:rPr lang="en-US" sz="3200" b="1" dirty="0">
                <a:cs typeface="Calibri" panose="020F0502020204030204" pitchFamily="34" charset="0"/>
              </a:rPr>
              <a:t>Yakov Solomons &amp; Ariel Smooha</a:t>
            </a:r>
          </a:p>
          <a:p>
            <a:pPr algn="ctr" rtl="0"/>
            <a:endParaRPr lang="en-US" sz="3200" dirty="0">
              <a:cs typeface="Calibri" panose="020F0502020204030204" pitchFamily="34" charset="0"/>
            </a:endParaRPr>
          </a:p>
          <a:p>
            <a:pPr algn="ctr" rtl="0"/>
            <a:r>
              <a:rPr lang="en-US" sz="3200" b="1" dirty="0">
                <a:cs typeface="Calibri" panose="020F0502020204030204" pitchFamily="34" charset="0"/>
              </a:rPr>
              <a:t>15.08.2021</a:t>
            </a:r>
          </a:p>
        </p:txBody>
      </p:sp>
      <p:sp>
        <p:nvSpPr>
          <p:cNvPr id="4" name="תיבת טקסט 3">
            <a:extLst>
              <a:ext uri="{FF2B5EF4-FFF2-40B4-BE49-F238E27FC236}">
                <a16:creationId xmlns:a16="http://schemas.microsoft.com/office/drawing/2014/main" id="{0225001D-6E6F-4331-A5C5-4ADC9A14F61D}"/>
              </a:ext>
            </a:extLst>
          </p:cNvPr>
          <p:cNvSpPr txBox="1"/>
          <p:nvPr/>
        </p:nvSpPr>
        <p:spPr>
          <a:xfrm>
            <a:off x="0" y="6488668"/>
            <a:ext cx="6913486" cy="369332"/>
          </a:xfrm>
          <a:prstGeom prst="rect">
            <a:avLst/>
          </a:prstGeom>
          <a:noFill/>
        </p:spPr>
        <p:txBody>
          <a:bodyPr wrap="square">
            <a:spAutoFit/>
          </a:bodyPr>
          <a:lstStyle/>
          <a:p>
            <a:pPr algn="l"/>
            <a:r>
              <a:rPr lang="en-US" b="0" i="0" dirty="0" err="1">
                <a:effectLst/>
              </a:rPr>
              <a:t>Greplova</a:t>
            </a:r>
            <a:r>
              <a:rPr lang="en-US" b="0" i="0" dirty="0">
                <a:effectLst/>
              </a:rPr>
              <a:t> </a:t>
            </a:r>
            <a:r>
              <a:rPr lang="en-US" b="0" i="0" dirty="0" err="1">
                <a:effectLst/>
              </a:rPr>
              <a:t>Eliska</a:t>
            </a:r>
            <a:r>
              <a:rPr lang="en-US" b="0" i="0" dirty="0">
                <a:effectLst/>
              </a:rPr>
              <a:t>, et al. </a:t>
            </a:r>
            <a:r>
              <a:rPr lang="en-US" b="0" i="1" dirty="0" err="1">
                <a:effectLst/>
              </a:rPr>
              <a:t>arXiv</a:t>
            </a:r>
            <a:r>
              <a:rPr lang="en-US" b="0" i="1" dirty="0">
                <a:effectLst/>
              </a:rPr>
              <a:t> preprint arXiv:1711.05238</a:t>
            </a:r>
            <a:r>
              <a:rPr lang="en-US" b="0" i="0" dirty="0">
                <a:effectLst/>
              </a:rPr>
              <a:t> (2017)</a:t>
            </a:r>
            <a:endParaRPr lang="en-US" dirty="0"/>
          </a:p>
        </p:txBody>
      </p:sp>
    </p:spTree>
    <p:extLst>
      <p:ext uri="{BB962C8B-B14F-4D97-AF65-F5344CB8AC3E}">
        <p14:creationId xmlns:p14="http://schemas.microsoft.com/office/powerpoint/2010/main" val="101942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107C2712-08DF-415A-8743-26872CDDA8AD}"/>
              </a:ext>
            </a:extLst>
          </p:cNvPr>
          <p:cNvSpPr txBox="1"/>
          <p:nvPr/>
        </p:nvSpPr>
        <p:spPr>
          <a:xfrm>
            <a:off x="830813" y="151179"/>
            <a:ext cx="10530374" cy="1446550"/>
          </a:xfrm>
          <a:prstGeom prst="rect">
            <a:avLst/>
          </a:prstGeom>
          <a:noFill/>
        </p:spPr>
        <p:txBody>
          <a:bodyPr wrap="square" rtlCol="0">
            <a:spAutoFit/>
          </a:bodyPr>
          <a:lstStyle/>
          <a:p>
            <a:pPr algn="ctr"/>
            <a:r>
              <a:rPr lang="en-US" sz="4400" b="1" dirty="0"/>
              <a:t>Results – method 1</a:t>
            </a:r>
          </a:p>
          <a:p>
            <a:pPr algn="ctr"/>
            <a:r>
              <a:rPr lang="en-US" sz="4400" b="1" dirty="0"/>
              <a:t>CNN</a:t>
            </a:r>
          </a:p>
        </p:txBody>
      </p:sp>
      <p:sp>
        <p:nvSpPr>
          <p:cNvPr id="7" name="תיבת טקסט 6">
            <a:extLst>
              <a:ext uri="{FF2B5EF4-FFF2-40B4-BE49-F238E27FC236}">
                <a16:creationId xmlns:a16="http://schemas.microsoft.com/office/drawing/2014/main" id="{3CAF3A3F-74E9-4C61-9F9F-4DC489FB9AD4}"/>
              </a:ext>
            </a:extLst>
          </p:cNvPr>
          <p:cNvSpPr txBox="1"/>
          <p:nvPr/>
        </p:nvSpPr>
        <p:spPr>
          <a:xfrm>
            <a:off x="7719462" y="5812074"/>
            <a:ext cx="1376218" cy="369332"/>
          </a:xfrm>
          <a:prstGeom prst="rect">
            <a:avLst/>
          </a:prstGeom>
          <a:noFill/>
        </p:spPr>
        <p:txBody>
          <a:bodyPr wrap="square" rtlCol="0">
            <a:spAutoFit/>
          </a:bodyPr>
          <a:lstStyle/>
          <a:p>
            <a:pPr algn="ctr"/>
            <a:r>
              <a:rPr lang="en-US" dirty="0"/>
              <a:t>Epochs</a:t>
            </a:r>
          </a:p>
        </p:txBody>
      </p:sp>
      <p:sp>
        <p:nvSpPr>
          <p:cNvPr id="8" name="תיבת טקסט 7">
            <a:extLst>
              <a:ext uri="{FF2B5EF4-FFF2-40B4-BE49-F238E27FC236}">
                <a16:creationId xmlns:a16="http://schemas.microsoft.com/office/drawing/2014/main" id="{5F01CC7A-184C-4DD5-8365-D6302E1D9A50}"/>
              </a:ext>
            </a:extLst>
          </p:cNvPr>
          <p:cNvSpPr txBox="1"/>
          <p:nvPr/>
        </p:nvSpPr>
        <p:spPr>
          <a:xfrm rot="16200000">
            <a:off x="5794787" y="3987472"/>
            <a:ext cx="1376218" cy="369332"/>
          </a:xfrm>
          <a:prstGeom prst="rect">
            <a:avLst/>
          </a:prstGeom>
          <a:noFill/>
        </p:spPr>
        <p:txBody>
          <a:bodyPr wrap="square" rtlCol="0">
            <a:spAutoFit/>
          </a:bodyPr>
          <a:lstStyle/>
          <a:p>
            <a:pPr algn="ctr"/>
            <a:r>
              <a:rPr lang="en-US" dirty="0"/>
              <a:t>Accuracy</a:t>
            </a:r>
          </a:p>
        </p:txBody>
      </p:sp>
      <p:sp>
        <p:nvSpPr>
          <p:cNvPr id="9" name="תיבת טקסט 8">
            <a:extLst>
              <a:ext uri="{FF2B5EF4-FFF2-40B4-BE49-F238E27FC236}">
                <a16:creationId xmlns:a16="http://schemas.microsoft.com/office/drawing/2014/main" id="{0C7141FB-C2A3-4910-B575-E6FEECFFDE5B}"/>
              </a:ext>
            </a:extLst>
          </p:cNvPr>
          <p:cNvSpPr txBox="1"/>
          <p:nvPr/>
        </p:nvSpPr>
        <p:spPr>
          <a:xfrm>
            <a:off x="7276829" y="2689876"/>
            <a:ext cx="2261484" cy="369332"/>
          </a:xfrm>
          <a:prstGeom prst="rect">
            <a:avLst/>
          </a:prstGeom>
          <a:noFill/>
        </p:spPr>
        <p:txBody>
          <a:bodyPr wrap="square" rtlCol="0">
            <a:spAutoFit/>
          </a:bodyPr>
          <a:lstStyle/>
          <a:p>
            <a:pPr algn="ctr"/>
            <a:r>
              <a:rPr lang="en-US" dirty="0"/>
              <a:t>Accuracy vs. epochs</a:t>
            </a:r>
          </a:p>
        </p:txBody>
      </p:sp>
      <p:pic>
        <p:nvPicPr>
          <p:cNvPr id="11" name="Picture 2">
            <a:extLst>
              <a:ext uri="{FF2B5EF4-FFF2-40B4-BE49-F238E27FC236}">
                <a16:creationId xmlns:a16="http://schemas.microsoft.com/office/drawing/2014/main" id="{F4C951A5-46AC-4B12-8B9C-12CEB29EDD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460"/>
          <a:stretch/>
        </p:blipFill>
        <p:spPr bwMode="auto">
          <a:xfrm>
            <a:off x="6667562" y="3096303"/>
            <a:ext cx="3356726" cy="2774386"/>
          </a:xfrm>
          <a:prstGeom prst="rect">
            <a:avLst/>
          </a:prstGeom>
          <a:solidFill>
            <a:schemeClr val="tx1">
              <a:lumMod val="50000"/>
            </a:schemeClr>
          </a:solidFill>
        </p:spPr>
      </p:pic>
      <p:sp>
        <p:nvSpPr>
          <p:cNvPr id="12" name="תיבת טקסט 11">
            <a:extLst>
              <a:ext uri="{FF2B5EF4-FFF2-40B4-BE49-F238E27FC236}">
                <a16:creationId xmlns:a16="http://schemas.microsoft.com/office/drawing/2014/main" id="{7220D3F0-D940-4E2C-90A4-5DC1EF549349}"/>
              </a:ext>
            </a:extLst>
          </p:cNvPr>
          <p:cNvSpPr txBox="1"/>
          <p:nvPr/>
        </p:nvSpPr>
        <p:spPr>
          <a:xfrm>
            <a:off x="2935079" y="5812074"/>
            <a:ext cx="1376218" cy="369332"/>
          </a:xfrm>
          <a:prstGeom prst="rect">
            <a:avLst/>
          </a:prstGeom>
          <a:noFill/>
        </p:spPr>
        <p:txBody>
          <a:bodyPr wrap="square" rtlCol="0">
            <a:spAutoFit/>
          </a:bodyPr>
          <a:lstStyle/>
          <a:p>
            <a:pPr algn="ctr"/>
            <a:r>
              <a:rPr lang="en-US" dirty="0"/>
              <a:t>Epochs</a:t>
            </a:r>
          </a:p>
        </p:txBody>
      </p:sp>
      <p:sp>
        <p:nvSpPr>
          <p:cNvPr id="13" name="תיבת טקסט 12">
            <a:extLst>
              <a:ext uri="{FF2B5EF4-FFF2-40B4-BE49-F238E27FC236}">
                <a16:creationId xmlns:a16="http://schemas.microsoft.com/office/drawing/2014/main" id="{197B4B04-9D64-4BDE-AD66-A4F194B94414}"/>
              </a:ext>
            </a:extLst>
          </p:cNvPr>
          <p:cNvSpPr txBox="1"/>
          <p:nvPr/>
        </p:nvSpPr>
        <p:spPr>
          <a:xfrm rot="16200000">
            <a:off x="1087867" y="3987472"/>
            <a:ext cx="1376218" cy="369332"/>
          </a:xfrm>
          <a:prstGeom prst="rect">
            <a:avLst/>
          </a:prstGeom>
          <a:noFill/>
        </p:spPr>
        <p:txBody>
          <a:bodyPr wrap="square" rtlCol="0">
            <a:spAutoFit/>
          </a:bodyPr>
          <a:lstStyle/>
          <a:p>
            <a:pPr algn="ctr"/>
            <a:r>
              <a:rPr lang="en-US" dirty="0"/>
              <a:t>Loss</a:t>
            </a:r>
          </a:p>
        </p:txBody>
      </p:sp>
      <p:sp>
        <p:nvSpPr>
          <p:cNvPr id="14" name="תיבת טקסט 13">
            <a:extLst>
              <a:ext uri="{FF2B5EF4-FFF2-40B4-BE49-F238E27FC236}">
                <a16:creationId xmlns:a16="http://schemas.microsoft.com/office/drawing/2014/main" id="{ADA3ECD5-9720-4AB6-9051-929355B6E588}"/>
              </a:ext>
            </a:extLst>
          </p:cNvPr>
          <p:cNvSpPr txBox="1"/>
          <p:nvPr/>
        </p:nvSpPr>
        <p:spPr>
          <a:xfrm>
            <a:off x="2624612" y="2689876"/>
            <a:ext cx="1997152" cy="369332"/>
          </a:xfrm>
          <a:prstGeom prst="rect">
            <a:avLst/>
          </a:prstGeom>
          <a:noFill/>
        </p:spPr>
        <p:txBody>
          <a:bodyPr wrap="square" rtlCol="0">
            <a:spAutoFit/>
          </a:bodyPr>
          <a:lstStyle/>
          <a:p>
            <a:pPr algn="ctr"/>
            <a:r>
              <a:rPr lang="en-US" dirty="0"/>
              <a:t>Loss vs. epochs</a:t>
            </a:r>
          </a:p>
        </p:txBody>
      </p:sp>
      <p:pic>
        <p:nvPicPr>
          <p:cNvPr id="1026" name="Picture 2">
            <a:extLst>
              <a:ext uri="{FF2B5EF4-FFF2-40B4-BE49-F238E27FC236}">
                <a16:creationId xmlns:a16="http://schemas.microsoft.com/office/drawing/2014/main" id="{8462BBF9-FAEB-4DC8-A310-9F60D31AC7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460"/>
          <a:stretch/>
        </p:blipFill>
        <p:spPr bwMode="auto">
          <a:xfrm>
            <a:off x="1908890" y="3059208"/>
            <a:ext cx="3428596" cy="2833788"/>
          </a:xfrm>
          <a:prstGeom prst="rect">
            <a:avLst/>
          </a:prstGeom>
          <a:solidFill>
            <a:schemeClr val="tx1">
              <a:lumMod val="50000"/>
            </a:schemeClr>
          </a:solidFill>
        </p:spPr>
      </p:pic>
      <p:sp>
        <p:nvSpPr>
          <p:cNvPr id="17" name="תיבת טקסט 16">
            <a:extLst>
              <a:ext uri="{FF2B5EF4-FFF2-40B4-BE49-F238E27FC236}">
                <a16:creationId xmlns:a16="http://schemas.microsoft.com/office/drawing/2014/main" id="{04407B90-9EFB-414B-8D0F-1F0547245094}"/>
              </a:ext>
            </a:extLst>
          </p:cNvPr>
          <p:cNvSpPr txBox="1"/>
          <p:nvPr/>
        </p:nvSpPr>
        <p:spPr>
          <a:xfrm>
            <a:off x="451205" y="1646595"/>
            <a:ext cx="8341118" cy="954107"/>
          </a:xfrm>
          <a:prstGeom prst="rect">
            <a:avLst/>
          </a:prstGeom>
          <a:noFill/>
        </p:spPr>
        <p:txBody>
          <a:bodyPr wrap="square" rtlCol="0">
            <a:spAutoFit/>
          </a:bodyPr>
          <a:lstStyle/>
          <a:p>
            <a:r>
              <a:rPr lang="en-US" sz="2800" dirty="0"/>
              <a:t>Reaching similar accuracy but much stable process!</a:t>
            </a:r>
          </a:p>
          <a:p>
            <a:r>
              <a:rPr lang="en-US" sz="2800" dirty="0"/>
              <a:t>Simple CNN in this case</a:t>
            </a:r>
          </a:p>
        </p:txBody>
      </p:sp>
    </p:spTree>
    <p:extLst>
      <p:ext uri="{BB962C8B-B14F-4D97-AF65-F5344CB8AC3E}">
        <p14:creationId xmlns:p14="http://schemas.microsoft.com/office/powerpoint/2010/main" val="3974381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תיבת טקסט 14">
            <a:extLst>
              <a:ext uri="{FF2B5EF4-FFF2-40B4-BE49-F238E27FC236}">
                <a16:creationId xmlns:a16="http://schemas.microsoft.com/office/drawing/2014/main" id="{F38136EA-1EC4-440A-AF4A-39FAD12FDD8E}"/>
              </a:ext>
            </a:extLst>
          </p:cNvPr>
          <p:cNvSpPr txBox="1"/>
          <p:nvPr/>
        </p:nvSpPr>
        <p:spPr>
          <a:xfrm>
            <a:off x="830813" y="151179"/>
            <a:ext cx="10530374" cy="1446550"/>
          </a:xfrm>
          <a:prstGeom prst="rect">
            <a:avLst/>
          </a:prstGeom>
          <a:noFill/>
        </p:spPr>
        <p:txBody>
          <a:bodyPr wrap="square" rtlCol="0">
            <a:spAutoFit/>
          </a:bodyPr>
          <a:lstStyle/>
          <a:p>
            <a:pPr algn="ctr"/>
            <a:r>
              <a:rPr lang="en-US" sz="4400" b="1" dirty="0"/>
              <a:t>Results - method 2</a:t>
            </a:r>
          </a:p>
          <a:p>
            <a:pPr algn="ctr"/>
            <a:r>
              <a:rPr lang="en-US" sz="4400" b="1" dirty="0"/>
              <a:t>FCNN </a:t>
            </a:r>
          </a:p>
        </p:txBody>
      </p:sp>
      <p:sp>
        <p:nvSpPr>
          <p:cNvPr id="16" name="תיבת טקסט 15">
            <a:extLst>
              <a:ext uri="{FF2B5EF4-FFF2-40B4-BE49-F238E27FC236}">
                <a16:creationId xmlns:a16="http://schemas.microsoft.com/office/drawing/2014/main" id="{E826170B-C438-4927-9C21-044E894619F1}"/>
              </a:ext>
            </a:extLst>
          </p:cNvPr>
          <p:cNvSpPr txBox="1"/>
          <p:nvPr/>
        </p:nvSpPr>
        <p:spPr>
          <a:xfrm>
            <a:off x="474408" y="1572664"/>
            <a:ext cx="7499096" cy="523220"/>
          </a:xfrm>
          <a:prstGeom prst="rect">
            <a:avLst/>
          </a:prstGeom>
          <a:noFill/>
        </p:spPr>
        <p:txBody>
          <a:bodyPr wrap="square" rtlCol="0">
            <a:spAutoFit/>
          </a:bodyPr>
          <a:lstStyle/>
          <a:p>
            <a:r>
              <a:rPr lang="en-US" sz="2800" dirty="0"/>
              <a:t>Reaching better accuracy in spite of the jumps</a:t>
            </a:r>
          </a:p>
        </p:txBody>
      </p:sp>
      <p:sp>
        <p:nvSpPr>
          <p:cNvPr id="14" name="תיבת טקסט 13">
            <a:extLst>
              <a:ext uri="{FF2B5EF4-FFF2-40B4-BE49-F238E27FC236}">
                <a16:creationId xmlns:a16="http://schemas.microsoft.com/office/drawing/2014/main" id="{839EBC9A-3DB9-4ECA-873D-9470AC66028B}"/>
              </a:ext>
            </a:extLst>
          </p:cNvPr>
          <p:cNvSpPr txBox="1"/>
          <p:nvPr/>
        </p:nvSpPr>
        <p:spPr>
          <a:xfrm>
            <a:off x="2935079" y="5328186"/>
            <a:ext cx="1376218" cy="369332"/>
          </a:xfrm>
          <a:prstGeom prst="rect">
            <a:avLst/>
          </a:prstGeom>
          <a:noFill/>
        </p:spPr>
        <p:txBody>
          <a:bodyPr wrap="square" rtlCol="0">
            <a:spAutoFit/>
          </a:bodyPr>
          <a:lstStyle/>
          <a:p>
            <a:pPr algn="ctr"/>
            <a:r>
              <a:rPr lang="en-US" dirty="0"/>
              <a:t>Epochs</a:t>
            </a:r>
          </a:p>
        </p:txBody>
      </p:sp>
      <p:sp>
        <p:nvSpPr>
          <p:cNvPr id="19" name="תיבת טקסט 18">
            <a:extLst>
              <a:ext uri="{FF2B5EF4-FFF2-40B4-BE49-F238E27FC236}">
                <a16:creationId xmlns:a16="http://schemas.microsoft.com/office/drawing/2014/main" id="{66B5F532-434B-4933-8C49-AD7A02A63E72}"/>
              </a:ext>
            </a:extLst>
          </p:cNvPr>
          <p:cNvSpPr txBox="1"/>
          <p:nvPr/>
        </p:nvSpPr>
        <p:spPr>
          <a:xfrm>
            <a:off x="7719462" y="5328186"/>
            <a:ext cx="1376218" cy="369332"/>
          </a:xfrm>
          <a:prstGeom prst="rect">
            <a:avLst/>
          </a:prstGeom>
          <a:noFill/>
        </p:spPr>
        <p:txBody>
          <a:bodyPr wrap="square" rtlCol="0">
            <a:spAutoFit/>
          </a:bodyPr>
          <a:lstStyle/>
          <a:p>
            <a:pPr algn="ctr"/>
            <a:r>
              <a:rPr lang="en-US" dirty="0"/>
              <a:t>Epochs</a:t>
            </a:r>
          </a:p>
        </p:txBody>
      </p:sp>
      <p:sp>
        <p:nvSpPr>
          <p:cNvPr id="20" name="תיבת טקסט 19">
            <a:extLst>
              <a:ext uri="{FF2B5EF4-FFF2-40B4-BE49-F238E27FC236}">
                <a16:creationId xmlns:a16="http://schemas.microsoft.com/office/drawing/2014/main" id="{D1245DBE-D4FE-4875-B15F-A1D6CED7CFEB}"/>
              </a:ext>
            </a:extLst>
          </p:cNvPr>
          <p:cNvSpPr txBox="1"/>
          <p:nvPr/>
        </p:nvSpPr>
        <p:spPr>
          <a:xfrm rot="16200000">
            <a:off x="1087867" y="3503584"/>
            <a:ext cx="1376218" cy="369332"/>
          </a:xfrm>
          <a:prstGeom prst="rect">
            <a:avLst/>
          </a:prstGeom>
          <a:noFill/>
        </p:spPr>
        <p:txBody>
          <a:bodyPr wrap="square" rtlCol="0">
            <a:spAutoFit/>
          </a:bodyPr>
          <a:lstStyle/>
          <a:p>
            <a:pPr algn="ctr"/>
            <a:r>
              <a:rPr lang="en-US" dirty="0"/>
              <a:t>Loss</a:t>
            </a:r>
          </a:p>
        </p:txBody>
      </p:sp>
      <p:sp>
        <p:nvSpPr>
          <p:cNvPr id="21" name="תיבת טקסט 20">
            <a:extLst>
              <a:ext uri="{FF2B5EF4-FFF2-40B4-BE49-F238E27FC236}">
                <a16:creationId xmlns:a16="http://schemas.microsoft.com/office/drawing/2014/main" id="{89A132C6-5676-4A2E-9B12-E1DDE79AEDDF}"/>
              </a:ext>
            </a:extLst>
          </p:cNvPr>
          <p:cNvSpPr txBox="1"/>
          <p:nvPr/>
        </p:nvSpPr>
        <p:spPr>
          <a:xfrm rot="16200000">
            <a:off x="5794787" y="3503584"/>
            <a:ext cx="1376218" cy="369332"/>
          </a:xfrm>
          <a:prstGeom prst="rect">
            <a:avLst/>
          </a:prstGeom>
          <a:noFill/>
        </p:spPr>
        <p:txBody>
          <a:bodyPr wrap="square" rtlCol="0">
            <a:spAutoFit/>
          </a:bodyPr>
          <a:lstStyle/>
          <a:p>
            <a:pPr algn="ctr"/>
            <a:r>
              <a:rPr lang="en-US" dirty="0"/>
              <a:t>Accuracy</a:t>
            </a:r>
          </a:p>
        </p:txBody>
      </p:sp>
      <p:sp>
        <p:nvSpPr>
          <p:cNvPr id="22" name="תיבת טקסט 21">
            <a:extLst>
              <a:ext uri="{FF2B5EF4-FFF2-40B4-BE49-F238E27FC236}">
                <a16:creationId xmlns:a16="http://schemas.microsoft.com/office/drawing/2014/main" id="{0EADF904-6267-4434-8CF9-CEDFA5DE7A6C}"/>
              </a:ext>
            </a:extLst>
          </p:cNvPr>
          <p:cNvSpPr txBox="1"/>
          <p:nvPr/>
        </p:nvSpPr>
        <p:spPr>
          <a:xfrm>
            <a:off x="2624612" y="2205988"/>
            <a:ext cx="1997152" cy="369332"/>
          </a:xfrm>
          <a:prstGeom prst="rect">
            <a:avLst/>
          </a:prstGeom>
          <a:noFill/>
        </p:spPr>
        <p:txBody>
          <a:bodyPr wrap="square" rtlCol="0">
            <a:spAutoFit/>
          </a:bodyPr>
          <a:lstStyle/>
          <a:p>
            <a:pPr algn="ctr"/>
            <a:r>
              <a:rPr lang="en-US" dirty="0"/>
              <a:t>Loss vs. epochs</a:t>
            </a:r>
          </a:p>
        </p:txBody>
      </p:sp>
      <p:sp>
        <p:nvSpPr>
          <p:cNvPr id="23" name="תיבת טקסט 22">
            <a:extLst>
              <a:ext uri="{FF2B5EF4-FFF2-40B4-BE49-F238E27FC236}">
                <a16:creationId xmlns:a16="http://schemas.microsoft.com/office/drawing/2014/main" id="{763147E6-5C6C-4215-98DF-EC5B8587074F}"/>
              </a:ext>
            </a:extLst>
          </p:cNvPr>
          <p:cNvSpPr txBox="1"/>
          <p:nvPr/>
        </p:nvSpPr>
        <p:spPr>
          <a:xfrm>
            <a:off x="7276829" y="2205988"/>
            <a:ext cx="2261484" cy="369332"/>
          </a:xfrm>
          <a:prstGeom prst="rect">
            <a:avLst/>
          </a:prstGeom>
          <a:noFill/>
        </p:spPr>
        <p:txBody>
          <a:bodyPr wrap="square" rtlCol="0">
            <a:spAutoFit/>
          </a:bodyPr>
          <a:lstStyle/>
          <a:p>
            <a:pPr algn="ctr"/>
            <a:r>
              <a:rPr lang="en-US" dirty="0"/>
              <a:t>Accuracy vs. epochs</a:t>
            </a:r>
          </a:p>
        </p:txBody>
      </p:sp>
      <p:pic>
        <p:nvPicPr>
          <p:cNvPr id="13" name="תמונה 12"/>
          <p:cNvPicPr>
            <a:picLocks noChangeAspect="1"/>
          </p:cNvPicPr>
          <p:nvPr/>
        </p:nvPicPr>
        <p:blipFill>
          <a:blip r:embed="rId3"/>
          <a:stretch>
            <a:fillRect/>
          </a:stretch>
        </p:blipFill>
        <p:spPr>
          <a:xfrm>
            <a:off x="1968518" y="2572879"/>
            <a:ext cx="3254748" cy="2761200"/>
          </a:xfrm>
          <a:prstGeom prst="rect">
            <a:avLst/>
          </a:prstGeom>
        </p:spPr>
      </p:pic>
      <p:pic>
        <p:nvPicPr>
          <p:cNvPr id="5" name="תמונה 4"/>
          <p:cNvPicPr>
            <a:picLocks noChangeAspect="1"/>
          </p:cNvPicPr>
          <p:nvPr/>
        </p:nvPicPr>
        <p:blipFill>
          <a:blip r:embed="rId4"/>
          <a:stretch>
            <a:fillRect/>
          </a:stretch>
        </p:blipFill>
        <p:spPr>
          <a:xfrm>
            <a:off x="6751002" y="2580110"/>
            <a:ext cx="3481739" cy="2772000"/>
          </a:xfrm>
          <a:prstGeom prst="rect">
            <a:avLst/>
          </a:prstGeom>
        </p:spPr>
      </p:pic>
      <p:pic>
        <p:nvPicPr>
          <p:cNvPr id="6" name="תמונה 5"/>
          <p:cNvPicPr>
            <a:picLocks noChangeAspect="1"/>
          </p:cNvPicPr>
          <p:nvPr/>
        </p:nvPicPr>
        <p:blipFill>
          <a:blip r:embed="rId5"/>
          <a:stretch>
            <a:fillRect/>
          </a:stretch>
        </p:blipFill>
        <p:spPr>
          <a:xfrm>
            <a:off x="3692696" y="6200233"/>
            <a:ext cx="4714875" cy="266700"/>
          </a:xfrm>
          <a:prstGeom prst="rect">
            <a:avLst/>
          </a:prstGeom>
        </p:spPr>
      </p:pic>
    </p:spTree>
    <p:extLst>
      <p:ext uri="{BB962C8B-B14F-4D97-AF65-F5344CB8AC3E}">
        <p14:creationId xmlns:p14="http://schemas.microsoft.com/office/powerpoint/2010/main" val="21935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תיבת טקסט 14">
            <a:extLst>
              <a:ext uri="{FF2B5EF4-FFF2-40B4-BE49-F238E27FC236}">
                <a16:creationId xmlns:a16="http://schemas.microsoft.com/office/drawing/2014/main" id="{F38136EA-1EC4-440A-AF4A-39FAD12FDD8E}"/>
              </a:ext>
            </a:extLst>
          </p:cNvPr>
          <p:cNvSpPr txBox="1"/>
          <p:nvPr/>
        </p:nvSpPr>
        <p:spPr>
          <a:xfrm>
            <a:off x="830813" y="151179"/>
            <a:ext cx="10530374" cy="1446550"/>
          </a:xfrm>
          <a:prstGeom prst="rect">
            <a:avLst/>
          </a:prstGeom>
          <a:noFill/>
        </p:spPr>
        <p:txBody>
          <a:bodyPr wrap="square" rtlCol="0">
            <a:spAutoFit/>
          </a:bodyPr>
          <a:lstStyle/>
          <a:p>
            <a:pPr algn="ctr"/>
            <a:r>
              <a:rPr lang="en-US" sz="4400" b="1" dirty="0"/>
              <a:t>Results – method 2</a:t>
            </a:r>
          </a:p>
          <a:p>
            <a:pPr algn="ctr"/>
            <a:r>
              <a:rPr lang="en-US" sz="4400" b="1" dirty="0"/>
              <a:t>CNN</a:t>
            </a:r>
          </a:p>
        </p:txBody>
      </p:sp>
      <p:sp>
        <p:nvSpPr>
          <p:cNvPr id="14" name="תיבת טקסט 13">
            <a:extLst>
              <a:ext uri="{FF2B5EF4-FFF2-40B4-BE49-F238E27FC236}">
                <a16:creationId xmlns:a16="http://schemas.microsoft.com/office/drawing/2014/main" id="{839EBC9A-3DB9-4ECA-873D-9470AC66028B}"/>
              </a:ext>
            </a:extLst>
          </p:cNvPr>
          <p:cNvSpPr txBox="1"/>
          <p:nvPr/>
        </p:nvSpPr>
        <p:spPr>
          <a:xfrm>
            <a:off x="2935079" y="5337064"/>
            <a:ext cx="1376218" cy="369332"/>
          </a:xfrm>
          <a:prstGeom prst="rect">
            <a:avLst/>
          </a:prstGeom>
          <a:noFill/>
        </p:spPr>
        <p:txBody>
          <a:bodyPr wrap="square" rtlCol="0">
            <a:spAutoFit/>
          </a:bodyPr>
          <a:lstStyle/>
          <a:p>
            <a:pPr algn="ctr"/>
            <a:r>
              <a:rPr lang="en-US" dirty="0"/>
              <a:t>Epochs</a:t>
            </a:r>
          </a:p>
        </p:txBody>
      </p:sp>
      <p:sp>
        <p:nvSpPr>
          <p:cNvPr id="19" name="תיבת טקסט 18">
            <a:extLst>
              <a:ext uri="{FF2B5EF4-FFF2-40B4-BE49-F238E27FC236}">
                <a16:creationId xmlns:a16="http://schemas.microsoft.com/office/drawing/2014/main" id="{66B5F532-434B-4933-8C49-AD7A02A63E72}"/>
              </a:ext>
            </a:extLst>
          </p:cNvPr>
          <p:cNvSpPr txBox="1"/>
          <p:nvPr/>
        </p:nvSpPr>
        <p:spPr>
          <a:xfrm>
            <a:off x="7719462" y="5337064"/>
            <a:ext cx="1376218" cy="369332"/>
          </a:xfrm>
          <a:prstGeom prst="rect">
            <a:avLst/>
          </a:prstGeom>
          <a:noFill/>
        </p:spPr>
        <p:txBody>
          <a:bodyPr wrap="square" rtlCol="0">
            <a:spAutoFit/>
          </a:bodyPr>
          <a:lstStyle/>
          <a:p>
            <a:pPr algn="ctr"/>
            <a:r>
              <a:rPr lang="en-US" dirty="0"/>
              <a:t>Epochs</a:t>
            </a:r>
          </a:p>
        </p:txBody>
      </p:sp>
      <p:sp>
        <p:nvSpPr>
          <p:cNvPr id="20" name="תיבת טקסט 19">
            <a:extLst>
              <a:ext uri="{FF2B5EF4-FFF2-40B4-BE49-F238E27FC236}">
                <a16:creationId xmlns:a16="http://schemas.microsoft.com/office/drawing/2014/main" id="{D1245DBE-D4FE-4875-B15F-A1D6CED7CFEB}"/>
              </a:ext>
            </a:extLst>
          </p:cNvPr>
          <p:cNvSpPr txBox="1"/>
          <p:nvPr/>
        </p:nvSpPr>
        <p:spPr>
          <a:xfrm rot="16200000">
            <a:off x="1087867" y="3512462"/>
            <a:ext cx="1376218" cy="369332"/>
          </a:xfrm>
          <a:prstGeom prst="rect">
            <a:avLst/>
          </a:prstGeom>
          <a:noFill/>
        </p:spPr>
        <p:txBody>
          <a:bodyPr wrap="square" rtlCol="0">
            <a:spAutoFit/>
          </a:bodyPr>
          <a:lstStyle/>
          <a:p>
            <a:pPr algn="ctr"/>
            <a:r>
              <a:rPr lang="en-US" dirty="0"/>
              <a:t>Loss</a:t>
            </a:r>
          </a:p>
        </p:txBody>
      </p:sp>
      <p:sp>
        <p:nvSpPr>
          <p:cNvPr id="21" name="תיבת טקסט 20">
            <a:extLst>
              <a:ext uri="{FF2B5EF4-FFF2-40B4-BE49-F238E27FC236}">
                <a16:creationId xmlns:a16="http://schemas.microsoft.com/office/drawing/2014/main" id="{89A132C6-5676-4A2E-9B12-E1DDE79AEDDF}"/>
              </a:ext>
            </a:extLst>
          </p:cNvPr>
          <p:cNvSpPr txBox="1"/>
          <p:nvPr/>
        </p:nvSpPr>
        <p:spPr>
          <a:xfrm rot="16200000">
            <a:off x="5794787" y="3512462"/>
            <a:ext cx="1376218" cy="369332"/>
          </a:xfrm>
          <a:prstGeom prst="rect">
            <a:avLst/>
          </a:prstGeom>
          <a:noFill/>
        </p:spPr>
        <p:txBody>
          <a:bodyPr wrap="square" rtlCol="0">
            <a:spAutoFit/>
          </a:bodyPr>
          <a:lstStyle/>
          <a:p>
            <a:pPr algn="ctr"/>
            <a:r>
              <a:rPr lang="en-US" dirty="0"/>
              <a:t>Accuracy</a:t>
            </a:r>
          </a:p>
        </p:txBody>
      </p:sp>
      <p:sp>
        <p:nvSpPr>
          <p:cNvPr id="22" name="תיבת טקסט 21">
            <a:extLst>
              <a:ext uri="{FF2B5EF4-FFF2-40B4-BE49-F238E27FC236}">
                <a16:creationId xmlns:a16="http://schemas.microsoft.com/office/drawing/2014/main" id="{0EADF904-6267-4434-8CF9-CEDFA5DE7A6C}"/>
              </a:ext>
            </a:extLst>
          </p:cNvPr>
          <p:cNvSpPr txBox="1"/>
          <p:nvPr/>
        </p:nvSpPr>
        <p:spPr>
          <a:xfrm>
            <a:off x="2624612" y="2214866"/>
            <a:ext cx="1997152" cy="369332"/>
          </a:xfrm>
          <a:prstGeom prst="rect">
            <a:avLst/>
          </a:prstGeom>
          <a:noFill/>
        </p:spPr>
        <p:txBody>
          <a:bodyPr wrap="square" rtlCol="0">
            <a:spAutoFit/>
          </a:bodyPr>
          <a:lstStyle/>
          <a:p>
            <a:pPr algn="ctr"/>
            <a:r>
              <a:rPr lang="en-US" dirty="0"/>
              <a:t>Loss vs. epochs</a:t>
            </a:r>
          </a:p>
        </p:txBody>
      </p:sp>
      <p:sp>
        <p:nvSpPr>
          <p:cNvPr id="23" name="תיבת טקסט 22">
            <a:extLst>
              <a:ext uri="{FF2B5EF4-FFF2-40B4-BE49-F238E27FC236}">
                <a16:creationId xmlns:a16="http://schemas.microsoft.com/office/drawing/2014/main" id="{763147E6-5C6C-4215-98DF-EC5B8587074F}"/>
              </a:ext>
            </a:extLst>
          </p:cNvPr>
          <p:cNvSpPr txBox="1"/>
          <p:nvPr/>
        </p:nvSpPr>
        <p:spPr>
          <a:xfrm>
            <a:off x="7276829" y="2214866"/>
            <a:ext cx="2261484" cy="369332"/>
          </a:xfrm>
          <a:prstGeom prst="rect">
            <a:avLst/>
          </a:prstGeom>
          <a:noFill/>
        </p:spPr>
        <p:txBody>
          <a:bodyPr wrap="square" rtlCol="0">
            <a:spAutoFit/>
          </a:bodyPr>
          <a:lstStyle/>
          <a:p>
            <a:pPr algn="ctr"/>
            <a:r>
              <a:rPr lang="en-US" dirty="0"/>
              <a:t>Accuracy vs. epochs</a:t>
            </a:r>
          </a:p>
        </p:txBody>
      </p:sp>
      <p:pic>
        <p:nvPicPr>
          <p:cNvPr id="17" name="Picture 2">
            <a:extLst>
              <a:ext uri="{FF2B5EF4-FFF2-40B4-BE49-F238E27FC236}">
                <a16:creationId xmlns:a16="http://schemas.microsoft.com/office/drawing/2014/main" id="{FAFFCCAB-1F3D-42D5-B1F4-658F6BDE5D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599"/>
          <a:stretch/>
        </p:blipFill>
        <p:spPr bwMode="auto">
          <a:xfrm>
            <a:off x="6671331" y="2640372"/>
            <a:ext cx="3400147" cy="2755307"/>
          </a:xfrm>
          <a:prstGeom prst="rect">
            <a:avLst/>
          </a:prstGeom>
          <a:solidFill>
            <a:schemeClr val="tx1">
              <a:lumMod val="50000"/>
            </a:schemeClr>
          </a:solidFill>
        </p:spPr>
      </p:pic>
      <p:pic>
        <p:nvPicPr>
          <p:cNvPr id="18" name="Picture 2">
            <a:extLst>
              <a:ext uri="{FF2B5EF4-FFF2-40B4-BE49-F238E27FC236}">
                <a16:creationId xmlns:a16="http://schemas.microsoft.com/office/drawing/2014/main" id="{7758BE0B-4162-4593-9C77-18CCD56255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1080"/>
          <a:stretch/>
        </p:blipFill>
        <p:spPr bwMode="auto">
          <a:xfrm>
            <a:off x="1933335" y="2640372"/>
            <a:ext cx="3300276" cy="2755307"/>
          </a:xfrm>
          <a:prstGeom prst="rect">
            <a:avLst/>
          </a:prstGeom>
          <a:solidFill>
            <a:schemeClr val="tx1">
              <a:lumMod val="50000"/>
            </a:schemeClr>
          </a:solidFill>
        </p:spPr>
      </p:pic>
      <p:pic>
        <p:nvPicPr>
          <p:cNvPr id="2" name="תמונה 1">
            <a:extLst>
              <a:ext uri="{FF2B5EF4-FFF2-40B4-BE49-F238E27FC236}">
                <a16:creationId xmlns:a16="http://schemas.microsoft.com/office/drawing/2014/main" id="{A5154761-535F-4C81-8311-FA0FC8D86F12}"/>
              </a:ext>
            </a:extLst>
          </p:cNvPr>
          <p:cNvPicPr>
            <a:picLocks noChangeAspect="1"/>
          </p:cNvPicPr>
          <p:nvPr/>
        </p:nvPicPr>
        <p:blipFill>
          <a:blip r:embed="rId4"/>
          <a:stretch>
            <a:fillRect/>
          </a:stretch>
        </p:blipFill>
        <p:spPr>
          <a:xfrm>
            <a:off x="3364945" y="6023893"/>
            <a:ext cx="4858428" cy="314369"/>
          </a:xfrm>
          <a:prstGeom prst="rect">
            <a:avLst/>
          </a:prstGeom>
        </p:spPr>
      </p:pic>
      <p:sp>
        <p:nvSpPr>
          <p:cNvPr id="24" name="תיבת טקסט 23">
            <a:extLst>
              <a:ext uri="{FF2B5EF4-FFF2-40B4-BE49-F238E27FC236}">
                <a16:creationId xmlns:a16="http://schemas.microsoft.com/office/drawing/2014/main" id="{1BCD48C3-2328-45C1-9E25-6734B83E609F}"/>
              </a:ext>
            </a:extLst>
          </p:cNvPr>
          <p:cNvSpPr txBox="1"/>
          <p:nvPr/>
        </p:nvSpPr>
        <p:spPr>
          <a:xfrm>
            <a:off x="454872" y="1619711"/>
            <a:ext cx="7499096" cy="523220"/>
          </a:xfrm>
          <a:prstGeom prst="rect">
            <a:avLst/>
          </a:prstGeom>
          <a:noFill/>
        </p:spPr>
        <p:txBody>
          <a:bodyPr wrap="square" rtlCol="0">
            <a:spAutoFit/>
          </a:bodyPr>
          <a:lstStyle/>
          <a:p>
            <a:r>
              <a:rPr lang="en-US" sz="2800" dirty="0"/>
              <a:t>Reaching great accuracy without jumps! </a:t>
            </a:r>
          </a:p>
        </p:txBody>
      </p:sp>
    </p:spTree>
    <p:extLst>
      <p:ext uri="{BB962C8B-B14F-4D97-AF65-F5344CB8AC3E}">
        <p14:creationId xmlns:p14="http://schemas.microsoft.com/office/powerpoint/2010/main" val="256339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תמונה 1"/>
          <p:cNvPicPr>
            <a:picLocks noChangeAspect="1"/>
          </p:cNvPicPr>
          <p:nvPr/>
        </p:nvPicPr>
        <p:blipFill>
          <a:blip r:embed="rId3"/>
          <a:stretch>
            <a:fillRect/>
          </a:stretch>
        </p:blipFill>
        <p:spPr>
          <a:xfrm>
            <a:off x="1864620" y="4030324"/>
            <a:ext cx="8462760" cy="2384079"/>
          </a:xfrm>
          <a:prstGeom prst="rect">
            <a:avLst/>
          </a:prstGeom>
        </p:spPr>
      </p:pic>
      <p:sp>
        <p:nvSpPr>
          <p:cNvPr id="159" name="תיבת טקסט 14">
            <a:extLst>
              <a:ext uri="{FF2B5EF4-FFF2-40B4-BE49-F238E27FC236}">
                <a16:creationId xmlns:a16="http://schemas.microsoft.com/office/drawing/2014/main" id="{F38136EA-1EC4-440A-AF4A-39FAD12FDD8E}"/>
              </a:ext>
            </a:extLst>
          </p:cNvPr>
          <p:cNvSpPr txBox="1"/>
          <p:nvPr/>
        </p:nvSpPr>
        <p:spPr>
          <a:xfrm>
            <a:off x="830813" y="151179"/>
            <a:ext cx="10530374" cy="769441"/>
          </a:xfrm>
          <a:prstGeom prst="rect">
            <a:avLst/>
          </a:prstGeom>
          <a:noFill/>
        </p:spPr>
        <p:txBody>
          <a:bodyPr wrap="square" rtlCol="0">
            <a:spAutoFit/>
          </a:bodyPr>
          <a:lstStyle/>
          <a:p>
            <a:pPr algn="ctr"/>
            <a:r>
              <a:rPr lang="en-US" sz="4400" b="1" dirty="0"/>
              <a:t>Results – method 2: CNN – 1D</a:t>
            </a:r>
          </a:p>
        </p:txBody>
      </p:sp>
      <p:pic>
        <p:nvPicPr>
          <p:cNvPr id="78" name="תמונה 77"/>
          <p:cNvPicPr>
            <a:picLocks noChangeAspect="1"/>
          </p:cNvPicPr>
          <p:nvPr/>
        </p:nvPicPr>
        <p:blipFill>
          <a:blip r:embed="rId4"/>
          <a:stretch>
            <a:fillRect/>
          </a:stretch>
        </p:blipFill>
        <p:spPr>
          <a:xfrm>
            <a:off x="2742942" y="1185315"/>
            <a:ext cx="6064174" cy="2580314"/>
          </a:xfrm>
          <a:prstGeom prst="rect">
            <a:avLst/>
          </a:prstGeom>
        </p:spPr>
      </p:pic>
    </p:spTree>
    <p:extLst>
      <p:ext uri="{BB962C8B-B14F-4D97-AF65-F5344CB8AC3E}">
        <p14:creationId xmlns:p14="http://schemas.microsoft.com/office/powerpoint/2010/main" val="1446822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CB277015-5C20-4E90-B3CA-C28FFDF339B1}"/>
              </a:ext>
            </a:extLst>
          </p:cNvPr>
          <p:cNvSpPr>
            <a:spLocks noChangeArrowheads="1"/>
          </p:cNvSpPr>
          <p:nvPr/>
        </p:nvSpPr>
        <p:spPr bwMode="auto">
          <a:xfrm>
            <a:off x="471019" y="0"/>
            <a:ext cx="4123245" cy="6601807"/>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class </a:t>
            </a:r>
            <a:r>
              <a:rPr kumimoji="0" lang="en-US" altLang="en-US" sz="900" b="0" i="0" u="none" strike="noStrike" cap="none" normalizeH="0" baseline="0" dirty="0" err="1">
                <a:ln>
                  <a:noFill/>
                </a:ln>
                <a:solidFill>
                  <a:srgbClr val="A9B7C6"/>
                </a:solidFill>
                <a:effectLst/>
                <a:latin typeface="JetBrains Mono"/>
              </a:rPr>
              <a:t>CNN_Net</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nn.Module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def </a:t>
            </a:r>
            <a:r>
              <a:rPr kumimoji="0" lang="en-US" altLang="en-US" sz="900" b="0" i="0" u="none" strike="noStrike" cap="none" normalizeH="0" baseline="0" dirty="0">
                <a:ln>
                  <a:noFill/>
                </a:ln>
                <a:solidFill>
                  <a:srgbClr val="B200B2"/>
                </a:solidFill>
                <a:effectLst/>
                <a:latin typeface="JetBrains Mono"/>
              </a:rPr>
              <a:t>__</a:t>
            </a:r>
            <a:r>
              <a:rPr kumimoji="0" lang="en-US" altLang="en-US" sz="900" b="0" i="0" u="none" strike="noStrike" cap="none" normalizeH="0" baseline="0" dirty="0" err="1">
                <a:ln>
                  <a:noFill/>
                </a:ln>
                <a:solidFill>
                  <a:srgbClr val="B200B2"/>
                </a:solidFill>
                <a:effectLst/>
                <a:latin typeface="JetBrains Mono"/>
              </a:rPr>
              <a:t>init</a:t>
            </a:r>
            <a:r>
              <a:rPr kumimoji="0" lang="en-US" altLang="en-US" sz="900" b="0" i="0" u="none" strike="noStrike" cap="none" normalizeH="0" baseline="0" dirty="0">
                <a:ln>
                  <a:noFill/>
                </a:ln>
                <a:solidFill>
                  <a:srgbClr val="B200B2"/>
                </a:solidFill>
                <a:effectLst/>
                <a:latin typeface="JetBrains Mono"/>
              </a:rPr>
              <a:t>__</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94558D"/>
                </a:solidFill>
                <a:effectLst/>
                <a:latin typeface="JetBrains Mono"/>
              </a:rPr>
              <a:t>self</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super().</a:t>
            </a:r>
            <a:r>
              <a:rPr kumimoji="0" lang="en-US" altLang="en-US" sz="900" b="0" i="0" u="none" strike="noStrike" cap="none" normalizeH="0" baseline="0" dirty="0">
                <a:ln>
                  <a:noFill/>
                </a:ln>
                <a:solidFill>
                  <a:srgbClr val="B200B2"/>
                </a:solidFill>
                <a:effectLst/>
                <a:latin typeface="JetBrains Mono"/>
              </a:rPr>
              <a:t>__</a:t>
            </a:r>
            <a:r>
              <a:rPr kumimoji="0" lang="en-US" altLang="en-US" sz="900" b="0" i="0" u="none" strike="noStrike" cap="none" normalizeH="0" baseline="0" dirty="0" err="1">
                <a:ln>
                  <a:noFill/>
                </a:ln>
                <a:solidFill>
                  <a:srgbClr val="B200B2"/>
                </a:solidFill>
                <a:effectLst/>
                <a:latin typeface="JetBrains Mono"/>
              </a:rPr>
              <a:t>init</a:t>
            </a:r>
            <a:r>
              <a:rPr kumimoji="0" lang="en-US" altLang="en-US" sz="900" b="0" i="0" u="none" strike="noStrike" cap="none" normalizeH="0" baseline="0" dirty="0">
                <a:ln>
                  <a:noFill/>
                </a:ln>
                <a:solidFill>
                  <a:srgbClr val="B200B2"/>
                </a:solidFill>
                <a:effectLst/>
                <a:latin typeface="JetBrains Mono"/>
              </a:rPr>
              <a:t>__</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94558D"/>
                </a:solidFill>
                <a:effectLst/>
                <a:latin typeface="JetBrains Mono"/>
              </a:rPr>
              <a:t>self</a:t>
            </a:r>
            <a:r>
              <a:rPr kumimoji="0" lang="en-US" altLang="en-US" sz="900" b="0" i="0" u="none" strike="noStrike" cap="none" normalizeH="0" baseline="0" dirty="0" err="1">
                <a:ln>
                  <a:noFill/>
                </a:ln>
                <a:solidFill>
                  <a:srgbClr val="A9B7C6"/>
                </a:solidFill>
                <a:effectLst/>
                <a:latin typeface="JetBrains Mono"/>
              </a:rPr>
              <a:t>.features</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err="1">
                <a:ln>
                  <a:noFill/>
                </a:ln>
                <a:solidFill>
                  <a:srgbClr val="A9B7C6"/>
                </a:solidFill>
                <a:effectLst/>
                <a:latin typeface="JetBrains Mono"/>
              </a:rPr>
              <a:t>nn.Sequential</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Conv1d(</a:t>
            </a:r>
            <a:r>
              <a:rPr kumimoji="0" lang="en-US" altLang="en-US" sz="900" b="0" i="0" u="none" strike="noStrike" cap="none" normalizeH="0" baseline="0" dirty="0">
                <a:ln>
                  <a:noFill/>
                </a:ln>
                <a:solidFill>
                  <a:srgbClr val="6897BB"/>
                </a:solidFill>
                <a:effectLst/>
                <a:latin typeface="JetBrains Mono"/>
              </a:rPr>
              <a:t>3</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64</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3</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64, 5000</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ReLU</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A4926"/>
                </a:solidFill>
                <a:effectLst/>
                <a:latin typeface="JetBrains Mono"/>
              </a:rPr>
              <a:t>inplace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True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MaxPool1d(</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dilation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ceil_mode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False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64, 2500</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Conv1d(</a:t>
            </a:r>
            <a:r>
              <a:rPr kumimoji="0" lang="en-US" altLang="en-US" sz="900" b="0" i="0" u="none" strike="noStrike" cap="none" normalizeH="0" baseline="0" dirty="0">
                <a:ln>
                  <a:noFill/>
                </a:ln>
                <a:solidFill>
                  <a:srgbClr val="6897BB"/>
                </a:solidFill>
                <a:effectLst/>
                <a:latin typeface="JetBrains Mono"/>
              </a:rPr>
              <a:t>64</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128</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3</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ReLU</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A4926"/>
                </a:solidFill>
                <a:effectLst/>
                <a:latin typeface="JetBrains Mono"/>
              </a:rPr>
              <a:t>inplace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True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128, 2500</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MaxPool1d(</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dilation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ceil_mode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False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128, 1250</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Conv1d(</a:t>
            </a:r>
            <a:r>
              <a:rPr kumimoji="0" lang="en-US" altLang="en-US" sz="900" b="0" i="0" u="none" strike="noStrike" cap="none" normalizeH="0" baseline="0" dirty="0">
                <a:ln>
                  <a:noFill/>
                </a:ln>
                <a:solidFill>
                  <a:srgbClr val="6897BB"/>
                </a:solidFill>
                <a:effectLst/>
                <a:latin typeface="JetBrains Mono"/>
              </a:rPr>
              <a:t>128</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256</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3</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ReLU</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A4926"/>
                </a:solidFill>
                <a:effectLst/>
                <a:latin typeface="JetBrains Mono"/>
              </a:rPr>
              <a:t>inplace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True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256, 1250</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Conv1d(</a:t>
            </a:r>
            <a:r>
              <a:rPr kumimoji="0" lang="en-US" altLang="en-US" sz="900" b="0" i="0" u="none" strike="noStrike" cap="none" normalizeH="0" baseline="0" dirty="0">
                <a:ln>
                  <a:noFill/>
                </a:ln>
                <a:solidFill>
                  <a:srgbClr val="6897BB"/>
                </a:solidFill>
                <a:effectLst/>
                <a:latin typeface="JetBrains Mono"/>
              </a:rPr>
              <a:t>256</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256</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3</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ReLU</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A4926"/>
                </a:solidFill>
                <a:effectLst/>
                <a:latin typeface="JetBrains Mono"/>
              </a:rPr>
              <a:t>inplace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True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256, 1250</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MaxPool1d(</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dilation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ceil_mode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False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256, 625</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Conv1d(</a:t>
            </a:r>
            <a:r>
              <a:rPr kumimoji="0" lang="en-US" altLang="en-US" sz="900" b="0" i="0" u="none" strike="noStrike" cap="none" normalizeH="0" baseline="0" dirty="0">
                <a:ln>
                  <a:noFill/>
                </a:ln>
                <a:solidFill>
                  <a:srgbClr val="6897BB"/>
                </a:solidFill>
                <a:effectLst/>
                <a:latin typeface="JetBrains Mono"/>
              </a:rPr>
              <a:t>256</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512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3</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ReLU</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A4926"/>
                </a:solidFill>
                <a:effectLst/>
                <a:latin typeface="JetBrains Mono"/>
              </a:rPr>
              <a:t>inplace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True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512, 625</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Conv1d(</a:t>
            </a:r>
            <a:r>
              <a:rPr kumimoji="0" lang="en-US" altLang="en-US" sz="900" b="0" i="0" u="none" strike="noStrike" cap="none" normalizeH="0" baseline="0" dirty="0">
                <a:ln>
                  <a:noFill/>
                </a:ln>
                <a:solidFill>
                  <a:srgbClr val="6897BB"/>
                </a:solidFill>
                <a:effectLst/>
                <a:latin typeface="JetBrains Mono"/>
              </a:rPr>
              <a:t>512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512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3</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ReLU</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A4926"/>
                </a:solidFill>
                <a:effectLst/>
                <a:latin typeface="JetBrains Mono"/>
              </a:rPr>
              <a:t>inplace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True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512, 625</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MaxPool1d(</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dilation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ceil_mode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False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512, 312</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Conv1d(</a:t>
            </a:r>
            <a:r>
              <a:rPr kumimoji="0" lang="en-US" altLang="en-US" sz="900" b="0" i="0" u="none" strike="noStrike" cap="none" normalizeH="0" baseline="0" dirty="0">
                <a:ln>
                  <a:noFill/>
                </a:ln>
                <a:solidFill>
                  <a:srgbClr val="6897BB"/>
                </a:solidFill>
                <a:effectLst/>
                <a:latin typeface="JetBrains Mono"/>
              </a:rPr>
              <a:t>512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512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3</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ReLU</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A4926"/>
                </a:solidFill>
                <a:effectLst/>
                <a:latin typeface="JetBrains Mono"/>
              </a:rPr>
              <a:t>inplace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True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512, 312</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Conv1d(</a:t>
            </a:r>
            <a:r>
              <a:rPr kumimoji="0" lang="en-US" altLang="en-US" sz="900" b="0" i="0" u="none" strike="noStrike" cap="none" normalizeH="0" baseline="0" dirty="0">
                <a:ln>
                  <a:noFill/>
                </a:ln>
                <a:solidFill>
                  <a:srgbClr val="6897BB"/>
                </a:solidFill>
                <a:effectLst/>
                <a:latin typeface="JetBrains Mono"/>
              </a:rPr>
              <a:t>512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512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3</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ReLU</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A4926"/>
                </a:solidFill>
                <a:effectLst/>
                <a:latin typeface="JetBrains Mono"/>
              </a:rPr>
              <a:t>inplace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True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512, 312</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A9B7C6"/>
                </a:solidFill>
                <a:effectLst/>
                <a:latin typeface="JetBrains Mono"/>
              </a:rPr>
              <a:t>MaxPool1d(</a:t>
            </a:r>
            <a:r>
              <a:rPr kumimoji="0" lang="en-US" altLang="en-US" sz="900" b="0" i="0" u="none" strike="noStrike" cap="none" normalizeH="0" baseline="0" dirty="0" err="1">
                <a:ln>
                  <a:noFill/>
                </a:ln>
                <a:solidFill>
                  <a:srgbClr val="AA4926"/>
                </a:solidFill>
                <a:effectLst/>
                <a:latin typeface="JetBrains Mono"/>
              </a:rPr>
              <a:t>kernel_size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stride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padding</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A4926"/>
                </a:solidFill>
                <a:effectLst/>
                <a:latin typeface="JetBrains Mono"/>
              </a:rPr>
              <a:t>dilation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ceil_mode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CC7832"/>
                </a:solidFill>
                <a:effectLst/>
                <a:latin typeface="JetBrains Mono"/>
              </a:rPr>
              <a:t>False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808080"/>
                </a:solidFill>
                <a:effectLst/>
                <a:latin typeface="JetBrains Mono"/>
              </a:rPr>
              <a:t># 300, 512, 156</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94558D"/>
                </a:solidFill>
                <a:effectLst/>
                <a:latin typeface="JetBrains Mono"/>
              </a:rPr>
              <a:t>self</a:t>
            </a:r>
            <a:r>
              <a:rPr kumimoji="0" lang="en-US" altLang="en-US" sz="900" b="0" i="0" u="none" strike="noStrike" cap="none" normalizeH="0" baseline="0" dirty="0" err="1">
                <a:ln>
                  <a:noFill/>
                </a:ln>
                <a:solidFill>
                  <a:srgbClr val="A9B7C6"/>
                </a:solidFill>
                <a:effectLst/>
                <a:latin typeface="JetBrains Mono"/>
              </a:rPr>
              <a:t>.classifier</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err="1">
                <a:ln>
                  <a:noFill/>
                </a:ln>
                <a:solidFill>
                  <a:srgbClr val="A9B7C6"/>
                </a:solidFill>
                <a:effectLst/>
                <a:latin typeface="JetBrains Mono"/>
              </a:rPr>
              <a:t>nn.Sequential</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Linear(</a:t>
            </a:r>
            <a:r>
              <a:rPr kumimoji="0" lang="en-US" altLang="en-US" sz="900" b="0" i="0" u="none" strike="noStrike" cap="none" normalizeH="0" baseline="0" dirty="0">
                <a:ln>
                  <a:noFill/>
                </a:ln>
                <a:solidFill>
                  <a:srgbClr val="6897BB"/>
                </a:solidFill>
                <a:effectLst/>
                <a:latin typeface="JetBrains Mono"/>
              </a:rPr>
              <a:t>512</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156</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100</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2E5F0AAB-9746-4E9A-A7C5-ED3DEC2E636C}"/>
              </a:ext>
            </a:extLst>
          </p:cNvPr>
          <p:cNvSpPr txBox="1"/>
          <p:nvPr/>
        </p:nvSpPr>
        <p:spPr>
          <a:xfrm>
            <a:off x="4736914" y="739053"/>
            <a:ext cx="6096000" cy="1061829"/>
          </a:xfrm>
          <a:prstGeom prst="rect">
            <a:avLst/>
          </a:prstGeom>
          <a:noFill/>
        </p:spPr>
        <p:txBody>
          <a:bodyPr wrap="square">
            <a:spAutoFit/>
          </a:bodyPr>
          <a:lstStyle/>
          <a:p>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def </a:t>
            </a:r>
            <a:r>
              <a:rPr kumimoji="0" lang="en-US" altLang="en-US" sz="900" b="0" i="0" u="none" strike="noStrike" cap="none" normalizeH="0" baseline="0" dirty="0">
                <a:ln>
                  <a:noFill/>
                </a:ln>
                <a:solidFill>
                  <a:srgbClr val="FFC66D"/>
                </a:solidFill>
                <a:effectLst/>
                <a:latin typeface="JetBrains Mono"/>
              </a:rPr>
              <a:t>forward</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94558D"/>
                </a:solidFill>
                <a:effectLst/>
                <a:latin typeface="JetBrains Mono"/>
              </a:rPr>
              <a:t>self</a:t>
            </a:r>
            <a:r>
              <a:rPr kumimoji="0" lang="en-US" altLang="en-US" sz="900" b="0" i="0" u="none" strike="noStrike" cap="none" normalizeH="0" baseline="0" dirty="0" err="1">
                <a:ln>
                  <a:noFill/>
                </a:ln>
                <a:solidFill>
                  <a:srgbClr val="CC7832"/>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x</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out = </a:t>
            </a:r>
            <a:r>
              <a:rPr kumimoji="0" lang="en-US" altLang="en-US" sz="900" b="0" i="0" u="none" strike="noStrike" cap="none" normalizeH="0" baseline="0" dirty="0" err="1">
                <a:ln>
                  <a:noFill/>
                </a:ln>
                <a:solidFill>
                  <a:srgbClr val="94558D"/>
                </a:solidFill>
                <a:effectLst/>
                <a:latin typeface="JetBrains Mono"/>
              </a:rPr>
              <a:t>self</a:t>
            </a:r>
            <a:r>
              <a:rPr kumimoji="0" lang="en-US" altLang="en-US" sz="900" b="0" i="0" u="none" strike="noStrike" cap="none" normalizeH="0" baseline="0" dirty="0" err="1">
                <a:ln>
                  <a:noFill/>
                </a:ln>
                <a:solidFill>
                  <a:srgbClr val="A9B7C6"/>
                </a:solidFill>
                <a:effectLst/>
                <a:latin typeface="JetBrains Mono"/>
              </a:rPr>
              <a:t>.features</a:t>
            </a:r>
            <a:r>
              <a:rPr kumimoji="0" lang="en-US" altLang="en-US" sz="900" b="0" i="0" u="none" strike="noStrike" cap="none" normalizeH="0" baseline="0" dirty="0">
                <a:ln>
                  <a:noFill/>
                </a:ln>
                <a:solidFill>
                  <a:srgbClr val="A9B7C6"/>
                </a:solidFill>
                <a:effectLst/>
                <a:latin typeface="JetBrains Mono"/>
              </a:rPr>
              <a:t>(x)</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out = </a:t>
            </a:r>
            <a:r>
              <a:rPr kumimoji="0" lang="en-US" altLang="en-US" sz="900" b="0" i="0" u="none" strike="noStrike" cap="none" normalizeH="0" baseline="0" dirty="0" err="1">
                <a:ln>
                  <a:noFill/>
                </a:ln>
                <a:solidFill>
                  <a:srgbClr val="A9B7C6"/>
                </a:solidFill>
                <a:effectLst/>
                <a:latin typeface="JetBrains Mono"/>
              </a:rPr>
              <a:t>torch.flatten</a:t>
            </a:r>
            <a:r>
              <a:rPr kumimoji="0" lang="en-US" altLang="en-US" sz="900" b="0" i="0" u="none" strike="noStrike" cap="none" normalizeH="0" baseline="0" dirty="0">
                <a:ln>
                  <a:noFill/>
                </a:ln>
                <a:solidFill>
                  <a:srgbClr val="A9B7C6"/>
                </a:solidFill>
                <a:effectLst/>
                <a:latin typeface="JetBrains Mono"/>
              </a:rPr>
              <a:t>(out</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out = </a:t>
            </a:r>
            <a:r>
              <a:rPr kumimoji="0" lang="en-US" altLang="en-US" sz="900" b="0" i="0" u="none" strike="noStrike" cap="none" normalizeH="0" baseline="0" dirty="0" err="1">
                <a:ln>
                  <a:noFill/>
                </a:ln>
                <a:solidFill>
                  <a:srgbClr val="94558D"/>
                </a:solidFill>
                <a:effectLst/>
                <a:latin typeface="JetBrains Mono"/>
              </a:rPr>
              <a:t>self</a:t>
            </a:r>
            <a:r>
              <a:rPr kumimoji="0" lang="en-US" altLang="en-US" sz="900" b="0" i="0" u="none" strike="noStrike" cap="none" normalizeH="0" baseline="0" dirty="0" err="1">
                <a:ln>
                  <a:noFill/>
                </a:ln>
                <a:solidFill>
                  <a:srgbClr val="A9B7C6"/>
                </a:solidFill>
                <a:effectLst/>
                <a:latin typeface="JetBrains Mono"/>
              </a:rPr>
              <a:t>.classifier</a:t>
            </a:r>
            <a:r>
              <a:rPr kumimoji="0" lang="en-US" altLang="en-US" sz="900" b="0" i="0" u="none" strike="noStrike" cap="none" normalizeH="0" baseline="0" dirty="0">
                <a:ln>
                  <a:noFill/>
                </a:ln>
                <a:solidFill>
                  <a:srgbClr val="A9B7C6"/>
                </a:solidFill>
                <a:effectLst/>
                <a:latin typeface="JetBrains Mono"/>
              </a:rPr>
              <a:t>(out)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return </a:t>
            </a:r>
            <a:r>
              <a:rPr kumimoji="0" lang="en-US" altLang="en-US" sz="900" b="0" i="0" u="none" strike="noStrike" cap="none" normalizeH="0" baseline="0" dirty="0">
                <a:ln>
                  <a:noFill/>
                </a:ln>
                <a:solidFill>
                  <a:srgbClr val="A9B7C6"/>
                </a:solidFill>
                <a:effectLst/>
                <a:latin typeface="JetBrains Mono"/>
              </a:rPr>
              <a:t>out </a:t>
            </a:r>
            <a:endParaRPr lang="en-US" sz="900" dirty="0"/>
          </a:p>
        </p:txBody>
      </p:sp>
    </p:spTree>
    <p:extLst>
      <p:ext uri="{BB962C8B-B14F-4D97-AF65-F5344CB8AC3E}">
        <p14:creationId xmlns:p14="http://schemas.microsoft.com/office/powerpoint/2010/main" val="4050414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C6BF9BB8-F701-4344-AED5-95694A5FDB8F}"/>
              </a:ext>
            </a:extLst>
          </p:cNvPr>
          <p:cNvSpPr txBox="1"/>
          <p:nvPr/>
        </p:nvSpPr>
        <p:spPr>
          <a:xfrm>
            <a:off x="830813" y="151179"/>
            <a:ext cx="10530374" cy="769441"/>
          </a:xfrm>
          <a:prstGeom prst="rect">
            <a:avLst/>
          </a:prstGeom>
          <a:noFill/>
        </p:spPr>
        <p:txBody>
          <a:bodyPr wrap="square" rtlCol="0">
            <a:spAutoFit/>
          </a:bodyPr>
          <a:lstStyle/>
          <a:p>
            <a:pPr algn="ctr"/>
            <a:r>
              <a:rPr lang="en-US" sz="4400" b="1" dirty="0"/>
              <a:t>Is it possible to solve it “classically”?</a:t>
            </a:r>
          </a:p>
        </p:txBody>
      </p:sp>
      <mc:AlternateContent xmlns:mc="http://schemas.openxmlformats.org/markup-compatibility/2006" xmlns:a14="http://schemas.microsoft.com/office/drawing/2010/main">
        <mc:Choice Requires="a14">
          <p:sp>
            <p:nvSpPr>
              <p:cNvPr id="8" name="תיבת טקסט 7">
                <a:extLst>
                  <a:ext uri="{FF2B5EF4-FFF2-40B4-BE49-F238E27FC236}">
                    <a16:creationId xmlns:a16="http://schemas.microsoft.com/office/drawing/2014/main" id="{8EAF47D8-9488-4D57-B01A-0E3FC62D5EE3}"/>
                  </a:ext>
                </a:extLst>
              </p:cNvPr>
              <p:cNvSpPr txBox="1"/>
              <p:nvPr/>
            </p:nvSpPr>
            <p:spPr>
              <a:xfrm>
                <a:off x="8685480" y="5400300"/>
                <a:ext cx="1376218" cy="369332"/>
              </a:xfrm>
              <a:prstGeom prst="rect">
                <a:avLst/>
              </a:prstGeom>
              <a:noFill/>
            </p:spPr>
            <p:txBody>
              <a:bodyPr wrap="square" rtlCol="0">
                <a:spAutoFit/>
              </a:bodyPr>
              <a:lstStyle/>
              <a:p>
                <a:pPr algn="ctr"/>
                <a:r>
                  <a:rPr lang="en-US" dirty="0"/>
                  <a:t>t</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𝛾</m:t>
                        </m:r>
                      </m:e>
                      <m:sub>
                        <m:r>
                          <a:rPr lang="en-US" b="0" i="1" smtClean="0">
                            <a:latin typeface="Cambria Math" panose="02040503050406030204" pitchFamily="18" charset="0"/>
                          </a:rPr>
                          <m:t>0</m:t>
                        </m:r>
                      </m:sub>
                    </m:sSub>
                  </m:oMath>
                </a14:m>
                <a:endParaRPr lang="en-US" dirty="0"/>
              </a:p>
            </p:txBody>
          </p:sp>
        </mc:Choice>
        <mc:Fallback xmlns="">
          <p:sp>
            <p:nvSpPr>
              <p:cNvPr id="8" name="תיבת טקסט 7">
                <a:extLst>
                  <a:ext uri="{FF2B5EF4-FFF2-40B4-BE49-F238E27FC236}">
                    <a16:creationId xmlns:a16="http://schemas.microsoft.com/office/drawing/2014/main" id="{8EAF47D8-9488-4D57-B01A-0E3FC62D5EE3}"/>
                  </a:ext>
                </a:extLst>
              </p:cNvPr>
              <p:cNvSpPr txBox="1">
                <a:spLocks noRot="1" noChangeAspect="1" noMove="1" noResize="1" noEditPoints="1" noAdjustHandles="1" noChangeArrowheads="1" noChangeShapeType="1" noTextEdit="1"/>
              </p:cNvSpPr>
              <p:nvPr/>
            </p:nvSpPr>
            <p:spPr>
              <a:xfrm>
                <a:off x="8685480" y="5400300"/>
                <a:ext cx="1376218" cy="369332"/>
              </a:xfrm>
              <a:prstGeom prst="rect">
                <a:avLst/>
              </a:prstGeom>
              <a:blipFill>
                <a:blip r:embed="rId3"/>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תיבת טקסט 9">
                <a:extLst>
                  <a:ext uri="{FF2B5EF4-FFF2-40B4-BE49-F238E27FC236}">
                    <a16:creationId xmlns:a16="http://schemas.microsoft.com/office/drawing/2014/main" id="{E4012465-000B-496D-AD2F-7EF45411C0F5}"/>
                  </a:ext>
                </a:extLst>
              </p:cNvPr>
              <p:cNvSpPr txBox="1"/>
              <p:nvPr/>
            </p:nvSpPr>
            <p:spPr>
              <a:xfrm>
                <a:off x="8163762" y="1677217"/>
                <a:ext cx="241965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n-US" sz="1800" smtClean="0">
                          <a:solidFill>
                            <a:schemeClr val="tx1"/>
                          </a:solidFill>
                          <a:latin typeface="Cambria Math" panose="02040503050406030204" pitchFamily="18" charset="0"/>
                        </a:rPr>
                        <m:t>Ω</m:t>
                      </m:r>
                      <m:r>
                        <a:rPr lang="en-US" sz="1800" b="0" i="0" smtClean="0">
                          <a:solidFill>
                            <a:schemeClr val="tx1"/>
                          </a:solidFill>
                          <a:latin typeface="Cambria Math" panose="02040503050406030204" pitchFamily="18" charset="0"/>
                        </a:rPr>
                        <m:t>=</m:t>
                      </m:r>
                      <m:r>
                        <a:rPr lang="en-US" sz="1800" b="0" i="0" smtClean="0">
                          <a:solidFill>
                            <a:schemeClr val="tx1"/>
                          </a:solidFill>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0</m:t>
                          </m:r>
                        </m:sub>
                      </m:sSub>
                      <m:r>
                        <a:rPr lang="en-US" b="0" i="1" smtClean="0">
                          <a:latin typeface="Cambria Math" panose="02040503050406030204" pitchFamily="18" charset="0"/>
                        </a:rPr>
                        <m:t>    </m:t>
                      </m:r>
                      <m:r>
                        <a:rPr lang="en-US" sz="1800" b="0" i="1" smtClean="0">
                          <a:solidFill>
                            <a:schemeClr val="tx1"/>
                          </a:solidFill>
                          <a:latin typeface="Cambria Math" panose="02040503050406030204" pitchFamily="18" charset="0"/>
                        </a:rPr>
                        <m:t>𝛾</m:t>
                      </m:r>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5</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0</m:t>
                          </m:r>
                        </m:sub>
                      </m:sSub>
                    </m:oMath>
                  </m:oMathPara>
                </a14:m>
                <a:endParaRPr lang="en-US" sz="1800" b="0" dirty="0">
                  <a:solidFill>
                    <a:schemeClr val="tx1"/>
                  </a:solidFill>
                </a:endParaRPr>
              </a:p>
            </p:txBody>
          </p:sp>
        </mc:Choice>
        <mc:Fallback xmlns="">
          <p:sp>
            <p:nvSpPr>
              <p:cNvPr id="10" name="תיבת טקסט 9">
                <a:extLst>
                  <a:ext uri="{FF2B5EF4-FFF2-40B4-BE49-F238E27FC236}">
                    <a16:creationId xmlns:a16="http://schemas.microsoft.com/office/drawing/2014/main" id="{E4012465-000B-496D-AD2F-7EF45411C0F5}"/>
                  </a:ext>
                </a:extLst>
              </p:cNvPr>
              <p:cNvSpPr txBox="1">
                <a:spLocks noRot="1" noChangeAspect="1" noMove="1" noResize="1" noEditPoints="1" noAdjustHandles="1" noChangeArrowheads="1" noChangeShapeType="1" noTextEdit="1"/>
              </p:cNvSpPr>
              <p:nvPr/>
            </p:nvSpPr>
            <p:spPr>
              <a:xfrm>
                <a:off x="8163762" y="1677217"/>
                <a:ext cx="2419654" cy="369332"/>
              </a:xfrm>
              <a:prstGeom prst="rect">
                <a:avLst/>
              </a:prstGeom>
              <a:blipFill>
                <a:blip r:embed="rId4"/>
                <a:stretch>
                  <a:fillRect b="-4918"/>
                </a:stretch>
              </a:blipFill>
            </p:spPr>
            <p:txBody>
              <a:bodyPr/>
              <a:lstStyle/>
              <a:p>
                <a:r>
                  <a:rPr lang="en-US">
                    <a:noFill/>
                  </a:rPr>
                  <a:t> </a:t>
                </a:r>
              </a:p>
            </p:txBody>
          </p:sp>
        </mc:Fallback>
      </mc:AlternateContent>
      <p:sp>
        <p:nvSpPr>
          <p:cNvPr id="17" name="תיבת טקסט 16">
            <a:extLst>
              <a:ext uri="{FF2B5EF4-FFF2-40B4-BE49-F238E27FC236}">
                <a16:creationId xmlns:a16="http://schemas.microsoft.com/office/drawing/2014/main" id="{D20BA582-994A-4D89-B5A6-6A5835B590CA}"/>
              </a:ext>
            </a:extLst>
          </p:cNvPr>
          <p:cNvSpPr txBox="1"/>
          <p:nvPr/>
        </p:nvSpPr>
        <p:spPr>
          <a:xfrm rot="16200000">
            <a:off x="6475331" y="3529338"/>
            <a:ext cx="1012744" cy="369332"/>
          </a:xfrm>
          <a:prstGeom prst="rect">
            <a:avLst/>
          </a:prstGeom>
          <a:noFill/>
        </p:spPr>
        <p:txBody>
          <a:bodyPr wrap="square" rtlCol="0">
            <a:spAutoFit/>
          </a:bodyPr>
          <a:lstStyle/>
          <a:p>
            <a:pPr algn="ctr"/>
            <a:r>
              <a:rPr lang="en-US" dirty="0"/>
              <a:t>|C</a:t>
            </a:r>
            <a:r>
              <a:rPr lang="en-US" baseline="-25000" dirty="0"/>
              <a:t>e</a:t>
            </a:r>
            <a:r>
              <a:rPr lang="en-US" dirty="0"/>
              <a:t>(t)|</a:t>
            </a:r>
            <a:r>
              <a:rPr lang="en-US" baseline="30000" dirty="0"/>
              <a:t>2</a:t>
            </a:r>
            <a:endParaRPr lang="en-US" dirty="0"/>
          </a:p>
        </p:txBody>
      </p:sp>
      <p:pic>
        <p:nvPicPr>
          <p:cNvPr id="18" name="תמונה 17">
            <a:extLst>
              <a:ext uri="{FF2B5EF4-FFF2-40B4-BE49-F238E27FC236}">
                <a16:creationId xmlns:a16="http://schemas.microsoft.com/office/drawing/2014/main" id="{662FB929-CF77-440A-B2EC-AB5307937B46}"/>
              </a:ext>
            </a:extLst>
          </p:cNvPr>
          <p:cNvPicPr>
            <a:picLocks noChangeAspect="1"/>
          </p:cNvPicPr>
          <p:nvPr/>
        </p:nvPicPr>
        <p:blipFill rotWithShape="1">
          <a:blip r:embed="rId5">
            <a:extLst>
              <a:ext uri="{28A0092B-C50C-407E-A947-70E740481C1C}">
                <a14:useLocalDpi xmlns:a14="http://schemas.microsoft.com/office/drawing/2010/main" val="0"/>
              </a:ext>
            </a:extLst>
          </a:blip>
          <a:srcRect l="4456" t="8497" r="6091"/>
          <a:stretch/>
        </p:blipFill>
        <p:spPr>
          <a:xfrm>
            <a:off x="7166369" y="2027709"/>
            <a:ext cx="4414441" cy="3372591"/>
          </a:xfrm>
          <a:prstGeom prst="rect">
            <a:avLst/>
          </a:prstGeom>
        </p:spPr>
      </p:pic>
      <p:sp>
        <p:nvSpPr>
          <p:cNvPr id="20" name="תיבת טקסט 19">
            <a:extLst>
              <a:ext uri="{FF2B5EF4-FFF2-40B4-BE49-F238E27FC236}">
                <a16:creationId xmlns:a16="http://schemas.microsoft.com/office/drawing/2014/main" id="{8F296B38-2758-498F-8A38-6E3EBD474B2E}"/>
              </a:ext>
            </a:extLst>
          </p:cNvPr>
          <p:cNvSpPr txBox="1"/>
          <p:nvPr/>
        </p:nvSpPr>
        <p:spPr>
          <a:xfrm>
            <a:off x="426829" y="1223610"/>
            <a:ext cx="7499096" cy="4832092"/>
          </a:xfrm>
          <a:prstGeom prst="rect">
            <a:avLst/>
          </a:prstGeom>
          <a:noFill/>
        </p:spPr>
        <p:txBody>
          <a:bodyPr wrap="square" rtlCol="0">
            <a:spAutoFit/>
          </a:bodyPr>
          <a:lstStyle/>
          <a:p>
            <a:r>
              <a:rPr lang="en-US" sz="2800" dirty="0"/>
              <a:t>Only if there is an analytical solution for the master equation</a:t>
            </a:r>
          </a:p>
          <a:p>
            <a:endParaRPr lang="en-US" sz="2800" dirty="0"/>
          </a:p>
          <a:p>
            <a:r>
              <a:rPr lang="en-US" sz="2800" dirty="0"/>
              <a:t>Possible solution:</a:t>
            </a:r>
          </a:p>
          <a:p>
            <a:endParaRPr lang="en-US" sz="2800" dirty="0"/>
          </a:p>
          <a:p>
            <a:pPr marL="514350" indent="-514350">
              <a:buFont typeface="+mj-lt"/>
              <a:buAutoNum type="arabicPeriod"/>
            </a:pPr>
            <a:r>
              <a:rPr lang="en-US" sz="2800" dirty="0"/>
              <a:t>Cut the measurement to pieces</a:t>
            </a:r>
          </a:p>
          <a:p>
            <a:pPr marL="514350" indent="-514350">
              <a:buFont typeface="+mj-lt"/>
              <a:buAutoNum type="arabicPeriod"/>
            </a:pPr>
            <a:r>
              <a:rPr lang="en-US" sz="2800" dirty="0"/>
              <a:t>Sum them together</a:t>
            </a:r>
          </a:p>
          <a:p>
            <a:pPr marL="514350" indent="-514350">
              <a:buFont typeface="+mj-lt"/>
              <a:buAutoNum type="arabicPeriod"/>
            </a:pPr>
            <a:r>
              <a:rPr lang="en-US" sz="2800" dirty="0"/>
              <a:t>Fit to the analytical solution</a:t>
            </a:r>
          </a:p>
          <a:p>
            <a:endParaRPr lang="en-US" sz="2800" dirty="0"/>
          </a:p>
          <a:p>
            <a:endParaRPr lang="en-US" sz="2800" dirty="0"/>
          </a:p>
          <a:p>
            <a:endParaRPr lang="en-US" sz="2800" dirty="0"/>
          </a:p>
        </p:txBody>
      </p:sp>
    </p:spTree>
    <p:extLst>
      <p:ext uri="{BB962C8B-B14F-4D97-AF65-F5344CB8AC3E}">
        <p14:creationId xmlns:p14="http://schemas.microsoft.com/office/powerpoint/2010/main" val="1756548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C6BF9BB8-F701-4344-AED5-95694A5FDB8F}"/>
              </a:ext>
            </a:extLst>
          </p:cNvPr>
          <p:cNvSpPr txBox="1"/>
          <p:nvPr/>
        </p:nvSpPr>
        <p:spPr>
          <a:xfrm>
            <a:off x="830813" y="151179"/>
            <a:ext cx="10530374" cy="769441"/>
          </a:xfrm>
          <a:prstGeom prst="rect">
            <a:avLst/>
          </a:prstGeom>
          <a:noFill/>
        </p:spPr>
        <p:txBody>
          <a:bodyPr wrap="square" rtlCol="0">
            <a:spAutoFit/>
          </a:bodyPr>
          <a:lstStyle/>
          <a:p>
            <a:pPr algn="ctr"/>
            <a:r>
              <a:rPr lang="en-US" sz="4400" b="1" dirty="0"/>
              <a:t>Step 1 – Cut the function to pieces </a:t>
            </a:r>
          </a:p>
        </p:txBody>
      </p:sp>
      <p:pic>
        <p:nvPicPr>
          <p:cNvPr id="3" name="תמונה 2">
            <a:extLst>
              <a:ext uri="{FF2B5EF4-FFF2-40B4-BE49-F238E27FC236}">
                <a16:creationId xmlns:a16="http://schemas.microsoft.com/office/drawing/2014/main" id="{9C86462F-BC5F-4096-89BC-81B2F9BFF49F}"/>
              </a:ext>
            </a:extLst>
          </p:cNvPr>
          <p:cNvPicPr>
            <a:picLocks noChangeAspect="1"/>
          </p:cNvPicPr>
          <p:nvPr/>
        </p:nvPicPr>
        <p:blipFill rotWithShape="1">
          <a:blip r:embed="rId3">
            <a:extLst>
              <a:ext uri="{28A0092B-C50C-407E-A947-70E740481C1C}">
                <a14:useLocalDpi xmlns:a14="http://schemas.microsoft.com/office/drawing/2010/main" val="0"/>
              </a:ext>
            </a:extLst>
          </a:blip>
          <a:srcRect l="9156" t="8611" r="8053" b="6058"/>
          <a:stretch/>
        </p:blipFill>
        <p:spPr>
          <a:xfrm>
            <a:off x="1048987" y="1181878"/>
            <a:ext cx="10094026" cy="5171422"/>
          </a:xfrm>
          <a:prstGeom prst="rect">
            <a:avLst/>
          </a:prstGeom>
        </p:spPr>
      </p:pic>
      <p:sp>
        <p:nvSpPr>
          <p:cNvPr id="4" name="מלבן 3">
            <a:extLst>
              <a:ext uri="{FF2B5EF4-FFF2-40B4-BE49-F238E27FC236}">
                <a16:creationId xmlns:a16="http://schemas.microsoft.com/office/drawing/2014/main" id="{FC088510-B8B9-455E-AAD1-76944DDFD574}"/>
              </a:ext>
            </a:extLst>
          </p:cNvPr>
          <p:cNvSpPr/>
          <p:nvPr/>
        </p:nvSpPr>
        <p:spPr>
          <a:xfrm>
            <a:off x="7718961" y="4631375"/>
            <a:ext cx="3412177" cy="160317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116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תיבת טקסט 10">
            <a:extLst>
              <a:ext uri="{FF2B5EF4-FFF2-40B4-BE49-F238E27FC236}">
                <a16:creationId xmlns:a16="http://schemas.microsoft.com/office/drawing/2014/main" id="{13F969DA-EB42-4D48-B2ED-AAFFE8B7AEF4}"/>
              </a:ext>
            </a:extLst>
          </p:cNvPr>
          <p:cNvSpPr txBox="1"/>
          <p:nvPr/>
        </p:nvSpPr>
        <p:spPr>
          <a:xfrm>
            <a:off x="830813" y="151179"/>
            <a:ext cx="10530374" cy="769441"/>
          </a:xfrm>
          <a:prstGeom prst="rect">
            <a:avLst/>
          </a:prstGeom>
          <a:noFill/>
        </p:spPr>
        <p:txBody>
          <a:bodyPr wrap="square" rtlCol="0">
            <a:spAutoFit/>
          </a:bodyPr>
          <a:lstStyle/>
          <a:p>
            <a:pPr algn="ctr"/>
            <a:r>
              <a:rPr lang="en-US" sz="4400" b="1" dirty="0"/>
              <a:t>Steps 2 &amp; 3 – Summing and Fitting </a:t>
            </a:r>
          </a:p>
        </p:txBody>
      </p:sp>
      <p:pic>
        <p:nvPicPr>
          <p:cNvPr id="13" name="תמונה 12">
            <a:extLst>
              <a:ext uri="{FF2B5EF4-FFF2-40B4-BE49-F238E27FC236}">
                <a16:creationId xmlns:a16="http://schemas.microsoft.com/office/drawing/2014/main" id="{3E4499FD-17B2-424D-8C0F-5D757762D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914" y="1243579"/>
            <a:ext cx="5852172" cy="4370841"/>
          </a:xfrm>
          <a:prstGeom prst="rect">
            <a:avLst/>
          </a:prstGeom>
        </p:spPr>
      </p:pic>
      <mc:AlternateContent xmlns:mc="http://schemas.openxmlformats.org/markup-compatibility/2006" xmlns:a14="http://schemas.microsoft.com/office/drawing/2010/main">
        <mc:Choice Requires="a14">
          <p:sp>
            <p:nvSpPr>
              <p:cNvPr id="14" name="תיבת טקסט 13">
                <a:extLst>
                  <a:ext uri="{FF2B5EF4-FFF2-40B4-BE49-F238E27FC236}">
                    <a16:creationId xmlns:a16="http://schemas.microsoft.com/office/drawing/2014/main" id="{9B6538FF-8478-4005-9F20-0A8E5A950047}"/>
                  </a:ext>
                </a:extLst>
              </p:cNvPr>
              <p:cNvSpPr txBox="1"/>
              <p:nvPr/>
            </p:nvSpPr>
            <p:spPr>
              <a:xfrm>
                <a:off x="6311212" y="1334716"/>
                <a:ext cx="241965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n-US" sz="1800" b="0" i="0" smtClean="0">
                          <a:solidFill>
                            <a:srgbClr val="FF0000"/>
                          </a:solidFill>
                          <a:latin typeface="Cambria Math" panose="02040503050406030204" pitchFamily="18" charset="0"/>
                        </a:rPr>
                        <m:t>Fit</m:t>
                      </m:r>
                      <m:r>
                        <a:rPr lang="en-US" sz="1800" b="0" i="0" smtClean="0">
                          <a:solidFill>
                            <a:srgbClr val="FF0000"/>
                          </a:solidFill>
                          <a:latin typeface="Cambria Math" panose="02040503050406030204" pitchFamily="18" charset="0"/>
                        </a:rPr>
                        <m:t>: </m:t>
                      </m:r>
                      <m:r>
                        <m:rPr>
                          <m:sty m:val="p"/>
                        </m:rPr>
                        <a:rPr lang="en-US" sz="1800" smtClean="0">
                          <a:solidFill>
                            <a:srgbClr val="FF0000"/>
                          </a:solidFill>
                          <a:latin typeface="Cambria Math" panose="02040503050406030204" pitchFamily="18" charset="0"/>
                        </a:rPr>
                        <m:t>Ω</m:t>
                      </m:r>
                      <m:r>
                        <a:rPr lang="en-US" sz="1800" b="0" i="0" smtClean="0">
                          <a:solidFill>
                            <a:srgbClr val="FF0000"/>
                          </a:solidFill>
                          <a:latin typeface="Cambria Math" panose="02040503050406030204" pitchFamily="18" charset="0"/>
                        </a:rPr>
                        <m:t>=</m:t>
                      </m:r>
                      <m:r>
                        <a:rPr lang="en-US" sz="1800" b="0" i="0" smtClean="0">
                          <a:solidFill>
                            <a:srgbClr val="FF0000"/>
                          </a:solidFill>
                          <a:latin typeface="Cambria Math" panose="02040503050406030204" pitchFamily="18" charset="0"/>
                        </a:rPr>
                        <m:t>4</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𝛾</m:t>
                          </m:r>
                        </m:e>
                        <m:sub>
                          <m:r>
                            <a:rPr lang="en-US" i="1">
                              <a:solidFill>
                                <a:srgbClr val="FF0000"/>
                              </a:solidFill>
                              <a:latin typeface="Cambria Math" panose="02040503050406030204" pitchFamily="18" charset="0"/>
                            </a:rPr>
                            <m:t>0</m:t>
                          </m:r>
                        </m:sub>
                      </m:sSub>
                      <m:r>
                        <a:rPr lang="en-US" b="0" i="1" smtClean="0">
                          <a:solidFill>
                            <a:srgbClr val="FF0000"/>
                          </a:solidFill>
                          <a:latin typeface="Cambria Math" panose="02040503050406030204" pitchFamily="18" charset="0"/>
                        </a:rPr>
                        <m:t>    </m:t>
                      </m:r>
                      <m:r>
                        <a:rPr lang="en-US" sz="1800" b="0" i="1" smtClean="0">
                          <a:solidFill>
                            <a:srgbClr val="FF0000"/>
                          </a:solidFill>
                          <a:latin typeface="Cambria Math" panose="02040503050406030204" pitchFamily="18" charset="0"/>
                        </a:rPr>
                        <m:t>𝛾</m:t>
                      </m:r>
                      <m:r>
                        <a:rPr lang="en-US" sz="1800" b="0" i="1" smtClean="0">
                          <a:solidFill>
                            <a:srgbClr val="FF0000"/>
                          </a:solidFill>
                          <a:latin typeface="Cambria Math" panose="02040503050406030204" pitchFamily="18" charset="0"/>
                        </a:rPr>
                        <m:t>=</m:t>
                      </m:r>
                      <m:r>
                        <a:rPr lang="en-US" sz="1800" b="0" i="1" smtClean="0">
                          <a:solidFill>
                            <a:srgbClr val="FF0000"/>
                          </a:solidFill>
                          <a:latin typeface="Cambria Math" panose="02040503050406030204" pitchFamily="18" charset="0"/>
                        </a:rPr>
                        <m:t>7</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𝛾</m:t>
                          </m:r>
                        </m:e>
                        <m:sub>
                          <m:r>
                            <a:rPr lang="en-US" i="1">
                              <a:solidFill>
                                <a:srgbClr val="FF0000"/>
                              </a:solidFill>
                              <a:latin typeface="Cambria Math" panose="02040503050406030204" pitchFamily="18" charset="0"/>
                            </a:rPr>
                            <m:t>0</m:t>
                          </m:r>
                        </m:sub>
                      </m:sSub>
                    </m:oMath>
                  </m:oMathPara>
                </a14:m>
                <a:endParaRPr lang="en-US" sz="1800" b="0" dirty="0">
                  <a:solidFill>
                    <a:srgbClr val="FF0000"/>
                  </a:solidFill>
                </a:endParaRPr>
              </a:p>
            </p:txBody>
          </p:sp>
        </mc:Choice>
        <mc:Fallback xmlns="">
          <p:sp>
            <p:nvSpPr>
              <p:cNvPr id="14" name="תיבת טקסט 13">
                <a:extLst>
                  <a:ext uri="{FF2B5EF4-FFF2-40B4-BE49-F238E27FC236}">
                    <a16:creationId xmlns:a16="http://schemas.microsoft.com/office/drawing/2014/main" id="{9B6538FF-8478-4005-9F20-0A8E5A950047}"/>
                  </a:ext>
                </a:extLst>
              </p:cNvPr>
              <p:cNvSpPr txBox="1">
                <a:spLocks noRot="1" noChangeAspect="1" noMove="1" noResize="1" noEditPoints="1" noAdjustHandles="1" noChangeArrowheads="1" noChangeShapeType="1" noTextEdit="1"/>
              </p:cNvSpPr>
              <p:nvPr/>
            </p:nvSpPr>
            <p:spPr>
              <a:xfrm>
                <a:off x="6311212" y="1334716"/>
                <a:ext cx="2419654" cy="369332"/>
              </a:xfrm>
              <a:prstGeom prst="rect">
                <a:avLst/>
              </a:prstGeom>
              <a:blipFill>
                <a:blip r:embed="rId4"/>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תיבת טקסט 14">
                <a:extLst>
                  <a:ext uri="{FF2B5EF4-FFF2-40B4-BE49-F238E27FC236}">
                    <a16:creationId xmlns:a16="http://schemas.microsoft.com/office/drawing/2014/main" id="{C7459067-4DF6-4E21-9288-027FB435B337}"/>
                  </a:ext>
                </a:extLst>
              </p:cNvPr>
              <p:cNvSpPr txBox="1"/>
              <p:nvPr/>
            </p:nvSpPr>
            <p:spPr>
              <a:xfrm>
                <a:off x="3431969" y="1334716"/>
                <a:ext cx="2738115"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n-US" sz="1800" b="0" i="0" smtClean="0">
                          <a:solidFill>
                            <a:schemeClr val="bg1"/>
                          </a:solidFill>
                          <a:latin typeface="Cambria Math" panose="02040503050406030204" pitchFamily="18" charset="0"/>
                        </a:rPr>
                        <m:t>True</m:t>
                      </m:r>
                      <m:r>
                        <a:rPr lang="en-US" sz="1800" b="0" i="0" smtClean="0">
                          <a:solidFill>
                            <a:schemeClr val="bg1"/>
                          </a:solidFill>
                          <a:latin typeface="Cambria Math" panose="02040503050406030204" pitchFamily="18" charset="0"/>
                        </a:rPr>
                        <m:t>: </m:t>
                      </m:r>
                      <m:r>
                        <m:rPr>
                          <m:sty m:val="p"/>
                        </m:rPr>
                        <a:rPr lang="en-US" sz="1800" smtClean="0">
                          <a:solidFill>
                            <a:schemeClr val="bg1"/>
                          </a:solidFill>
                          <a:latin typeface="Cambria Math" panose="02040503050406030204" pitchFamily="18" charset="0"/>
                        </a:rPr>
                        <m:t>Ω</m:t>
                      </m:r>
                      <m:r>
                        <a:rPr lang="en-US" sz="1800" b="0" i="0" smtClean="0">
                          <a:solidFill>
                            <a:schemeClr val="bg1"/>
                          </a:solidFill>
                          <a:latin typeface="Cambria Math" panose="02040503050406030204" pitchFamily="18" charset="0"/>
                        </a:rPr>
                        <m:t>=</m:t>
                      </m:r>
                      <m:r>
                        <a:rPr lang="en-US" sz="1800" b="0" i="0" smtClean="0">
                          <a:solidFill>
                            <a:schemeClr val="bg1"/>
                          </a:solidFill>
                          <a:latin typeface="Cambria Math" panose="02040503050406030204" pitchFamily="18" charset="0"/>
                        </a:rPr>
                        <m:t>3</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𝛾</m:t>
                          </m:r>
                        </m:e>
                        <m:sub>
                          <m:r>
                            <a:rPr lang="en-US" i="1">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    </m:t>
                      </m:r>
                      <m:r>
                        <a:rPr lang="en-US" sz="1800" b="0" i="1" smtClean="0">
                          <a:solidFill>
                            <a:schemeClr val="bg1"/>
                          </a:solidFill>
                          <a:latin typeface="Cambria Math" panose="02040503050406030204" pitchFamily="18" charset="0"/>
                        </a:rPr>
                        <m:t>𝛾</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5</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𝛾</m:t>
                          </m:r>
                        </m:e>
                        <m:sub>
                          <m:r>
                            <a:rPr lang="en-US" i="1">
                              <a:solidFill>
                                <a:schemeClr val="bg1"/>
                              </a:solidFill>
                              <a:latin typeface="Cambria Math" panose="02040503050406030204" pitchFamily="18" charset="0"/>
                            </a:rPr>
                            <m:t>0</m:t>
                          </m:r>
                        </m:sub>
                      </m:sSub>
                    </m:oMath>
                  </m:oMathPara>
                </a14:m>
                <a:endParaRPr lang="en-US" sz="1800" b="0" dirty="0">
                  <a:solidFill>
                    <a:schemeClr val="bg1"/>
                  </a:solidFill>
                </a:endParaRPr>
              </a:p>
            </p:txBody>
          </p:sp>
        </mc:Choice>
        <mc:Fallback xmlns="">
          <p:sp>
            <p:nvSpPr>
              <p:cNvPr id="15" name="תיבת טקסט 14">
                <a:extLst>
                  <a:ext uri="{FF2B5EF4-FFF2-40B4-BE49-F238E27FC236}">
                    <a16:creationId xmlns:a16="http://schemas.microsoft.com/office/drawing/2014/main" id="{C7459067-4DF6-4E21-9288-027FB435B337}"/>
                  </a:ext>
                </a:extLst>
              </p:cNvPr>
              <p:cNvSpPr txBox="1">
                <a:spLocks noRot="1" noChangeAspect="1" noMove="1" noResize="1" noEditPoints="1" noAdjustHandles="1" noChangeArrowheads="1" noChangeShapeType="1" noTextEdit="1"/>
              </p:cNvSpPr>
              <p:nvPr/>
            </p:nvSpPr>
            <p:spPr>
              <a:xfrm>
                <a:off x="3431969" y="1334716"/>
                <a:ext cx="2738115" cy="369332"/>
              </a:xfrm>
              <a:prstGeom prst="rect">
                <a:avLst/>
              </a:prstGeom>
              <a:blipFill>
                <a:blip r:embed="rId5"/>
                <a:stretch>
                  <a:fillRect b="-4918"/>
                </a:stretch>
              </a:blipFill>
            </p:spPr>
            <p:txBody>
              <a:bodyPr/>
              <a:lstStyle/>
              <a:p>
                <a:r>
                  <a:rPr lang="en-US">
                    <a:noFill/>
                  </a:rPr>
                  <a:t> </a:t>
                </a:r>
              </a:p>
            </p:txBody>
          </p:sp>
        </mc:Fallback>
      </mc:AlternateContent>
    </p:spTree>
    <p:extLst>
      <p:ext uri="{BB962C8B-B14F-4D97-AF65-F5344CB8AC3E}">
        <p14:creationId xmlns:p14="http://schemas.microsoft.com/office/powerpoint/2010/main" val="4185080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8D2DBA59-FC3F-44BE-8F1A-CDD30A8351BB}"/>
              </a:ext>
            </a:extLst>
          </p:cNvPr>
          <p:cNvSpPr txBox="1"/>
          <p:nvPr/>
        </p:nvSpPr>
        <p:spPr>
          <a:xfrm>
            <a:off x="830813" y="151179"/>
            <a:ext cx="10530374" cy="769441"/>
          </a:xfrm>
          <a:prstGeom prst="rect">
            <a:avLst/>
          </a:prstGeom>
          <a:noFill/>
        </p:spPr>
        <p:txBody>
          <a:bodyPr wrap="square" rtlCol="0">
            <a:spAutoFit/>
          </a:bodyPr>
          <a:lstStyle/>
          <a:p>
            <a:pPr algn="ctr"/>
            <a:r>
              <a:rPr lang="en-US" sz="4400" b="1" dirty="0"/>
              <a:t>Prospects</a:t>
            </a:r>
          </a:p>
        </p:txBody>
      </p:sp>
      <p:sp>
        <p:nvSpPr>
          <p:cNvPr id="3" name="תיבת טקסט 2">
            <a:extLst>
              <a:ext uri="{FF2B5EF4-FFF2-40B4-BE49-F238E27FC236}">
                <a16:creationId xmlns:a16="http://schemas.microsoft.com/office/drawing/2014/main" id="{12EDAC11-0BEF-4FB6-A0D2-698392EE1B4D}"/>
              </a:ext>
            </a:extLst>
          </p:cNvPr>
          <p:cNvSpPr txBox="1"/>
          <p:nvPr/>
        </p:nvSpPr>
        <p:spPr>
          <a:xfrm>
            <a:off x="705227" y="1662714"/>
            <a:ext cx="7499096"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t>Regression task</a:t>
            </a:r>
          </a:p>
          <a:p>
            <a:endParaRPr lang="en-US" sz="3200" dirty="0"/>
          </a:p>
          <a:p>
            <a:endParaRPr lang="en-US" sz="3200" b="1" dirty="0"/>
          </a:p>
          <a:p>
            <a:pPr marL="457200" indent="-457200">
              <a:buFont typeface="Arial" panose="020B0604020202020204" pitchFamily="34" charset="0"/>
              <a:buChar char="•"/>
            </a:pPr>
            <a:r>
              <a:rPr lang="en-US" sz="3200" dirty="0"/>
              <a:t>Dealing with more complex problems</a:t>
            </a:r>
            <a:r>
              <a:rPr lang="en-US" sz="3200" b="1" dirty="0">
                <a:solidFill>
                  <a:schemeClr val="tx1"/>
                </a:solidFill>
              </a:rPr>
              <a:t> </a:t>
            </a:r>
            <a:endParaRPr lang="en-US" sz="3200" b="1" dirty="0">
              <a:solidFill>
                <a:schemeClr val="accent2">
                  <a:lumMod val="75000"/>
                </a:schemeClr>
              </a:solidFill>
            </a:endParaRPr>
          </a:p>
          <a:p>
            <a:pPr marL="457200" indent="-457200">
              <a:buFont typeface="Arial" panose="020B0604020202020204" pitchFamily="34" charset="0"/>
              <a:buChar char="•"/>
            </a:pPr>
            <a:endParaRPr lang="en-US" sz="3200" dirty="0"/>
          </a:p>
        </p:txBody>
      </p:sp>
    </p:spTree>
    <p:extLst>
      <p:ext uri="{BB962C8B-B14F-4D97-AF65-F5344CB8AC3E}">
        <p14:creationId xmlns:p14="http://schemas.microsoft.com/office/powerpoint/2010/main" val="4218940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3" name="קבוצה 82"/>
          <p:cNvGrpSpPr/>
          <p:nvPr/>
        </p:nvGrpSpPr>
        <p:grpSpPr>
          <a:xfrm>
            <a:off x="-1523997" y="364195"/>
            <a:ext cx="14339735" cy="3950643"/>
            <a:chOff x="-1523997" y="364195"/>
            <a:chExt cx="14339735" cy="3950643"/>
          </a:xfrm>
        </p:grpSpPr>
        <p:grpSp>
          <p:nvGrpSpPr>
            <p:cNvPr id="67" name="קבוצה 66"/>
            <p:cNvGrpSpPr/>
            <p:nvPr/>
          </p:nvGrpSpPr>
          <p:grpSpPr>
            <a:xfrm>
              <a:off x="-1523997" y="364195"/>
              <a:ext cx="12043725" cy="3942389"/>
              <a:chOff x="1495428" y="287995"/>
              <a:chExt cx="12043725" cy="3942389"/>
            </a:xfrm>
          </p:grpSpPr>
          <p:sp>
            <p:nvSpPr>
              <p:cNvPr id="4" name="תרשים זרימה: מחבר מחוץ לעמוד 3"/>
              <p:cNvSpPr/>
              <p:nvPr/>
            </p:nvSpPr>
            <p:spPr>
              <a:xfrm rot="16200000">
                <a:off x="2296903" y="1892852"/>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rot="16200000">
                <a:off x="2188024" y="2531491"/>
                <a:ext cx="695325" cy="369332"/>
              </a:xfrm>
              <a:prstGeom prst="rect">
                <a:avLst/>
              </a:prstGeom>
              <a:noFill/>
            </p:spPr>
            <p:txBody>
              <a:bodyPr wrap="square" rtlCol="1">
                <a:spAutoFit/>
              </a:bodyPr>
              <a:lstStyle/>
              <a:p>
                <a:r>
                  <a:rPr lang="en-US" dirty="0"/>
                  <a:t>5000</a:t>
                </a:r>
                <a:endParaRPr lang="he-IL" dirty="0"/>
              </a:p>
            </p:txBody>
          </p:sp>
          <p:sp>
            <p:nvSpPr>
              <p:cNvPr id="6" name="TextBox 5"/>
              <p:cNvSpPr txBox="1"/>
              <p:nvPr/>
            </p:nvSpPr>
            <p:spPr>
              <a:xfrm>
                <a:off x="2113633" y="1602543"/>
                <a:ext cx="952291" cy="261610"/>
              </a:xfrm>
              <a:prstGeom prst="rect">
                <a:avLst/>
              </a:prstGeom>
              <a:noFill/>
            </p:spPr>
            <p:txBody>
              <a:bodyPr wrap="square" rtlCol="1">
                <a:spAutoFit/>
              </a:bodyPr>
              <a:lstStyle/>
              <a:p>
                <a:r>
                  <a:rPr lang="en-US" sz="1100" dirty="0"/>
                  <a:t>conv1D</a:t>
                </a:r>
                <a:endParaRPr lang="he-IL" sz="1100" dirty="0"/>
              </a:p>
            </p:txBody>
          </p:sp>
          <p:sp>
            <p:nvSpPr>
              <p:cNvPr id="7" name="מלבן 6"/>
              <p:cNvSpPr/>
              <p:nvPr/>
            </p:nvSpPr>
            <p:spPr>
              <a:xfrm>
                <a:off x="1957459" y="319406"/>
                <a:ext cx="197901"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TextBox 7"/>
              <p:cNvSpPr txBox="1"/>
              <p:nvPr/>
            </p:nvSpPr>
            <p:spPr>
              <a:xfrm rot="16200000">
                <a:off x="1332431" y="2532194"/>
                <a:ext cx="695325" cy="369332"/>
              </a:xfrm>
              <a:prstGeom prst="rect">
                <a:avLst/>
              </a:prstGeom>
              <a:noFill/>
            </p:spPr>
            <p:txBody>
              <a:bodyPr wrap="square" rtlCol="1">
                <a:spAutoFit/>
              </a:bodyPr>
              <a:lstStyle/>
              <a:p>
                <a:r>
                  <a:rPr lang="en-US" dirty="0"/>
                  <a:t>5000</a:t>
                </a:r>
                <a:endParaRPr lang="he-IL" dirty="0"/>
              </a:p>
            </p:txBody>
          </p:sp>
          <p:sp>
            <p:nvSpPr>
              <p:cNvPr id="9" name="TextBox 8"/>
              <p:cNvSpPr txBox="1"/>
              <p:nvPr/>
            </p:nvSpPr>
            <p:spPr>
              <a:xfrm>
                <a:off x="1957459" y="3835526"/>
                <a:ext cx="312350" cy="369332"/>
              </a:xfrm>
              <a:prstGeom prst="rect">
                <a:avLst/>
              </a:prstGeom>
              <a:noFill/>
            </p:spPr>
            <p:txBody>
              <a:bodyPr wrap="square" rtlCol="1">
                <a:spAutoFit/>
              </a:bodyPr>
              <a:lstStyle/>
              <a:p>
                <a:r>
                  <a:rPr lang="en-US" dirty="0"/>
                  <a:t>3</a:t>
                </a:r>
                <a:endParaRPr lang="he-IL" dirty="0"/>
              </a:p>
            </p:txBody>
          </p:sp>
          <p:sp>
            <p:nvSpPr>
              <p:cNvPr id="10" name="מלבן 9"/>
              <p:cNvSpPr/>
              <p:nvPr/>
            </p:nvSpPr>
            <p:spPr>
              <a:xfrm>
                <a:off x="2743144" y="319406"/>
                <a:ext cx="28956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TextBox 10"/>
              <p:cNvSpPr txBox="1"/>
              <p:nvPr/>
            </p:nvSpPr>
            <p:spPr>
              <a:xfrm>
                <a:off x="2673009" y="3835526"/>
                <a:ext cx="533457" cy="369332"/>
              </a:xfrm>
              <a:prstGeom prst="rect">
                <a:avLst/>
              </a:prstGeom>
              <a:noFill/>
            </p:spPr>
            <p:txBody>
              <a:bodyPr wrap="square" rtlCol="1">
                <a:spAutoFit/>
              </a:bodyPr>
              <a:lstStyle/>
              <a:p>
                <a:r>
                  <a:rPr lang="en-US" dirty="0"/>
                  <a:t>64</a:t>
                </a:r>
                <a:endParaRPr lang="he-IL" dirty="0"/>
              </a:p>
            </p:txBody>
          </p:sp>
          <p:sp>
            <p:nvSpPr>
              <p:cNvPr id="12" name="תרשים זרימה: מחבר מחוץ לעמוד 11"/>
              <p:cNvSpPr/>
              <p:nvPr/>
            </p:nvSpPr>
            <p:spPr>
              <a:xfrm rot="16200000">
                <a:off x="3324178" y="1843431"/>
                <a:ext cx="267971" cy="389094"/>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TextBox 12"/>
              <p:cNvSpPr txBox="1"/>
              <p:nvPr/>
            </p:nvSpPr>
            <p:spPr>
              <a:xfrm>
                <a:off x="3077112" y="1414429"/>
                <a:ext cx="952291" cy="430887"/>
              </a:xfrm>
              <a:prstGeom prst="rect">
                <a:avLst/>
              </a:prstGeom>
              <a:noFill/>
            </p:spPr>
            <p:txBody>
              <a:bodyPr wrap="square" rtlCol="1">
                <a:spAutoFit/>
              </a:bodyPr>
              <a:lstStyle/>
              <a:p>
                <a:r>
                  <a:rPr lang="en-US" sz="1100" dirty="0" err="1"/>
                  <a:t>Maxpool</a:t>
                </a:r>
                <a:r>
                  <a:rPr lang="en-US" sz="1100" dirty="0"/>
                  <a:t> </a:t>
                </a:r>
              </a:p>
              <a:p>
                <a:r>
                  <a:rPr lang="en-US" sz="1100" dirty="0"/>
                  <a:t>1D</a:t>
                </a:r>
                <a:endParaRPr lang="he-IL" sz="1100" dirty="0"/>
              </a:p>
            </p:txBody>
          </p:sp>
          <p:sp>
            <p:nvSpPr>
              <p:cNvPr id="14" name="מלבן 13"/>
              <p:cNvSpPr/>
              <p:nvPr/>
            </p:nvSpPr>
            <p:spPr>
              <a:xfrm>
                <a:off x="3872993" y="319406"/>
                <a:ext cx="28800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5" name="TextBox 14"/>
              <p:cNvSpPr txBox="1"/>
              <p:nvPr/>
            </p:nvSpPr>
            <p:spPr>
              <a:xfrm rot="16200000">
                <a:off x="3333691" y="2532194"/>
                <a:ext cx="695325" cy="369332"/>
              </a:xfrm>
              <a:prstGeom prst="rect">
                <a:avLst/>
              </a:prstGeom>
              <a:noFill/>
            </p:spPr>
            <p:txBody>
              <a:bodyPr wrap="square" rtlCol="1">
                <a:spAutoFit/>
              </a:bodyPr>
              <a:lstStyle/>
              <a:p>
                <a:r>
                  <a:rPr lang="en-US" dirty="0"/>
                  <a:t>2500</a:t>
                </a:r>
                <a:endParaRPr lang="he-IL" dirty="0"/>
              </a:p>
            </p:txBody>
          </p:sp>
          <p:sp>
            <p:nvSpPr>
              <p:cNvPr id="16" name="TextBox 15"/>
              <p:cNvSpPr txBox="1"/>
              <p:nvPr/>
            </p:nvSpPr>
            <p:spPr>
              <a:xfrm>
                <a:off x="3740819" y="3861052"/>
                <a:ext cx="450787" cy="369332"/>
              </a:xfrm>
              <a:prstGeom prst="rect">
                <a:avLst/>
              </a:prstGeom>
              <a:noFill/>
            </p:spPr>
            <p:txBody>
              <a:bodyPr wrap="square" rtlCol="1">
                <a:spAutoFit/>
              </a:bodyPr>
              <a:lstStyle/>
              <a:p>
                <a:r>
                  <a:rPr lang="en-US" dirty="0"/>
                  <a:t>64</a:t>
                </a:r>
                <a:endParaRPr lang="he-IL" dirty="0"/>
              </a:p>
            </p:txBody>
          </p:sp>
          <p:sp>
            <p:nvSpPr>
              <p:cNvPr id="17" name="תרשים זרימה: מחבר מחוץ לעמוד 16"/>
              <p:cNvSpPr/>
              <p:nvPr/>
            </p:nvSpPr>
            <p:spPr>
              <a:xfrm rot="16200000">
                <a:off x="4380625" y="1892852"/>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8" name="מלבן 17"/>
              <p:cNvSpPr/>
              <p:nvPr/>
            </p:nvSpPr>
            <p:spPr>
              <a:xfrm>
                <a:off x="4772984" y="333116"/>
                <a:ext cx="28956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TextBox 18"/>
              <p:cNvSpPr txBox="1"/>
              <p:nvPr/>
            </p:nvSpPr>
            <p:spPr>
              <a:xfrm rot="16200000">
                <a:off x="4208335" y="2531491"/>
                <a:ext cx="695325" cy="369332"/>
              </a:xfrm>
              <a:prstGeom prst="rect">
                <a:avLst/>
              </a:prstGeom>
              <a:noFill/>
            </p:spPr>
            <p:txBody>
              <a:bodyPr wrap="square" rtlCol="1">
                <a:spAutoFit/>
              </a:bodyPr>
              <a:lstStyle/>
              <a:p>
                <a:r>
                  <a:rPr lang="en-US" dirty="0"/>
                  <a:t>2500</a:t>
                </a:r>
                <a:endParaRPr lang="he-IL" dirty="0"/>
              </a:p>
            </p:txBody>
          </p:sp>
          <p:sp>
            <p:nvSpPr>
              <p:cNvPr id="20" name="TextBox 19"/>
              <p:cNvSpPr txBox="1"/>
              <p:nvPr/>
            </p:nvSpPr>
            <p:spPr>
              <a:xfrm>
                <a:off x="4627466" y="3842512"/>
                <a:ext cx="533457" cy="369332"/>
              </a:xfrm>
              <a:prstGeom prst="rect">
                <a:avLst/>
              </a:prstGeom>
              <a:noFill/>
            </p:spPr>
            <p:txBody>
              <a:bodyPr wrap="square" rtlCol="1">
                <a:spAutoFit/>
              </a:bodyPr>
              <a:lstStyle/>
              <a:p>
                <a:r>
                  <a:rPr lang="en-US" dirty="0"/>
                  <a:t>128</a:t>
                </a:r>
                <a:endParaRPr lang="he-IL" dirty="0"/>
              </a:p>
            </p:txBody>
          </p:sp>
          <p:sp>
            <p:nvSpPr>
              <p:cNvPr id="21" name="תרשים זרימה: מחבר מחוץ לעמוד 20"/>
              <p:cNvSpPr/>
              <p:nvPr/>
            </p:nvSpPr>
            <p:spPr>
              <a:xfrm rot="16200000">
                <a:off x="5289133" y="1892852"/>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2" name="TextBox 21"/>
              <p:cNvSpPr txBox="1"/>
              <p:nvPr/>
            </p:nvSpPr>
            <p:spPr>
              <a:xfrm>
                <a:off x="4133944" y="1602543"/>
                <a:ext cx="952291" cy="261610"/>
              </a:xfrm>
              <a:prstGeom prst="rect">
                <a:avLst/>
              </a:prstGeom>
              <a:noFill/>
            </p:spPr>
            <p:txBody>
              <a:bodyPr wrap="square" rtlCol="1">
                <a:spAutoFit/>
              </a:bodyPr>
              <a:lstStyle/>
              <a:p>
                <a:r>
                  <a:rPr lang="en-US" sz="1100" dirty="0"/>
                  <a:t>conv1D</a:t>
                </a:r>
                <a:endParaRPr lang="he-IL" sz="1100" dirty="0"/>
              </a:p>
            </p:txBody>
          </p:sp>
          <p:sp>
            <p:nvSpPr>
              <p:cNvPr id="23" name="TextBox 22"/>
              <p:cNvSpPr txBox="1"/>
              <p:nvPr/>
            </p:nvSpPr>
            <p:spPr>
              <a:xfrm>
                <a:off x="5061649" y="1426297"/>
                <a:ext cx="952291" cy="430887"/>
              </a:xfrm>
              <a:prstGeom prst="rect">
                <a:avLst/>
              </a:prstGeom>
              <a:noFill/>
            </p:spPr>
            <p:txBody>
              <a:bodyPr wrap="square" rtlCol="1">
                <a:spAutoFit/>
              </a:bodyPr>
              <a:lstStyle/>
              <a:p>
                <a:r>
                  <a:rPr lang="en-US" sz="1100" dirty="0" err="1"/>
                  <a:t>Maxpool</a:t>
                </a:r>
                <a:endParaRPr lang="en-US" sz="1100" dirty="0"/>
              </a:p>
              <a:p>
                <a:r>
                  <a:rPr lang="en-US" sz="1100" dirty="0" err="1"/>
                  <a:t>lD</a:t>
                </a:r>
                <a:endParaRPr lang="he-IL" sz="1100" dirty="0"/>
              </a:p>
            </p:txBody>
          </p:sp>
          <p:sp>
            <p:nvSpPr>
              <p:cNvPr id="24" name="מלבן 23"/>
              <p:cNvSpPr/>
              <p:nvPr/>
            </p:nvSpPr>
            <p:spPr>
              <a:xfrm>
                <a:off x="5777993" y="319406"/>
                <a:ext cx="28800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5" name="TextBox 24"/>
              <p:cNvSpPr txBox="1"/>
              <p:nvPr/>
            </p:nvSpPr>
            <p:spPr>
              <a:xfrm rot="16200000">
                <a:off x="5238691" y="2532194"/>
                <a:ext cx="695325" cy="369332"/>
              </a:xfrm>
              <a:prstGeom prst="rect">
                <a:avLst/>
              </a:prstGeom>
              <a:noFill/>
            </p:spPr>
            <p:txBody>
              <a:bodyPr wrap="square" rtlCol="1">
                <a:spAutoFit/>
              </a:bodyPr>
              <a:lstStyle/>
              <a:p>
                <a:r>
                  <a:rPr lang="en-US" dirty="0"/>
                  <a:t>1250</a:t>
                </a:r>
                <a:endParaRPr lang="he-IL" dirty="0"/>
              </a:p>
            </p:txBody>
          </p:sp>
          <p:sp>
            <p:nvSpPr>
              <p:cNvPr id="26" name="TextBox 25"/>
              <p:cNvSpPr txBox="1"/>
              <p:nvPr/>
            </p:nvSpPr>
            <p:spPr>
              <a:xfrm>
                <a:off x="5645819" y="3861052"/>
                <a:ext cx="535907" cy="369332"/>
              </a:xfrm>
              <a:prstGeom prst="rect">
                <a:avLst/>
              </a:prstGeom>
              <a:noFill/>
            </p:spPr>
            <p:txBody>
              <a:bodyPr wrap="square" rtlCol="1">
                <a:spAutoFit/>
              </a:bodyPr>
              <a:lstStyle/>
              <a:p>
                <a:r>
                  <a:rPr lang="en-US" dirty="0"/>
                  <a:t>128</a:t>
                </a:r>
                <a:endParaRPr lang="he-IL" dirty="0"/>
              </a:p>
            </p:txBody>
          </p:sp>
          <p:sp>
            <p:nvSpPr>
              <p:cNvPr id="27" name="תרשים זרימה: מחבר מחוץ לעמוד 26"/>
              <p:cNvSpPr/>
              <p:nvPr/>
            </p:nvSpPr>
            <p:spPr>
              <a:xfrm rot="16200000">
                <a:off x="6285625" y="1892852"/>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8" name="מלבן 27"/>
              <p:cNvSpPr/>
              <p:nvPr/>
            </p:nvSpPr>
            <p:spPr>
              <a:xfrm>
                <a:off x="6677984" y="333116"/>
                <a:ext cx="28956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TextBox 28"/>
              <p:cNvSpPr txBox="1"/>
              <p:nvPr/>
            </p:nvSpPr>
            <p:spPr>
              <a:xfrm rot="16200000">
                <a:off x="6113335" y="2531491"/>
                <a:ext cx="695325" cy="369332"/>
              </a:xfrm>
              <a:prstGeom prst="rect">
                <a:avLst/>
              </a:prstGeom>
              <a:noFill/>
            </p:spPr>
            <p:txBody>
              <a:bodyPr wrap="square" rtlCol="1">
                <a:spAutoFit/>
              </a:bodyPr>
              <a:lstStyle/>
              <a:p>
                <a:r>
                  <a:rPr lang="en-US" dirty="0"/>
                  <a:t>1250</a:t>
                </a:r>
                <a:endParaRPr lang="he-IL" dirty="0"/>
              </a:p>
            </p:txBody>
          </p:sp>
          <p:sp>
            <p:nvSpPr>
              <p:cNvPr id="30" name="TextBox 29"/>
              <p:cNvSpPr txBox="1"/>
              <p:nvPr/>
            </p:nvSpPr>
            <p:spPr>
              <a:xfrm>
                <a:off x="6532466" y="3842512"/>
                <a:ext cx="533457" cy="369332"/>
              </a:xfrm>
              <a:prstGeom prst="rect">
                <a:avLst/>
              </a:prstGeom>
              <a:noFill/>
            </p:spPr>
            <p:txBody>
              <a:bodyPr wrap="square" rtlCol="1">
                <a:spAutoFit/>
              </a:bodyPr>
              <a:lstStyle/>
              <a:p>
                <a:r>
                  <a:rPr lang="en-US" dirty="0"/>
                  <a:t>256</a:t>
                </a:r>
                <a:endParaRPr lang="he-IL" dirty="0"/>
              </a:p>
            </p:txBody>
          </p:sp>
          <p:sp>
            <p:nvSpPr>
              <p:cNvPr id="31" name="TextBox 30"/>
              <p:cNvSpPr txBox="1"/>
              <p:nvPr/>
            </p:nvSpPr>
            <p:spPr>
              <a:xfrm>
                <a:off x="6038944" y="1602543"/>
                <a:ext cx="952291" cy="261610"/>
              </a:xfrm>
              <a:prstGeom prst="rect">
                <a:avLst/>
              </a:prstGeom>
              <a:noFill/>
            </p:spPr>
            <p:txBody>
              <a:bodyPr wrap="square" rtlCol="1">
                <a:spAutoFit/>
              </a:bodyPr>
              <a:lstStyle/>
              <a:p>
                <a:r>
                  <a:rPr lang="en-US" sz="1100" dirty="0"/>
                  <a:t>conv1D</a:t>
                </a:r>
                <a:endParaRPr lang="he-IL" sz="1100" dirty="0"/>
              </a:p>
            </p:txBody>
          </p:sp>
          <p:sp>
            <p:nvSpPr>
              <p:cNvPr id="32" name="תרשים זרימה: מחבר מחוץ לעמוד 31"/>
              <p:cNvSpPr/>
              <p:nvPr/>
            </p:nvSpPr>
            <p:spPr>
              <a:xfrm rot="16200000">
                <a:off x="7208071" y="1892852"/>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מלבן 32"/>
              <p:cNvSpPr/>
              <p:nvPr/>
            </p:nvSpPr>
            <p:spPr>
              <a:xfrm>
                <a:off x="7600430" y="333116"/>
                <a:ext cx="28956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4" name="TextBox 33"/>
              <p:cNvSpPr txBox="1"/>
              <p:nvPr/>
            </p:nvSpPr>
            <p:spPr>
              <a:xfrm rot="16200000">
                <a:off x="7035781" y="2531491"/>
                <a:ext cx="695325" cy="369332"/>
              </a:xfrm>
              <a:prstGeom prst="rect">
                <a:avLst/>
              </a:prstGeom>
              <a:noFill/>
            </p:spPr>
            <p:txBody>
              <a:bodyPr wrap="square" rtlCol="1">
                <a:spAutoFit/>
              </a:bodyPr>
              <a:lstStyle/>
              <a:p>
                <a:r>
                  <a:rPr lang="en-US" dirty="0"/>
                  <a:t>1250</a:t>
                </a:r>
                <a:endParaRPr lang="he-IL" dirty="0"/>
              </a:p>
            </p:txBody>
          </p:sp>
          <p:sp>
            <p:nvSpPr>
              <p:cNvPr id="35" name="TextBox 34"/>
              <p:cNvSpPr txBox="1"/>
              <p:nvPr/>
            </p:nvSpPr>
            <p:spPr>
              <a:xfrm>
                <a:off x="7454912" y="3842512"/>
                <a:ext cx="533457" cy="369332"/>
              </a:xfrm>
              <a:prstGeom prst="rect">
                <a:avLst/>
              </a:prstGeom>
              <a:noFill/>
            </p:spPr>
            <p:txBody>
              <a:bodyPr wrap="square" rtlCol="1">
                <a:spAutoFit/>
              </a:bodyPr>
              <a:lstStyle/>
              <a:p>
                <a:r>
                  <a:rPr lang="en-US" dirty="0"/>
                  <a:t>256</a:t>
                </a:r>
                <a:endParaRPr lang="he-IL" dirty="0"/>
              </a:p>
            </p:txBody>
          </p:sp>
          <p:sp>
            <p:nvSpPr>
              <p:cNvPr id="36" name="TextBox 35"/>
              <p:cNvSpPr txBox="1"/>
              <p:nvPr/>
            </p:nvSpPr>
            <p:spPr>
              <a:xfrm>
                <a:off x="6961390" y="1602543"/>
                <a:ext cx="952291" cy="261610"/>
              </a:xfrm>
              <a:prstGeom prst="rect">
                <a:avLst/>
              </a:prstGeom>
              <a:noFill/>
            </p:spPr>
            <p:txBody>
              <a:bodyPr wrap="square" rtlCol="1">
                <a:spAutoFit/>
              </a:bodyPr>
              <a:lstStyle/>
              <a:p>
                <a:r>
                  <a:rPr lang="en-US" sz="1100" dirty="0"/>
                  <a:t>conv1D</a:t>
                </a:r>
                <a:endParaRPr lang="he-IL" sz="1100" dirty="0"/>
              </a:p>
            </p:txBody>
          </p:sp>
          <p:sp>
            <p:nvSpPr>
              <p:cNvPr id="37" name="תרשים זרימה: מחבר מחוץ לעמוד 36"/>
              <p:cNvSpPr/>
              <p:nvPr/>
            </p:nvSpPr>
            <p:spPr>
              <a:xfrm rot="16200000">
                <a:off x="8057707" y="1867326"/>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8" name="TextBox 37"/>
              <p:cNvSpPr txBox="1"/>
              <p:nvPr/>
            </p:nvSpPr>
            <p:spPr>
              <a:xfrm>
                <a:off x="7830223" y="1400771"/>
                <a:ext cx="952291" cy="430887"/>
              </a:xfrm>
              <a:prstGeom prst="rect">
                <a:avLst/>
              </a:prstGeom>
              <a:noFill/>
            </p:spPr>
            <p:txBody>
              <a:bodyPr wrap="square" rtlCol="1">
                <a:spAutoFit/>
              </a:bodyPr>
              <a:lstStyle/>
              <a:p>
                <a:r>
                  <a:rPr lang="en-US" sz="1100" dirty="0" err="1"/>
                  <a:t>Maxpool</a:t>
                </a:r>
                <a:endParaRPr lang="en-US" sz="1100" dirty="0"/>
              </a:p>
              <a:p>
                <a:r>
                  <a:rPr lang="en-US" sz="1100" dirty="0" err="1"/>
                  <a:t>lD</a:t>
                </a:r>
                <a:endParaRPr lang="he-IL" sz="1100" dirty="0"/>
              </a:p>
            </p:txBody>
          </p:sp>
          <p:sp>
            <p:nvSpPr>
              <p:cNvPr id="39" name="מלבן 38"/>
              <p:cNvSpPr/>
              <p:nvPr/>
            </p:nvSpPr>
            <p:spPr>
              <a:xfrm>
                <a:off x="8546567" y="293880"/>
                <a:ext cx="28800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0" name="TextBox 39"/>
              <p:cNvSpPr txBox="1"/>
              <p:nvPr/>
            </p:nvSpPr>
            <p:spPr>
              <a:xfrm rot="16200000">
                <a:off x="8007265" y="2506668"/>
                <a:ext cx="695325" cy="369332"/>
              </a:xfrm>
              <a:prstGeom prst="rect">
                <a:avLst/>
              </a:prstGeom>
              <a:noFill/>
            </p:spPr>
            <p:txBody>
              <a:bodyPr wrap="square" rtlCol="1">
                <a:spAutoFit/>
              </a:bodyPr>
              <a:lstStyle/>
              <a:p>
                <a:r>
                  <a:rPr lang="en-US" dirty="0"/>
                  <a:t>625</a:t>
                </a:r>
                <a:endParaRPr lang="he-IL" dirty="0"/>
              </a:p>
            </p:txBody>
          </p:sp>
          <p:sp>
            <p:nvSpPr>
              <p:cNvPr id="41" name="TextBox 40"/>
              <p:cNvSpPr txBox="1"/>
              <p:nvPr/>
            </p:nvSpPr>
            <p:spPr>
              <a:xfrm>
                <a:off x="8414393" y="3835526"/>
                <a:ext cx="535907" cy="369332"/>
              </a:xfrm>
              <a:prstGeom prst="rect">
                <a:avLst/>
              </a:prstGeom>
              <a:noFill/>
            </p:spPr>
            <p:txBody>
              <a:bodyPr wrap="square" rtlCol="1">
                <a:spAutoFit/>
              </a:bodyPr>
              <a:lstStyle/>
              <a:p>
                <a:r>
                  <a:rPr lang="en-US" dirty="0"/>
                  <a:t>256</a:t>
                </a:r>
                <a:endParaRPr lang="he-IL" dirty="0"/>
              </a:p>
            </p:txBody>
          </p:sp>
          <p:sp>
            <p:nvSpPr>
              <p:cNvPr id="42" name="תרשים זרימה: מחבר מחוץ לעמוד 41"/>
              <p:cNvSpPr/>
              <p:nvPr/>
            </p:nvSpPr>
            <p:spPr>
              <a:xfrm rot="16200000">
                <a:off x="9066546" y="1874015"/>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3" name="מלבן 42"/>
              <p:cNvSpPr/>
              <p:nvPr/>
            </p:nvSpPr>
            <p:spPr>
              <a:xfrm>
                <a:off x="9458905" y="314279"/>
                <a:ext cx="28956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4" name="TextBox 43"/>
              <p:cNvSpPr txBox="1"/>
              <p:nvPr/>
            </p:nvSpPr>
            <p:spPr>
              <a:xfrm rot="16200000">
                <a:off x="8894256" y="2512654"/>
                <a:ext cx="695325" cy="369332"/>
              </a:xfrm>
              <a:prstGeom prst="rect">
                <a:avLst/>
              </a:prstGeom>
              <a:noFill/>
            </p:spPr>
            <p:txBody>
              <a:bodyPr wrap="square" rtlCol="1">
                <a:spAutoFit/>
              </a:bodyPr>
              <a:lstStyle/>
              <a:p>
                <a:r>
                  <a:rPr lang="en-US" dirty="0"/>
                  <a:t>625</a:t>
                </a:r>
                <a:endParaRPr lang="he-IL" dirty="0"/>
              </a:p>
            </p:txBody>
          </p:sp>
          <p:sp>
            <p:nvSpPr>
              <p:cNvPr id="45" name="TextBox 44"/>
              <p:cNvSpPr txBox="1"/>
              <p:nvPr/>
            </p:nvSpPr>
            <p:spPr>
              <a:xfrm>
                <a:off x="9313387" y="3823675"/>
                <a:ext cx="533457" cy="369332"/>
              </a:xfrm>
              <a:prstGeom prst="rect">
                <a:avLst/>
              </a:prstGeom>
              <a:noFill/>
            </p:spPr>
            <p:txBody>
              <a:bodyPr wrap="square" rtlCol="1">
                <a:spAutoFit/>
              </a:bodyPr>
              <a:lstStyle/>
              <a:p>
                <a:r>
                  <a:rPr lang="en-US" dirty="0"/>
                  <a:t>512</a:t>
                </a:r>
                <a:endParaRPr lang="he-IL" dirty="0"/>
              </a:p>
            </p:txBody>
          </p:sp>
          <p:sp>
            <p:nvSpPr>
              <p:cNvPr id="46" name="TextBox 45"/>
              <p:cNvSpPr txBox="1"/>
              <p:nvPr/>
            </p:nvSpPr>
            <p:spPr>
              <a:xfrm>
                <a:off x="8819865" y="1583706"/>
                <a:ext cx="952291" cy="261610"/>
              </a:xfrm>
              <a:prstGeom prst="rect">
                <a:avLst/>
              </a:prstGeom>
              <a:noFill/>
            </p:spPr>
            <p:txBody>
              <a:bodyPr wrap="square" rtlCol="1">
                <a:spAutoFit/>
              </a:bodyPr>
              <a:lstStyle/>
              <a:p>
                <a:r>
                  <a:rPr lang="en-US" sz="1100" dirty="0"/>
                  <a:t>conv1D</a:t>
                </a:r>
                <a:endParaRPr lang="he-IL" sz="1100" dirty="0"/>
              </a:p>
            </p:txBody>
          </p:sp>
          <p:sp>
            <p:nvSpPr>
              <p:cNvPr id="47" name="תרשים זרימה: מחבר מחוץ לעמוד 46"/>
              <p:cNvSpPr/>
              <p:nvPr/>
            </p:nvSpPr>
            <p:spPr>
              <a:xfrm rot="16200000">
                <a:off x="9988992" y="1874015"/>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8" name="מלבן 47"/>
              <p:cNvSpPr/>
              <p:nvPr/>
            </p:nvSpPr>
            <p:spPr>
              <a:xfrm>
                <a:off x="10381351" y="314279"/>
                <a:ext cx="28956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49" name="TextBox 48"/>
              <p:cNvSpPr txBox="1"/>
              <p:nvPr/>
            </p:nvSpPr>
            <p:spPr>
              <a:xfrm rot="16200000">
                <a:off x="9816702" y="2512654"/>
                <a:ext cx="695325" cy="369332"/>
              </a:xfrm>
              <a:prstGeom prst="rect">
                <a:avLst/>
              </a:prstGeom>
              <a:noFill/>
            </p:spPr>
            <p:txBody>
              <a:bodyPr wrap="square" rtlCol="1">
                <a:spAutoFit/>
              </a:bodyPr>
              <a:lstStyle/>
              <a:p>
                <a:r>
                  <a:rPr lang="en-US" dirty="0"/>
                  <a:t>625</a:t>
                </a:r>
                <a:endParaRPr lang="he-IL" dirty="0"/>
              </a:p>
            </p:txBody>
          </p:sp>
          <p:sp>
            <p:nvSpPr>
              <p:cNvPr id="50" name="TextBox 49"/>
              <p:cNvSpPr txBox="1"/>
              <p:nvPr/>
            </p:nvSpPr>
            <p:spPr>
              <a:xfrm>
                <a:off x="10235833" y="3823675"/>
                <a:ext cx="533457" cy="369332"/>
              </a:xfrm>
              <a:prstGeom prst="rect">
                <a:avLst/>
              </a:prstGeom>
              <a:noFill/>
            </p:spPr>
            <p:txBody>
              <a:bodyPr wrap="square" rtlCol="1">
                <a:spAutoFit/>
              </a:bodyPr>
              <a:lstStyle/>
              <a:p>
                <a:r>
                  <a:rPr lang="en-US" dirty="0"/>
                  <a:t>512</a:t>
                </a:r>
                <a:endParaRPr lang="he-IL" dirty="0"/>
              </a:p>
            </p:txBody>
          </p:sp>
          <p:sp>
            <p:nvSpPr>
              <p:cNvPr id="51" name="TextBox 50"/>
              <p:cNvSpPr txBox="1"/>
              <p:nvPr/>
            </p:nvSpPr>
            <p:spPr>
              <a:xfrm>
                <a:off x="9742311" y="1583706"/>
                <a:ext cx="952291" cy="261610"/>
              </a:xfrm>
              <a:prstGeom prst="rect">
                <a:avLst/>
              </a:prstGeom>
              <a:noFill/>
            </p:spPr>
            <p:txBody>
              <a:bodyPr wrap="square" rtlCol="1">
                <a:spAutoFit/>
              </a:bodyPr>
              <a:lstStyle/>
              <a:p>
                <a:r>
                  <a:rPr lang="en-US" sz="1100" dirty="0"/>
                  <a:t>conv1D</a:t>
                </a:r>
                <a:endParaRPr lang="he-IL" sz="1100" dirty="0"/>
              </a:p>
            </p:txBody>
          </p:sp>
          <p:sp>
            <p:nvSpPr>
              <p:cNvPr id="52" name="תרשים זרימה: מחבר מחוץ לעמוד 51"/>
              <p:cNvSpPr/>
              <p:nvPr/>
            </p:nvSpPr>
            <p:spPr>
              <a:xfrm rot="16200000">
                <a:off x="10827570" y="1861441"/>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3" name="מלבן 52"/>
              <p:cNvSpPr/>
              <p:nvPr/>
            </p:nvSpPr>
            <p:spPr>
              <a:xfrm>
                <a:off x="11316430" y="287995"/>
                <a:ext cx="28800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4" name="TextBox 53"/>
              <p:cNvSpPr txBox="1"/>
              <p:nvPr/>
            </p:nvSpPr>
            <p:spPr>
              <a:xfrm rot="16200000">
                <a:off x="10777128" y="2500783"/>
                <a:ext cx="695325" cy="369332"/>
              </a:xfrm>
              <a:prstGeom prst="rect">
                <a:avLst/>
              </a:prstGeom>
              <a:noFill/>
            </p:spPr>
            <p:txBody>
              <a:bodyPr wrap="square" rtlCol="1">
                <a:spAutoFit/>
              </a:bodyPr>
              <a:lstStyle/>
              <a:p>
                <a:r>
                  <a:rPr lang="en-US" dirty="0"/>
                  <a:t>312</a:t>
                </a:r>
                <a:endParaRPr lang="he-IL" dirty="0"/>
              </a:p>
            </p:txBody>
          </p:sp>
          <p:sp>
            <p:nvSpPr>
              <p:cNvPr id="55" name="TextBox 54"/>
              <p:cNvSpPr txBox="1"/>
              <p:nvPr/>
            </p:nvSpPr>
            <p:spPr>
              <a:xfrm>
                <a:off x="11184256" y="3829641"/>
                <a:ext cx="535907" cy="369332"/>
              </a:xfrm>
              <a:prstGeom prst="rect">
                <a:avLst/>
              </a:prstGeom>
              <a:noFill/>
            </p:spPr>
            <p:txBody>
              <a:bodyPr wrap="square" rtlCol="1">
                <a:spAutoFit/>
              </a:bodyPr>
              <a:lstStyle/>
              <a:p>
                <a:r>
                  <a:rPr lang="en-US" dirty="0"/>
                  <a:t>512</a:t>
                </a:r>
                <a:endParaRPr lang="he-IL" dirty="0"/>
              </a:p>
            </p:txBody>
          </p:sp>
          <p:sp>
            <p:nvSpPr>
              <p:cNvPr id="56" name="תרשים זרימה: מחבר מחוץ לעמוד 55"/>
              <p:cNvSpPr/>
              <p:nvPr/>
            </p:nvSpPr>
            <p:spPr>
              <a:xfrm rot="16200000">
                <a:off x="11836409" y="1868130"/>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7" name="מלבן 56"/>
              <p:cNvSpPr/>
              <p:nvPr/>
            </p:nvSpPr>
            <p:spPr>
              <a:xfrm>
                <a:off x="12228768" y="308394"/>
                <a:ext cx="28956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8" name="TextBox 57"/>
              <p:cNvSpPr txBox="1"/>
              <p:nvPr/>
            </p:nvSpPr>
            <p:spPr>
              <a:xfrm rot="16200000">
                <a:off x="11664119" y="2506769"/>
                <a:ext cx="695325" cy="369332"/>
              </a:xfrm>
              <a:prstGeom prst="rect">
                <a:avLst/>
              </a:prstGeom>
              <a:noFill/>
            </p:spPr>
            <p:txBody>
              <a:bodyPr wrap="square" rtlCol="1">
                <a:spAutoFit/>
              </a:bodyPr>
              <a:lstStyle/>
              <a:p>
                <a:r>
                  <a:rPr lang="en-US" dirty="0"/>
                  <a:t>312</a:t>
                </a:r>
                <a:endParaRPr lang="he-IL" dirty="0"/>
              </a:p>
            </p:txBody>
          </p:sp>
          <p:sp>
            <p:nvSpPr>
              <p:cNvPr id="59" name="TextBox 58"/>
              <p:cNvSpPr txBox="1"/>
              <p:nvPr/>
            </p:nvSpPr>
            <p:spPr>
              <a:xfrm>
                <a:off x="12083250" y="3817790"/>
                <a:ext cx="533457" cy="369332"/>
              </a:xfrm>
              <a:prstGeom prst="rect">
                <a:avLst/>
              </a:prstGeom>
              <a:noFill/>
            </p:spPr>
            <p:txBody>
              <a:bodyPr wrap="square" rtlCol="1">
                <a:spAutoFit/>
              </a:bodyPr>
              <a:lstStyle/>
              <a:p>
                <a:r>
                  <a:rPr lang="en-US" dirty="0"/>
                  <a:t>512</a:t>
                </a:r>
                <a:endParaRPr lang="he-IL" dirty="0"/>
              </a:p>
            </p:txBody>
          </p:sp>
          <p:sp>
            <p:nvSpPr>
              <p:cNvPr id="60" name="TextBox 59"/>
              <p:cNvSpPr txBox="1"/>
              <p:nvPr/>
            </p:nvSpPr>
            <p:spPr>
              <a:xfrm>
                <a:off x="11589728" y="1577821"/>
                <a:ext cx="952291" cy="261610"/>
              </a:xfrm>
              <a:prstGeom prst="rect">
                <a:avLst/>
              </a:prstGeom>
              <a:noFill/>
            </p:spPr>
            <p:txBody>
              <a:bodyPr wrap="square" rtlCol="1">
                <a:spAutoFit/>
              </a:bodyPr>
              <a:lstStyle/>
              <a:p>
                <a:r>
                  <a:rPr lang="en-US" sz="1100" dirty="0"/>
                  <a:t>conv1D</a:t>
                </a:r>
                <a:endParaRPr lang="he-IL" sz="1100" dirty="0"/>
              </a:p>
            </p:txBody>
          </p:sp>
          <p:sp>
            <p:nvSpPr>
              <p:cNvPr id="61" name="תרשים זרימה: מחבר מחוץ לעמוד 60"/>
              <p:cNvSpPr/>
              <p:nvPr/>
            </p:nvSpPr>
            <p:spPr>
              <a:xfrm rot="16200000">
                <a:off x="12758855" y="1868130"/>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2" name="מלבן 61"/>
              <p:cNvSpPr/>
              <p:nvPr/>
            </p:nvSpPr>
            <p:spPr>
              <a:xfrm>
                <a:off x="13151214" y="308394"/>
                <a:ext cx="28956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3" name="TextBox 62"/>
              <p:cNvSpPr txBox="1"/>
              <p:nvPr/>
            </p:nvSpPr>
            <p:spPr>
              <a:xfrm rot="16200000">
                <a:off x="12586565" y="2506769"/>
                <a:ext cx="695325" cy="369332"/>
              </a:xfrm>
              <a:prstGeom prst="rect">
                <a:avLst/>
              </a:prstGeom>
              <a:noFill/>
            </p:spPr>
            <p:txBody>
              <a:bodyPr wrap="square" rtlCol="1">
                <a:spAutoFit/>
              </a:bodyPr>
              <a:lstStyle/>
              <a:p>
                <a:r>
                  <a:rPr lang="en-US" dirty="0"/>
                  <a:t>312</a:t>
                </a:r>
                <a:endParaRPr lang="he-IL" dirty="0"/>
              </a:p>
            </p:txBody>
          </p:sp>
          <p:sp>
            <p:nvSpPr>
              <p:cNvPr id="64" name="TextBox 63"/>
              <p:cNvSpPr txBox="1"/>
              <p:nvPr/>
            </p:nvSpPr>
            <p:spPr>
              <a:xfrm>
                <a:off x="13005696" y="3817790"/>
                <a:ext cx="533457" cy="369332"/>
              </a:xfrm>
              <a:prstGeom prst="rect">
                <a:avLst/>
              </a:prstGeom>
              <a:noFill/>
            </p:spPr>
            <p:txBody>
              <a:bodyPr wrap="square" rtlCol="1">
                <a:spAutoFit/>
              </a:bodyPr>
              <a:lstStyle/>
              <a:p>
                <a:r>
                  <a:rPr lang="en-US" dirty="0"/>
                  <a:t>512</a:t>
                </a:r>
                <a:endParaRPr lang="he-IL" dirty="0"/>
              </a:p>
            </p:txBody>
          </p:sp>
          <p:sp>
            <p:nvSpPr>
              <p:cNvPr id="65" name="TextBox 64"/>
              <p:cNvSpPr txBox="1"/>
              <p:nvPr/>
            </p:nvSpPr>
            <p:spPr>
              <a:xfrm>
                <a:off x="12512174" y="1577821"/>
                <a:ext cx="952291" cy="261610"/>
              </a:xfrm>
              <a:prstGeom prst="rect">
                <a:avLst/>
              </a:prstGeom>
              <a:noFill/>
            </p:spPr>
            <p:txBody>
              <a:bodyPr wrap="square" rtlCol="1">
                <a:spAutoFit/>
              </a:bodyPr>
              <a:lstStyle/>
              <a:p>
                <a:r>
                  <a:rPr lang="en-US" sz="1100" dirty="0"/>
                  <a:t>conv1D</a:t>
                </a:r>
                <a:endParaRPr lang="he-IL" sz="1100" dirty="0"/>
              </a:p>
            </p:txBody>
          </p:sp>
          <p:sp>
            <p:nvSpPr>
              <p:cNvPr id="66" name="TextBox 65"/>
              <p:cNvSpPr txBox="1"/>
              <p:nvPr/>
            </p:nvSpPr>
            <p:spPr>
              <a:xfrm>
                <a:off x="10633219" y="1372817"/>
                <a:ext cx="952291" cy="430887"/>
              </a:xfrm>
              <a:prstGeom prst="rect">
                <a:avLst/>
              </a:prstGeom>
              <a:noFill/>
            </p:spPr>
            <p:txBody>
              <a:bodyPr wrap="square" rtlCol="1">
                <a:spAutoFit/>
              </a:bodyPr>
              <a:lstStyle/>
              <a:p>
                <a:r>
                  <a:rPr lang="en-US" sz="1100" dirty="0" err="1"/>
                  <a:t>Maxpool</a:t>
                </a:r>
                <a:endParaRPr lang="en-US" sz="1100" dirty="0"/>
              </a:p>
              <a:p>
                <a:r>
                  <a:rPr lang="en-US" sz="1100" dirty="0" err="1"/>
                  <a:t>lD</a:t>
                </a:r>
                <a:endParaRPr lang="he-IL" sz="1100" dirty="0"/>
              </a:p>
            </p:txBody>
          </p:sp>
        </p:grpSp>
        <p:sp>
          <p:nvSpPr>
            <p:cNvPr id="68" name="תרשים זרימה: מחבר מחוץ לעמוד 67"/>
            <p:cNvSpPr/>
            <p:nvPr/>
          </p:nvSpPr>
          <p:spPr>
            <a:xfrm rot="16200000">
              <a:off x="10640062" y="1943526"/>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9" name="TextBox 68"/>
            <p:cNvSpPr txBox="1"/>
            <p:nvPr/>
          </p:nvSpPr>
          <p:spPr>
            <a:xfrm>
              <a:off x="10412578" y="1476971"/>
              <a:ext cx="952291" cy="430887"/>
            </a:xfrm>
            <a:prstGeom prst="rect">
              <a:avLst/>
            </a:prstGeom>
            <a:noFill/>
          </p:spPr>
          <p:txBody>
            <a:bodyPr wrap="square" rtlCol="1">
              <a:spAutoFit/>
            </a:bodyPr>
            <a:lstStyle/>
            <a:p>
              <a:r>
                <a:rPr lang="en-US" sz="1100" dirty="0" err="1"/>
                <a:t>Maxpool</a:t>
              </a:r>
              <a:endParaRPr lang="en-US" sz="1100" dirty="0"/>
            </a:p>
            <a:p>
              <a:r>
                <a:rPr lang="en-US" sz="1100" dirty="0" err="1"/>
                <a:t>lD</a:t>
              </a:r>
              <a:endParaRPr lang="he-IL" sz="1100" dirty="0"/>
            </a:p>
          </p:txBody>
        </p:sp>
        <p:sp>
          <p:nvSpPr>
            <p:cNvPr id="70" name="מלבן 69"/>
            <p:cNvSpPr/>
            <p:nvPr/>
          </p:nvSpPr>
          <p:spPr>
            <a:xfrm>
              <a:off x="11128922" y="370080"/>
              <a:ext cx="28800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1" name="TextBox 70"/>
            <p:cNvSpPr txBox="1"/>
            <p:nvPr/>
          </p:nvSpPr>
          <p:spPr>
            <a:xfrm rot="16200000">
              <a:off x="10589620" y="2582868"/>
              <a:ext cx="695325" cy="369332"/>
            </a:xfrm>
            <a:prstGeom prst="rect">
              <a:avLst/>
            </a:prstGeom>
            <a:noFill/>
          </p:spPr>
          <p:txBody>
            <a:bodyPr wrap="square" rtlCol="1">
              <a:spAutoFit/>
            </a:bodyPr>
            <a:lstStyle/>
            <a:p>
              <a:r>
                <a:rPr lang="en-US" dirty="0"/>
                <a:t>156</a:t>
              </a:r>
              <a:endParaRPr lang="he-IL" dirty="0"/>
            </a:p>
          </p:txBody>
        </p:sp>
        <p:sp>
          <p:nvSpPr>
            <p:cNvPr id="72" name="TextBox 71"/>
            <p:cNvSpPr txBox="1"/>
            <p:nvPr/>
          </p:nvSpPr>
          <p:spPr>
            <a:xfrm>
              <a:off x="10996748" y="3911726"/>
              <a:ext cx="535907" cy="369332"/>
            </a:xfrm>
            <a:prstGeom prst="rect">
              <a:avLst/>
            </a:prstGeom>
            <a:noFill/>
          </p:spPr>
          <p:txBody>
            <a:bodyPr wrap="square" rtlCol="1">
              <a:spAutoFit/>
            </a:bodyPr>
            <a:lstStyle/>
            <a:p>
              <a:r>
                <a:rPr lang="en-US" dirty="0"/>
                <a:t>512</a:t>
              </a:r>
              <a:endParaRPr lang="he-IL" dirty="0"/>
            </a:p>
          </p:txBody>
        </p:sp>
        <p:sp>
          <p:nvSpPr>
            <p:cNvPr id="73" name="תרשים זרימה: מחבר מחוץ לעמוד 72"/>
            <p:cNvSpPr/>
            <p:nvPr/>
          </p:nvSpPr>
          <p:spPr>
            <a:xfrm rot="16200000">
              <a:off x="11648901" y="1950215"/>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4" name="TextBox 73"/>
            <p:cNvSpPr txBox="1"/>
            <p:nvPr/>
          </p:nvSpPr>
          <p:spPr>
            <a:xfrm>
              <a:off x="12120413" y="3945506"/>
              <a:ext cx="695325" cy="369332"/>
            </a:xfrm>
            <a:prstGeom prst="rect">
              <a:avLst/>
            </a:prstGeom>
            <a:noFill/>
          </p:spPr>
          <p:txBody>
            <a:bodyPr wrap="square" rtlCol="1">
              <a:spAutoFit/>
            </a:bodyPr>
            <a:lstStyle/>
            <a:p>
              <a:r>
                <a:rPr lang="en-US" dirty="0"/>
                <a:t>100</a:t>
              </a:r>
              <a:endParaRPr lang="he-IL" dirty="0"/>
            </a:p>
          </p:txBody>
        </p:sp>
        <p:sp>
          <p:nvSpPr>
            <p:cNvPr id="75" name="תרשים זרימה: מחבר מחוץ לעמוד 74"/>
            <p:cNvSpPr/>
            <p:nvPr/>
          </p:nvSpPr>
          <p:spPr>
            <a:xfrm rot="16200000">
              <a:off x="10640063" y="1943526"/>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6" name="TextBox 75"/>
            <p:cNvSpPr txBox="1"/>
            <p:nvPr/>
          </p:nvSpPr>
          <p:spPr>
            <a:xfrm>
              <a:off x="10412579" y="1476971"/>
              <a:ext cx="952291" cy="430887"/>
            </a:xfrm>
            <a:prstGeom prst="rect">
              <a:avLst/>
            </a:prstGeom>
            <a:noFill/>
          </p:spPr>
          <p:txBody>
            <a:bodyPr wrap="square" rtlCol="1">
              <a:spAutoFit/>
            </a:bodyPr>
            <a:lstStyle/>
            <a:p>
              <a:r>
                <a:rPr lang="en-US" sz="1100" dirty="0" err="1"/>
                <a:t>Maxpool</a:t>
              </a:r>
              <a:endParaRPr lang="en-US" sz="1100" dirty="0"/>
            </a:p>
            <a:p>
              <a:r>
                <a:rPr lang="en-US" sz="1100" dirty="0" err="1"/>
                <a:t>lD</a:t>
              </a:r>
              <a:endParaRPr lang="he-IL" sz="1100" dirty="0"/>
            </a:p>
          </p:txBody>
        </p:sp>
        <p:sp>
          <p:nvSpPr>
            <p:cNvPr id="77" name="מלבן 76"/>
            <p:cNvSpPr/>
            <p:nvPr/>
          </p:nvSpPr>
          <p:spPr>
            <a:xfrm>
              <a:off x="12281448" y="370080"/>
              <a:ext cx="288000" cy="3535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0" name="תרשים זרימה: מחבר מחוץ לעמוד 79"/>
            <p:cNvSpPr/>
            <p:nvPr/>
          </p:nvSpPr>
          <p:spPr>
            <a:xfrm rot="16200000">
              <a:off x="11648902" y="1950215"/>
              <a:ext cx="267971" cy="290253"/>
            </a:xfrm>
            <a:prstGeom prst="flowChartOffpageConnector">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2" name="TextBox 81"/>
            <p:cNvSpPr txBox="1"/>
            <p:nvPr/>
          </p:nvSpPr>
          <p:spPr>
            <a:xfrm>
              <a:off x="11407607" y="1495111"/>
              <a:ext cx="952291" cy="261610"/>
            </a:xfrm>
            <a:prstGeom prst="rect">
              <a:avLst/>
            </a:prstGeom>
            <a:noFill/>
          </p:spPr>
          <p:txBody>
            <a:bodyPr wrap="square" rtlCol="1">
              <a:spAutoFit/>
            </a:bodyPr>
            <a:lstStyle/>
            <a:p>
              <a:r>
                <a:rPr lang="en-US" sz="1100" dirty="0"/>
                <a:t>Linear layer</a:t>
              </a:r>
              <a:endParaRPr lang="he-IL" sz="1100" dirty="0"/>
            </a:p>
          </p:txBody>
        </p:sp>
      </p:grpSp>
    </p:spTree>
    <p:extLst>
      <p:ext uri="{BB962C8B-B14F-4D97-AF65-F5344CB8AC3E}">
        <p14:creationId xmlns:p14="http://schemas.microsoft.com/office/powerpoint/2010/main" val="421462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תיבת טקסט 5">
            <a:extLst>
              <a:ext uri="{FF2B5EF4-FFF2-40B4-BE49-F238E27FC236}">
                <a16:creationId xmlns:a16="http://schemas.microsoft.com/office/drawing/2014/main" id="{C7E090D2-8757-4DD4-90F2-79B03ADA9138}"/>
              </a:ext>
            </a:extLst>
          </p:cNvPr>
          <p:cNvSpPr txBox="1"/>
          <p:nvPr/>
        </p:nvSpPr>
        <p:spPr>
          <a:xfrm>
            <a:off x="2894682" y="398753"/>
            <a:ext cx="6057531" cy="769441"/>
          </a:xfrm>
          <a:prstGeom prst="rect">
            <a:avLst/>
          </a:prstGeom>
          <a:noFill/>
        </p:spPr>
        <p:txBody>
          <a:bodyPr wrap="square" rtlCol="0">
            <a:spAutoFit/>
          </a:bodyPr>
          <a:lstStyle/>
          <a:p>
            <a:pPr algn="ctr" rtl="0"/>
            <a:r>
              <a:rPr lang="en-US" sz="4400" b="1" dirty="0">
                <a:cs typeface="Calibri" panose="020F0502020204030204" pitchFamily="34" charset="0"/>
              </a:rPr>
              <a:t>Contents</a:t>
            </a:r>
          </a:p>
        </p:txBody>
      </p:sp>
      <p:sp>
        <p:nvSpPr>
          <p:cNvPr id="7" name="תיבת טקסט 6">
            <a:extLst>
              <a:ext uri="{FF2B5EF4-FFF2-40B4-BE49-F238E27FC236}">
                <a16:creationId xmlns:a16="http://schemas.microsoft.com/office/drawing/2014/main" id="{EA8C19CC-617A-4B6F-BE3A-5795D8418EE0}"/>
              </a:ext>
            </a:extLst>
          </p:cNvPr>
          <p:cNvSpPr txBox="1"/>
          <p:nvPr/>
        </p:nvSpPr>
        <p:spPr>
          <a:xfrm>
            <a:off x="705227" y="1662714"/>
            <a:ext cx="7499096"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a:t>Background</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Our goal </a:t>
            </a:r>
            <a:endParaRPr lang="en-US" sz="2800" b="1" dirty="0">
              <a:solidFill>
                <a:schemeClr val="tx1"/>
              </a:solidFill>
            </a:endParaRP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Data</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Models &amp; Methods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Results</a:t>
            </a:r>
          </a:p>
          <a:p>
            <a:pPr marL="457200" indent="-457200">
              <a:buFont typeface="Arial" panose="020B0604020202020204" pitchFamily="34" charset="0"/>
              <a:buChar char="•"/>
            </a:pPr>
            <a:endParaRPr lang="en-US" sz="2800" b="1" dirty="0">
              <a:solidFill>
                <a:schemeClr val="accent2">
                  <a:lumMod val="75000"/>
                </a:schemeClr>
              </a:solidFill>
            </a:endParaRPr>
          </a:p>
          <a:p>
            <a:pPr marL="457200" indent="-457200">
              <a:buFont typeface="Arial" panose="020B0604020202020204" pitchFamily="34" charset="0"/>
              <a:buChar char="•"/>
            </a:pPr>
            <a:endParaRPr lang="en-US" sz="2800" b="1" dirty="0">
              <a:solidFill>
                <a:schemeClr val="accent2">
                  <a:lumMod val="75000"/>
                </a:schemeClr>
              </a:solidFill>
            </a:endParaRPr>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4236906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קבוצה 1">
            <a:extLst>
              <a:ext uri="{FF2B5EF4-FFF2-40B4-BE49-F238E27FC236}">
                <a16:creationId xmlns:a16="http://schemas.microsoft.com/office/drawing/2014/main" id="{DC6D6927-DEB2-4F22-A959-54B52E63334C}"/>
              </a:ext>
            </a:extLst>
          </p:cNvPr>
          <p:cNvGrpSpPr/>
          <p:nvPr/>
        </p:nvGrpSpPr>
        <p:grpSpPr>
          <a:xfrm>
            <a:off x="7986097" y="1967936"/>
            <a:ext cx="3372378" cy="2421236"/>
            <a:chOff x="7271305" y="4313751"/>
            <a:chExt cx="1763335" cy="1189989"/>
          </a:xfrm>
        </p:grpSpPr>
        <p:grpSp>
          <p:nvGrpSpPr>
            <p:cNvPr id="3" name="Group 40">
              <a:extLst>
                <a:ext uri="{FF2B5EF4-FFF2-40B4-BE49-F238E27FC236}">
                  <a16:creationId xmlns:a16="http://schemas.microsoft.com/office/drawing/2014/main" id="{EA967AC7-F0D0-4EF1-A637-64C22F30E15E}"/>
                </a:ext>
              </a:extLst>
            </p:cNvPr>
            <p:cNvGrpSpPr/>
            <p:nvPr/>
          </p:nvGrpSpPr>
          <p:grpSpPr>
            <a:xfrm>
              <a:off x="7329304" y="4313751"/>
              <a:ext cx="1705336" cy="1189989"/>
              <a:chOff x="6448444" y="4363630"/>
              <a:chExt cx="1705336" cy="1189989"/>
            </a:xfrm>
          </p:grpSpPr>
          <p:cxnSp>
            <p:nvCxnSpPr>
              <p:cNvPr id="12" name="Straight Arrow Connector 25">
                <a:extLst>
                  <a:ext uri="{FF2B5EF4-FFF2-40B4-BE49-F238E27FC236}">
                    <a16:creationId xmlns:a16="http://schemas.microsoft.com/office/drawing/2014/main" id="{3DB60F76-E2FC-4D8A-BB21-263FAC22CD7F}"/>
                  </a:ext>
                </a:extLst>
              </p:cNvPr>
              <p:cNvCxnSpPr>
                <a:cxnSpLocks/>
              </p:cNvCxnSpPr>
              <p:nvPr/>
            </p:nvCxnSpPr>
            <p:spPr>
              <a:xfrm flipV="1">
                <a:off x="7314362" y="4506672"/>
                <a:ext cx="0" cy="978747"/>
              </a:xfrm>
              <a:prstGeom prst="straightConnector1">
                <a:avLst/>
              </a:prstGeom>
              <a:ln w="28575">
                <a:solidFill>
                  <a:srgbClr val="00A4DE"/>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27">
                <a:extLst>
                  <a:ext uri="{FF2B5EF4-FFF2-40B4-BE49-F238E27FC236}">
                    <a16:creationId xmlns:a16="http://schemas.microsoft.com/office/drawing/2014/main" id="{9318767B-B84F-4F27-86B3-610F4DFB52AB}"/>
                  </a:ext>
                </a:extLst>
              </p:cNvPr>
              <p:cNvCxnSpPr/>
              <p:nvPr/>
            </p:nvCxnSpPr>
            <p:spPr>
              <a:xfrm>
                <a:off x="6448444" y="4491251"/>
                <a:ext cx="11089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38">
                <a:extLst>
                  <a:ext uri="{FF2B5EF4-FFF2-40B4-BE49-F238E27FC236}">
                    <a16:creationId xmlns:a16="http://schemas.microsoft.com/office/drawing/2014/main" id="{D6D82B23-B39F-4A7F-B9D0-0E38901312E1}"/>
                  </a:ext>
                </a:extLst>
              </p:cNvPr>
              <p:cNvCxnSpPr/>
              <p:nvPr/>
            </p:nvCxnSpPr>
            <p:spPr>
              <a:xfrm>
                <a:off x="6448444" y="5497039"/>
                <a:ext cx="110890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7">
                    <a:extLst>
                      <a:ext uri="{FF2B5EF4-FFF2-40B4-BE49-F238E27FC236}">
                        <a16:creationId xmlns:a16="http://schemas.microsoft.com/office/drawing/2014/main" id="{8A46AAD6-B604-4A01-BAF9-D0FDA266F8D1}"/>
                      </a:ext>
                    </a:extLst>
                  </p:cNvPr>
                  <p:cNvSpPr txBox="1"/>
                  <p:nvPr/>
                </p:nvSpPr>
                <p:spPr>
                  <a:xfrm>
                    <a:off x="7398799" y="4885408"/>
                    <a:ext cx="52900"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Ω</m:t>
                              </m:r>
                            </m:e>
                            <m:sub>
                              <m:r>
                                <a:rPr lang="en-US" b="0" i="1" smtClean="0">
                                  <a:latin typeface="Cambria Math" panose="02040503050406030204" pitchFamily="18" charset="0"/>
                                  <a:ea typeface="Cambria Math" panose="02040503050406030204" pitchFamily="18" charset="0"/>
                                </a:rPr>
                                <m:t>𝑝</m:t>
                              </m:r>
                            </m:sub>
                          </m:sSub>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7398799" y="4885408"/>
                    <a:ext cx="52900" cy="298415"/>
                  </a:xfrm>
                  <a:prstGeom prst="rect">
                    <a:avLst/>
                  </a:prstGeom>
                  <a:blipFill>
                    <a:blip r:embed="rId84"/>
                    <a:stretch>
                      <a:fillRect l="-155556" r="-500000"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37">
                    <a:extLst>
                      <a:ext uri="{FF2B5EF4-FFF2-40B4-BE49-F238E27FC236}">
                        <a16:creationId xmlns:a16="http://schemas.microsoft.com/office/drawing/2014/main" id="{69F668CA-315F-4094-93F8-EB52218AD702}"/>
                      </a:ext>
                    </a:extLst>
                  </p:cNvPr>
                  <p:cNvSpPr/>
                  <p:nvPr/>
                </p:nvSpPr>
                <p:spPr>
                  <a:xfrm>
                    <a:off x="7536819" y="5372100"/>
                    <a:ext cx="616961" cy="181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𝑔𝑟𝑜𝑢𝑛𝑑</m:t>
                                  </m:r>
                                </m:e>
                              </m:d>
                            </m:e>
                          </m:d>
                        </m:oMath>
                      </m:oMathPara>
                    </a14:m>
                    <a:endParaRPr lang="en-US" dirty="0"/>
                  </a:p>
                </p:txBody>
              </p:sp>
            </mc:Choice>
            <mc:Fallback xmlns="">
              <p:sp>
                <p:nvSpPr>
                  <p:cNvPr id="18" name="Rectangle 37">
                    <a:extLst>
                      <a:ext uri="{FF2B5EF4-FFF2-40B4-BE49-F238E27FC236}">
                        <a16:creationId xmlns:a16="http://schemas.microsoft.com/office/drawing/2014/main" id="{69F668CA-315F-4094-93F8-EB52218AD702}"/>
                      </a:ext>
                    </a:extLst>
                  </p:cNvPr>
                  <p:cNvSpPr>
                    <a:spLocks noRot="1" noChangeAspect="1" noMove="1" noResize="1" noEditPoints="1" noAdjustHandles="1" noChangeArrowheads="1" noChangeShapeType="1" noTextEdit="1"/>
                  </p:cNvSpPr>
                  <p:nvPr/>
                </p:nvSpPr>
                <p:spPr>
                  <a:xfrm>
                    <a:off x="7536819" y="5372100"/>
                    <a:ext cx="616961" cy="181519"/>
                  </a:xfrm>
                  <a:prstGeom prst="rect">
                    <a:avLst/>
                  </a:prstGeom>
                  <a:blipFill>
                    <a:blip r:embed="rId85"/>
                    <a:stretch>
                      <a:fillRect l="-25907" t="-118033" r="-39896" b="-1852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47">
                    <a:extLst>
                      <a:ext uri="{FF2B5EF4-FFF2-40B4-BE49-F238E27FC236}">
                        <a16:creationId xmlns:a16="http://schemas.microsoft.com/office/drawing/2014/main" id="{2E661F6B-4608-46F8-8CAC-BEE1B870DF38}"/>
                      </a:ext>
                    </a:extLst>
                  </p:cNvPr>
                  <p:cNvSpPr/>
                  <p:nvPr/>
                </p:nvSpPr>
                <p:spPr>
                  <a:xfrm>
                    <a:off x="7536819" y="4363630"/>
                    <a:ext cx="607742" cy="1815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𝑒𝑥𝑐𝑖𝑡𝑒𝑑</m:t>
                                  </m:r>
                                </m:e>
                              </m:d>
                            </m:e>
                          </m:d>
                        </m:oMath>
                      </m:oMathPara>
                    </a14:m>
                    <a:endParaRPr lang="en-US" dirty="0"/>
                  </a:p>
                </p:txBody>
              </p:sp>
            </mc:Choice>
            <mc:Fallback xmlns="">
              <p:sp>
                <p:nvSpPr>
                  <p:cNvPr id="19" name="Rectangle 47">
                    <a:extLst>
                      <a:ext uri="{FF2B5EF4-FFF2-40B4-BE49-F238E27FC236}">
                        <a16:creationId xmlns:a16="http://schemas.microsoft.com/office/drawing/2014/main" id="{2E661F6B-4608-46F8-8CAC-BEE1B870DF38}"/>
                      </a:ext>
                    </a:extLst>
                  </p:cNvPr>
                  <p:cNvSpPr>
                    <a:spLocks noRot="1" noChangeAspect="1" noMove="1" noResize="1" noEditPoints="1" noAdjustHandles="1" noChangeArrowheads="1" noChangeShapeType="1" noTextEdit="1"/>
                  </p:cNvSpPr>
                  <p:nvPr/>
                </p:nvSpPr>
                <p:spPr>
                  <a:xfrm>
                    <a:off x="7536819" y="4363630"/>
                    <a:ext cx="607742" cy="181519"/>
                  </a:xfrm>
                  <a:prstGeom prst="rect">
                    <a:avLst/>
                  </a:prstGeom>
                  <a:blipFill>
                    <a:blip r:embed="rId86"/>
                    <a:stretch>
                      <a:fillRect l="-26316" t="-120000" r="-40526" b="-190000"/>
                    </a:stretch>
                  </a:blipFill>
                </p:spPr>
                <p:txBody>
                  <a:bodyPr/>
                  <a:lstStyle/>
                  <a:p>
                    <a:r>
                      <a:rPr lang="en-US">
                        <a:noFill/>
                      </a:rPr>
                      <a:t> </a:t>
                    </a:r>
                  </a:p>
                </p:txBody>
              </p:sp>
            </mc:Fallback>
          </mc:AlternateContent>
        </p:grpSp>
        <p:grpSp>
          <p:nvGrpSpPr>
            <p:cNvPr id="4" name="Group 53">
              <a:extLst>
                <a:ext uri="{FF2B5EF4-FFF2-40B4-BE49-F238E27FC236}">
                  <a16:creationId xmlns:a16="http://schemas.microsoft.com/office/drawing/2014/main" id="{3D201EB2-2867-4CCB-9159-F5CB0B00EA3B}"/>
                </a:ext>
              </a:extLst>
            </p:cNvPr>
            <p:cNvGrpSpPr/>
            <p:nvPr/>
          </p:nvGrpSpPr>
          <p:grpSpPr>
            <a:xfrm flipV="1">
              <a:off x="7470254" y="4542186"/>
              <a:ext cx="296070" cy="711017"/>
              <a:chOff x="3595056" y="2230874"/>
              <a:chExt cx="296070" cy="711017"/>
            </a:xfrm>
          </p:grpSpPr>
          <p:grpSp>
            <p:nvGrpSpPr>
              <p:cNvPr id="6" name="Group 58">
                <a:extLst>
                  <a:ext uri="{FF2B5EF4-FFF2-40B4-BE49-F238E27FC236}">
                    <a16:creationId xmlns:a16="http://schemas.microsoft.com/office/drawing/2014/main" id="{FD2FB5E4-8BEA-4440-AA98-246EE15DCB4E}"/>
                  </a:ext>
                </a:extLst>
              </p:cNvPr>
              <p:cNvGrpSpPr/>
              <p:nvPr/>
            </p:nvGrpSpPr>
            <p:grpSpPr>
              <a:xfrm rot="19015758">
                <a:off x="3595056" y="2230874"/>
                <a:ext cx="296070" cy="370963"/>
                <a:chOff x="4642109" y="3344445"/>
                <a:chExt cx="296070" cy="370963"/>
              </a:xfrm>
            </p:grpSpPr>
            <p:sp>
              <p:nvSpPr>
                <p:cNvPr id="9" name="Freeform 156">
                  <a:extLst>
                    <a:ext uri="{FF2B5EF4-FFF2-40B4-BE49-F238E27FC236}">
                      <a16:creationId xmlns:a16="http://schemas.microsoft.com/office/drawing/2014/main" id="{295101BE-60B4-43EC-9472-25402169D475}"/>
                    </a:ext>
                  </a:extLst>
                </p:cNvPr>
                <p:cNvSpPr/>
                <p:nvPr/>
              </p:nvSpPr>
              <p:spPr>
                <a:xfrm rot="18898702">
                  <a:off x="4611740" y="3606076"/>
                  <a:ext cx="139701" cy="78964"/>
                </a:xfrm>
                <a:custGeom>
                  <a:avLst/>
                  <a:gdLst>
                    <a:gd name="connsiteX0" fmla="*/ 0 w 376015"/>
                    <a:gd name="connsiteY0" fmla="*/ 358929 h 376336"/>
                    <a:gd name="connsiteX1" fmla="*/ 153824 w 376015"/>
                    <a:gd name="connsiteY1" fmla="*/ 5 h 376336"/>
                    <a:gd name="connsiteX2" fmla="*/ 333286 w 376015"/>
                    <a:gd name="connsiteY2" fmla="*/ 350383 h 376336"/>
                    <a:gd name="connsiteX3" fmla="*/ 376015 w 376015"/>
                    <a:gd name="connsiteY3" fmla="*/ 350383 h 376336"/>
                    <a:gd name="connsiteX4" fmla="*/ 376015 w 376015"/>
                    <a:gd name="connsiteY4" fmla="*/ 350383 h 37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015" h="376336">
                      <a:moveTo>
                        <a:pt x="0" y="358929"/>
                      </a:moveTo>
                      <a:cubicBezTo>
                        <a:pt x="49138" y="180179"/>
                        <a:pt x="98276" y="1429"/>
                        <a:pt x="153824" y="5"/>
                      </a:cubicBezTo>
                      <a:cubicBezTo>
                        <a:pt x="209372" y="-1419"/>
                        <a:pt x="296254" y="291987"/>
                        <a:pt x="333286" y="350383"/>
                      </a:cubicBezTo>
                      <a:cubicBezTo>
                        <a:pt x="370318" y="408779"/>
                        <a:pt x="376015" y="350383"/>
                        <a:pt x="376015" y="350383"/>
                      </a:cubicBezTo>
                      <a:lnTo>
                        <a:pt x="376015" y="350383"/>
                      </a:lnTo>
                    </a:path>
                  </a:pathLst>
                </a:custGeom>
                <a:noFill/>
                <a:ln w="25400" cap="flat" cmpd="sng" algn="ctr">
                  <a:solidFill>
                    <a:srgbClr val="FF0000"/>
                  </a:solidFill>
                  <a:prstDash val="solid"/>
                </a:ln>
                <a:effectLst/>
              </p:spPr>
              <p:txBody>
                <a:bodyPr rtlCol="0" anchor="ctr"/>
                <a:lstStyle/>
                <a:p>
                  <a:pPr algn="ctr" defTabSz="914400">
                    <a:defRPr/>
                  </a:pPr>
                  <a:endParaRPr lang="en-US" kern="0">
                    <a:solidFill>
                      <a:srgbClr val="FFFFFF"/>
                    </a:solidFill>
                    <a:latin typeface="Times New Roman"/>
                    <a:cs typeface="Times New Roman"/>
                  </a:endParaRPr>
                </a:p>
              </p:txBody>
            </p:sp>
            <p:sp>
              <p:nvSpPr>
                <p:cNvPr id="10" name="Freeform 157">
                  <a:extLst>
                    <a:ext uri="{FF2B5EF4-FFF2-40B4-BE49-F238E27FC236}">
                      <a16:creationId xmlns:a16="http://schemas.microsoft.com/office/drawing/2014/main" id="{A91D7063-A1CC-4480-8584-64C53B7DC235}"/>
                    </a:ext>
                  </a:extLst>
                </p:cNvPr>
                <p:cNvSpPr/>
                <p:nvPr/>
              </p:nvSpPr>
              <p:spPr>
                <a:xfrm rot="18898702">
                  <a:off x="4716221" y="3507473"/>
                  <a:ext cx="139701" cy="78963"/>
                </a:xfrm>
                <a:custGeom>
                  <a:avLst/>
                  <a:gdLst>
                    <a:gd name="connsiteX0" fmla="*/ 0 w 376015"/>
                    <a:gd name="connsiteY0" fmla="*/ 358929 h 376336"/>
                    <a:gd name="connsiteX1" fmla="*/ 153824 w 376015"/>
                    <a:gd name="connsiteY1" fmla="*/ 5 h 376336"/>
                    <a:gd name="connsiteX2" fmla="*/ 333286 w 376015"/>
                    <a:gd name="connsiteY2" fmla="*/ 350383 h 376336"/>
                    <a:gd name="connsiteX3" fmla="*/ 376015 w 376015"/>
                    <a:gd name="connsiteY3" fmla="*/ 350383 h 376336"/>
                    <a:gd name="connsiteX4" fmla="*/ 376015 w 376015"/>
                    <a:gd name="connsiteY4" fmla="*/ 350383 h 37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015" h="376336">
                      <a:moveTo>
                        <a:pt x="0" y="358929"/>
                      </a:moveTo>
                      <a:cubicBezTo>
                        <a:pt x="49138" y="180179"/>
                        <a:pt x="98276" y="1429"/>
                        <a:pt x="153824" y="5"/>
                      </a:cubicBezTo>
                      <a:cubicBezTo>
                        <a:pt x="209372" y="-1419"/>
                        <a:pt x="296254" y="291987"/>
                        <a:pt x="333286" y="350383"/>
                      </a:cubicBezTo>
                      <a:cubicBezTo>
                        <a:pt x="370318" y="408779"/>
                        <a:pt x="376015" y="350383"/>
                        <a:pt x="376015" y="350383"/>
                      </a:cubicBezTo>
                      <a:lnTo>
                        <a:pt x="376015" y="350383"/>
                      </a:lnTo>
                    </a:path>
                  </a:pathLst>
                </a:custGeom>
                <a:noFill/>
                <a:ln w="25400" cap="flat" cmpd="sng" algn="ctr">
                  <a:solidFill>
                    <a:srgbClr val="FF0000"/>
                  </a:solidFill>
                  <a:prstDash val="solid"/>
                </a:ln>
                <a:effectLst/>
              </p:spPr>
              <p:txBody>
                <a:bodyPr rtlCol="0" anchor="ctr"/>
                <a:lstStyle/>
                <a:p>
                  <a:pPr algn="ctr" defTabSz="914400">
                    <a:defRPr/>
                  </a:pPr>
                  <a:endParaRPr lang="en-US" kern="0">
                    <a:solidFill>
                      <a:srgbClr val="FFFFFF"/>
                    </a:solidFill>
                    <a:latin typeface="Times New Roman"/>
                    <a:cs typeface="Times New Roman"/>
                  </a:endParaRPr>
                </a:p>
              </p:txBody>
            </p:sp>
            <p:sp>
              <p:nvSpPr>
                <p:cNvPr id="11" name="Line 11">
                  <a:extLst>
                    <a:ext uri="{FF2B5EF4-FFF2-40B4-BE49-F238E27FC236}">
                      <a16:creationId xmlns:a16="http://schemas.microsoft.com/office/drawing/2014/main" id="{0F168D73-9B71-45A5-A325-50C73682E497}"/>
                    </a:ext>
                  </a:extLst>
                </p:cNvPr>
                <p:cNvSpPr>
                  <a:spLocks noChangeShapeType="1"/>
                </p:cNvSpPr>
                <p:nvPr/>
              </p:nvSpPr>
              <p:spPr bwMode="auto">
                <a:xfrm rot="18898702" flipV="1">
                  <a:off x="4830061" y="3451122"/>
                  <a:ext cx="214795" cy="1441"/>
                </a:xfrm>
                <a:prstGeom prst="line">
                  <a:avLst/>
                </a:prstGeom>
                <a:noFill/>
                <a:ln w="25400">
                  <a:solidFill>
                    <a:srgbClr val="FF0000"/>
                  </a:solidFill>
                  <a:prstDash val="solid"/>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a:defRPr/>
                  </a:pPr>
                  <a:endParaRPr lang="en-US" kern="0">
                    <a:solidFill>
                      <a:srgbClr val="000000"/>
                    </a:solidFill>
                    <a:latin typeface="Tahoma" pitchFamily="34" charset="0"/>
                    <a:cs typeface="Times New Roman" pitchFamily="18" charset="0"/>
                  </a:endParaRPr>
                </a:p>
              </p:txBody>
            </p:sp>
          </p:grpSp>
          <p:sp>
            <p:nvSpPr>
              <p:cNvPr id="7" name="Freeform 156">
                <a:extLst>
                  <a:ext uri="{FF2B5EF4-FFF2-40B4-BE49-F238E27FC236}">
                    <a16:creationId xmlns:a16="http://schemas.microsoft.com/office/drawing/2014/main" id="{606A0F7B-413E-4F89-8338-7EA9F45F662B}"/>
                  </a:ext>
                </a:extLst>
              </p:cNvPr>
              <p:cNvSpPr/>
              <p:nvPr/>
            </p:nvSpPr>
            <p:spPr>
              <a:xfrm rot="16314460">
                <a:off x="3671191" y="2832559"/>
                <a:ext cx="139701" cy="78964"/>
              </a:xfrm>
              <a:custGeom>
                <a:avLst/>
                <a:gdLst>
                  <a:gd name="connsiteX0" fmla="*/ 0 w 376015"/>
                  <a:gd name="connsiteY0" fmla="*/ 358929 h 376336"/>
                  <a:gd name="connsiteX1" fmla="*/ 153824 w 376015"/>
                  <a:gd name="connsiteY1" fmla="*/ 5 h 376336"/>
                  <a:gd name="connsiteX2" fmla="*/ 333286 w 376015"/>
                  <a:gd name="connsiteY2" fmla="*/ 350383 h 376336"/>
                  <a:gd name="connsiteX3" fmla="*/ 376015 w 376015"/>
                  <a:gd name="connsiteY3" fmla="*/ 350383 h 376336"/>
                  <a:gd name="connsiteX4" fmla="*/ 376015 w 376015"/>
                  <a:gd name="connsiteY4" fmla="*/ 350383 h 37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015" h="376336">
                    <a:moveTo>
                      <a:pt x="0" y="358929"/>
                    </a:moveTo>
                    <a:cubicBezTo>
                      <a:pt x="49138" y="180179"/>
                      <a:pt x="98276" y="1429"/>
                      <a:pt x="153824" y="5"/>
                    </a:cubicBezTo>
                    <a:cubicBezTo>
                      <a:pt x="209372" y="-1419"/>
                      <a:pt x="296254" y="291987"/>
                      <a:pt x="333286" y="350383"/>
                    </a:cubicBezTo>
                    <a:cubicBezTo>
                      <a:pt x="370318" y="408779"/>
                      <a:pt x="376015" y="350383"/>
                      <a:pt x="376015" y="350383"/>
                    </a:cubicBezTo>
                    <a:lnTo>
                      <a:pt x="376015" y="350383"/>
                    </a:lnTo>
                  </a:path>
                </a:pathLst>
              </a:custGeom>
              <a:noFill/>
              <a:ln w="25400" cap="flat" cmpd="sng" algn="ctr">
                <a:solidFill>
                  <a:srgbClr val="FF0000"/>
                </a:solidFill>
                <a:prstDash val="solid"/>
              </a:ln>
              <a:effectLst/>
            </p:spPr>
            <p:txBody>
              <a:bodyPr rtlCol="0" anchor="ctr"/>
              <a:lstStyle/>
              <a:p>
                <a:pPr algn="ctr" defTabSz="914400">
                  <a:defRPr/>
                </a:pPr>
                <a:endParaRPr lang="en-US" kern="0">
                  <a:solidFill>
                    <a:srgbClr val="FFFFFF"/>
                  </a:solidFill>
                  <a:latin typeface="Times New Roman"/>
                  <a:cs typeface="Times New Roman"/>
                </a:endParaRPr>
              </a:p>
            </p:txBody>
          </p:sp>
          <p:sp>
            <p:nvSpPr>
              <p:cNvPr id="8" name="Freeform 157">
                <a:extLst>
                  <a:ext uri="{FF2B5EF4-FFF2-40B4-BE49-F238E27FC236}">
                    <a16:creationId xmlns:a16="http://schemas.microsoft.com/office/drawing/2014/main" id="{2ED98E37-4D92-4B94-AA76-172BCBA98CA9}"/>
                  </a:ext>
                </a:extLst>
              </p:cNvPr>
              <p:cNvSpPr/>
              <p:nvPr/>
            </p:nvSpPr>
            <p:spPr>
              <a:xfrm rot="16314460">
                <a:off x="3663777" y="2682838"/>
                <a:ext cx="162828" cy="78144"/>
              </a:xfrm>
              <a:custGeom>
                <a:avLst/>
                <a:gdLst>
                  <a:gd name="connsiteX0" fmla="*/ 0 w 376015"/>
                  <a:gd name="connsiteY0" fmla="*/ 358929 h 376336"/>
                  <a:gd name="connsiteX1" fmla="*/ 153824 w 376015"/>
                  <a:gd name="connsiteY1" fmla="*/ 5 h 376336"/>
                  <a:gd name="connsiteX2" fmla="*/ 333286 w 376015"/>
                  <a:gd name="connsiteY2" fmla="*/ 350383 h 376336"/>
                  <a:gd name="connsiteX3" fmla="*/ 376015 w 376015"/>
                  <a:gd name="connsiteY3" fmla="*/ 350383 h 376336"/>
                  <a:gd name="connsiteX4" fmla="*/ 376015 w 376015"/>
                  <a:gd name="connsiteY4" fmla="*/ 350383 h 376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015" h="376336">
                    <a:moveTo>
                      <a:pt x="0" y="358929"/>
                    </a:moveTo>
                    <a:cubicBezTo>
                      <a:pt x="49138" y="180179"/>
                      <a:pt x="98276" y="1429"/>
                      <a:pt x="153824" y="5"/>
                    </a:cubicBezTo>
                    <a:cubicBezTo>
                      <a:pt x="209372" y="-1419"/>
                      <a:pt x="296254" y="291987"/>
                      <a:pt x="333286" y="350383"/>
                    </a:cubicBezTo>
                    <a:cubicBezTo>
                      <a:pt x="370318" y="408779"/>
                      <a:pt x="376015" y="350383"/>
                      <a:pt x="376015" y="350383"/>
                    </a:cubicBezTo>
                    <a:lnTo>
                      <a:pt x="376015" y="350383"/>
                    </a:lnTo>
                  </a:path>
                </a:pathLst>
              </a:custGeom>
              <a:noFill/>
              <a:ln w="25400" cap="flat" cmpd="sng" algn="ctr">
                <a:solidFill>
                  <a:srgbClr val="FF0000"/>
                </a:solidFill>
                <a:prstDash val="solid"/>
              </a:ln>
              <a:effectLst/>
            </p:spPr>
            <p:txBody>
              <a:bodyPr rtlCol="0" anchor="ctr"/>
              <a:lstStyle/>
              <a:p>
                <a:pPr algn="ctr" defTabSz="914400">
                  <a:defRPr/>
                </a:pPr>
                <a:endParaRPr lang="en-US" kern="0">
                  <a:solidFill>
                    <a:srgbClr val="FFFFFF"/>
                  </a:solidFill>
                  <a:latin typeface="Times New Roman"/>
                  <a:cs typeface="Times New Roman"/>
                </a:endParaRPr>
              </a:p>
            </p:txBody>
          </p:sp>
        </p:grpSp>
        <mc:AlternateContent xmlns:mc="http://schemas.openxmlformats.org/markup-compatibility/2006" xmlns:a14="http://schemas.microsoft.com/office/drawing/2010/main">
          <mc:Choice Requires="a14">
            <p:sp>
              <p:nvSpPr>
                <p:cNvPr id="5" name="Rectangle 31">
                  <a:extLst>
                    <a:ext uri="{FF2B5EF4-FFF2-40B4-BE49-F238E27FC236}">
                      <a16:creationId xmlns:a16="http://schemas.microsoft.com/office/drawing/2014/main" id="{4D0129F8-C88D-41F1-8139-8E6CD9623B29}"/>
                    </a:ext>
                  </a:extLst>
                </p:cNvPr>
                <p:cNvSpPr/>
                <p:nvPr/>
              </p:nvSpPr>
              <p:spPr>
                <a:xfrm>
                  <a:off x="7271305" y="4748247"/>
                  <a:ext cx="2375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𝛾</m:t>
                        </m:r>
                      </m:oMath>
                    </m:oMathPara>
                  </a14:m>
                  <a:endParaRPr lang="en-US" dirty="0"/>
                </a:p>
              </p:txBody>
            </p:sp>
          </mc:Choice>
          <mc:Fallback xmlns="">
            <p:sp>
              <p:nvSpPr>
                <p:cNvPr id="29" name="Rectangle 31"/>
                <p:cNvSpPr>
                  <a:spLocks noRot="1" noChangeAspect="1" noMove="1" noResize="1" noEditPoints="1" noAdjustHandles="1" noChangeArrowheads="1" noChangeShapeType="1" noTextEdit="1"/>
                </p:cNvSpPr>
                <p:nvPr/>
              </p:nvSpPr>
              <p:spPr>
                <a:xfrm>
                  <a:off x="7271305" y="4748247"/>
                  <a:ext cx="237566" cy="369332"/>
                </a:xfrm>
                <a:prstGeom prst="rect">
                  <a:avLst/>
                </a:prstGeom>
                <a:blipFill rotWithShape="0">
                  <a:blip r:embed="rId88"/>
                  <a:stretch>
                    <a:fillRect r="-23077" b="-5000"/>
                  </a:stretch>
                </a:blipFill>
              </p:spPr>
              <p:txBody>
                <a:bodyPr/>
                <a:lstStyle/>
                <a:p>
                  <a:r>
                    <a:rPr lang="he-IL">
                      <a:noFill/>
                    </a:rPr>
                    <a:t> </a:t>
                  </a:r>
                </a:p>
              </p:txBody>
            </p:sp>
          </mc:Fallback>
        </mc:AlternateContent>
      </p:grpSp>
      <p:sp>
        <p:nvSpPr>
          <p:cNvPr id="20" name="תיבת טקסט 19">
            <a:extLst>
              <a:ext uri="{FF2B5EF4-FFF2-40B4-BE49-F238E27FC236}">
                <a16:creationId xmlns:a16="http://schemas.microsoft.com/office/drawing/2014/main" id="{A2C403CB-824A-40A8-8C66-E2BBF27BE96C}"/>
              </a:ext>
            </a:extLst>
          </p:cNvPr>
          <p:cNvSpPr txBox="1"/>
          <p:nvPr/>
        </p:nvSpPr>
        <p:spPr>
          <a:xfrm>
            <a:off x="712629" y="1646824"/>
            <a:ext cx="6057531" cy="769441"/>
          </a:xfrm>
          <a:prstGeom prst="rect">
            <a:avLst/>
          </a:prstGeom>
          <a:noFill/>
        </p:spPr>
        <p:txBody>
          <a:bodyPr wrap="square" rtlCol="0">
            <a:spAutoFit/>
          </a:bodyPr>
          <a:lstStyle/>
          <a:p>
            <a:pPr algn="ctr" rtl="0"/>
            <a:r>
              <a:rPr lang="en-US" sz="4400" b="1" dirty="0">
                <a:cs typeface="Calibri" panose="020F0502020204030204" pitchFamily="34" charset="0"/>
              </a:rPr>
              <a:t>2 level system</a:t>
            </a:r>
          </a:p>
        </p:txBody>
      </p:sp>
      <p:sp>
        <p:nvSpPr>
          <p:cNvPr id="22" name="תיבת טקסט 5">
            <a:extLst>
              <a:ext uri="{FF2B5EF4-FFF2-40B4-BE49-F238E27FC236}">
                <a16:creationId xmlns:a16="http://schemas.microsoft.com/office/drawing/2014/main" id="{C7E090D2-8757-4DD4-90F2-79B03ADA9138}"/>
              </a:ext>
            </a:extLst>
          </p:cNvPr>
          <p:cNvSpPr txBox="1"/>
          <p:nvPr/>
        </p:nvSpPr>
        <p:spPr>
          <a:xfrm>
            <a:off x="2984234" y="352406"/>
            <a:ext cx="6057531" cy="769441"/>
          </a:xfrm>
          <a:prstGeom prst="rect">
            <a:avLst/>
          </a:prstGeom>
          <a:noFill/>
        </p:spPr>
        <p:txBody>
          <a:bodyPr wrap="square" rtlCol="0">
            <a:spAutoFit/>
          </a:bodyPr>
          <a:lstStyle/>
          <a:p>
            <a:pPr algn="ctr" rtl="0"/>
            <a:r>
              <a:rPr lang="en-US" sz="4400" b="1" dirty="0">
                <a:cs typeface="Calibri" panose="020F0502020204030204" pitchFamily="34" charset="0"/>
              </a:rPr>
              <a:t>Open quantum systems </a:t>
            </a:r>
          </a:p>
        </p:txBody>
      </p:sp>
      <p:sp>
        <p:nvSpPr>
          <p:cNvPr id="23" name="תיבת טקסט 19">
            <a:extLst>
              <a:ext uri="{FF2B5EF4-FFF2-40B4-BE49-F238E27FC236}">
                <a16:creationId xmlns:a16="http://schemas.microsoft.com/office/drawing/2014/main" id="{A2C403CB-824A-40A8-8C66-E2BBF27BE96C}"/>
              </a:ext>
            </a:extLst>
          </p:cNvPr>
          <p:cNvSpPr txBox="1"/>
          <p:nvPr/>
        </p:nvSpPr>
        <p:spPr>
          <a:xfrm>
            <a:off x="712629" y="3672295"/>
            <a:ext cx="6057531" cy="769441"/>
          </a:xfrm>
          <a:prstGeom prst="rect">
            <a:avLst/>
          </a:prstGeom>
          <a:noFill/>
        </p:spPr>
        <p:txBody>
          <a:bodyPr wrap="square" rtlCol="0">
            <a:spAutoFit/>
          </a:bodyPr>
          <a:lstStyle/>
          <a:p>
            <a:pPr algn="ctr" rtl="0"/>
            <a:r>
              <a:rPr lang="en-US" sz="4400" b="1" dirty="0">
                <a:cs typeface="Calibri" panose="020F0502020204030204" pitchFamily="34" charset="0"/>
              </a:rPr>
              <a:t>Noise and dissipation</a:t>
            </a:r>
          </a:p>
        </p:txBody>
      </p:sp>
    </p:spTree>
    <p:extLst>
      <p:ext uri="{BB962C8B-B14F-4D97-AF65-F5344CB8AC3E}">
        <p14:creationId xmlns:p14="http://schemas.microsoft.com/office/powerpoint/2010/main" val="217588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B2005AA1-5760-4269-8466-66D798B8EDC0}"/>
              </a:ext>
            </a:extLst>
          </p:cNvPr>
          <p:cNvSpPr txBox="1"/>
          <p:nvPr/>
        </p:nvSpPr>
        <p:spPr>
          <a:xfrm>
            <a:off x="446265" y="182162"/>
            <a:ext cx="11299470" cy="769441"/>
          </a:xfrm>
          <a:prstGeom prst="rect">
            <a:avLst/>
          </a:prstGeom>
          <a:noFill/>
        </p:spPr>
        <p:txBody>
          <a:bodyPr wrap="square" rtlCol="0">
            <a:spAutoFit/>
          </a:bodyPr>
          <a:lstStyle/>
          <a:p>
            <a:pPr algn="ctr" rtl="0"/>
            <a:r>
              <a:rPr lang="en-US" sz="4400" b="1" dirty="0"/>
              <a:t>Measurements are noisy!</a:t>
            </a:r>
          </a:p>
        </p:txBody>
      </p:sp>
      <p:pic>
        <p:nvPicPr>
          <p:cNvPr id="3" name="תמונה 2">
            <a:extLst>
              <a:ext uri="{FF2B5EF4-FFF2-40B4-BE49-F238E27FC236}">
                <a16:creationId xmlns:a16="http://schemas.microsoft.com/office/drawing/2014/main" id="{5212E615-14AC-4A06-8A72-9FBCA61096D4}"/>
              </a:ext>
            </a:extLst>
          </p:cNvPr>
          <p:cNvPicPr>
            <a:picLocks noChangeAspect="1"/>
          </p:cNvPicPr>
          <p:nvPr/>
        </p:nvPicPr>
        <p:blipFill>
          <a:blip r:embed="rId3"/>
          <a:stretch>
            <a:fillRect/>
          </a:stretch>
        </p:blipFill>
        <p:spPr>
          <a:xfrm>
            <a:off x="525329" y="1279639"/>
            <a:ext cx="5246118" cy="3975673"/>
          </a:xfrm>
          <a:prstGeom prst="rect">
            <a:avLst/>
          </a:prstGeom>
        </p:spPr>
      </p:pic>
      <p:pic>
        <p:nvPicPr>
          <p:cNvPr id="4" name="תמונה 3">
            <a:extLst>
              <a:ext uri="{FF2B5EF4-FFF2-40B4-BE49-F238E27FC236}">
                <a16:creationId xmlns:a16="http://schemas.microsoft.com/office/drawing/2014/main" id="{5DDA61BE-3BDE-4040-8572-BC5C3D898EB6}"/>
              </a:ext>
            </a:extLst>
          </p:cNvPr>
          <p:cNvPicPr>
            <a:picLocks noChangeAspect="1"/>
          </p:cNvPicPr>
          <p:nvPr/>
        </p:nvPicPr>
        <p:blipFill>
          <a:blip r:embed="rId4"/>
          <a:stretch>
            <a:fillRect/>
          </a:stretch>
        </p:blipFill>
        <p:spPr>
          <a:xfrm>
            <a:off x="6615204" y="1279639"/>
            <a:ext cx="5130531" cy="3975673"/>
          </a:xfrm>
          <a:prstGeom prst="rect">
            <a:avLst/>
          </a:prstGeom>
        </p:spPr>
      </p:pic>
      <p:sp>
        <p:nvSpPr>
          <p:cNvPr id="5" name="תיבת טקסט 4">
            <a:extLst>
              <a:ext uri="{FF2B5EF4-FFF2-40B4-BE49-F238E27FC236}">
                <a16:creationId xmlns:a16="http://schemas.microsoft.com/office/drawing/2014/main" id="{5C78003D-49ED-4117-84C6-3614EF3DE043}"/>
              </a:ext>
            </a:extLst>
          </p:cNvPr>
          <p:cNvSpPr txBox="1"/>
          <p:nvPr/>
        </p:nvSpPr>
        <p:spPr>
          <a:xfrm>
            <a:off x="1596499" y="5362112"/>
            <a:ext cx="2734323" cy="369332"/>
          </a:xfrm>
          <a:prstGeom prst="rect">
            <a:avLst/>
          </a:prstGeom>
          <a:noFill/>
        </p:spPr>
        <p:txBody>
          <a:bodyPr wrap="square" rtlCol="0">
            <a:spAutoFit/>
          </a:bodyPr>
          <a:lstStyle/>
          <a:p>
            <a:pPr algn="ctr"/>
            <a:r>
              <a:rPr lang="en-US" b="1" dirty="0"/>
              <a:t>1 repetition</a:t>
            </a:r>
          </a:p>
        </p:txBody>
      </p:sp>
      <p:sp>
        <p:nvSpPr>
          <p:cNvPr id="6" name="תיבת טקסט 5">
            <a:extLst>
              <a:ext uri="{FF2B5EF4-FFF2-40B4-BE49-F238E27FC236}">
                <a16:creationId xmlns:a16="http://schemas.microsoft.com/office/drawing/2014/main" id="{0F243E80-CEBD-49E4-9B7F-A0DE38084F07}"/>
              </a:ext>
            </a:extLst>
          </p:cNvPr>
          <p:cNvSpPr txBox="1"/>
          <p:nvPr/>
        </p:nvSpPr>
        <p:spPr>
          <a:xfrm>
            <a:off x="7543587" y="5362112"/>
            <a:ext cx="3473022" cy="369332"/>
          </a:xfrm>
          <a:prstGeom prst="rect">
            <a:avLst/>
          </a:prstGeom>
          <a:noFill/>
        </p:spPr>
        <p:txBody>
          <a:bodyPr wrap="square" rtlCol="0">
            <a:spAutoFit/>
          </a:bodyPr>
          <a:lstStyle/>
          <a:p>
            <a:pPr algn="ctr"/>
            <a:r>
              <a:rPr lang="en-US" b="1" dirty="0"/>
              <a:t>400 repetitions</a:t>
            </a:r>
          </a:p>
        </p:txBody>
      </p:sp>
      <p:sp>
        <p:nvSpPr>
          <p:cNvPr id="7" name="תיבת טקסט 6">
            <a:extLst>
              <a:ext uri="{FF2B5EF4-FFF2-40B4-BE49-F238E27FC236}">
                <a16:creationId xmlns:a16="http://schemas.microsoft.com/office/drawing/2014/main" id="{FBC59D60-0961-456E-AC21-D58827ECDE23}"/>
              </a:ext>
            </a:extLst>
          </p:cNvPr>
          <p:cNvSpPr txBox="1"/>
          <p:nvPr/>
        </p:nvSpPr>
        <p:spPr>
          <a:xfrm>
            <a:off x="0" y="6384809"/>
            <a:ext cx="4824663" cy="369332"/>
          </a:xfrm>
          <a:prstGeom prst="rect">
            <a:avLst/>
          </a:prstGeom>
          <a:noFill/>
        </p:spPr>
        <p:txBody>
          <a:bodyPr wrap="square">
            <a:spAutoFit/>
          </a:bodyPr>
          <a:lstStyle/>
          <a:p>
            <a:pPr algn="l"/>
            <a:r>
              <a:rPr lang="en-US" b="0" i="0" dirty="0" err="1">
                <a:effectLst/>
              </a:rPr>
              <a:t>Mølmer</a:t>
            </a:r>
            <a:r>
              <a:rPr lang="en-US" b="0" i="0" dirty="0">
                <a:effectLst/>
              </a:rPr>
              <a:t> Klaus</a:t>
            </a:r>
            <a:r>
              <a:rPr lang="en-US" dirty="0"/>
              <a:t>. </a:t>
            </a:r>
            <a:r>
              <a:rPr lang="en-US" b="0" i="1" dirty="0">
                <a:effectLst/>
              </a:rPr>
              <a:t>JOSA B</a:t>
            </a:r>
            <a:r>
              <a:rPr lang="en-US" b="0" i="0" dirty="0">
                <a:effectLst/>
              </a:rPr>
              <a:t> 10.3 (1993): 524-538</a:t>
            </a:r>
            <a:endParaRPr lang="en-US" dirty="0"/>
          </a:p>
        </p:txBody>
      </p:sp>
      <mc:AlternateContent xmlns:mc="http://schemas.openxmlformats.org/markup-compatibility/2006" xmlns:a14="http://schemas.microsoft.com/office/drawing/2010/main">
        <mc:Choice Requires="a14">
          <p:sp>
            <p:nvSpPr>
              <p:cNvPr id="8" name="תיבת טקסט 7">
                <a:extLst>
                  <a:ext uri="{FF2B5EF4-FFF2-40B4-BE49-F238E27FC236}">
                    <a16:creationId xmlns:a16="http://schemas.microsoft.com/office/drawing/2014/main" id="{9B46D84C-6275-4E54-817D-C8B566B194F7}"/>
                  </a:ext>
                </a:extLst>
              </p:cNvPr>
              <p:cNvSpPr txBox="1"/>
              <p:nvPr/>
            </p:nvSpPr>
            <p:spPr>
              <a:xfrm>
                <a:off x="6960968" y="3111060"/>
                <a:ext cx="5024243" cy="6358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solidFill>
                                <a:srgbClr val="FF9933"/>
                              </a:solidFill>
                              <a:latin typeface="Cambria Math" panose="02040503050406030204" pitchFamily="18" charset="0"/>
                            </a:rPr>
                          </m:ctrlPr>
                        </m:fPr>
                        <m:num>
                          <m:r>
                            <a:rPr lang="en-US" sz="1400" b="0" i="1" smtClean="0">
                              <a:solidFill>
                                <a:srgbClr val="FF9933"/>
                              </a:solidFill>
                              <a:latin typeface="Cambria Math" panose="02040503050406030204" pitchFamily="18" charset="0"/>
                            </a:rPr>
                            <m:t>𝑑</m:t>
                          </m:r>
                          <m:r>
                            <a:rPr lang="en-US" sz="1400" b="0" i="1" smtClean="0">
                              <a:solidFill>
                                <a:srgbClr val="FF9933"/>
                              </a:solidFill>
                              <a:latin typeface="Cambria Math" panose="02040503050406030204" pitchFamily="18" charset="0"/>
                            </a:rPr>
                            <m:t>𝜌</m:t>
                          </m:r>
                        </m:num>
                        <m:den>
                          <m:r>
                            <a:rPr lang="en-US" sz="1400" b="0" i="1" smtClean="0">
                              <a:solidFill>
                                <a:srgbClr val="FF9933"/>
                              </a:solidFill>
                              <a:latin typeface="Cambria Math" panose="02040503050406030204" pitchFamily="18" charset="0"/>
                            </a:rPr>
                            <m:t>𝑑𝑡</m:t>
                          </m:r>
                        </m:den>
                      </m:f>
                      <m:r>
                        <a:rPr lang="en-US" sz="1400" b="0" i="1" smtClean="0">
                          <a:solidFill>
                            <a:srgbClr val="FF9933"/>
                          </a:solidFill>
                          <a:latin typeface="Cambria Math" panose="02040503050406030204" pitchFamily="18" charset="0"/>
                        </a:rPr>
                        <m:t>=−</m:t>
                      </m:r>
                      <m:r>
                        <a:rPr lang="en-US" sz="1400" b="0" i="1" smtClean="0">
                          <a:solidFill>
                            <a:srgbClr val="FF9933"/>
                          </a:solidFill>
                          <a:latin typeface="Cambria Math" panose="02040503050406030204" pitchFamily="18" charset="0"/>
                        </a:rPr>
                        <m:t>𝑖</m:t>
                      </m:r>
                      <m:d>
                        <m:dPr>
                          <m:begChr m:val="["/>
                          <m:endChr m:val="]"/>
                          <m:ctrlPr>
                            <a:rPr lang="en-US" sz="1400" b="0" i="1" smtClean="0">
                              <a:solidFill>
                                <a:srgbClr val="FF9933"/>
                              </a:solidFill>
                              <a:latin typeface="Cambria Math" panose="02040503050406030204" pitchFamily="18" charset="0"/>
                            </a:rPr>
                          </m:ctrlPr>
                        </m:dPr>
                        <m:e>
                          <m:r>
                            <a:rPr lang="en-US" sz="1400" b="0" i="1" smtClean="0">
                              <a:solidFill>
                                <a:srgbClr val="FF9933"/>
                              </a:solidFill>
                              <a:latin typeface="Cambria Math" panose="02040503050406030204" pitchFamily="18" charset="0"/>
                            </a:rPr>
                            <m:t>𝐻</m:t>
                          </m:r>
                          <m:r>
                            <a:rPr lang="en-US" sz="1400" b="0" i="1" smtClean="0">
                              <a:solidFill>
                                <a:srgbClr val="FF9933"/>
                              </a:solidFill>
                              <a:latin typeface="Cambria Math" panose="02040503050406030204" pitchFamily="18" charset="0"/>
                            </a:rPr>
                            <m:t>,</m:t>
                          </m:r>
                          <m:r>
                            <a:rPr lang="en-US" sz="1400" b="0" i="1" smtClean="0">
                              <a:solidFill>
                                <a:srgbClr val="FF9933"/>
                              </a:solidFill>
                              <a:latin typeface="Cambria Math" panose="02040503050406030204" pitchFamily="18" charset="0"/>
                            </a:rPr>
                            <m:t>𝜌</m:t>
                          </m:r>
                        </m:e>
                      </m:d>
                      <m:r>
                        <a:rPr lang="en-US" sz="1400" b="0" i="1" smtClean="0">
                          <a:solidFill>
                            <a:srgbClr val="FF9933"/>
                          </a:solidFill>
                          <a:latin typeface="Cambria Math" panose="02040503050406030204" pitchFamily="18" charset="0"/>
                        </a:rPr>
                        <m:t>+</m:t>
                      </m:r>
                      <m:nary>
                        <m:naryPr>
                          <m:chr m:val="∑"/>
                          <m:ctrlPr>
                            <a:rPr lang="en-US" sz="1400" b="0" i="1" smtClean="0">
                              <a:solidFill>
                                <a:srgbClr val="FF9933"/>
                              </a:solidFill>
                              <a:latin typeface="Cambria Math" panose="02040503050406030204" pitchFamily="18" charset="0"/>
                            </a:rPr>
                          </m:ctrlPr>
                        </m:naryPr>
                        <m:sub>
                          <m:r>
                            <m:rPr>
                              <m:brk m:alnAt="23"/>
                            </m:rPr>
                            <a:rPr lang="en-US" sz="1400" b="0" i="1" smtClean="0">
                              <a:solidFill>
                                <a:srgbClr val="FF9933"/>
                              </a:solidFill>
                              <a:latin typeface="Cambria Math" panose="02040503050406030204" pitchFamily="18" charset="0"/>
                            </a:rPr>
                            <m:t>𝑖</m:t>
                          </m:r>
                          <m:r>
                            <a:rPr lang="en-US" sz="1400" b="0" i="1" smtClean="0">
                              <a:solidFill>
                                <a:srgbClr val="FF9933"/>
                              </a:solidFill>
                              <a:latin typeface="Cambria Math" panose="02040503050406030204" pitchFamily="18" charset="0"/>
                            </a:rPr>
                            <m:t>=</m:t>
                          </m:r>
                          <m:r>
                            <m:rPr>
                              <m:brk m:alnAt="23"/>
                            </m:rPr>
                            <a:rPr lang="en-US" sz="1400" b="0" i="1" smtClean="0">
                              <a:solidFill>
                                <a:srgbClr val="FF9933"/>
                              </a:solidFill>
                              <a:latin typeface="Cambria Math" panose="02040503050406030204" pitchFamily="18" charset="0"/>
                            </a:rPr>
                            <m:t>1</m:t>
                          </m:r>
                        </m:sub>
                        <m:sup>
                          <m:sSup>
                            <m:sSupPr>
                              <m:ctrlPr>
                                <a:rPr lang="en-US" sz="1400" b="0" i="1" smtClean="0">
                                  <a:solidFill>
                                    <a:srgbClr val="FF9933"/>
                                  </a:solidFill>
                                  <a:latin typeface="Cambria Math" panose="02040503050406030204" pitchFamily="18" charset="0"/>
                                </a:rPr>
                              </m:ctrlPr>
                            </m:sSupPr>
                            <m:e>
                              <m:r>
                                <a:rPr lang="en-US" sz="1400" b="0" i="1" smtClean="0">
                                  <a:solidFill>
                                    <a:srgbClr val="FF9933"/>
                                  </a:solidFill>
                                  <a:latin typeface="Cambria Math" panose="02040503050406030204" pitchFamily="18" charset="0"/>
                                </a:rPr>
                                <m:t>𝑁</m:t>
                              </m:r>
                            </m:e>
                            <m:sup>
                              <m:r>
                                <a:rPr lang="en-US" sz="1400" b="0" i="1" smtClean="0">
                                  <a:solidFill>
                                    <a:srgbClr val="FF9933"/>
                                  </a:solidFill>
                                  <a:latin typeface="Cambria Math" panose="02040503050406030204" pitchFamily="18" charset="0"/>
                                </a:rPr>
                                <m:t>2</m:t>
                              </m:r>
                            </m:sup>
                          </m:sSup>
                          <m:r>
                            <a:rPr lang="en-US" sz="1400" b="0" i="1" smtClean="0">
                              <a:solidFill>
                                <a:srgbClr val="FF9933"/>
                              </a:solidFill>
                              <a:latin typeface="Cambria Math" panose="02040503050406030204" pitchFamily="18" charset="0"/>
                            </a:rPr>
                            <m:t>−</m:t>
                          </m:r>
                          <m:r>
                            <a:rPr lang="en-US" sz="1400" b="0" i="1" smtClean="0">
                              <a:solidFill>
                                <a:srgbClr val="FF9933"/>
                              </a:solidFill>
                              <a:latin typeface="Cambria Math" panose="02040503050406030204" pitchFamily="18" charset="0"/>
                            </a:rPr>
                            <m:t>1</m:t>
                          </m:r>
                        </m:sup>
                        <m:e>
                          <m:f>
                            <m:fPr>
                              <m:ctrlPr>
                                <a:rPr lang="en-US" sz="1400" b="0" i="1" smtClean="0">
                                  <a:solidFill>
                                    <a:srgbClr val="FF9933"/>
                                  </a:solidFill>
                                  <a:latin typeface="Cambria Math" panose="02040503050406030204" pitchFamily="18" charset="0"/>
                                </a:rPr>
                              </m:ctrlPr>
                            </m:fPr>
                            <m:num>
                              <m:sSub>
                                <m:sSubPr>
                                  <m:ctrlPr>
                                    <a:rPr lang="en-US" sz="1400" b="0" i="1" smtClean="0">
                                      <a:solidFill>
                                        <a:srgbClr val="FF9933"/>
                                      </a:solidFill>
                                      <a:latin typeface="Cambria Math" panose="02040503050406030204" pitchFamily="18" charset="0"/>
                                    </a:rPr>
                                  </m:ctrlPr>
                                </m:sSubPr>
                                <m:e>
                                  <m:r>
                                    <a:rPr lang="en-US" sz="1400" b="0" i="1" smtClean="0">
                                      <a:solidFill>
                                        <a:srgbClr val="FF9933"/>
                                      </a:solidFill>
                                      <a:latin typeface="Cambria Math" panose="02040503050406030204" pitchFamily="18" charset="0"/>
                                    </a:rPr>
                                    <m:t>𝛾</m:t>
                                  </m:r>
                                </m:e>
                                <m:sub>
                                  <m:r>
                                    <a:rPr lang="en-US" sz="1400" b="0" i="1" smtClean="0">
                                      <a:solidFill>
                                        <a:srgbClr val="FF9933"/>
                                      </a:solidFill>
                                      <a:latin typeface="Cambria Math" panose="02040503050406030204" pitchFamily="18" charset="0"/>
                                    </a:rPr>
                                    <m:t>𝑖</m:t>
                                  </m:r>
                                </m:sub>
                              </m:sSub>
                            </m:num>
                            <m:den>
                              <m:r>
                                <a:rPr lang="en-US" sz="1400" b="0" i="1" smtClean="0">
                                  <a:solidFill>
                                    <a:srgbClr val="FF9933"/>
                                  </a:solidFill>
                                  <a:latin typeface="Cambria Math" panose="02040503050406030204" pitchFamily="18" charset="0"/>
                                </a:rPr>
                                <m:t>2</m:t>
                              </m:r>
                            </m:den>
                          </m:f>
                          <m:r>
                            <a:rPr lang="en-US" sz="1400" b="0" i="1" smtClean="0">
                              <a:solidFill>
                                <a:srgbClr val="FF9933"/>
                              </a:solidFill>
                              <a:latin typeface="Cambria Math" panose="02040503050406030204" pitchFamily="18" charset="0"/>
                            </a:rPr>
                            <m:t>(</m:t>
                          </m:r>
                          <m:r>
                            <a:rPr lang="en-US" sz="1400" b="0" i="1" smtClean="0">
                              <a:solidFill>
                                <a:srgbClr val="FF9933"/>
                              </a:solidFill>
                              <a:latin typeface="Cambria Math" panose="02040503050406030204" pitchFamily="18" charset="0"/>
                            </a:rPr>
                            <m:t>2</m:t>
                          </m:r>
                          <m:sSub>
                            <m:sSubPr>
                              <m:ctrlPr>
                                <a:rPr lang="en-US" sz="1400" b="0" i="1" smtClean="0">
                                  <a:solidFill>
                                    <a:srgbClr val="FF9933"/>
                                  </a:solidFill>
                                  <a:latin typeface="Cambria Math" panose="02040503050406030204" pitchFamily="18" charset="0"/>
                                </a:rPr>
                              </m:ctrlPr>
                            </m:sSubPr>
                            <m:e>
                              <m:r>
                                <a:rPr lang="en-US" sz="1400" b="0" i="1" smtClean="0">
                                  <a:solidFill>
                                    <a:srgbClr val="FF9933"/>
                                  </a:solidFill>
                                  <a:latin typeface="Cambria Math" panose="02040503050406030204" pitchFamily="18" charset="0"/>
                                </a:rPr>
                                <m:t>𝜎</m:t>
                              </m:r>
                            </m:e>
                            <m:sub>
                              <m:r>
                                <a:rPr lang="en-US" sz="1400" b="0" i="1" smtClean="0">
                                  <a:solidFill>
                                    <a:srgbClr val="FF9933"/>
                                  </a:solidFill>
                                  <a:latin typeface="Cambria Math" panose="02040503050406030204" pitchFamily="18" charset="0"/>
                                </a:rPr>
                                <m:t>𝑖</m:t>
                              </m:r>
                            </m:sub>
                          </m:sSub>
                          <m:r>
                            <a:rPr lang="en-US" sz="1400" b="0" i="1" smtClean="0">
                              <a:solidFill>
                                <a:srgbClr val="FF9933"/>
                              </a:solidFill>
                              <a:latin typeface="Cambria Math" panose="02040503050406030204" pitchFamily="18" charset="0"/>
                            </a:rPr>
                            <m:t>𝜌</m:t>
                          </m:r>
                          <m:sSubSup>
                            <m:sSubSupPr>
                              <m:ctrlPr>
                                <a:rPr lang="en-US" sz="1400" b="0" i="1" smtClean="0">
                                  <a:solidFill>
                                    <a:srgbClr val="FF9933"/>
                                  </a:solidFill>
                                  <a:latin typeface="Cambria Math" panose="02040503050406030204" pitchFamily="18" charset="0"/>
                                </a:rPr>
                              </m:ctrlPr>
                            </m:sSubSupPr>
                            <m:e>
                              <m:r>
                                <a:rPr lang="en-US" sz="1400" b="0" i="1" smtClean="0">
                                  <a:solidFill>
                                    <a:srgbClr val="FF9933"/>
                                  </a:solidFill>
                                  <a:latin typeface="Cambria Math" panose="02040503050406030204" pitchFamily="18" charset="0"/>
                                </a:rPr>
                                <m:t>𝜎</m:t>
                              </m:r>
                            </m:e>
                            <m:sub>
                              <m:r>
                                <a:rPr lang="en-US" sz="1400" b="0" i="1" smtClean="0">
                                  <a:solidFill>
                                    <a:srgbClr val="FF9933"/>
                                  </a:solidFill>
                                  <a:latin typeface="Cambria Math" panose="02040503050406030204" pitchFamily="18" charset="0"/>
                                </a:rPr>
                                <m:t>𝑖</m:t>
                              </m:r>
                            </m:sub>
                            <m:sup>
                              <m:r>
                                <a:rPr lang="en-US" sz="1400" b="0" i="1" smtClean="0">
                                  <a:solidFill>
                                    <a:srgbClr val="FF9933"/>
                                  </a:solidFill>
                                  <a:latin typeface="Cambria Math" panose="02040503050406030204" pitchFamily="18" charset="0"/>
                                  <a:ea typeface="Cambria Math" panose="02040503050406030204" pitchFamily="18" charset="0"/>
                                </a:rPr>
                                <m:t>†</m:t>
                              </m:r>
                            </m:sup>
                          </m:sSubSup>
                          <m:r>
                            <a:rPr lang="en-US" sz="1400" b="0" i="1" smtClean="0">
                              <a:solidFill>
                                <a:srgbClr val="FF9933"/>
                              </a:solidFill>
                              <a:latin typeface="Cambria Math" panose="02040503050406030204" pitchFamily="18" charset="0"/>
                            </a:rPr>
                            <m:t>−</m:t>
                          </m:r>
                          <m:sSubSup>
                            <m:sSubSupPr>
                              <m:ctrlPr>
                                <a:rPr lang="en-US" sz="1400" b="0" i="1" smtClean="0">
                                  <a:solidFill>
                                    <a:srgbClr val="FF9933"/>
                                  </a:solidFill>
                                  <a:latin typeface="Cambria Math" panose="02040503050406030204" pitchFamily="18" charset="0"/>
                                </a:rPr>
                              </m:ctrlPr>
                            </m:sSubSupPr>
                            <m:e>
                              <m:r>
                                <a:rPr lang="en-US" sz="1400" b="0" i="1" smtClean="0">
                                  <a:solidFill>
                                    <a:srgbClr val="FF9933"/>
                                  </a:solidFill>
                                  <a:latin typeface="Cambria Math" panose="02040503050406030204" pitchFamily="18" charset="0"/>
                                </a:rPr>
                                <m:t>𝜎</m:t>
                              </m:r>
                            </m:e>
                            <m:sub>
                              <m:r>
                                <a:rPr lang="en-US" sz="1400" b="0" i="1" smtClean="0">
                                  <a:solidFill>
                                    <a:srgbClr val="FF9933"/>
                                  </a:solidFill>
                                  <a:latin typeface="Cambria Math" panose="02040503050406030204" pitchFamily="18" charset="0"/>
                                </a:rPr>
                                <m:t>𝑖</m:t>
                              </m:r>
                            </m:sub>
                            <m:sup>
                              <m:r>
                                <a:rPr lang="en-US" sz="1400" b="0" i="1" smtClean="0">
                                  <a:solidFill>
                                    <a:srgbClr val="FF9933"/>
                                  </a:solidFill>
                                  <a:latin typeface="Cambria Math" panose="02040503050406030204" pitchFamily="18" charset="0"/>
                                  <a:ea typeface="Cambria Math" panose="02040503050406030204" pitchFamily="18" charset="0"/>
                                </a:rPr>
                                <m:t>†</m:t>
                              </m:r>
                            </m:sup>
                          </m:sSubSup>
                          <m:sSub>
                            <m:sSubPr>
                              <m:ctrlPr>
                                <a:rPr lang="en-US" sz="1400" b="0" i="1" smtClean="0">
                                  <a:solidFill>
                                    <a:srgbClr val="FF9933"/>
                                  </a:solidFill>
                                  <a:latin typeface="Cambria Math" panose="02040503050406030204" pitchFamily="18" charset="0"/>
                                  <a:ea typeface="Cambria Math" panose="02040503050406030204" pitchFamily="18" charset="0"/>
                                </a:rPr>
                              </m:ctrlPr>
                            </m:sSubPr>
                            <m:e>
                              <m:r>
                                <a:rPr lang="en-US" sz="1400" b="0" i="1" smtClean="0">
                                  <a:solidFill>
                                    <a:srgbClr val="FF9933"/>
                                  </a:solidFill>
                                  <a:latin typeface="Cambria Math" panose="02040503050406030204" pitchFamily="18" charset="0"/>
                                </a:rPr>
                                <m:t>𝜎</m:t>
                              </m:r>
                            </m:e>
                            <m:sub>
                              <m:r>
                                <a:rPr lang="en-US" sz="1400" b="0" i="1" smtClean="0">
                                  <a:solidFill>
                                    <a:srgbClr val="FF9933"/>
                                  </a:solidFill>
                                  <a:latin typeface="Cambria Math" panose="02040503050406030204" pitchFamily="18" charset="0"/>
                                </a:rPr>
                                <m:t>𝑖</m:t>
                              </m:r>
                            </m:sub>
                          </m:sSub>
                          <m:r>
                            <a:rPr lang="en-US" sz="1400" b="0" i="1" smtClean="0">
                              <a:solidFill>
                                <a:srgbClr val="FF9933"/>
                              </a:solidFill>
                              <a:latin typeface="Cambria Math" panose="02040503050406030204" pitchFamily="18" charset="0"/>
                            </a:rPr>
                            <m:t>𝜌</m:t>
                          </m:r>
                          <m:r>
                            <a:rPr lang="en-US" sz="1400" b="0" i="1" smtClean="0">
                              <a:solidFill>
                                <a:srgbClr val="FF9933"/>
                              </a:solidFill>
                              <a:latin typeface="Cambria Math" panose="02040503050406030204" pitchFamily="18" charset="0"/>
                            </a:rPr>
                            <m:t>−</m:t>
                          </m:r>
                          <m:r>
                            <a:rPr lang="en-US" sz="1400" b="0" i="1" smtClean="0">
                              <a:solidFill>
                                <a:srgbClr val="FF9933"/>
                              </a:solidFill>
                              <a:latin typeface="Cambria Math" panose="02040503050406030204" pitchFamily="18" charset="0"/>
                            </a:rPr>
                            <m:t>𝜌</m:t>
                          </m:r>
                          <m:sSubSup>
                            <m:sSubSupPr>
                              <m:ctrlPr>
                                <a:rPr lang="en-US" sz="1400" b="0" i="1" smtClean="0">
                                  <a:solidFill>
                                    <a:srgbClr val="FF9933"/>
                                  </a:solidFill>
                                  <a:latin typeface="Cambria Math" panose="02040503050406030204" pitchFamily="18" charset="0"/>
                                </a:rPr>
                              </m:ctrlPr>
                            </m:sSubSupPr>
                            <m:e>
                              <m:r>
                                <a:rPr lang="en-US" sz="1400" b="0" i="1" smtClean="0">
                                  <a:solidFill>
                                    <a:srgbClr val="FF9933"/>
                                  </a:solidFill>
                                  <a:latin typeface="Cambria Math" panose="02040503050406030204" pitchFamily="18" charset="0"/>
                                </a:rPr>
                                <m:t>𝜎</m:t>
                              </m:r>
                            </m:e>
                            <m:sub>
                              <m:r>
                                <a:rPr lang="en-US" sz="1400" b="0" i="1" smtClean="0">
                                  <a:solidFill>
                                    <a:srgbClr val="FF9933"/>
                                  </a:solidFill>
                                  <a:latin typeface="Cambria Math" panose="02040503050406030204" pitchFamily="18" charset="0"/>
                                </a:rPr>
                                <m:t>𝑖</m:t>
                              </m:r>
                            </m:sub>
                            <m:sup>
                              <m:r>
                                <a:rPr lang="en-US" sz="1400" b="0" i="1" smtClean="0">
                                  <a:solidFill>
                                    <a:srgbClr val="FF9933"/>
                                  </a:solidFill>
                                  <a:latin typeface="Cambria Math" panose="02040503050406030204" pitchFamily="18" charset="0"/>
                                  <a:ea typeface="Cambria Math" panose="02040503050406030204" pitchFamily="18" charset="0"/>
                                </a:rPr>
                                <m:t>†</m:t>
                              </m:r>
                            </m:sup>
                          </m:sSubSup>
                          <m:sSub>
                            <m:sSubPr>
                              <m:ctrlPr>
                                <a:rPr lang="en-US" sz="1400" b="0" i="1" smtClean="0">
                                  <a:solidFill>
                                    <a:srgbClr val="FF9933"/>
                                  </a:solidFill>
                                  <a:latin typeface="Cambria Math" panose="02040503050406030204" pitchFamily="18" charset="0"/>
                                  <a:ea typeface="Cambria Math" panose="02040503050406030204" pitchFamily="18" charset="0"/>
                                </a:rPr>
                              </m:ctrlPr>
                            </m:sSubPr>
                            <m:e>
                              <m:r>
                                <a:rPr lang="en-US" sz="1400" b="0" i="1" smtClean="0">
                                  <a:solidFill>
                                    <a:srgbClr val="FF9933"/>
                                  </a:solidFill>
                                  <a:latin typeface="Cambria Math" panose="02040503050406030204" pitchFamily="18" charset="0"/>
                                </a:rPr>
                                <m:t>𝜎</m:t>
                              </m:r>
                            </m:e>
                            <m:sub>
                              <m:r>
                                <a:rPr lang="en-US" sz="1400" b="0" i="1" smtClean="0">
                                  <a:solidFill>
                                    <a:srgbClr val="FF9933"/>
                                  </a:solidFill>
                                  <a:latin typeface="Cambria Math" panose="02040503050406030204" pitchFamily="18" charset="0"/>
                                </a:rPr>
                                <m:t>𝑖</m:t>
                              </m:r>
                            </m:sub>
                          </m:sSub>
                          <m:r>
                            <a:rPr lang="en-US" sz="1400" b="0" i="1" smtClean="0">
                              <a:solidFill>
                                <a:srgbClr val="FF9933"/>
                              </a:solidFill>
                              <a:latin typeface="Cambria Math" panose="02040503050406030204" pitchFamily="18" charset="0"/>
                            </a:rPr>
                            <m:t>)</m:t>
                          </m:r>
                        </m:e>
                      </m:nary>
                    </m:oMath>
                  </m:oMathPara>
                </a14:m>
                <a:endParaRPr lang="en-US" sz="1400" dirty="0">
                  <a:solidFill>
                    <a:srgbClr val="FF9933"/>
                  </a:solidFill>
                </a:endParaRPr>
              </a:p>
            </p:txBody>
          </p:sp>
        </mc:Choice>
        <mc:Fallback xmlns="">
          <p:sp>
            <p:nvSpPr>
              <p:cNvPr id="8" name="תיבת טקסט 7">
                <a:extLst>
                  <a:ext uri="{FF2B5EF4-FFF2-40B4-BE49-F238E27FC236}">
                    <a16:creationId xmlns:a16="http://schemas.microsoft.com/office/drawing/2014/main" id="{9B46D84C-6275-4E54-817D-C8B566B194F7}"/>
                  </a:ext>
                </a:extLst>
              </p:cNvPr>
              <p:cNvSpPr txBox="1">
                <a:spLocks noRot="1" noChangeAspect="1" noMove="1" noResize="1" noEditPoints="1" noAdjustHandles="1" noChangeArrowheads="1" noChangeShapeType="1" noTextEdit="1"/>
              </p:cNvSpPr>
              <p:nvPr/>
            </p:nvSpPr>
            <p:spPr>
              <a:xfrm>
                <a:off x="6960968" y="3111060"/>
                <a:ext cx="5024243" cy="63588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690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תיבת טקסט 1">
            <a:extLst>
              <a:ext uri="{FF2B5EF4-FFF2-40B4-BE49-F238E27FC236}">
                <a16:creationId xmlns:a16="http://schemas.microsoft.com/office/drawing/2014/main" id="{ECB975A1-9797-4913-B43C-3F8335AA8DE6}"/>
              </a:ext>
            </a:extLst>
          </p:cNvPr>
          <p:cNvSpPr txBox="1"/>
          <p:nvPr/>
        </p:nvSpPr>
        <p:spPr>
          <a:xfrm>
            <a:off x="827875" y="288525"/>
            <a:ext cx="10530374" cy="769441"/>
          </a:xfrm>
          <a:prstGeom prst="rect">
            <a:avLst/>
          </a:prstGeom>
          <a:noFill/>
        </p:spPr>
        <p:txBody>
          <a:bodyPr wrap="square" rtlCol="0">
            <a:spAutoFit/>
          </a:bodyPr>
          <a:lstStyle/>
          <a:p>
            <a:pPr algn="ctr" rtl="0"/>
            <a:r>
              <a:rPr lang="en-US" sz="4400" b="1" dirty="0"/>
              <a:t>What is our goal?</a:t>
            </a:r>
          </a:p>
        </p:txBody>
      </p:sp>
      <mc:AlternateContent xmlns:mc="http://schemas.openxmlformats.org/markup-compatibility/2006" xmlns:a14="http://schemas.microsoft.com/office/drawing/2010/main">
        <mc:Choice Requires="a14">
          <p:sp>
            <p:nvSpPr>
              <p:cNvPr id="3" name="תיבת טקסט 2">
                <a:extLst>
                  <a:ext uri="{FF2B5EF4-FFF2-40B4-BE49-F238E27FC236}">
                    <a16:creationId xmlns:a16="http://schemas.microsoft.com/office/drawing/2014/main" id="{A5A55389-BDCE-4935-9EFE-6F9193E8ED3D}"/>
                  </a:ext>
                </a:extLst>
              </p:cNvPr>
              <p:cNvSpPr txBox="1"/>
              <p:nvPr/>
            </p:nvSpPr>
            <p:spPr>
              <a:xfrm>
                <a:off x="585927" y="1716721"/>
                <a:ext cx="11387068" cy="4031873"/>
              </a:xfrm>
              <a:prstGeom prst="rect">
                <a:avLst/>
              </a:prstGeom>
              <a:noFill/>
            </p:spPr>
            <p:txBody>
              <a:bodyPr wrap="square" rtlCol="0">
                <a:spAutoFit/>
              </a:bodyPr>
              <a:lstStyle/>
              <a:p>
                <a:pPr algn="l" rtl="0"/>
                <a:r>
                  <a:rPr lang="en-US" sz="3200" b="1" dirty="0"/>
                  <a:t>Find the physical parameters from a single shot measurement!</a:t>
                </a:r>
              </a:p>
              <a:p>
                <a:pPr algn="l" rtl="0"/>
                <a:endParaRPr lang="en-US" sz="3200" b="1" dirty="0"/>
              </a:p>
              <a:p>
                <a:pPr algn="l" rtl="0"/>
                <a14:m>
                  <m:oMathPara xmlns:m="http://schemas.openxmlformats.org/officeDocument/2006/math">
                    <m:oMathParaPr>
                      <m:jc m:val="left"/>
                    </m:oMathParaPr>
                    <m:oMath xmlns:m="http://schemas.openxmlformats.org/officeDocument/2006/math">
                      <m:r>
                        <m:rPr>
                          <m:sty m:val="p"/>
                        </m:rPr>
                        <a:rPr lang="en-US" sz="3200" b="0" i="0" smtClean="0">
                          <a:solidFill>
                            <a:srgbClr val="00B0F0"/>
                          </a:solidFill>
                          <a:latin typeface="Cambria Math" panose="02040503050406030204" pitchFamily="18" charset="0"/>
                        </a:rPr>
                        <m:t>Ω</m:t>
                      </m:r>
                      <m:r>
                        <a:rPr lang="en-US" sz="3200" b="0" i="0" smtClean="0">
                          <a:solidFill>
                            <a:srgbClr val="00B0F0"/>
                          </a:solidFill>
                          <a:latin typeface="Cambria Math" panose="02040503050406030204" pitchFamily="18" charset="0"/>
                        </a:rPr>
                        <m:t>−</m:t>
                      </m:r>
                      <m:r>
                        <m:rPr>
                          <m:sty m:val="p"/>
                        </m:rPr>
                        <a:rPr lang="en-US" sz="3200" b="0" i="0" smtClean="0">
                          <a:solidFill>
                            <a:srgbClr val="00B0F0"/>
                          </a:solidFill>
                          <a:latin typeface="Cambria Math" panose="02040503050406030204" pitchFamily="18" charset="0"/>
                        </a:rPr>
                        <m:t>Rabi</m:t>
                      </m:r>
                      <m:r>
                        <a:rPr lang="en-US" sz="3200" b="0" i="0" smtClean="0">
                          <a:solidFill>
                            <a:srgbClr val="00B0F0"/>
                          </a:solidFill>
                          <a:latin typeface="Cambria Math" panose="02040503050406030204" pitchFamily="18" charset="0"/>
                        </a:rPr>
                        <m:t> </m:t>
                      </m:r>
                      <m:r>
                        <m:rPr>
                          <m:sty m:val="p"/>
                        </m:rPr>
                        <a:rPr lang="en-US" sz="3200" b="0" i="0" smtClean="0">
                          <a:solidFill>
                            <a:srgbClr val="00B0F0"/>
                          </a:solidFill>
                          <a:latin typeface="Cambria Math" panose="02040503050406030204" pitchFamily="18" charset="0"/>
                        </a:rPr>
                        <m:t>frequency</m:t>
                      </m:r>
                      <m:r>
                        <a:rPr lang="en-US" sz="3200" b="0" i="0" smtClean="0">
                          <a:solidFill>
                            <a:srgbClr val="00B0F0"/>
                          </a:solidFill>
                          <a:latin typeface="Cambria Math" panose="02040503050406030204" pitchFamily="18" charset="0"/>
                        </a:rPr>
                        <m:t> (</m:t>
                      </m:r>
                      <m:r>
                        <m:rPr>
                          <m:sty m:val="p"/>
                        </m:rPr>
                        <a:rPr lang="en-US" sz="3200" b="0" i="0" smtClean="0">
                          <a:solidFill>
                            <a:srgbClr val="00B0F0"/>
                          </a:solidFill>
                          <a:latin typeface="Cambria Math" panose="02040503050406030204" pitchFamily="18" charset="0"/>
                        </a:rPr>
                        <m:t>driving</m:t>
                      </m:r>
                      <m:r>
                        <a:rPr lang="en-US" sz="3200" b="0" i="0" smtClean="0">
                          <a:solidFill>
                            <a:srgbClr val="00B0F0"/>
                          </a:solidFill>
                          <a:latin typeface="Cambria Math" panose="02040503050406030204" pitchFamily="18" charset="0"/>
                        </a:rPr>
                        <m:t> </m:t>
                      </m:r>
                      <m:r>
                        <m:rPr>
                          <m:sty m:val="p"/>
                        </m:rPr>
                        <a:rPr lang="en-US" sz="3200" b="0" i="0" smtClean="0">
                          <a:solidFill>
                            <a:srgbClr val="00B0F0"/>
                          </a:solidFill>
                          <a:latin typeface="Cambria Math" panose="02040503050406030204" pitchFamily="18" charset="0"/>
                        </a:rPr>
                        <m:t>field</m:t>
                      </m:r>
                      <m:r>
                        <a:rPr lang="en-US" sz="3200" b="0" i="0" smtClean="0">
                          <a:solidFill>
                            <a:srgbClr val="00B0F0"/>
                          </a:solidFill>
                          <a:latin typeface="Cambria Math" panose="02040503050406030204" pitchFamily="18" charset="0"/>
                        </a:rPr>
                        <m:t>)</m:t>
                      </m:r>
                    </m:oMath>
                  </m:oMathPara>
                </a14:m>
                <a:endParaRPr lang="en-US" sz="3200" i="0" dirty="0">
                  <a:solidFill>
                    <a:srgbClr val="00B0F0"/>
                  </a:solidFill>
                  <a:latin typeface="Cambria Math" panose="02040503050406030204" pitchFamily="18" charset="0"/>
                </a:endParaRPr>
              </a:p>
              <a:p>
                <a:pPr algn="l" rtl="0"/>
                <a:endParaRPr lang="en-US" sz="3200" i="0" dirty="0">
                  <a:solidFill>
                    <a:srgbClr val="00B0F0"/>
                  </a:solidFill>
                  <a:latin typeface="Cambria Math" panose="02040503050406030204" pitchFamily="18" charset="0"/>
                </a:endParaRPr>
              </a:p>
              <a:p>
                <a:pPr algn="l" rtl="0"/>
                <a14:m>
                  <m:oMathPara xmlns:m="http://schemas.openxmlformats.org/officeDocument/2006/math">
                    <m:oMathParaPr>
                      <m:jc m:val="left"/>
                    </m:oMathParaPr>
                    <m:oMath xmlns:m="http://schemas.openxmlformats.org/officeDocument/2006/math">
                      <m:r>
                        <a:rPr lang="en-US" sz="3200" b="0" i="1" smtClean="0">
                          <a:solidFill>
                            <a:srgbClr val="00B0F0"/>
                          </a:solidFill>
                          <a:latin typeface="Cambria Math" panose="02040503050406030204" pitchFamily="18" charset="0"/>
                        </a:rPr>
                        <m:t>𝛾</m:t>
                      </m:r>
                      <m:r>
                        <a:rPr lang="en-US" sz="3200" b="0" i="1" smtClean="0">
                          <a:solidFill>
                            <a:srgbClr val="00B0F0"/>
                          </a:solidFill>
                          <a:latin typeface="Cambria Math" panose="02040503050406030204" pitchFamily="18" charset="0"/>
                        </a:rPr>
                        <m:t>−</m:t>
                      </m:r>
                      <m:r>
                        <a:rPr lang="en-US" sz="3200" b="0" i="1" smtClean="0">
                          <a:solidFill>
                            <a:srgbClr val="00B0F0"/>
                          </a:solidFill>
                          <a:latin typeface="Cambria Math" panose="02040503050406030204" pitchFamily="18" charset="0"/>
                        </a:rPr>
                        <m:t>𝑑𝑒𝑐𝑎𝑦</m:t>
                      </m:r>
                      <m:r>
                        <a:rPr lang="en-US" sz="3200" b="0" i="1" smtClean="0">
                          <a:solidFill>
                            <a:srgbClr val="00B0F0"/>
                          </a:solidFill>
                          <a:latin typeface="Cambria Math" panose="02040503050406030204" pitchFamily="18" charset="0"/>
                        </a:rPr>
                        <m:t> </m:t>
                      </m:r>
                      <m:r>
                        <a:rPr lang="en-US" sz="3200" b="0" i="1" smtClean="0">
                          <a:solidFill>
                            <a:srgbClr val="00B0F0"/>
                          </a:solidFill>
                          <a:latin typeface="Cambria Math" panose="02040503050406030204" pitchFamily="18" charset="0"/>
                        </a:rPr>
                        <m:t>𝑟𝑎𝑡𝑒</m:t>
                      </m:r>
                    </m:oMath>
                  </m:oMathPara>
                </a14:m>
                <a:endParaRPr lang="en-US" sz="3200" i="0" dirty="0">
                  <a:solidFill>
                    <a:srgbClr val="00B0F0"/>
                  </a:solidFill>
                  <a:latin typeface="Cambria Math" panose="02040503050406030204" pitchFamily="18" charset="0"/>
                </a:endParaRPr>
              </a:p>
              <a:p>
                <a:pPr algn="l" rtl="0"/>
                <a:endParaRPr lang="en-US" sz="3200" b="0" i="0" dirty="0">
                  <a:latin typeface="Cambria Math" panose="02040503050406030204" pitchFamily="18" charset="0"/>
                </a:endParaRPr>
              </a:p>
              <a:p>
                <a:pPr algn="l" rtl="0"/>
                <a:endParaRPr lang="en-US" sz="3200" b="1" dirty="0"/>
              </a:p>
              <a:p>
                <a:pPr algn="l" rtl="0"/>
                <a:endParaRPr lang="en-US" sz="3200" b="1" dirty="0"/>
              </a:p>
            </p:txBody>
          </p:sp>
        </mc:Choice>
        <mc:Fallback xmlns="">
          <p:sp>
            <p:nvSpPr>
              <p:cNvPr id="3" name="תיבת טקסט 2">
                <a:extLst>
                  <a:ext uri="{FF2B5EF4-FFF2-40B4-BE49-F238E27FC236}">
                    <a16:creationId xmlns:a16="http://schemas.microsoft.com/office/drawing/2014/main" id="{A5A55389-BDCE-4935-9EFE-6F9193E8ED3D}"/>
                  </a:ext>
                </a:extLst>
              </p:cNvPr>
              <p:cNvSpPr txBox="1">
                <a:spLocks noRot="1" noChangeAspect="1" noMove="1" noResize="1" noEditPoints="1" noAdjustHandles="1" noChangeArrowheads="1" noChangeShapeType="1" noTextEdit="1"/>
              </p:cNvSpPr>
              <p:nvPr/>
            </p:nvSpPr>
            <p:spPr>
              <a:xfrm>
                <a:off x="585927" y="1716721"/>
                <a:ext cx="11387068" cy="4031873"/>
              </a:xfrm>
              <a:prstGeom prst="rect">
                <a:avLst/>
              </a:prstGeom>
              <a:blipFill>
                <a:blip r:embed="rId3"/>
                <a:stretch>
                  <a:fillRect l="-1338" t="-1967"/>
                </a:stretch>
              </a:blipFill>
            </p:spPr>
            <p:txBody>
              <a:bodyPr/>
              <a:lstStyle/>
              <a:p>
                <a:r>
                  <a:rPr lang="en-US">
                    <a:noFill/>
                  </a:rPr>
                  <a:t> </a:t>
                </a:r>
              </a:p>
            </p:txBody>
          </p:sp>
        </mc:Fallback>
      </mc:AlternateContent>
    </p:spTree>
    <p:extLst>
      <p:ext uri="{BB962C8B-B14F-4D97-AF65-F5344CB8AC3E}">
        <p14:creationId xmlns:p14="http://schemas.microsoft.com/office/powerpoint/2010/main" val="126921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F0B1E3D-AD9C-468E-941D-4C465C069504}"/>
              </a:ext>
            </a:extLst>
          </p:cNvPr>
          <p:cNvSpPr>
            <a:spLocks noChangeArrowheads="1"/>
          </p:cNvSpPr>
          <p:nvPr/>
        </p:nvSpPr>
        <p:spPr bwMode="auto">
          <a:xfrm>
            <a:off x="0" y="7353"/>
            <a:ext cx="12192001" cy="687880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CC7832"/>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numpy</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as </a:t>
            </a:r>
            <a:r>
              <a:rPr kumimoji="0" lang="en-US" altLang="en-US" sz="900" b="0" i="0" u="none" strike="noStrike" cap="none" normalizeH="0" baseline="0" dirty="0">
                <a:ln>
                  <a:noFill/>
                </a:ln>
                <a:solidFill>
                  <a:srgbClr val="A9B7C6"/>
                </a:solidFill>
                <a:effectLst/>
                <a:latin typeface="JetBrains Mono"/>
              </a:rPr>
              <a:t>np</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a:ln>
                  <a:noFill/>
                </a:ln>
                <a:solidFill>
                  <a:srgbClr val="A9B7C6"/>
                </a:solidFill>
                <a:effectLst/>
                <a:latin typeface="JetBrains Mono"/>
              </a:rPr>
              <a:t>random</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a:ln>
                  <a:noFill/>
                </a:ln>
                <a:solidFill>
                  <a:srgbClr val="A9B7C6"/>
                </a:solidFill>
                <a:effectLst/>
                <a:latin typeface="JetBrains Mono"/>
              </a:rPr>
              <a:t>time</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matplotlib.pyplot</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as </a:t>
            </a:r>
            <a:r>
              <a:rPr kumimoji="0" lang="en-US" altLang="en-US" sz="900" b="0" i="0" u="none" strike="noStrike" cap="none" normalizeH="0" baseline="0" dirty="0" err="1">
                <a:ln>
                  <a:noFill/>
                </a:ln>
                <a:solidFill>
                  <a:srgbClr val="A9B7C6"/>
                </a:solidFill>
                <a:effectLst/>
                <a:latin typeface="JetBrains Mono"/>
              </a:rPr>
              <a:t>plt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from </a:t>
            </a:r>
            <a:r>
              <a:rPr kumimoji="0" lang="en-US" altLang="en-US" sz="900" b="0" i="0" u="none" strike="noStrike" cap="none" normalizeH="0" baseline="0" dirty="0" err="1">
                <a:ln>
                  <a:noFill/>
                </a:ln>
                <a:solidFill>
                  <a:srgbClr val="A9B7C6"/>
                </a:solidFill>
                <a:effectLst/>
                <a:latin typeface="JetBrains Mono"/>
              </a:rPr>
              <a:t>tqdm.notebook</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err="1">
                <a:ln>
                  <a:noFill/>
                </a:ln>
                <a:solidFill>
                  <a:srgbClr val="A9B7C6"/>
                </a:solidFill>
                <a:effectLst/>
                <a:latin typeface="JetBrains Mono"/>
              </a:rPr>
              <a:t>tqdm</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CC7832"/>
                </a:solidFill>
                <a:effectLst/>
                <a:latin typeface="JetBrains Mono"/>
              </a:rPr>
              <a:t>from </a:t>
            </a:r>
            <a:r>
              <a:rPr kumimoji="0" lang="en-US" altLang="en-US" sz="900" b="0" i="0" u="none" strike="noStrike" cap="none" normalizeH="0" baseline="0" dirty="0">
                <a:ln>
                  <a:noFill/>
                </a:ln>
                <a:solidFill>
                  <a:srgbClr val="A9B7C6"/>
                </a:solidFill>
                <a:effectLst/>
                <a:latin typeface="JetBrains Mono"/>
              </a:rPr>
              <a:t>matplotlib </a:t>
            </a:r>
            <a:r>
              <a:rPr kumimoji="0" lang="en-US" altLang="en-US" sz="900" b="0" i="0" u="none" strike="noStrike" cap="none" normalizeH="0" baseline="0" dirty="0">
                <a:ln>
                  <a:noFill/>
                </a:ln>
                <a:solidFill>
                  <a:srgbClr val="CC7832"/>
                </a:solidFill>
                <a:effectLst/>
                <a:latin typeface="JetBrains Mono"/>
              </a:rPr>
              <a:t>import </a:t>
            </a:r>
            <a:r>
              <a:rPr kumimoji="0" lang="en-US" altLang="en-US" sz="900" b="0" i="0" u="none" strike="noStrike" cap="none" normalizeH="0" baseline="0" dirty="0">
                <a:ln>
                  <a:noFill/>
                </a:ln>
                <a:solidFill>
                  <a:srgbClr val="A9B7C6"/>
                </a:solidFill>
                <a:effectLst/>
                <a:latin typeface="JetBrains Mono"/>
              </a:rPr>
              <a:t>style</a:t>
            </a:r>
            <a:endParaRPr lang="en-US" altLang="en-US" sz="900" dirty="0">
              <a:solidFill>
                <a:srgbClr val="A9B7C6"/>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6897BB"/>
                </a:solidFill>
                <a:effectLst/>
                <a:latin typeface="JetBrains Mono"/>
              </a:rPr>
            </a:br>
            <a:r>
              <a:rPr kumimoji="0" lang="en-US" altLang="en-US" sz="900" b="0" i="0" u="none" strike="noStrike" cap="none" normalizeH="0" baseline="0" dirty="0">
                <a:ln>
                  <a:noFill/>
                </a:ln>
                <a:solidFill>
                  <a:srgbClr val="6897BB"/>
                </a:solidFill>
                <a:effectLst/>
                <a:latin typeface="JetBrains Mono"/>
              </a:rPr>
              <a:t>“””””””””””””””””””””””””””</a:t>
            </a:r>
          </a:p>
          <a:p>
            <a:pPr defTabSz="914400" eaLnBrk="0" fontAlgn="base" hangingPunct="0">
              <a:spcBef>
                <a:spcPct val="0"/>
              </a:spcBef>
              <a:spcAft>
                <a:spcPct val="0"/>
              </a:spcAft>
            </a:pPr>
            <a:r>
              <a:rPr lang="en-US" altLang="en-US" sz="900" dirty="0">
                <a:solidFill>
                  <a:srgbClr val="6897BB"/>
                </a:solidFill>
                <a:latin typeface="JetBrains Mono"/>
              </a:rPr>
              <a:t>“””””””””””””””””””””””””””</a:t>
            </a:r>
            <a:br>
              <a:rPr kumimoji="0" lang="en-US" altLang="en-US" sz="900" b="0" i="0" u="none" strike="noStrike" cap="none" normalizeH="0" baseline="0" dirty="0">
                <a:ln>
                  <a:noFill/>
                </a:ln>
                <a:solidFill>
                  <a:srgbClr val="6897BB"/>
                </a:solidFill>
                <a:effectLst/>
                <a:latin typeface="JetBrains Mono"/>
              </a:rPr>
            </a:br>
            <a:r>
              <a:rPr kumimoji="0" lang="en-US" altLang="en-US" sz="900" b="0" i="0" u="none" strike="noStrike" cap="none" normalizeH="0" baseline="0" dirty="0">
                <a:ln>
                  <a:noFill/>
                </a:ln>
                <a:solidFill>
                  <a:srgbClr val="6897BB"/>
                </a:solidFill>
                <a:effectLst/>
                <a:latin typeface="JetBrains Mono"/>
              </a:rPr>
              <a:t>“””””””””””””””””””””””””””</a:t>
            </a:r>
          </a:p>
          <a:p>
            <a:pPr defTabSz="914400" eaLnBrk="0" fontAlgn="base" hangingPunct="0">
              <a:spcBef>
                <a:spcPct val="0"/>
              </a:spcBef>
              <a:spcAft>
                <a:spcPct val="0"/>
              </a:spcAft>
            </a:pPr>
            <a:endParaRPr kumimoji="0" lang="en-US" altLang="en-US" sz="900" b="0" i="0" u="none" strike="noStrike" cap="none" normalizeH="0" baseline="0" dirty="0">
              <a:ln>
                <a:noFill/>
              </a:ln>
              <a:solidFill>
                <a:srgbClr val="CC7832"/>
              </a:solidFill>
              <a:effectLst/>
              <a:latin typeface="JetBrains Mono"/>
            </a:endParaRPr>
          </a:p>
          <a:p>
            <a:pPr defTabSz="914400" eaLnBrk="0" fontAlgn="base" hangingPunct="0">
              <a:spcBef>
                <a:spcPct val="0"/>
              </a:spcBef>
              <a:spcAft>
                <a:spcPct val="0"/>
              </a:spcAft>
            </a:pPr>
            <a:r>
              <a:rPr kumimoji="0" lang="en-US" altLang="en-US" sz="900" b="0" i="0" u="none" strike="noStrike" cap="none" normalizeH="0" baseline="0" dirty="0">
                <a:ln>
                  <a:noFill/>
                </a:ln>
                <a:solidFill>
                  <a:srgbClr val="CC7832"/>
                </a:solidFill>
                <a:effectLst/>
                <a:latin typeface="JetBrains Mono"/>
              </a:rPr>
              <a:t>for </a:t>
            </a:r>
            <a:r>
              <a:rPr kumimoji="0" lang="en-US" altLang="en-US" sz="900" b="0" i="0" u="none" strike="noStrike" cap="none" normalizeH="0" baseline="0" dirty="0">
                <a:ln>
                  <a:noFill/>
                </a:ln>
                <a:solidFill>
                  <a:srgbClr val="A9B7C6"/>
                </a:solidFill>
                <a:effectLst/>
                <a:latin typeface="JetBrains Mono"/>
              </a:rPr>
              <a:t>r </a:t>
            </a:r>
            <a:r>
              <a:rPr kumimoji="0" lang="en-US" altLang="en-US" sz="900" b="0" i="0" u="none" strike="noStrike" cap="none" normalizeH="0" baseline="0" dirty="0">
                <a:ln>
                  <a:noFill/>
                </a:ln>
                <a:solidFill>
                  <a:srgbClr val="CC7832"/>
                </a:solidFill>
                <a:effectLst/>
                <a:latin typeface="JetBrains Mono"/>
              </a:rPr>
              <a:t>in </a:t>
            </a:r>
            <a:r>
              <a:rPr kumimoji="0" lang="en-US" altLang="en-US" sz="900" b="0" i="0" u="none" strike="noStrike" cap="none" normalizeH="0" baseline="0" dirty="0">
                <a:ln>
                  <a:noFill/>
                </a:ln>
                <a:solidFill>
                  <a:srgbClr val="A9B7C6"/>
                </a:solidFill>
                <a:effectLst/>
                <a:latin typeface="JetBrains Mono"/>
              </a:rPr>
              <a:t>range(repetition):</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for </a:t>
            </a:r>
            <a:r>
              <a:rPr kumimoji="0" lang="en-US" altLang="en-US" sz="900" b="0" i="0" u="none" strike="noStrike" cap="none" normalizeH="0" baseline="0" dirty="0">
                <a:ln>
                  <a:noFill/>
                </a:ln>
                <a:solidFill>
                  <a:srgbClr val="A9B7C6"/>
                </a:solidFill>
                <a:effectLst/>
                <a:latin typeface="JetBrains Mono"/>
              </a:rPr>
              <a:t>w </a:t>
            </a:r>
            <a:r>
              <a:rPr kumimoji="0" lang="en-US" altLang="en-US" sz="900" b="0" i="0" u="none" strike="noStrike" cap="none" normalizeH="0" baseline="0" dirty="0">
                <a:ln>
                  <a:noFill/>
                </a:ln>
                <a:solidFill>
                  <a:srgbClr val="CC7832"/>
                </a:solidFill>
                <a:effectLst/>
                <a:latin typeface="JetBrains Mono"/>
              </a:rPr>
              <a:t>in </a:t>
            </a:r>
            <a:r>
              <a:rPr kumimoji="0" lang="en-US" altLang="en-US" sz="900" b="0" i="0" u="none" strike="noStrike" cap="none" normalizeH="0" baseline="0" dirty="0" err="1">
                <a:ln>
                  <a:noFill/>
                </a:ln>
                <a:solidFill>
                  <a:srgbClr val="A9B7C6"/>
                </a:solidFill>
                <a:effectLst/>
                <a:latin typeface="JetBrains Mono"/>
              </a:rPr>
              <a:t>omega_vec</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omega = w</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for </a:t>
            </a:r>
            <a:r>
              <a:rPr kumimoji="0" lang="en-US" altLang="en-US" sz="900" b="0" i="0" u="none" strike="noStrike" cap="none" normalizeH="0" baseline="0" dirty="0">
                <a:ln>
                  <a:noFill/>
                </a:ln>
                <a:solidFill>
                  <a:srgbClr val="A9B7C6"/>
                </a:solidFill>
                <a:effectLst/>
                <a:latin typeface="JetBrains Mono"/>
              </a:rPr>
              <a:t>g </a:t>
            </a:r>
            <a:r>
              <a:rPr kumimoji="0" lang="en-US" altLang="en-US" sz="900" b="0" i="0" u="none" strike="noStrike" cap="none" normalizeH="0" baseline="0" dirty="0">
                <a:ln>
                  <a:noFill/>
                </a:ln>
                <a:solidFill>
                  <a:srgbClr val="CC7832"/>
                </a:solidFill>
                <a:effectLst/>
                <a:latin typeface="JetBrains Mono"/>
              </a:rPr>
              <a:t>in </a:t>
            </a:r>
            <a:r>
              <a:rPr kumimoji="0" lang="en-US" altLang="en-US" sz="900" b="0" i="0" u="none" strike="noStrike" cap="none" normalizeH="0" baseline="0" dirty="0" err="1">
                <a:ln>
                  <a:noFill/>
                </a:ln>
                <a:solidFill>
                  <a:srgbClr val="A9B7C6"/>
                </a:solidFill>
                <a:effectLst/>
                <a:latin typeface="JetBrains Mono"/>
              </a:rPr>
              <a:t>gamma_vec</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gamma = g</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for </a:t>
            </a:r>
            <a:r>
              <a:rPr kumimoji="0" lang="en-US" altLang="en-US" sz="900" b="0" i="0" u="none" strike="noStrike" cap="none" normalizeH="0" baseline="0" dirty="0">
                <a:ln>
                  <a:noFill/>
                </a:ln>
                <a:solidFill>
                  <a:srgbClr val="A9B7C6"/>
                </a:solidFill>
                <a:effectLst/>
                <a:latin typeface="JetBrains Mono"/>
              </a:rPr>
              <a:t>d </a:t>
            </a:r>
            <a:r>
              <a:rPr kumimoji="0" lang="en-US" altLang="en-US" sz="900" b="0" i="0" u="none" strike="noStrike" cap="none" normalizeH="0" baseline="0" dirty="0">
                <a:ln>
                  <a:noFill/>
                </a:ln>
                <a:solidFill>
                  <a:srgbClr val="CC7832"/>
                </a:solidFill>
                <a:effectLst/>
                <a:latin typeface="JetBrains Mono"/>
              </a:rPr>
              <a:t>in </a:t>
            </a:r>
            <a:r>
              <a:rPr kumimoji="0" lang="en-US" altLang="en-US" sz="900" b="0" i="0" u="none" strike="noStrike" cap="none" normalizeH="0" baseline="0" dirty="0" err="1">
                <a:ln>
                  <a:noFill/>
                </a:ln>
                <a:solidFill>
                  <a:srgbClr val="A9B7C6"/>
                </a:solidFill>
                <a:effectLst/>
                <a:latin typeface="JetBrains Mono"/>
              </a:rPr>
              <a:t>delta_vec</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delta = d</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for </a:t>
            </a:r>
            <a:r>
              <a:rPr kumimoji="0" lang="en-US" altLang="en-US" sz="900" b="0" i="0" u="none" strike="noStrike" cap="none" normalizeH="0" baseline="0" dirty="0" err="1">
                <a:ln>
                  <a:noFill/>
                </a:ln>
                <a:solidFill>
                  <a:srgbClr val="A9B7C6"/>
                </a:solidFill>
                <a:effectLst/>
                <a:latin typeface="JetBrains Mono"/>
              </a:rPr>
              <a:t>jj</a:t>
            </a: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in </a:t>
            </a:r>
            <a:r>
              <a:rPr kumimoji="0" lang="en-US" altLang="en-US" sz="900" b="0" i="0" u="none" strike="noStrike" cap="none" normalizeH="0" baseline="0" dirty="0">
                <a:ln>
                  <a:noFill/>
                </a:ln>
                <a:solidFill>
                  <a:srgbClr val="A9B7C6"/>
                </a:solidFill>
                <a:effectLst/>
                <a:latin typeface="JetBrains Mono"/>
              </a:rPr>
              <a:t>range(</a:t>
            </a:r>
            <a:r>
              <a:rPr kumimoji="0" lang="en-US" altLang="en-US" sz="900" b="0" i="0" u="none" strike="noStrike" cap="none" normalizeH="0" baseline="0" dirty="0" err="1">
                <a:ln>
                  <a:noFill/>
                </a:ln>
                <a:solidFill>
                  <a:srgbClr val="A9B7C6"/>
                </a:solidFill>
                <a:effectLst/>
                <a:latin typeface="JetBrains Mono"/>
              </a:rPr>
              <a:t>leng</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c = </a:t>
            </a:r>
            <a:r>
              <a:rPr kumimoji="0" lang="en-US" altLang="en-US" sz="900" b="0" i="0" u="none" strike="noStrike" cap="none" normalizeH="0" baseline="0" dirty="0" err="1">
                <a:ln>
                  <a:noFill/>
                </a:ln>
                <a:solidFill>
                  <a:srgbClr val="A9B7C6"/>
                </a:solidFill>
                <a:effectLst/>
                <a:latin typeface="JetBrains Mono"/>
              </a:rPr>
              <a:t>np.zeros</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2</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int(T / dT))</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A4926"/>
                </a:solidFill>
                <a:effectLst/>
                <a:latin typeface="JetBrains Mono"/>
              </a:rPr>
              <a:t>dtype</a:t>
            </a:r>
            <a:r>
              <a:rPr kumimoji="0" lang="en-US" altLang="en-US" sz="900" b="0" i="0" u="none" strike="noStrike" cap="none" normalizeH="0" baseline="0" dirty="0">
                <a:ln>
                  <a:noFill/>
                </a:ln>
                <a:solidFill>
                  <a:srgbClr val="A9B7C6"/>
                </a:solidFill>
                <a:effectLst/>
                <a:latin typeface="JetBrains Mono"/>
              </a:rPr>
              <a:t>=np.complex128)      </a:t>
            </a:r>
            <a:r>
              <a:rPr kumimoji="0" lang="en-US" altLang="en-US" sz="900" b="0" i="0" u="none" strike="noStrike" cap="none" normalizeH="0" baseline="0" dirty="0">
                <a:ln>
                  <a:noFill/>
                </a:ln>
                <a:solidFill>
                  <a:srgbClr val="808080"/>
                </a:solidFill>
                <a:effectLst/>
                <a:latin typeface="JetBrains Mono"/>
              </a:rPr>
              <a:t># |C(2,:)|^2 is the excited state population</a:t>
            </a: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c[</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a:ln>
                  <a:noFill/>
                </a:ln>
                <a:solidFill>
                  <a:srgbClr val="6897BB"/>
                </a:solidFill>
                <a:effectLst/>
                <a:latin typeface="JetBrains Mono"/>
              </a:rPr>
              <a:t>1</a:t>
            </a:r>
            <a:br>
              <a:rPr kumimoji="0" lang="en-US" altLang="en-US" sz="900" b="0" i="0" u="none" strike="noStrike" cap="none" normalizeH="0" baseline="0" dirty="0">
                <a:ln>
                  <a:noFill/>
                </a:ln>
                <a:solidFill>
                  <a:srgbClr val="6897BB"/>
                </a:solidFill>
                <a:effectLst/>
                <a:latin typeface="JetBrains Mono"/>
              </a:rPr>
            </a:br>
            <a:br>
              <a:rPr kumimoji="0" lang="en-US" altLang="en-US" sz="900" b="0" i="0" u="none" strike="noStrike" cap="none" normalizeH="0" baseline="0" dirty="0">
                <a:ln>
                  <a:noFill/>
                </a:ln>
                <a:solidFill>
                  <a:srgbClr val="6897BB"/>
                </a:solidFill>
                <a:effectLst/>
                <a:latin typeface="JetBrains Mono"/>
              </a:rPr>
            </a:br>
            <a:r>
              <a:rPr kumimoji="0" lang="en-US" altLang="en-US" sz="900" b="0" i="0" u="none" strike="noStrike" cap="none" normalizeH="0" baseline="0" dirty="0">
                <a:ln>
                  <a:noFill/>
                </a:ln>
                <a:solidFill>
                  <a:srgbClr val="6897BB"/>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for </a:t>
            </a:r>
            <a:r>
              <a:rPr kumimoji="0" lang="en-US" altLang="en-US" sz="900" b="0" i="0" u="none" strike="noStrike" cap="none" normalizeH="0" baseline="0" dirty="0">
                <a:ln>
                  <a:noFill/>
                </a:ln>
                <a:solidFill>
                  <a:srgbClr val="A9B7C6"/>
                </a:solidFill>
                <a:effectLst/>
                <a:latin typeface="JetBrains Mono"/>
              </a:rPr>
              <a:t>n </a:t>
            </a:r>
            <a:r>
              <a:rPr kumimoji="0" lang="en-US" altLang="en-US" sz="900" b="0" i="0" u="none" strike="noStrike" cap="none" normalizeH="0" baseline="0" dirty="0">
                <a:ln>
                  <a:noFill/>
                </a:ln>
                <a:solidFill>
                  <a:srgbClr val="CC7832"/>
                </a:solidFill>
                <a:effectLst/>
                <a:latin typeface="JetBrains Mono"/>
              </a:rPr>
              <a:t>in </a:t>
            </a:r>
            <a:r>
              <a:rPr kumimoji="0" lang="en-US" altLang="en-US" sz="900" b="0" i="0" u="none" strike="noStrike" cap="none" normalizeH="0" baseline="0" dirty="0">
                <a:ln>
                  <a:noFill/>
                </a:ln>
                <a:solidFill>
                  <a:srgbClr val="A9B7C6"/>
                </a:solidFill>
                <a:effectLst/>
                <a:latin typeface="JetBrains Mono"/>
              </a:rPr>
              <a:t>range(int(T / dT)-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rand = </a:t>
            </a:r>
            <a:r>
              <a:rPr kumimoji="0" lang="en-US" altLang="en-US" sz="900" b="0" i="0" u="none" strike="noStrike" cap="none" normalizeH="0" baseline="0" dirty="0" err="1">
                <a:ln>
                  <a:noFill/>
                </a:ln>
                <a:solidFill>
                  <a:srgbClr val="A9B7C6"/>
                </a:solidFill>
                <a:effectLst/>
                <a:latin typeface="JetBrains Mono"/>
              </a:rPr>
              <a:t>random.uniform</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if </a:t>
            </a:r>
            <a:r>
              <a:rPr kumimoji="0" lang="en-US" altLang="en-US" sz="900" b="0" i="0" u="none" strike="noStrike" cap="none" normalizeH="0" baseline="0" dirty="0">
                <a:ln>
                  <a:noFill/>
                </a:ln>
                <a:solidFill>
                  <a:srgbClr val="A9B7C6"/>
                </a:solidFill>
                <a:effectLst/>
                <a:latin typeface="JetBrains Mono"/>
              </a:rPr>
              <a:t>rand &lt; (</a:t>
            </a:r>
            <a:r>
              <a:rPr kumimoji="0" lang="en-US" altLang="en-US" sz="900" b="0" i="0" u="none" strike="noStrike" cap="none" normalizeH="0" baseline="0" dirty="0">
                <a:ln>
                  <a:noFill/>
                </a:ln>
                <a:solidFill>
                  <a:srgbClr val="6897BB"/>
                </a:solidFill>
                <a:effectLst/>
                <a:latin typeface="JetBrains Mono"/>
              </a:rPr>
              <a:t>2 </a:t>
            </a:r>
            <a:r>
              <a:rPr kumimoji="0" lang="en-US" altLang="en-US" sz="900" b="0" i="0" u="none" strike="noStrike" cap="none" normalizeH="0" baseline="0" dirty="0">
                <a:ln>
                  <a:noFill/>
                </a:ln>
                <a:solidFill>
                  <a:srgbClr val="A9B7C6"/>
                </a:solidFill>
                <a:effectLst/>
                <a:latin typeface="JetBrains Mono"/>
              </a:rPr>
              <a:t>* gamma * dT * (abs(c[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(abs(c[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c[</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a:ln>
                  <a:noFill/>
                </a:ln>
                <a:solidFill>
                  <a:srgbClr val="6897BB"/>
                </a:solidFill>
                <a:effectLst/>
                <a:latin typeface="JetBrains Mono"/>
              </a:rPr>
              <a:t>1</a:t>
            </a:r>
            <a:br>
              <a:rPr kumimoji="0" lang="en-US" altLang="en-US" sz="900" b="0" i="0" u="none" strike="noStrike" cap="none" normalizeH="0" baseline="0" dirty="0">
                <a:ln>
                  <a:noFill/>
                </a:ln>
                <a:solidFill>
                  <a:srgbClr val="6897BB"/>
                </a:solidFill>
                <a:effectLst/>
                <a:latin typeface="JetBrains Mono"/>
              </a:rPr>
            </a:br>
            <a:r>
              <a:rPr kumimoji="0" lang="en-US" altLang="en-US" sz="900" b="0" i="0" u="none" strike="noStrike" cap="none" normalizeH="0" baseline="0" dirty="0">
                <a:ln>
                  <a:noFill/>
                </a:ln>
                <a:solidFill>
                  <a:srgbClr val="6897BB"/>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a:ln>
                  <a:noFill/>
                </a:ln>
                <a:solidFill>
                  <a:srgbClr val="6897BB"/>
                </a:solidFill>
                <a:effectLst/>
                <a:latin typeface="JetBrains Mono"/>
              </a:rPr>
              <a:t>0</a:t>
            </a:r>
            <a:br>
              <a:rPr kumimoji="0" lang="en-US" altLang="en-US" sz="900" b="0" i="0" u="none" strike="noStrike" cap="none" normalizeH="0" baseline="0" dirty="0">
                <a:ln>
                  <a:noFill/>
                </a:ln>
                <a:solidFill>
                  <a:srgbClr val="6897BB"/>
                </a:solidFill>
                <a:effectLst/>
                <a:latin typeface="JetBrains Mono"/>
              </a:rPr>
            </a:br>
            <a:r>
              <a:rPr kumimoji="0" lang="en-US" altLang="en-US" sz="900" b="0" i="0" u="none" strike="noStrike" cap="none" normalizeH="0" baseline="0" dirty="0">
                <a:ln>
                  <a:noFill/>
                </a:ln>
                <a:solidFill>
                  <a:srgbClr val="6897BB"/>
                </a:solidFill>
                <a:effectLst/>
                <a:latin typeface="JetBrains Mono"/>
              </a:rPr>
              <a:t>                        </a:t>
            </a:r>
            <a:r>
              <a:rPr kumimoji="0" lang="en-US" altLang="en-US" sz="900" b="0" i="0" u="none" strike="noStrike" cap="none" normalizeH="0" baseline="0" dirty="0">
                <a:ln>
                  <a:noFill/>
                </a:ln>
                <a:solidFill>
                  <a:srgbClr val="CC7832"/>
                </a:solidFill>
                <a:effectLst/>
                <a:latin typeface="JetBrains Mono"/>
              </a:rPr>
              <a:t>else</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c[</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a:ln>
                  <a:noFill/>
                </a:ln>
                <a:solidFill>
                  <a:srgbClr val="6897BB"/>
                </a:solidFill>
                <a:effectLst/>
                <a:latin typeface="JetBrains Mono"/>
              </a:rPr>
              <a:t>1j </a:t>
            </a:r>
            <a:r>
              <a:rPr kumimoji="0" lang="en-US" altLang="en-US" sz="900" b="0" i="0" u="none" strike="noStrike" cap="none" normalizeH="0" baseline="0" dirty="0">
                <a:ln>
                  <a:noFill/>
                </a:ln>
                <a:solidFill>
                  <a:srgbClr val="A9B7C6"/>
                </a:solidFill>
                <a:effectLst/>
                <a:latin typeface="JetBrains Mono"/>
              </a:rPr>
              <a:t>* dT * (omega * 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c[</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a:ln>
                  <a:noFill/>
                </a:ln>
                <a:solidFill>
                  <a:srgbClr val="6897BB"/>
                </a:solidFill>
                <a:effectLst/>
                <a:latin typeface="JetBrains Mono"/>
              </a:rPr>
              <a:t>1j </a:t>
            </a:r>
            <a:r>
              <a:rPr kumimoji="0" lang="en-US" altLang="en-US" sz="900" b="0" i="0" u="none" strike="noStrike" cap="none" normalizeH="0" baseline="0" dirty="0">
                <a:ln>
                  <a:noFill/>
                </a:ln>
                <a:solidFill>
                  <a:srgbClr val="A9B7C6"/>
                </a:solidFill>
                <a:effectLst/>
                <a:latin typeface="JetBrains Mono"/>
              </a:rPr>
              <a:t>* dT * (omega * c[</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gamma * dT + </a:t>
            </a:r>
            <a:r>
              <a:rPr kumimoji="0" lang="en-US" altLang="en-US" sz="900" b="0" i="0" u="none" strike="noStrike" cap="none" normalizeH="0" baseline="0" dirty="0">
                <a:ln>
                  <a:noFill/>
                </a:ln>
                <a:solidFill>
                  <a:srgbClr val="6897BB"/>
                </a:solidFill>
                <a:effectLst/>
                <a:latin typeface="JetBrains Mono"/>
              </a:rPr>
              <a:t>1j </a:t>
            </a:r>
            <a:r>
              <a:rPr kumimoji="0" lang="en-US" altLang="en-US" sz="900" b="0" i="0" u="none" strike="noStrike" cap="none" normalizeH="0" baseline="0" dirty="0">
                <a:ln>
                  <a:noFill/>
                </a:ln>
                <a:solidFill>
                  <a:srgbClr val="A9B7C6"/>
                </a:solidFill>
                <a:effectLst/>
                <a:latin typeface="JetBrains Mono"/>
              </a:rPr>
              <a:t>* dT * (delta * 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1j </a:t>
            </a:r>
            <a:r>
              <a:rPr kumimoji="0" lang="en-US" altLang="en-US" sz="900" b="0" i="0" u="none" strike="noStrike" cap="none" normalizeH="0" baseline="0" dirty="0">
                <a:ln>
                  <a:noFill/>
                </a:ln>
                <a:solidFill>
                  <a:srgbClr val="A9B7C6"/>
                </a:solidFill>
                <a:effectLst/>
                <a:latin typeface="JetBrains Mono"/>
              </a:rPr>
              <a:t>* delta * dT * 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c[</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c[</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err="1">
                <a:ln>
                  <a:noFill/>
                </a:ln>
                <a:solidFill>
                  <a:srgbClr val="A9B7C6"/>
                </a:solidFill>
                <a:effectLst/>
                <a:latin typeface="JetBrains Mono"/>
              </a:rPr>
              <a:t>np.sqrt</a:t>
            </a:r>
            <a:r>
              <a:rPr kumimoji="0" lang="en-US" altLang="en-US" sz="900" b="0" i="0" u="none" strike="noStrike" cap="none" normalizeH="0" baseline="0" dirty="0">
                <a:ln>
                  <a:noFill/>
                </a:ln>
                <a:solidFill>
                  <a:srgbClr val="A9B7C6"/>
                </a:solidFill>
                <a:effectLst/>
                <a:latin typeface="JetBrains Mono"/>
              </a:rPr>
              <a:t>(abs(c[</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])*abs(c[</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abs(c[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])*abs(c[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a:t>
            </a:r>
            <a:r>
              <a:rPr kumimoji="0" lang="en-US" altLang="en-US" sz="900" b="0" i="0" u="none" strike="noStrike" cap="none" normalizeH="0" baseline="0" dirty="0" err="1">
                <a:ln>
                  <a:noFill/>
                </a:ln>
                <a:solidFill>
                  <a:srgbClr val="A9B7C6"/>
                </a:solidFill>
                <a:effectLst/>
                <a:latin typeface="JetBrains Mono"/>
              </a:rPr>
              <a:t>np.sqrt</a:t>
            </a:r>
            <a:r>
              <a:rPr kumimoji="0" lang="en-US" altLang="en-US" sz="900" b="0" i="0" u="none" strike="noStrike" cap="none" normalizeH="0" baseline="0" dirty="0">
                <a:ln>
                  <a:noFill/>
                </a:ln>
                <a:solidFill>
                  <a:srgbClr val="A9B7C6"/>
                </a:solidFill>
                <a:effectLst/>
                <a:latin typeface="JetBrains Mono"/>
              </a:rPr>
              <a:t>(abs(c[</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*abs(c[</a:t>
            </a:r>
            <a:r>
              <a:rPr kumimoji="0" lang="en-US" altLang="en-US" sz="900" b="0" i="0" u="none" strike="noStrike" cap="none" normalizeH="0" baseline="0" dirty="0">
                <a:ln>
                  <a:noFill/>
                </a:ln>
                <a:solidFill>
                  <a:srgbClr val="6897BB"/>
                </a:solidFill>
                <a:effectLst/>
                <a:latin typeface="JetBrains Mono"/>
              </a:rPr>
              <a:t>0</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abs(c[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abs(c[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n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r>
              <a:rPr kumimoji="0" lang="en-US" altLang="en-US" sz="900" b="0" i="0" u="none" strike="noStrike" cap="none" normalizeH="0" baseline="0" dirty="0">
                <a:ln>
                  <a:noFill/>
                </a:ln>
                <a:solidFill>
                  <a:srgbClr val="A9B7C6"/>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c_mean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jj</a:t>
            </a:r>
            <a:r>
              <a:rPr kumimoji="0" lang="en-US" altLang="en-US" sz="900" b="0" i="0" u="none" strike="noStrike" cap="none" normalizeH="0" baseline="0" dirty="0">
                <a:ln>
                  <a:noFill/>
                </a:ln>
                <a:solidFill>
                  <a:srgbClr val="A9B7C6"/>
                </a:solidFill>
                <a:effectLst/>
                <a:latin typeface="JetBrains Mono"/>
              </a:rPr>
              <a:t>] = (abs(c[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 * (abs(c[</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A9B7C6"/>
                </a:solidFill>
                <a:effectLst/>
                <a:latin typeface="JetBrains Mono"/>
              </a:rPr>
            </a:br>
            <a:br>
              <a:rPr kumimoji="0" lang="en-US" altLang="en-US" sz="900" b="0" i="0" u="none" strike="noStrike" cap="none" normalizeH="0" baseline="0" dirty="0">
                <a:ln>
                  <a:noFill/>
                </a:ln>
                <a:solidFill>
                  <a:srgbClr val="808080"/>
                </a:solidFill>
                <a:effectLst/>
                <a:latin typeface="JetBrains Mono"/>
              </a:rPr>
            </a:br>
            <a:r>
              <a:rPr kumimoji="0" lang="en-US" altLang="en-US" sz="900" b="0" i="0" u="none" strike="noStrike" cap="none" normalizeH="0" baseline="0" dirty="0">
                <a:ln>
                  <a:noFill/>
                </a:ln>
                <a:solidFill>
                  <a:srgbClr val="808080"/>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np.save</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6A8759"/>
                </a:solidFill>
                <a:effectLst/>
                <a:latin typeface="JetBrains Mono"/>
              </a:rPr>
              <a:t>r'C</a:t>
            </a:r>
            <a:r>
              <a:rPr kumimoji="0" lang="en-US" altLang="en-US" sz="900" b="0" i="0" u="none" strike="noStrike" cap="none" normalizeH="0" baseline="0" dirty="0">
                <a:ln>
                  <a:noFill/>
                </a:ln>
                <a:solidFill>
                  <a:srgbClr val="6A8759"/>
                </a:solidFill>
                <a:effectLst/>
                <a:latin typeface="JetBrains Mono"/>
              </a:rPr>
              <a:t>:\Users\ariel\Dropbox (Weizmann Institute)\Deep Learning\project\Dataset\validation\repetition={} omega={}  gamma={} delta={}'</a:t>
            </a:r>
            <a:r>
              <a:rPr kumimoji="0" lang="en-US" altLang="en-US" sz="900" b="0" i="0" u="none" strike="noStrike" cap="none" normalizeH="0" baseline="0" dirty="0">
                <a:ln>
                  <a:noFill/>
                </a:ln>
                <a:solidFill>
                  <a:srgbClr val="A9B7C6"/>
                </a:solidFill>
                <a:effectLst/>
                <a:latin typeface="JetBrains Mono"/>
              </a:rPr>
              <a:t>.format(r + </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w</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gamma</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a:ln>
                  <a:noFill/>
                </a:ln>
                <a:solidFill>
                  <a:srgbClr val="A9B7C6"/>
                </a:solidFill>
                <a:effectLst/>
                <a:latin typeface="JetBrains Mono"/>
              </a:rPr>
              <a:t>delta(w-</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a:ln>
                  <a:noFill/>
                </a:ln>
                <a:solidFill>
                  <a:srgbClr val="6897BB"/>
                </a:solidFill>
                <a:effectLst/>
                <a:latin typeface="JetBrains Mono"/>
              </a:rPr>
              <a:t>10</a:t>
            </a:r>
            <a:r>
              <a:rPr kumimoji="0" lang="en-US" altLang="en-US" sz="900" b="0" i="0" u="none" strike="noStrike" cap="none" normalizeH="0" baseline="0" dirty="0">
                <a:ln>
                  <a:noFill/>
                </a:ln>
                <a:solidFill>
                  <a:srgbClr val="A9B7C6"/>
                </a:solidFill>
                <a:effectLst/>
                <a:latin typeface="JetBrains Mono"/>
              </a:rPr>
              <a:t>+gamma-</a:t>
            </a:r>
            <a:r>
              <a:rPr kumimoji="0" lang="en-US" altLang="en-US" sz="900" b="0" i="0" u="none" strike="noStrike" cap="none" normalizeH="0" baseline="0" dirty="0">
                <a:ln>
                  <a:noFill/>
                </a:ln>
                <a:solidFill>
                  <a:srgbClr val="6897BB"/>
                </a:solidFill>
                <a:effectLst/>
                <a:latin typeface="JetBrains Mono"/>
              </a:rPr>
              <a:t>1</a:t>
            </a:r>
            <a:r>
              <a:rPr kumimoji="0" lang="en-US" altLang="en-US" sz="900" b="0" i="0" u="none" strike="noStrike" cap="none" normalizeH="0" baseline="0" dirty="0">
                <a:ln>
                  <a:noFill/>
                </a:ln>
                <a:solidFill>
                  <a:srgbClr val="CC7832"/>
                </a:solidFill>
                <a:effectLst/>
                <a:latin typeface="JetBrains Mono"/>
              </a:rPr>
              <a:t>, </a:t>
            </a:r>
            <a:r>
              <a:rPr kumimoji="0" lang="en-US" altLang="en-US" sz="900" b="0" i="0" u="none" strike="noStrike" cap="none" normalizeH="0" baseline="0" dirty="0" err="1">
                <a:ln>
                  <a:noFill/>
                </a:ln>
                <a:solidFill>
                  <a:srgbClr val="A9B7C6"/>
                </a:solidFill>
                <a:effectLst/>
                <a:latin typeface="JetBrains Mono"/>
              </a:rPr>
              <a:t>c_mean</a:t>
            </a:r>
            <a:r>
              <a:rPr kumimoji="0" lang="en-US" altLang="en-US" sz="900" b="0" i="0" u="none" strike="noStrike" cap="none" normalizeH="0" baseline="0" dirty="0">
                <a:ln>
                  <a:noFill/>
                </a:ln>
                <a:solidFill>
                  <a:srgbClr val="A9B7C6"/>
                </a:solidFill>
                <a:effectLst/>
                <a:latin typeface="JetBrains Mono"/>
              </a:rPr>
              <a:t>[</a:t>
            </a:r>
            <a:r>
              <a:rPr kumimoji="0" lang="en-US" altLang="en-US" sz="900" b="0" i="0" u="none" strike="noStrike" cap="none" normalizeH="0" baseline="0" dirty="0" err="1">
                <a:ln>
                  <a:noFill/>
                </a:ln>
                <a:solidFill>
                  <a:srgbClr val="A9B7C6"/>
                </a:solidFill>
                <a:effectLst/>
                <a:latin typeface="JetBrains Mono"/>
              </a:rPr>
              <a:t>jj</a:t>
            </a:r>
            <a:r>
              <a:rPr kumimoji="0" lang="en-US" altLang="en-US" sz="900" b="0" i="0" u="none" strike="noStrike" cap="none" normalizeH="0" baseline="0" dirty="0">
                <a:ln>
                  <a:noFill/>
                </a:ln>
                <a:solidFill>
                  <a:srgbClr val="A9B7C6"/>
                </a:solidFill>
                <a:effectLst/>
                <a:latin typeface="JetBrains Mono"/>
              </a:rPr>
              <a:t>])</a:t>
            </a:r>
          </a:p>
          <a:p>
            <a:pPr defTabSz="914400" eaLnBrk="0" fontAlgn="base" hangingPunct="0">
              <a:spcBef>
                <a:spcPct val="0"/>
              </a:spcBef>
              <a:spcAft>
                <a:spcPct val="0"/>
              </a:spcAft>
            </a:pPr>
            <a:endParaRPr lang="en-US" altLang="en-US" sz="900" dirty="0">
              <a:solidFill>
                <a:srgbClr val="A9B7C6"/>
              </a:solidFill>
              <a:latin typeface="JetBrains Mono"/>
            </a:endParaRPr>
          </a:p>
          <a:p>
            <a:pPr defTabSz="91440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תיבת טקסט 1">
            <a:extLst>
              <a:ext uri="{FF2B5EF4-FFF2-40B4-BE49-F238E27FC236}">
                <a16:creationId xmlns:a16="http://schemas.microsoft.com/office/drawing/2014/main" id="{1D8F4A3E-9D21-4263-A57A-861DF7C6FB9C}"/>
              </a:ext>
            </a:extLst>
          </p:cNvPr>
          <p:cNvSpPr txBox="1"/>
          <p:nvPr/>
        </p:nvSpPr>
        <p:spPr>
          <a:xfrm>
            <a:off x="827875" y="288525"/>
            <a:ext cx="10530374" cy="769441"/>
          </a:xfrm>
          <a:prstGeom prst="rect">
            <a:avLst/>
          </a:prstGeom>
          <a:noFill/>
        </p:spPr>
        <p:txBody>
          <a:bodyPr wrap="square" rtlCol="0">
            <a:spAutoFit/>
          </a:bodyPr>
          <a:lstStyle/>
          <a:p>
            <a:pPr algn="ctr" rtl="0"/>
            <a:r>
              <a:rPr lang="en-US" sz="4400" b="1" dirty="0"/>
              <a:t>Generating the Data</a:t>
            </a:r>
          </a:p>
        </p:txBody>
      </p:sp>
      <p:sp>
        <p:nvSpPr>
          <p:cNvPr id="5" name="תיבת טקסט 4">
            <a:extLst>
              <a:ext uri="{FF2B5EF4-FFF2-40B4-BE49-F238E27FC236}">
                <a16:creationId xmlns:a16="http://schemas.microsoft.com/office/drawing/2014/main" id="{E979E0AC-A648-43B0-B5E7-19BFB43CFD5E}"/>
              </a:ext>
            </a:extLst>
          </p:cNvPr>
          <p:cNvSpPr txBox="1"/>
          <p:nvPr/>
        </p:nvSpPr>
        <p:spPr>
          <a:xfrm>
            <a:off x="2517392" y="1900505"/>
            <a:ext cx="8229599" cy="1200329"/>
          </a:xfrm>
          <a:prstGeom prst="rect">
            <a:avLst/>
          </a:prstGeom>
          <a:noFill/>
        </p:spPr>
        <p:txBody>
          <a:bodyPr wrap="square" rtlCol="0">
            <a:spAutoFit/>
          </a:bodyPr>
          <a:lstStyle/>
          <a:p>
            <a:r>
              <a:rPr lang="en-US" b="1" dirty="0"/>
              <a:t>Training set :</a:t>
            </a:r>
            <a:r>
              <a:rPr lang="en-US" dirty="0"/>
              <a:t> 10,000 files (about 30 min to generate) Corresponding to 100 repetitions per each combination of omega and gamma, 400 MB</a:t>
            </a:r>
          </a:p>
          <a:p>
            <a:endParaRPr lang="en-US" dirty="0"/>
          </a:p>
          <a:p>
            <a:r>
              <a:rPr lang="en-US" b="1" dirty="0"/>
              <a:t>Evaluation set :</a:t>
            </a:r>
            <a:r>
              <a:rPr lang="en-US" dirty="0"/>
              <a:t> 5,000 files (about 15 min to generate), 200MB</a:t>
            </a:r>
          </a:p>
        </p:txBody>
      </p:sp>
      <p:sp>
        <p:nvSpPr>
          <p:cNvPr id="7" name="תיבת טקסט 1">
            <a:extLst>
              <a:ext uri="{FF2B5EF4-FFF2-40B4-BE49-F238E27FC236}">
                <a16:creationId xmlns:a16="http://schemas.microsoft.com/office/drawing/2014/main" id="{1D8F4A3E-9D21-4263-A57A-861DF7C6FB9C}"/>
              </a:ext>
            </a:extLst>
          </p:cNvPr>
          <p:cNvSpPr txBox="1"/>
          <p:nvPr/>
        </p:nvSpPr>
        <p:spPr>
          <a:xfrm>
            <a:off x="827875" y="1043225"/>
            <a:ext cx="10530374" cy="707886"/>
          </a:xfrm>
          <a:prstGeom prst="rect">
            <a:avLst/>
          </a:prstGeom>
          <a:noFill/>
        </p:spPr>
        <p:txBody>
          <a:bodyPr wrap="square" rtlCol="0">
            <a:spAutoFit/>
          </a:bodyPr>
          <a:lstStyle/>
          <a:p>
            <a:pPr algn="ctr"/>
            <a:r>
              <a:rPr lang="en-US" sz="4000" b="1" dirty="0"/>
              <a:t>Monte Carlo simulation</a:t>
            </a:r>
          </a:p>
        </p:txBody>
      </p:sp>
      <p:sp>
        <p:nvSpPr>
          <p:cNvPr id="6" name="תיבת טקסט 5">
            <a:extLst>
              <a:ext uri="{FF2B5EF4-FFF2-40B4-BE49-F238E27FC236}">
                <a16:creationId xmlns:a16="http://schemas.microsoft.com/office/drawing/2014/main" id="{E2855F6E-73B0-439E-B439-0F206E23306C}"/>
              </a:ext>
            </a:extLst>
          </p:cNvPr>
          <p:cNvSpPr txBox="1"/>
          <p:nvPr/>
        </p:nvSpPr>
        <p:spPr>
          <a:xfrm>
            <a:off x="5194330" y="3787160"/>
            <a:ext cx="6812139" cy="1107996"/>
          </a:xfrm>
          <a:prstGeom prst="rect">
            <a:avLst/>
          </a:prstGeom>
          <a:noFill/>
        </p:spPr>
        <p:txBody>
          <a:bodyPr wrap="square" rtlCol="0">
            <a:spAutoFit/>
          </a:bodyPr>
          <a:lstStyle/>
          <a:p>
            <a:r>
              <a:rPr lang="en-US" b="1" dirty="0"/>
              <a:t>10 values for omega </a:t>
            </a:r>
            <a:r>
              <a:rPr lang="en-US" sz="2400" b="1" dirty="0"/>
              <a:t>×</a:t>
            </a:r>
            <a:r>
              <a:rPr lang="en-US" b="1" dirty="0"/>
              <a:t> 10 values for gamma = 100 combinations</a:t>
            </a:r>
          </a:p>
          <a:p>
            <a:endParaRPr lang="en-US" b="1" dirty="0"/>
          </a:p>
          <a:p>
            <a:r>
              <a:rPr lang="en-US" sz="2400" b="1" dirty="0"/>
              <a:t>×</a:t>
            </a:r>
            <a:r>
              <a:rPr lang="en-US" b="1" dirty="0"/>
              <a:t> 100 repetitions = 10,000 files</a:t>
            </a:r>
            <a:endParaRPr lang="en-US" dirty="0"/>
          </a:p>
        </p:txBody>
      </p:sp>
    </p:spTree>
    <p:extLst>
      <p:ext uri="{BB962C8B-B14F-4D97-AF65-F5344CB8AC3E}">
        <p14:creationId xmlns:p14="http://schemas.microsoft.com/office/powerpoint/2010/main" val="1240895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64BE9F98-0CB4-4B21-83E9-DA6109546B75}"/>
              </a:ext>
            </a:extLst>
          </p:cNvPr>
          <p:cNvSpPr txBox="1"/>
          <p:nvPr/>
        </p:nvSpPr>
        <p:spPr>
          <a:xfrm>
            <a:off x="827875" y="288525"/>
            <a:ext cx="10530374" cy="769441"/>
          </a:xfrm>
          <a:prstGeom prst="rect">
            <a:avLst/>
          </a:prstGeom>
          <a:noFill/>
        </p:spPr>
        <p:txBody>
          <a:bodyPr wrap="square" rtlCol="0">
            <a:spAutoFit/>
          </a:bodyPr>
          <a:lstStyle/>
          <a:p>
            <a:pPr algn="ctr" rtl="0"/>
            <a:r>
              <a:rPr lang="en-US" sz="4400" b="1" dirty="0"/>
              <a:t>Generating the Data - examples</a:t>
            </a:r>
          </a:p>
        </p:txBody>
      </p:sp>
      <p:pic>
        <p:nvPicPr>
          <p:cNvPr id="1026" name="Picture 2">
            <a:extLst>
              <a:ext uri="{FF2B5EF4-FFF2-40B4-BE49-F238E27FC236}">
                <a16:creationId xmlns:a16="http://schemas.microsoft.com/office/drawing/2014/main" id="{494D106D-E2CB-425C-922B-8B61492AB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74" y="1404031"/>
            <a:ext cx="11472447" cy="2087706"/>
          </a:xfrm>
          <a:prstGeom prst="rect">
            <a:avLst/>
          </a:prstGeom>
          <a:solidFill>
            <a:schemeClr val="tx1">
              <a:lumMod val="50000"/>
            </a:schemeClr>
          </a:solidFill>
        </p:spPr>
      </p:pic>
      <p:pic>
        <p:nvPicPr>
          <p:cNvPr id="6" name="Picture 2">
            <a:extLst>
              <a:ext uri="{FF2B5EF4-FFF2-40B4-BE49-F238E27FC236}">
                <a16:creationId xmlns:a16="http://schemas.microsoft.com/office/drawing/2014/main" id="{02380584-B98E-410D-9A30-CC2500EFE6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74" y="4322992"/>
            <a:ext cx="11472447" cy="2087706"/>
          </a:xfrm>
          <a:prstGeom prst="rect">
            <a:avLst/>
          </a:prstGeom>
          <a:solidFill>
            <a:schemeClr val="tx1">
              <a:lumMod val="50000"/>
            </a:schemeClr>
          </a:solidFill>
        </p:spPr>
      </p:pic>
      <p:sp>
        <p:nvSpPr>
          <p:cNvPr id="8" name="תיבת טקסט 7">
            <a:extLst>
              <a:ext uri="{FF2B5EF4-FFF2-40B4-BE49-F238E27FC236}">
                <a16:creationId xmlns:a16="http://schemas.microsoft.com/office/drawing/2014/main" id="{9D8F1245-BF96-4B2F-AE70-91964AFBAE0C}"/>
              </a:ext>
            </a:extLst>
          </p:cNvPr>
          <p:cNvSpPr txBox="1"/>
          <p:nvPr/>
        </p:nvSpPr>
        <p:spPr>
          <a:xfrm>
            <a:off x="827875" y="3553551"/>
            <a:ext cx="10530374" cy="707886"/>
          </a:xfrm>
          <a:prstGeom prst="rect">
            <a:avLst/>
          </a:prstGeom>
          <a:noFill/>
        </p:spPr>
        <p:txBody>
          <a:bodyPr wrap="square" rtlCol="0">
            <a:spAutoFit/>
          </a:bodyPr>
          <a:lstStyle/>
          <a:p>
            <a:pPr algn="ctr" rtl="0"/>
            <a:r>
              <a:rPr lang="en-US" sz="4000" b="1" dirty="0"/>
              <a:t>Comparison: Data without noise</a:t>
            </a:r>
          </a:p>
        </p:txBody>
      </p:sp>
    </p:spTree>
    <p:extLst>
      <p:ext uri="{BB962C8B-B14F-4D97-AF65-F5344CB8AC3E}">
        <p14:creationId xmlns:p14="http://schemas.microsoft.com/office/powerpoint/2010/main" val="328205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5F485DD1-F6C6-4399-8855-DC0F04900BFB}"/>
              </a:ext>
            </a:extLst>
          </p:cNvPr>
          <p:cNvSpPr txBox="1"/>
          <p:nvPr/>
        </p:nvSpPr>
        <p:spPr>
          <a:xfrm>
            <a:off x="140697" y="133918"/>
            <a:ext cx="3499303" cy="6740307"/>
          </a:xfrm>
          <a:prstGeom prst="rect">
            <a:avLst/>
          </a:prstGeom>
          <a:noFill/>
        </p:spPr>
        <p:txBody>
          <a:bodyPr wrap="square">
            <a:spAutoFit/>
          </a:bodyPr>
          <a:lstStyle/>
          <a:p>
            <a:r>
              <a:rPr lang="en-US" sz="900" b="0" dirty="0">
                <a:solidFill>
                  <a:srgbClr val="F92672"/>
                </a:solidFill>
                <a:effectLst/>
                <a:latin typeface="Courier New" panose="02070309020205020404" pitchFamily="49" charset="0"/>
              </a:rPr>
              <a:t>import</a:t>
            </a:r>
            <a:r>
              <a:rPr lang="en-US" sz="900" b="0" dirty="0">
                <a:solidFill>
                  <a:srgbClr val="D4D4D4"/>
                </a:solidFill>
                <a:effectLst/>
                <a:latin typeface="Courier New" panose="02070309020205020404" pitchFamily="49" charset="0"/>
              </a:rPr>
              <a:t> torch</a:t>
            </a:r>
          </a:p>
          <a:p>
            <a:r>
              <a:rPr lang="en-US" sz="900" b="0" dirty="0">
                <a:solidFill>
                  <a:srgbClr val="F92672"/>
                </a:solidFill>
                <a:effectLst/>
                <a:latin typeface="Courier New" panose="02070309020205020404" pitchFamily="49" charset="0"/>
              </a:rPr>
              <a:t>import</a:t>
            </a:r>
            <a:r>
              <a:rPr lang="en-US" sz="900" b="0" dirty="0">
                <a:solidFill>
                  <a:srgbClr val="D4D4D4"/>
                </a:solidFill>
                <a:effectLst/>
                <a:latin typeface="Courier New" panose="02070309020205020404" pitchFamily="49" charset="0"/>
              </a:rPr>
              <a:t> </a:t>
            </a:r>
            <a:r>
              <a:rPr lang="en-US" sz="900" b="0" dirty="0" err="1">
                <a:solidFill>
                  <a:srgbClr val="D4D4D4"/>
                </a:solidFill>
                <a:effectLst/>
                <a:latin typeface="Courier New" panose="02070309020205020404" pitchFamily="49" charset="0"/>
              </a:rPr>
              <a:t>numpy</a:t>
            </a:r>
            <a:r>
              <a:rPr lang="en-US" sz="900" b="0" dirty="0">
                <a:solidFill>
                  <a:srgbClr val="D4D4D4"/>
                </a:solidFill>
                <a:effectLst/>
                <a:latin typeface="Courier New" panose="02070309020205020404" pitchFamily="49" charset="0"/>
              </a:rPr>
              <a:t> </a:t>
            </a:r>
            <a:r>
              <a:rPr lang="en-US" sz="900" b="0" dirty="0">
                <a:solidFill>
                  <a:srgbClr val="F92672"/>
                </a:solidFill>
                <a:effectLst/>
                <a:latin typeface="Courier New" panose="02070309020205020404" pitchFamily="49" charset="0"/>
              </a:rPr>
              <a:t>as</a:t>
            </a:r>
            <a:r>
              <a:rPr lang="en-US" sz="900" b="0" dirty="0">
                <a:solidFill>
                  <a:srgbClr val="D4D4D4"/>
                </a:solidFill>
                <a:effectLst/>
                <a:latin typeface="Courier New" panose="02070309020205020404" pitchFamily="49" charset="0"/>
              </a:rPr>
              <a:t> np</a:t>
            </a:r>
          </a:p>
          <a:p>
            <a:r>
              <a:rPr lang="en-US" sz="900" b="0" dirty="0">
                <a:solidFill>
                  <a:srgbClr val="F92672"/>
                </a:solidFill>
                <a:effectLst/>
                <a:latin typeface="Courier New" panose="02070309020205020404" pitchFamily="49" charset="0"/>
              </a:rPr>
              <a:t>import</a:t>
            </a:r>
            <a:r>
              <a:rPr lang="en-US" sz="900" b="0" dirty="0">
                <a:solidFill>
                  <a:srgbClr val="D4D4D4"/>
                </a:solidFill>
                <a:effectLst/>
                <a:latin typeface="Courier New" panose="02070309020205020404" pitchFamily="49" charset="0"/>
              </a:rPr>
              <a:t> </a:t>
            </a:r>
            <a:r>
              <a:rPr lang="en-US" sz="900" b="0" dirty="0" err="1">
                <a:solidFill>
                  <a:srgbClr val="D4D4D4"/>
                </a:solidFill>
                <a:effectLst/>
                <a:latin typeface="Courier New" panose="02070309020205020404" pitchFamily="49" charset="0"/>
              </a:rPr>
              <a:t>torch.nn</a:t>
            </a:r>
            <a:r>
              <a:rPr lang="en-US" sz="900" b="0" dirty="0">
                <a:solidFill>
                  <a:srgbClr val="D4D4D4"/>
                </a:solidFill>
                <a:effectLst/>
                <a:latin typeface="Courier New" panose="02070309020205020404" pitchFamily="49" charset="0"/>
              </a:rPr>
              <a:t> </a:t>
            </a:r>
            <a:r>
              <a:rPr lang="en-US" sz="900" b="0" dirty="0">
                <a:solidFill>
                  <a:srgbClr val="F92672"/>
                </a:solidFill>
                <a:effectLst/>
                <a:latin typeface="Courier New" panose="02070309020205020404" pitchFamily="49" charset="0"/>
              </a:rPr>
              <a:t>as</a:t>
            </a:r>
            <a:r>
              <a:rPr lang="en-US" sz="900" b="0" dirty="0">
                <a:solidFill>
                  <a:srgbClr val="D4D4D4"/>
                </a:solidFill>
                <a:effectLst/>
                <a:latin typeface="Courier New" panose="02070309020205020404" pitchFamily="49" charset="0"/>
              </a:rPr>
              <a:t> </a:t>
            </a:r>
            <a:r>
              <a:rPr lang="en-US" sz="900" b="0" dirty="0" err="1">
                <a:solidFill>
                  <a:srgbClr val="D4D4D4"/>
                </a:solidFill>
                <a:effectLst/>
                <a:latin typeface="Courier New" panose="02070309020205020404" pitchFamily="49" charset="0"/>
              </a:rPr>
              <a:t>nn</a:t>
            </a:r>
            <a:endParaRPr lang="en-US" sz="900" b="0" dirty="0">
              <a:solidFill>
                <a:srgbClr val="D4D4D4"/>
              </a:solidFill>
              <a:effectLst/>
              <a:latin typeface="Courier New" panose="02070309020205020404" pitchFamily="49" charset="0"/>
            </a:endParaRPr>
          </a:p>
          <a:p>
            <a:r>
              <a:rPr lang="en-US" sz="900" b="0" dirty="0">
                <a:solidFill>
                  <a:srgbClr val="F92672"/>
                </a:solidFill>
                <a:effectLst/>
                <a:latin typeface="Courier New" panose="02070309020205020404" pitchFamily="49" charset="0"/>
              </a:rPr>
              <a:t>from</a:t>
            </a:r>
            <a:r>
              <a:rPr lang="en-US" sz="900" b="0" dirty="0">
                <a:solidFill>
                  <a:srgbClr val="D4D4D4"/>
                </a:solidFill>
                <a:effectLst/>
                <a:latin typeface="Courier New" panose="02070309020205020404" pitchFamily="49" charset="0"/>
              </a:rPr>
              <a:t> </a:t>
            </a:r>
            <a:r>
              <a:rPr lang="en-US" sz="900" b="0" dirty="0" err="1">
                <a:solidFill>
                  <a:srgbClr val="D4D4D4"/>
                </a:solidFill>
                <a:effectLst/>
                <a:latin typeface="Courier New" panose="02070309020205020404" pitchFamily="49" charset="0"/>
              </a:rPr>
              <a:t>torch.nn</a:t>
            </a:r>
            <a:r>
              <a:rPr lang="en-US" sz="900" b="0" dirty="0">
                <a:solidFill>
                  <a:srgbClr val="D4D4D4"/>
                </a:solidFill>
                <a:effectLst/>
                <a:latin typeface="Courier New" panose="02070309020205020404" pitchFamily="49" charset="0"/>
              </a:rPr>
              <a:t> </a:t>
            </a:r>
            <a:r>
              <a:rPr lang="en-US" sz="900" b="0" dirty="0">
                <a:solidFill>
                  <a:srgbClr val="F92672"/>
                </a:solidFill>
                <a:effectLst/>
                <a:latin typeface="Courier New" panose="02070309020205020404" pitchFamily="49" charset="0"/>
              </a:rPr>
              <a:t>import</a:t>
            </a:r>
            <a:r>
              <a:rPr lang="en-US" sz="900" b="0" dirty="0">
                <a:solidFill>
                  <a:srgbClr val="D4D4D4"/>
                </a:solidFill>
                <a:effectLst/>
                <a:latin typeface="Courier New" panose="02070309020205020404" pitchFamily="49" charset="0"/>
              </a:rPr>
              <a:t> </a:t>
            </a:r>
            <a:r>
              <a:rPr lang="en-US" sz="900" b="0" dirty="0" err="1">
                <a:solidFill>
                  <a:srgbClr val="D4D4D4"/>
                </a:solidFill>
                <a:effectLst/>
                <a:latin typeface="Courier New" panose="02070309020205020404" pitchFamily="49" charset="0"/>
              </a:rPr>
              <a:t>ReLU</a:t>
            </a:r>
            <a:endParaRPr lang="en-US" sz="900" b="0" dirty="0">
              <a:solidFill>
                <a:srgbClr val="D4D4D4"/>
              </a:solidFill>
              <a:effectLst/>
              <a:latin typeface="Courier New" panose="02070309020205020404" pitchFamily="49" charset="0"/>
            </a:endParaRPr>
          </a:p>
          <a:p>
            <a:br>
              <a:rPr lang="en-US" sz="900" b="0" dirty="0">
                <a:solidFill>
                  <a:srgbClr val="D4D4D4"/>
                </a:solidFill>
                <a:effectLst/>
                <a:latin typeface="Courier New" panose="02070309020205020404" pitchFamily="49" charset="0"/>
              </a:rPr>
            </a:br>
            <a:r>
              <a:rPr lang="en-US" sz="900" b="0" dirty="0">
                <a:solidFill>
                  <a:srgbClr val="F92672"/>
                </a:solidFill>
                <a:effectLst/>
                <a:latin typeface="Courier New" panose="02070309020205020404" pitchFamily="49" charset="0"/>
              </a:rPr>
              <a:t>class</a:t>
            </a:r>
            <a:r>
              <a:rPr lang="en-US" sz="900" b="0" dirty="0">
                <a:solidFill>
                  <a:srgbClr val="D4D4D4"/>
                </a:solidFill>
                <a:effectLst/>
                <a:latin typeface="Courier New" panose="02070309020205020404" pitchFamily="49" charset="0"/>
              </a:rPr>
              <a:t> Net</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nn.Module</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br>
              <a:rPr lang="en-US" sz="900" b="0" dirty="0">
                <a:solidFill>
                  <a:srgbClr val="D4D4D4"/>
                </a:solidFill>
                <a:effectLst/>
                <a:latin typeface="Courier New" panose="02070309020205020404" pitchFamily="49" charset="0"/>
              </a:rPr>
            </a:br>
            <a:r>
              <a:rPr lang="en-US" sz="900" b="0" dirty="0">
                <a:solidFill>
                  <a:srgbClr val="D4D4D4"/>
                </a:solidFill>
                <a:effectLst/>
                <a:latin typeface="Courier New" panose="02070309020205020404" pitchFamily="49" charset="0"/>
              </a:rPr>
              <a:t>    </a:t>
            </a:r>
            <a:r>
              <a:rPr lang="en-US" sz="900" b="0" dirty="0">
                <a:solidFill>
                  <a:srgbClr val="F92672"/>
                </a:solidFill>
                <a:effectLst/>
                <a:latin typeface="Courier New" panose="02070309020205020404" pitchFamily="49" charset="0"/>
              </a:rPr>
              <a:t>def</a:t>
            </a:r>
            <a:r>
              <a:rPr lang="en-US" sz="900" b="0" dirty="0">
                <a:solidFill>
                  <a:srgbClr val="D4D4D4"/>
                </a:solidFill>
                <a:effectLst/>
                <a:latin typeface="Courier New" panose="02070309020205020404" pitchFamily="49" charset="0"/>
              </a:rPr>
              <a:t> __</a:t>
            </a:r>
            <a:r>
              <a:rPr lang="en-US" sz="900" b="0" dirty="0" err="1">
                <a:solidFill>
                  <a:srgbClr val="D4D4D4"/>
                </a:solidFill>
                <a:effectLst/>
                <a:latin typeface="Courier New" panose="02070309020205020404" pitchFamily="49" charset="0"/>
              </a:rPr>
              <a:t>init</a:t>
            </a:r>
            <a:r>
              <a:rPr lang="en-US" sz="900" b="0" dirty="0">
                <a:solidFill>
                  <a:srgbClr val="D4D4D4"/>
                </a:solidFill>
                <a:effectLst/>
                <a:latin typeface="Courier New" panose="02070309020205020404" pitchFamily="49" charset="0"/>
              </a:rPr>
              <a:t>__</a:t>
            </a:r>
            <a:r>
              <a:rPr lang="en-US" sz="900" b="0" dirty="0">
                <a:solidFill>
                  <a:srgbClr val="DCDCDC"/>
                </a:solidFill>
                <a:effectLst/>
                <a:latin typeface="Courier New" panose="02070309020205020404" pitchFamily="49" charset="0"/>
              </a:rPr>
              <a:t>(</a:t>
            </a:r>
            <a:r>
              <a:rPr lang="en-US" sz="900" b="0" dirty="0">
                <a:solidFill>
                  <a:srgbClr val="F92672"/>
                </a:solidFill>
                <a:effectLst/>
                <a:latin typeface="Courier New" panose="02070309020205020404" pitchFamily="49" charset="0"/>
              </a:rPr>
              <a:t>self</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F92672"/>
                </a:solidFill>
                <a:effectLst/>
                <a:latin typeface="Courier New" panose="02070309020205020404" pitchFamily="49" charset="0"/>
              </a:rPr>
              <a:t>super</a:t>
            </a:r>
            <a:r>
              <a:rPr lang="en-US" sz="900" b="0" dirty="0">
                <a:solidFill>
                  <a:srgbClr val="DCDCDC"/>
                </a:solidFill>
                <a:effectLst/>
                <a:latin typeface="Courier New" panose="02070309020205020404" pitchFamily="49" charset="0"/>
              </a:rPr>
              <a:t>()</a:t>
            </a:r>
            <a:r>
              <a:rPr lang="en-US" sz="900" b="0" dirty="0">
                <a:solidFill>
                  <a:srgbClr val="D4D4D4"/>
                </a:solidFill>
                <a:effectLst/>
                <a:latin typeface="Courier New" panose="02070309020205020404" pitchFamily="49" charset="0"/>
              </a:rPr>
              <a:t>.__</a:t>
            </a:r>
            <a:r>
              <a:rPr lang="en-US" sz="900" b="0" dirty="0" err="1">
                <a:solidFill>
                  <a:srgbClr val="D4D4D4"/>
                </a:solidFill>
                <a:effectLst/>
                <a:latin typeface="Courier New" panose="02070309020205020404" pitchFamily="49" charset="0"/>
              </a:rPr>
              <a:t>init</a:t>
            </a:r>
            <a:r>
              <a:rPr lang="en-US" sz="900" b="0" dirty="0">
                <a:solidFill>
                  <a:srgbClr val="D4D4D4"/>
                </a:solidFill>
                <a:effectLst/>
                <a:latin typeface="Courier New" panose="02070309020205020404" pitchFamily="49" charset="0"/>
              </a:rPr>
              <a:t>__</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br>
              <a:rPr lang="en-US" sz="900" b="0" dirty="0">
                <a:solidFill>
                  <a:srgbClr val="D4D4D4"/>
                </a:solidFill>
                <a:effectLst/>
                <a:latin typeface="Courier New" panose="02070309020205020404" pitchFamily="49" charset="0"/>
              </a:rPr>
            </a:br>
            <a:r>
              <a:rPr lang="en-US" sz="900" b="0" dirty="0">
                <a:solidFill>
                  <a:srgbClr val="D4D4D4"/>
                </a:solidFill>
                <a:effectLst/>
                <a:latin typeface="Courier New" panose="02070309020205020404" pitchFamily="49" charset="0"/>
              </a:rPr>
              <a:t>        </a:t>
            </a:r>
            <a:r>
              <a:rPr lang="en-US" sz="900" b="0" dirty="0">
                <a:solidFill>
                  <a:srgbClr val="F92672"/>
                </a:solidFill>
                <a:effectLst/>
                <a:latin typeface="Courier New" panose="02070309020205020404" pitchFamily="49" charset="0"/>
              </a:rPr>
              <a:t>self</a:t>
            </a:r>
            <a:r>
              <a:rPr lang="en-US" sz="900" b="0" dirty="0">
                <a:solidFill>
                  <a:srgbClr val="D4D4D4"/>
                </a:solidFill>
                <a:effectLst/>
                <a:latin typeface="Courier New" panose="02070309020205020404" pitchFamily="49" charset="0"/>
              </a:rPr>
              <a:t>.features1 = </a:t>
            </a:r>
            <a:r>
              <a:rPr lang="en-US" sz="900" b="0" dirty="0" err="1">
                <a:solidFill>
                  <a:srgbClr val="D4D4D4"/>
                </a:solidFill>
                <a:effectLst/>
                <a:latin typeface="Courier New" panose="02070309020205020404" pitchFamily="49" charset="0"/>
              </a:rPr>
              <a:t>nn.Sequential</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err="1">
                <a:solidFill>
                  <a:srgbClr val="D4D4D4"/>
                </a:solidFill>
                <a:effectLst/>
                <a:latin typeface="Courier New" panose="02070309020205020404" pitchFamily="49" charset="0"/>
              </a:rPr>
              <a:t>ReLU</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nn.Linear</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5000</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ReLU</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nn.Linear</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ReLU</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nn.Linear</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ReLU</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nn.Linear</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ReLU</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nn.Linear</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a:t>
            </a:r>
            <a:r>
              <a:rPr lang="en-US" sz="900" b="0" dirty="0">
                <a:solidFill>
                  <a:srgbClr val="DCDCDC"/>
                </a:solidFill>
                <a:effectLst/>
                <a:latin typeface="Courier New" panose="02070309020205020404" pitchFamily="49" charset="0"/>
              </a:rPr>
              <a:t>,</a:t>
            </a:r>
            <a:r>
              <a:rPr lang="en-US" sz="900" b="0" dirty="0">
                <a:solidFill>
                  <a:srgbClr val="D4D4D4"/>
                </a:solidFill>
                <a:effectLst/>
                <a:latin typeface="Courier New" panose="02070309020205020404" pitchFamily="49" charset="0"/>
              </a:rPr>
              <a:t>bias = </a:t>
            </a:r>
            <a:r>
              <a:rPr lang="en-US" sz="900" b="0" dirty="0">
                <a:solidFill>
                  <a:srgbClr val="F92672"/>
                </a:solidFill>
                <a:effectLst/>
                <a:latin typeface="Courier New" panose="02070309020205020404" pitchFamily="49" charset="0"/>
              </a:rPr>
              <a:t>False</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a:solidFill>
                  <a:srgbClr val="D4D4D4"/>
                </a:solidFill>
                <a:effectLst/>
                <a:latin typeface="Courier New" panose="02070309020205020404" pitchFamily="49" charset="0"/>
              </a:rPr>
              <a:t>nn.BatchNorm1d</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br>
              <a:rPr lang="en-US" sz="900" b="0" dirty="0">
                <a:solidFill>
                  <a:srgbClr val="D4D4D4"/>
                </a:solidFill>
                <a:effectLst/>
                <a:latin typeface="Courier New" panose="02070309020205020404" pitchFamily="49" charset="0"/>
              </a:rPr>
            </a:br>
            <a:br>
              <a:rPr lang="en-US" sz="900" b="0" dirty="0">
                <a:solidFill>
                  <a:srgbClr val="D4D4D4"/>
                </a:solidFill>
                <a:effectLst/>
                <a:latin typeface="Courier New" panose="02070309020205020404" pitchFamily="49" charset="0"/>
              </a:rPr>
            </a:br>
            <a:r>
              <a:rPr lang="en-US" sz="900" b="0" dirty="0">
                <a:solidFill>
                  <a:srgbClr val="D4D4D4"/>
                </a:solidFill>
                <a:effectLst/>
                <a:latin typeface="Courier New" panose="02070309020205020404" pitchFamily="49" charset="0"/>
              </a:rPr>
              <a:t>        </a:t>
            </a:r>
            <a:r>
              <a:rPr lang="en-US" sz="900" b="0" dirty="0">
                <a:solidFill>
                  <a:srgbClr val="F92672"/>
                </a:solidFill>
                <a:effectLst/>
                <a:latin typeface="Courier New" panose="02070309020205020404" pitchFamily="49" charset="0"/>
              </a:rPr>
              <a:t>self</a:t>
            </a:r>
            <a:r>
              <a:rPr lang="en-US" sz="900" b="0" dirty="0">
                <a:solidFill>
                  <a:srgbClr val="D4D4D4"/>
                </a:solidFill>
                <a:effectLst/>
                <a:latin typeface="Courier New" panose="02070309020205020404" pitchFamily="49" charset="0"/>
              </a:rPr>
              <a:t>.features2 = </a:t>
            </a:r>
            <a:r>
              <a:rPr lang="en-US" sz="900" b="0" dirty="0" err="1">
                <a:solidFill>
                  <a:srgbClr val="D4D4D4"/>
                </a:solidFill>
                <a:effectLst/>
                <a:latin typeface="Courier New" panose="02070309020205020404" pitchFamily="49" charset="0"/>
              </a:rPr>
              <a:t>nn.Sequential</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err="1">
                <a:solidFill>
                  <a:srgbClr val="D4D4D4"/>
                </a:solidFill>
                <a:effectLst/>
                <a:latin typeface="Courier New" panose="02070309020205020404" pitchFamily="49" charset="0"/>
              </a:rPr>
              <a:t>nn.ReLU</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nn.Linear</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5000</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ReLU</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nn.Linear</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ReLU</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nn.Linear</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ReLU</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nn.Linear</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100</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ReLU</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err="1">
                <a:solidFill>
                  <a:srgbClr val="D4D4D4"/>
                </a:solidFill>
                <a:effectLst/>
                <a:latin typeface="Courier New" panose="02070309020205020404" pitchFamily="49" charset="0"/>
              </a:rPr>
              <a:t>nn.Linear</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a:t>
            </a:r>
            <a:r>
              <a:rPr lang="en-US" sz="900" b="0" dirty="0">
                <a:solidFill>
                  <a:srgbClr val="DCDCDC"/>
                </a:solidFill>
                <a:effectLst/>
                <a:latin typeface="Courier New" panose="02070309020205020404" pitchFamily="49" charset="0"/>
              </a:rPr>
              <a:t>,</a:t>
            </a:r>
            <a:r>
              <a:rPr lang="en-US" sz="900" b="0" dirty="0">
                <a:solidFill>
                  <a:srgbClr val="D4D4D4"/>
                </a:solidFill>
                <a:effectLst/>
                <a:latin typeface="Courier New" panose="02070309020205020404" pitchFamily="49" charset="0"/>
              </a:rPr>
              <a:t>bias = </a:t>
            </a:r>
            <a:r>
              <a:rPr lang="en-US" sz="900" b="0" dirty="0">
                <a:solidFill>
                  <a:srgbClr val="F92672"/>
                </a:solidFill>
                <a:effectLst/>
                <a:latin typeface="Courier New" panose="02070309020205020404" pitchFamily="49" charset="0"/>
              </a:rPr>
              <a:t>False</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r>
              <a:rPr lang="en-US" sz="900" b="0" dirty="0">
                <a:solidFill>
                  <a:srgbClr val="D4D4D4"/>
                </a:solidFill>
                <a:effectLst/>
                <a:latin typeface="Courier New" panose="02070309020205020404" pitchFamily="49" charset="0"/>
              </a:rPr>
              <a:t>nn.BatchNorm1d</a:t>
            </a:r>
            <a:r>
              <a:rPr lang="en-US" sz="900" b="0" dirty="0">
                <a:solidFill>
                  <a:srgbClr val="DCDCDC"/>
                </a:solidFill>
                <a:effectLst/>
                <a:latin typeface="Courier New" panose="02070309020205020404" pitchFamily="49" charset="0"/>
              </a:rPr>
              <a:t>(</a:t>
            </a:r>
            <a:r>
              <a:rPr lang="en-US" sz="900" b="0" dirty="0">
                <a:solidFill>
                  <a:srgbClr val="B5CEA8"/>
                </a:solidFill>
                <a:effectLst/>
                <a:latin typeface="Courier New" panose="02070309020205020404" pitchFamily="49" charset="0"/>
              </a:rPr>
              <a:t>10</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br>
              <a:rPr lang="en-US" sz="900" b="0" dirty="0">
                <a:solidFill>
                  <a:srgbClr val="D4D4D4"/>
                </a:solidFill>
                <a:effectLst/>
                <a:latin typeface="Courier New" panose="02070309020205020404" pitchFamily="49" charset="0"/>
              </a:rPr>
            </a:br>
            <a:br>
              <a:rPr lang="en-US" sz="900" b="0" dirty="0">
                <a:solidFill>
                  <a:srgbClr val="D4D4D4"/>
                </a:solidFill>
                <a:effectLst/>
                <a:latin typeface="Courier New" panose="02070309020205020404" pitchFamily="49" charset="0"/>
              </a:rPr>
            </a:br>
            <a:r>
              <a:rPr lang="en-US" sz="900" b="0" dirty="0">
                <a:solidFill>
                  <a:srgbClr val="D4D4D4"/>
                </a:solidFill>
                <a:effectLst/>
                <a:latin typeface="Courier New" panose="02070309020205020404" pitchFamily="49" charset="0"/>
              </a:rPr>
              <a:t>    </a:t>
            </a:r>
            <a:r>
              <a:rPr lang="en-US" sz="900" b="0" dirty="0">
                <a:solidFill>
                  <a:srgbClr val="F92672"/>
                </a:solidFill>
                <a:effectLst/>
                <a:latin typeface="Courier New" panose="02070309020205020404" pitchFamily="49" charset="0"/>
              </a:rPr>
              <a:t>def</a:t>
            </a:r>
            <a:r>
              <a:rPr lang="en-US" sz="900" b="0" dirty="0">
                <a:solidFill>
                  <a:srgbClr val="D4D4D4"/>
                </a:solidFill>
                <a:effectLst/>
                <a:latin typeface="Courier New" panose="02070309020205020404" pitchFamily="49" charset="0"/>
              </a:rPr>
              <a:t> forward</a:t>
            </a:r>
            <a:r>
              <a:rPr lang="en-US" sz="900" b="0" dirty="0">
                <a:solidFill>
                  <a:srgbClr val="DCDCDC"/>
                </a:solidFill>
                <a:effectLst/>
                <a:latin typeface="Courier New" panose="02070309020205020404" pitchFamily="49" charset="0"/>
              </a:rPr>
              <a:t>(</a:t>
            </a:r>
            <a:r>
              <a:rPr lang="en-US" sz="900" b="0" dirty="0">
                <a:solidFill>
                  <a:srgbClr val="F92672"/>
                </a:solidFill>
                <a:effectLst/>
                <a:latin typeface="Courier New" panose="02070309020205020404" pitchFamily="49" charset="0"/>
              </a:rPr>
              <a:t>self</a:t>
            </a:r>
            <a:r>
              <a:rPr lang="en-US" sz="900" b="0" dirty="0">
                <a:solidFill>
                  <a:srgbClr val="DCDCDC"/>
                </a:solidFill>
                <a:effectLst/>
                <a:latin typeface="Courier New" panose="02070309020205020404" pitchFamily="49" charset="0"/>
              </a:rPr>
              <a:t>,</a:t>
            </a:r>
            <a:r>
              <a:rPr lang="en-US" sz="900" b="0" dirty="0">
                <a:solidFill>
                  <a:srgbClr val="D4D4D4"/>
                </a:solidFill>
                <a:effectLst/>
                <a:latin typeface="Courier New" panose="02070309020205020404" pitchFamily="49" charset="0"/>
              </a:rPr>
              <a:t> x</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br>
              <a:rPr lang="en-US" sz="900" b="0" dirty="0">
                <a:solidFill>
                  <a:srgbClr val="D4D4D4"/>
                </a:solidFill>
                <a:effectLst/>
                <a:latin typeface="Courier New" panose="02070309020205020404" pitchFamily="49" charset="0"/>
              </a:rPr>
            </a:br>
            <a:r>
              <a:rPr lang="en-US" sz="900" b="0" dirty="0">
                <a:solidFill>
                  <a:srgbClr val="D4D4D4"/>
                </a:solidFill>
                <a:effectLst/>
                <a:latin typeface="Courier New" panose="02070309020205020404" pitchFamily="49" charset="0"/>
              </a:rPr>
              <a:t>        out1 = </a:t>
            </a:r>
            <a:r>
              <a:rPr lang="en-US" sz="900" b="0" dirty="0">
                <a:solidFill>
                  <a:srgbClr val="F92672"/>
                </a:solidFill>
                <a:effectLst/>
                <a:latin typeface="Courier New" panose="02070309020205020404" pitchFamily="49" charset="0"/>
              </a:rPr>
              <a:t>self</a:t>
            </a:r>
            <a:r>
              <a:rPr lang="en-US" sz="900" b="0" dirty="0">
                <a:solidFill>
                  <a:srgbClr val="D4D4D4"/>
                </a:solidFill>
                <a:effectLst/>
                <a:latin typeface="Courier New" panose="02070309020205020404" pitchFamily="49" charset="0"/>
              </a:rPr>
              <a:t>.features1</a:t>
            </a:r>
            <a:r>
              <a:rPr lang="en-US" sz="900" b="0" dirty="0">
                <a:solidFill>
                  <a:srgbClr val="DCDCDC"/>
                </a:solidFill>
                <a:effectLst/>
                <a:latin typeface="Courier New" panose="02070309020205020404" pitchFamily="49" charset="0"/>
              </a:rPr>
              <a:t>(</a:t>
            </a:r>
            <a:r>
              <a:rPr lang="en-US" sz="900" b="0" dirty="0">
                <a:solidFill>
                  <a:srgbClr val="D4D4D4"/>
                </a:solidFill>
                <a:effectLst/>
                <a:latin typeface="Courier New" panose="02070309020205020404" pitchFamily="49" charset="0"/>
              </a:rPr>
              <a:t>x</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r>
              <a:rPr lang="en-US" sz="900" b="0" dirty="0">
                <a:solidFill>
                  <a:srgbClr val="D4D4D4"/>
                </a:solidFill>
                <a:effectLst/>
                <a:latin typeface="Courier New" panose="02070309020205020404" pitchFamily="49" charset="0"/>
              </a:rPr>
              <a:t>        out2 = </a:t>
            </a:r>
            <a:r>
              <a:rPr lang="en-US" sz="900" b="0" dirty="0">
                <a:solidFill>
                  <a:srgbClr val="F92672"/>
                </a:solidFill>
                <a:effectLst/>
                <a:latin typeface="Courier New" panose="02070309020205020404" pitchFamily="49" charset="0"/>
              </a:rPr>
              <a:t>self</a:t>
            </a:r>
            <a:r>
              <a:rPr lang="en-US" sz="900" b="0" dirty="0">
                <a:solidFill>
                  <a:srgbClr val="D4D4D4"/>
                </a:solidFill>
                <a:effectLst/>
                <a:latin typeface="Courier New" panose="02070309020205020404" pitchFamily="49" charset="0"/>
              </a:rPr>
              <a:t>.features2</a:t>
            </a:r>
            <a:r>
              <a:rPr lang="en-US" sz="900" b="0" dirty="0">
                <a:solidFill>
                  <a:srgbClr val="DCDCDC"/>
                </a:solidFill>
                <a:effectLst/>
                <a:latin typeface="Courier New" panose="02070309020205020404" pitchFamily="49" charset="0"/>
              </a:rPr>
              <a:t>(</a:t>
            </a:r>
            <a:r>
              <a:rPr lang="en-US" sz="900" b="0" dirty="0">
                <a:solidFill>
                  <a:srgbClr val="D4D4D4"/>
                </a:solidFill>
                <a:effectLst/>
                <a:latin typeface="Courier New" panose="02070309020205020404" pitchFamily="49" charset="0"/>
              </a:rPr>
              <a:t>x</a:t>
            </a:r>
            <a:r>
              <a:rPr lang="en-US" sz="900" b="0" dirty="0">
                <a:solidFill>
                  <a:srgbClr val="DCDCDC"/>
                </a:solidFill>
                <a:effectLst/>
                <a:latin typeface="Courier New" panose="02070309020205020404" pitchFamily="49" charset="0"/>
              </a:rPr>
              <a:t>)</a:t>
            </a:r>
            <a:endParaRPr lang="en-US" sz="900" b="0" dirty="0">
              <a:solidFill>
                <a:srgbClr val="D4D4D4"/>
              </a:solidFill>
              <a:effectLst/>
              <a:latin typeface="Courier New" panose="02070309020205020404" pitchFamily="49" charset="0"/>
            </a:endParaRPr>
          </a:p>
          <a:p>
            <a:br>
              <a:rPr lang="en-US" sz="900" b="0" dirty="0">
                <a:solidFill>
                  <a:srgbClr val="D4D4D4"/>
                </a:solidFill>
                <a:effectLst/>
                <a:latin typeface="Courier New" panose="02070309020205020404" pitchFamily="49" charset="0"/>
              </a:rPr>
            </a:br>
            <a:r>
              <a:rPr lang="en-US" sz="900" b="0" dirty="0">
                <a:solidFill>
                  <a:srgbClr val="D4D4D4"/>
                </a:solidFill>
                <a:effectLst/>
                <a:latin typeface="Courier New" panose="02070309020205020404" pitchFamily="49" charset="0"/>
              </a:rPr>
              <a:t>        </a:t>
            </a:r>
            <a:r>
              <a:rPr lang="en-US" sz="900" b="0" dirty="0">
                <a:solidFill>
                  <a:srgbClr val="F92672"/>
                </a:solidFill>
                <a:effectLst/>
                <a:latin typeface="Courier New" panose="02070309020205020404" pitchFamily="49" charset="0"/>
              </a:rPr>
              <a:t>return</a:t>
            </a:r>
            <a:r>
              <a:rPr lang="en-US" sz="900" b="0" dirty="0">
                <a:solidFill>
                  <a:srgbClr val="D4D4D4"/>
                </a:solidFill>
                <a:effectLst/>
                <a:latin typeface="Courier New" panose="02070309020205020404" pitchFamily="49" charset="0"/>
              </a:rPr>
              <a:t> out1</a:t>
            </a:r>
            <a:r>
              <a:rPr lang="en-US" sz="900" b="0" dirty="0">
                <a:solidFill>
                  <a:srgbClr val="DCDCDC"/>
                </a:solidFill>
                <a:effectLst/>
                <a:latin typeface="Courier New" panose="02070309020205020404" pitchFamily="49" charset="0"/>
              </a:rPr>
              <a:t>,</a:t>
            </a:r>
            <a:r>
              <a:rPr lang="en-US" sz="900" b="0" dirty="0">
                <a:solidFill>
                  <a:srgbClr val="D4D4D4"/>
                </a:solidFill>
                <a:effectLst/>
                <a:latin typeface="Courier New" panose="02070309020205020404" pitchFamily="49" charset="0"/>
              </a:rPr>
              <a:t> out2</a:t>
            </a:r>
          </a:p>
          <a:p>
            <a:br>
              <a:rPr lang="en-US" sz="900" b="0" dirty="0">
                <a:solidFill>
                  <a:srgbClr val="D4D4D4"/>
                </a:solidFill>
                <a:effectLst/>
                <a:latin typeface="Courier New" panose="02070309020205020404" pitchFamily="49" charset="0"/>
              </a:rPr>
            </a:br>
            <a:endParaRPr lang="en-US" sz="900" b="0" dirty="0">
              <a:solidFill>
                <a:srgbClr val="D4D4D4"/>
              </a:solidFill>
              <a:effectLst/>
              <a:latin typeface="Courier New" panose="02070309020205020404" pitchFamily="49" charset="0"/>
            </a:endParaRPr>
          </a:p>
        </p:txBody>
      </p:sp>
      <p:sp>
        <p:nvSpPr>
          <p:cNvPr id="6" name="תיבת טקסט 5">
            <a:extLst>
              <a:ext uri="{FF2B5EF4-FFF2-40B4-BE49-F238E27FC236}">
                <a16:creationId xmlns:a16="http://schemas.microsoft.com/office/drawing/2014/main" id="{8EA066A9-2150-48B8-8B10-F86A2152A6B3}"/>
              </a:ext>
            </a:extLst>
          </p:cNvPr>
          <p:cNvSpPr txBox="1"/>
          <p:nvPr/>
        </p:nvSpPr>
        <p:spPr>
          <a:xfrm>
            <a:off x="1977225" y="150964"/>
            <a:ext cx="10530374" cy="769441"/>
          </a:xfrm>
          <a:prstGeom prst="rect">
            <a:avLst/>
          </a:prstGeom>
          <a:noFill/>
        </p:spPr>
        <p:txBody>
          <a:bodyPr wrap="square" rtlCol="0">
            <a:spAutoFit/>
          </a:bodyPr>
          <a:lstStyle/>
          <a:p>
            <a:pPr algn="ctr" rtl="0"/>
            <a:r>
              <a:rPr lang="en-US" sz="4400" b="1" dirty="0"/>
              <a:t>Models</a:t>
            </a:r>
          </a:p>
        </p:txBody>
      </p:sp>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C935B13B-2BA5-4DBC-A7C4-8D5EC989BE06}"/>
                  </a:ext>
                </a:extLst>
              </p:cNvPr>
              <p:cNvSpPr txBox="1"/>
              <p:nvPr/>
            </p:nvSpPr>
            <p:spPr>
              <a:xfrm>
                <a:off x="3684842" y="2016975"/>
                <a:ext cx="3029906" cy="2062103"/>
              </a:xfrm>
              <a:prstGeom prst="rect">
                <a:avLst/>
              </a:prstGeom>
              <a:noFill/>
            </p:spPr>
            <p:txBody>
              <a:bodyPr wrap="square" rtlCol="0">
                <a:spAutoFit/>
              </a:bodyPr>
              <a:lstStyle/>
              <a:p>
                <a:pPr algn="ctr"/>
                <a:r>
                  <a:rPr lang="en-US" sz="3200" dirty="0"/>
                  <a:t>Two NN for classification, one for </a:t>
                </a:r>
                <a14:m>
                  <m:oMath xmlns:m="http://schemas.openxmlformats.org/officeDocument/2006/math">
                    <m:r>
                      <m:rPr>
                        <m:sty m:val="p"/>
                      </m:rPr>
                      <a:rPr lang="en-US" sz="3200">
                        <a:latin typeface="Cambria Math" panose="02040503050406030204" pitchFamily="18" charset="0"/>
                      </a:rPr>
                      <m:t>Ω</m:t>
                    </m:r>
                  </m:oMath>
                </a14:m>
                <a:r>
                  <a:rPr lang="en-US" sz="3200" dirty="0"/>
                  <a:t> and one for </a:t>
                </a:r>
                <a14:m>
                  <m:oMath xmlns:m="http://schemas.openxmlformats.org/officeDocument/2006/math">
                    <m:r>
                      <a:rPr lang="en-US" sz="3200" i="1">
                        <a:latin typeface="Cambria Math" panose="02040503050406030204" pitchFamily="18" charset="0"/>
                      </a:rPr>
                      <m:t>𝛾</m:t>
                    </m:r>
                  </m:oMath>
                </a14:m>
                <a:endParaRPr lang="en-US" sz="3200" dirty="0"/>
              </a:p>
            </p:txBody>
          </p:sp>
        </mc:Choice>
        <mc:Fallback xmlns="">
          <p:sp>
            <p:nvSpPr>
              <p:cNvPr id="7" name="תיבת טקסט 6">
                <a:extLst>
                  <a:ext uri="{FF2B5EF4-FFF2-40B4-BE49-F238E27FC236}">
                    <a16:creationId xmlns:a16="http://schemas.microsoft.com/office/drawing/2014/main" id="{C935B13B-2BA5-4DBC-A7C4-8D5EC989BE06}"/>
                  </a:ext>
                </a:extLst>
              </p:cNvPr>
              <p:cNvSpPr txBox="1">
                <a:spLocks noRot="1" noChangeAspect="1" noMove="1" noResize="1" noEditPoints="1" noAdjustHandles="1" noChangeArrowheads="1" noChangeShapeType="1" noTextEdit="1"/>
              </p:cNvSpPr>
              <p:nvPr/>
            </p:nvSpPr>
            <p:spPr>
              <a:xfrm>
                <a:off x="3684842" y="2016975"/>
                <a:ext cx="3029906" cy="2062103"/>
              </a:xfrm>
              <a:prstGeom prst="rect">
                <a:avLst/>
              </a:prstGeom>
              <a:blipFill>
                <a:blip r:embed="rId3"/>
                <a:stretch>
                  <a:fillRect t="-3846" r="-201" b="-8876"/>
                </a:stretch>
              </a:blipFill>
            </p:spPr>
            <p:txBody>
              <a:bodyPr/>
              <a:lstStyle/>
              <a:p>
                <a:r>
                  <a:rPr lang="en-US">
                    <a:noFill/>
                  </a:rPr>
                  <a:t> </a:t>
                </a:r>
              </a:p>
            </p:txBody>
          </p:sp>
        </mc:Fallback>
      </mc:AlternateContent>
      <p:sp>
        <p:nvSpPr>
          <p:cNvPr id="2" name="מלבן מעוגל 1"/>
          <p:cNvSpPr/>
          <p:nvPr/>
        </p:nvSpPr>
        <p:spPr>
          <a:xfrm>
            <a:off x="3330052" y="1091822"/>
            <a:ext cx="3739487" cy="352767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תיבת טקסט 5">
            <a:extLst>
              <a:ext uri="{FF2B5EF4-FFF2-40B4-BE49-F238E27FC236}">
                <a16:creationId xmlns:a16="http://schemas.microsoft.com/office/drawing/2014/main" id="{8EA066A9-2150-48B8-8B10-F86A2152A6B3}"/>
              </a:ext>
            </a:extLst>
          </p:cNvPr>
          <p:cNvSpPr txBox="1"/>
          <p:nvPr/>
        </p:nvSpPr>
        <p:spPr>
          <a:xfrm>
            <a:off x="3910943" y="1209218"/>
            <a:ext cx="2577704" cy="707886"/>
          </a:xfrm>
          <a:prstGeom prst="rect">
            <a:avLst/>
          </a:prstGeom>
          <a:noFill/>
        </p:spPr>
        <p:txBody>
          <a:bodyPr wrap="square" rtlCol="0">
            <a:spAutoFit/>
          </a:bodyPr>
          <a:lstStyle/>
          <a:p>
            <a:pPr algn="ctr" rtl="0"/>
            <a:r>
              <a:rPr lang="en-US" sz="4000" b="1" dirty="0"/>
              <a:t>Method 1</a:t>
            </a:r>
          </a:p>
        </p:txBody>
      </p:sp>
      <mc:AlternateContent xmlns:mc="http://schemas.openxmlformats.org/markup-compatibility/2006" xmlns:a14="http://schemas.microsoft.com/office/drawing/2010/main">
        <mc:Choice Requires="a14">
          <p:sp>
            <p:nvSpPr>
              <p:cNvPr id="9" name="תיבת טקסט 6">
                <a:extLst>
                  <a:ext uri="{FF2B5EF4-FFF2-40B4-BE49-F238E27FC236}">
                    <a16:creationId xmlns:a16="http://schemas.microsoft.com/office/drawing/2014/main" id="{C935B13B-2BA5-4DBC-A7C4-8D5EC989BE06}"/>
                  </a:ext>
                </a:extLst>
              </p:cNvPr>
              <p:cNvSpPr txBox="1"/>
              <p:nvPr/>
            </p:nvSpPr>
            <p:spPr>
              <a:xfrm>
                <a:off x="8079731" y="2016975"/>
                <a:ext cx="3197605" cy="3046988"/>
              </a:xfrm>
              <a:prstGeom prst="rect">
                <a:avLst/>
              </a:prstGeom>
              <a:noFill/>
            </p:spPr>
            <p:txBody>
              <a:bodyPr wrap="square" rtlCol="0">
                <a:spAutoFit/>
              </a:bodyPr>
              <a:lstStyle/>
              <a:p>
                <a:pPr algn="ctr"/>
                <a:r>
                  <a:rPr lang="en-US" sz="3200" dirty="0"/>
                  <a:t>One net for classification of two parameters simultaneously</a:t>
                </a:r>
                <a:endParaRPr lang="en-US" sz="3200"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m:rPr>
                          <m:sty m:val="p"/>
                        </m:rPr>
                        <a:rPr lang="en-US" sz="3200" smtClean="0">
                          <a:solidFill>
                            <a:schemeClr val="tx1"/>
                          </a:solidFill>
                          <a:latin typeface="Cambria Math" panose="02040503050406030204" pitchFamily="18" charset="0"/>
                        </a:rPr>
                        <m:t>Ω</m:t>
                      </m:r>
                      <m:r>
                        <a:rPr lang="en-US" sz="3200" b="0" i="1" smtClean="0">
                          <a:solidFill>
                            <a:schemeClr val="tx1"/>
                          </a:solidFill>
                          <a:latin typeface="Cambria Math" panose="02040503050406030204" pitchFamily="18" charset="0"/>
                        </a:rPr>
                        <m:t>  &amp;  </m:t>
                      </m:r>
                      <m:r>
                        <a:rPr lang="en-US" sz="3200" b="0" i="1" smtClean="0">
                          <a:solidFill>
                            <a:schemeClr val="tx1"/>
                          </a:solidFill>
                          <a:latin typeface="Cambria Math" panose="02040503050406030204" pitchFamily="18" charset="0"/>
                        </a:rPr>
                        <m:t>𝛾</m:t>
                      </m:r>
                    </m:oMath>
                  </m:oMathPara>
                </a14:m>
                <a:endParaRPr lang="en-US" sz="3200" b="0" dirty="0">
                  <a:solidFill>
                    <a:schemeClr val="tx1"/>
                  </a:solidFill>
                </a:endParaRPr>
              </a:p>
              <a:p>
                <a:pPr algn="ctr"/>
                <a:endParaRPr lang="en-US" sz="3200" dirty="0"/>
              </a:p>
            </p:txBody>
          </p:sp>
        </mc:Choice>
        <mc:Fallback xmlns="">
          <p:sp>
            <p:nvSpPr>
              <p:cNvPr id="9" name="תיבת טקסט 6">
                <a:extLst>
                  <a:ext uri="{FF2B5EF4-FFF2-40B4-BE49-F238E27FC236}">
                    <a16:creationId xmlns:a16="http://schemas.microsoft.com/office/drawing/2014/main" id="{C935B13B-2BA5-4DBC-A7C4-8D5EC989BE06}"/>
                  </a:ext>
                </a:extLst>
              </p:cNvPr>
              <p:cNvSpPr txBox="1">
                <a:spLocks noRot="1" noChangeAspect="1" noMove="1" noResize="1" noEditPoints="1" noAdjustHandles="1" noChangeArrowheads="1" noChangeShapeType="1" noTextEdit="1"/>
              </p:cNvSpPr>
              <p:nvPr/>
            </p:nvSpPr>
            <p:spPr>
              <a:xfrm>
                <a:off x="8079731" y="2016975"/>
                <a:ext cx="3197605" cy="3046988"/>
              </a:xfrm>
              <a:prstGeom prst="rect">
                <a:avLst/>
              </a:prstGeom>
              <a:blipFill>
                <a:blip r:embed="rId4"/>
                <a:stretch>
                  <a:fillRect t="-2600" r="-3429"/>
                </a:stretch>
              </a:blipFill>
            </p:spPr>
            <p:txBody>
              <a:bodyPr/>
              <a:lstStyle/>
              <a:p>
                <a:r>
                  <a:rPr lang="en-US">
                    <a:noFill/>
                  </a:rPr>
                  <a:t> </a:t>
                </a:r>
              </a:p>
            </p:txBody>
          </p:sp>
        </mc:Fallback>
      </mc:AlternateContent>
      <p:sp>
        <p:nvSpPr>
          <p:cNvPr id="10" name="מלבן מעוגל 9"/>
          <p:cNvSpPr/>
          <p:nvPr/>
        </p:nvSpPr>
        <p:spPr>
          <a:xfrm>
            <a:off x="7808792" y="1054083"/>
            <a:ext cx="3739487" cy="3565418"/>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תיבת טקסט 5">
            <a:extLst>
              <a:ext uri="{FF2B5EF4-FFF2-40B4-BE49-F238E27FC236}">
                <a16:creationId xmlns:a16="http://schemas.microsoft.com/office/drawing/2014/main" id="{8EA066A9-2150-48B8-8B10-F86A2152A6B3}"/>
              </a:ext>
            </a:extLst>
          </p:cNvPr>
          <p:cNvSpPr txBox="1"/>
          <p:nvPr/>
        </p:nvSpPr>
        <p:spPr>
          <a:xfrm>
            <a:off x="8389682" y="1158478"/>
            <a:ext cx="2577704" cy="707886"/>
          </a:xfrm>
          <a:prstGeom prst="rect">
            <a:avLst/>
          </a:prstGeom>
          <a:noFill/>
        </p:spPr>
        <p:txBody>
          <a:bodyPr wrap="square" rtlCol="0">
            <a:spAutoFit/>
          </a:bodyPr>
          <a:lstStyle/>
          <a:p>
            <a:pPr algn="ctr" rtl="0"/>
            <a:r>
              <a:rPr lang="en-US" sz="4000" b="1" dirty="0"/>
              <a:t>Method 2</a:t>
            </a:r>
          </a:p>
        </p:txBody>
      </p:sp>
      <p:sp>
        <p:nvSpPr>
          <p:cNvPr id="24" name="חץ: למטה 23">
            <a:extLst>
              <a:ext uri="{FF2B5EF4-FFF2-40B4-BE49-F238E27FC236}">
                <a16:creationId xmlns:a16="http://schemas.microsoft.com/office/drawing/2014/main" id="{AC782948-87D9-4315-9A04-157A841CFECA}"/>
              </a:ext>
            </a:extLst>
          </p:cNvPr>
          <p:cNvSpPr/>
          <p:nvPr/>
        </p:nvSpPr>
        <p:spPr>
          <a:xfrm rot="1910986">
            <a:off x="8602406" y="4726755"/>
            <a:ext cx="344385" cy="59436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חץ: למטה 24">
            <a:extLst>
              <a:ext uri="{FF2B5EF4-FFF2-40B4-BE49-F238E27FC236}">
                <a16:creationId xmlns:a16="http://schemas.microsoft.com/office/drawing/2014/main" id="{51617ED3-23C9-4FDA-BDCA-70C2F3C9E814}"/>
              </a:ext>
            </a:extLst>
          </p:cNvPr>
          <p:cNvSpPr/>
          <p:nvPr/>
        </p:nvSpPr>
        <p:spPr>
          <a:xfrm rot="19561768">
            <a:off x="10527834" y="4725913"/>
            <a:ext cx="344385" cy="59596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מלבן מעוגל 9">
            <a:extLst>
              <a:ext uri="{FF2B5EF4-FFF2-40B4-BE49-F238E27FC236}">
                <a16:creationId xmlns:a16="http://schemas.microsoft.com/office/drawing/2014/main" id="{65AAC1EE-FC81-45CF-9430-8C065C8DCABB}"/>
              </a:ext>
            </a:extLst>
          </p:cNvPr>
          <p:cNvSpPr/>
          <p:nvPr/>
        </p:nvSpPr>
        <p:spPr>
          <a:xfrm>
            <a:off x="10079581" y="5381373"/>
            <a:ext cx="1653244" cy="9794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7" name="תיבת טקסט 5">
            <a:extLst>
              <a:ext uri="{FF2B5EF4-FFF2-40B4-BE49-F238E27FC236}">
                <a16:creationId xmlns:a16="http://schemas.microsoft.com/office/drawing/2014/main" id="{A9F56200-913B-4FE1-B5F4-A542DC59C877}"/>
              </a:ext>
            </a:extLst>
          </p:cNvPr>
          <p:cNvSpPr txBox="1"/>
          <p:nvPr/>
        </p:nvSpPr>
        <p:spPr>
          <a:xfrm>
            <a:off x="9606053" y="5513981"/>
            <a:ext cx="2577704" cy="707886"/>
          </a:xfrm>
          <a:prstGeom prst="rect">
            <a:avLst/>
          </a:prstGeom>
          <a:noFill/>
        </p:spPr>
        <p:txBody>
          <a:bodyPr wrap="square" rtlCol="0">
            <a:spAutoFit/>
          </a:bodyPr>
          <a:lstStyle/>
          <a:p>
            <a:pPr algn="ctr" rtl="0"/>
            <a:r>
              <a:rPr lang="en-US" sz="4000" b="1" dirty="0"/>
              <a:t>CNN</a:t>
            </a:r>
          </a:p>
        </p:txBody>
      </p:sp>
      <p:sp>
        <p:nvSpPr>
          <p:cNvPr id="28" name="מלבן מעוגל 9">
            <a:extLst>
              <a:ext uri="{FF2B5EF4-FFF2-40B4-BE49-F238E27FC236}">
                <a16:creationId xmlns:a16="http://schemas.microsoft.com/office/drawing/2014/main" id="{2B906573-E90A-4C8C-9068-EC4B4A6374C1}"/>
              </a:ext>
            </a:extLst>
          </p:cNvPr>
          <p:cNvSpPr/>
          <p:nvPr/>
        </p:nvSpPr>
        <p:spPr>
          <a:xfrm>
            <a:off x="7674224" y="5378181"/>
            <a:ext cx="1885295" cy="9794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29" name="תיבת טקסט 5">
            <a:extLst>
              <a:ext uri="{FF2B5EF4-FFF2-40B4-BE49-F238E27FC236}">
                <a16:creationId xmlns:a16="http://schemas.microsoft.com/office/drawing/2014/main" id="{DEFF07BE-5932-48CB-B623-75D5C7CD5937}"/>
              </a:ext>
            </a:extLst>
          </p:cNvPr>
          <p:cNvSpPr txBox="1"/>
          <p:nvPr/>
        </p:nvSpPr>
        <p:spPr>
          <a:xfrm>
            <a:off x="7301429" y="5513980"/>
            <a:ext cx="2577704" cy="707886"/>
          </a:xfrm>
          <a:prstGeom prst="rect">
            <a:avLst/>
          </a:prstGeom>
          <a:noFill/>
        </p:spPr>
        <p:txBody>
          <a:bodyPr wrap="square" rtlCol="0">
            <a:spAutoFit/>
          </a:bodyPr>
          <a:lstStyle/>
          <a:p>
            <a:pPr algn="ctr" rtl="0"/>
            <a:r>
              <a:rPr lang="en-US" sz="4000" b="1" dirty="0"/>
              <a:t>FCNN</a:t>
            </a:r>
          </a:p>
        </p:txBody>
      </p:sp>
      <p:sp>
        <p:nvSpPr>
          <p:cNvPr id="30" name="חץ: למטה 29">
            <a:extLst>
              <a:ext uri="{FF2B5EF4-FFF2-40B4-BE49-F238E27FC236}">
                <a16:creationId xmlns:a16="http://schemas.microsoft.com/office/drawing/2014/main" id="{9655A05C-56DD-45E9-88DE-056B51A4CEEF}"/>
              </a:ext>
            </a:extLst>
          </p:cNvPr>
          <p:cNvSpPr/>
          <p:nvPr/>
        </p:nvSpPr>
        <p:spPr>
          <a:xfrm rot="1910986">
            <a:off x="4093651" y="4723563"/>
            <a:ext cx="344385" cy="59436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חץ: למטה 30">
            <a:extLst>
              <a:ext uri="{FF2B5EF4-FFF2-40B4-BE49-F238E27FC236}">
                <a16:creationId xmlns:a16="http://schemas.microsoft.com/office/drawing/2014/main" id="{31F6598C-FB14-43D9-BE99-B462B6A59EB7}"/>
              </a:ext>
            </a:extLst>
          </p:cNvPr>
          <p:cNvSpPr/>
          <p:nvPr/>
        </p:nvSpPr>
        <p:spPr>
          <a:xfrm rot="19561768">
            <a:off x="6019079" y="4722721"/>
            <a:ext cx="344385" cy="59596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מלבן מעוגל 9">
            <a:extLst>
              <a:ext uri="{FF2B5EF4-FFF2-40B4-BE49-F238E27FC236}">
                <a16:creationId xmlns:a16="http://schemas.microsoft.com/office/drawing/2014/main" id="{33FF560E-F679-4645-ABCB-29EC9EB5E77A}"/>
              </a:ext>
            </a:extLst>
          </p:cNvPr>
          <p:cNvSpPr/>
          <p:nvPr/>
        </p:nvSpPr>
        <p:spPr>
          <a:xfrm>
            <a:off x="5570826" y="5378181"/>
            <a:ext cx="1653244" cy="9794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3" name="תיבת טקסט 5">
            <a:extLst>
              <a:ext uri="{FF2B5EF4-FFF2-40B4-BE49-F238E27FC236}">
                <a16:creationId xmlns:a16="http://schemas.microsoft.com/office/drawing/2014/main" id="{D5E79713-FA24-43E9-A482-00A99BF295AD}"/>
              </a:ext>
            </a:extLst>
          </p:cNvPr>
          <p:cNvSpPr txBox="1"/>
          <p:nvPr/>
        </p:nvSpPr>
        <p:spPr>
          <a:xfrm>
            <a:off x="5097298" y="5510789"/>
            <a:ext cx="2577704" cy="707886"/>
          </a:xfrm>
          <a:prstGeom prst="rect">
            <a:avLst/>
          </a:prstGeom>
          <a:noFill/>
        </p:spPr>
        <p:txBody>
          <a:bodyPr wrap="square" rtlCol="0">
            <a:spAutoFit/>
          </a:bodyPr>
          <a:lstStyle/>
          <a:p>
            <a:pPr algn="ctr" rtl="0"/>
            <a:r>
              <a:rPr lang="en-US" sz="4000" b="1" dirty="0"/>
              <a:t>CNN</a:t>
            </a:r>
          </a:p>
        </p:txBody>
      </p:sp>
      <p:sp>
        <p:nvSpPr>
          <p:cNvPr id="34" name="מלבן מעוגל 9">
            <a:extLst>
              <a:ext uri="{FF2B5EF4-FFF2-40B4-BE49-F238E27FC236}">
                <a16:creationId xmlns:a16="http://schemas.microsoft.com/office/drawing/2014/main" id="{04059040-9C7B-45C8-B998-568F5281F6E9}"/>
              </a:ext>
            </a:extLst>
          </p:cNvPr>
          <p:cNvSpPr/>
          <p:nvPr/>
        </p:nvSpPr>
        <p:spPr>
          <a:xfrm>
            <a:off x="3165469" y="5374989"/>
            <a:ext cx="1885295" cy="97948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תיבת טקסט 5">
            <a:extLst>
              <a:ext uri="{FF2B5EF4-FFF2-40B4-BE49-F238E27FC236}">
                <a16:creationId xmlns:a16="http://schemas.microsoft.com/office/drawing/2014/main" id="{B28FD83F-FAC9-4249-AD15-6BE3E1FC6619}"/>
              </a:ext>
            </a:extLst>
          </p:cNvPr>
          <p:cNvSpPr txBox="1"/>
          <p:nvPr/>
        </p:nvSpPr>
        <p:spPr>
          <a:xfrm>
            <a:off x="2792674" y="5510788"/>
            <a:ext cx="2577704" cy="707886"/>
          </a:xfrm>
          <a:prstGeom prst="rect">
            <a:avLst/>
          </a:prstGeom>
          <a:noFill/>
        </p:spPr>
        <p:txBody>
          <a:bodyPr wrap="square" rtlCol="0">
            <a:spAutoFit/>
          </a:bodyPr>
          <a:lstStyle/>
          <a:p>
            <a:pPr algn="ctr" rtl="0"/>
            <a:r>
              <a:rPr lang="en-US" sz="4000" b="1" dirty="0"/>
              <a:t>FCNN</a:t>
            </a:r>
          </a:p>
        </p:txBody>
      </p:sp>
    </p:spTree>
    <p:extLst>
      <p:ext uri="{BB962C8B-B14F-4D97-AF65-F5344CB8AC3E}">
        <p14:creationId xmlns:p14="http://schemas.microsoft.com/office/powerpoint/2010/main" val="265217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1" grpId="0"/>
      <p:bldP spid="24" grpId="0" animBg="1"/>
      <p:bldP spid="25" grpId="0" animBg="1"/>
      <p:bldP spid="26" grpId="0" animBg="1"/>
      <p:bldP spid="27" grpId="0"/>
      <p:bldP spid="28" grpId="0" animBg="1"/>
      <p:bldP spid="29" grpId="0"/>
      <p:bldP spid="30" grpId="0" animBg="1"/>
      <p:bldP spid="31" grpId="0" animBg="1"/>
      <p:bldP spid="32" grpId="0" animBg="1"/>
      <p:bldP spid="33" grpId="0"/>
      <p:bldP spid="34"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תיבת טקסט 14">
            <a:extLst>
              <a:ext uri="{FF2B5EF4-FFF2-40B4-BE49-F238E27FC236}">
                <a16:creationId xmlns:a16="http://schemas.microsoft.com/office/drawing/2014/main" id="{F38136EA-1EC4-440A-AF4A-39FAD12FDD8E}"/>
              </a:ext>
            </a:extLst>
          </p:cNvPr>
          <p:cNvSpPr txBox="1"/>
          <p:nvPr/>
        </p:nvSpPr>
        <p:spPr>
          <a:xfrm>
            <a:off x="830813" y="110236"/>
            <a:ext cx="10530374" cy="1446550"/>
          </a:xfrm>
          <a:prstGeom prst="rect">
            <a:avLst/>
          </a:prstGeom>
          <a:noFill/>
        </p:spPr>
        <p:txBody>
          <a:bodyPr wrap="square" rtlCol="0">
            <a:spAutoFit/>
          </a:bodyPr>
          <a:lstStyle/>
          <a:p>
            <a:pPr algn="ctr" rtl="0"/>
            <a:r>
              <a:rPr lang="en-US" sz="4400" b="1" dirty="0"/>
              <a:t>Results – method 1</a:t>
            </a:r>
          </a:p>
          <a:p>
            <a:pPr algn="ctr" rtl="0"/>
            <a:r>
              <a:rPr lang="en-US" sz="4400" b="1" dirty="0"/>
              <a:t>FCNN</a:t>
            </a:r>
          </a:p>
        </p:txBody>
      </p:sp>
      <p:sp>
        <p:nvSpPr>
          <p:cNvPr id="16" name="תיבת טקסט 15">
            <a:extLst>
              <a:ext uri="{FF2B5EF4-FFF2-40B4-BE49-F238E27FC236}">
                <a16:creationId xmlns:a16="http://schemas.microsoft.com/office/drawing/2014/main" id="{E826170B-C438-4927-9C21-044E894619F1}"/>
              </a:ext>
            </a:extLst>
          </p:cNvPr>
          <p:cNvSpPr txBox="1"/>
          <p:nvPr/>
        </p:nvSpPr>
        <p:spPr>
          <a:xfrm>
            <a:off x="450657" y="1559658"/>
            <a:ext cx="7499096" cy="523220"/>
          </a:xfrm>
          <a:prstGeom prst="rect">
            <a:avLst/>
          </a:prstGeom>
          <a:noFill/>
        </p:spPr>
        <p:txBody>
          <a:bodyPr wrap="square" rtlCol="0">
            <a:spAutoFit/>
          </a:bodyPr>
          <a:lstStyle/>
          <a:p>
            <a:r>
              <a:rPr lang="en-US" sz="2800" dirty="0"/>
              <a:t>Reaching a low and limited accuracy</a:t>
            </a:r>
          </a:p>
        </p:txBody>
      </p:sp>
      <p:sp>
        <p:nvSpPr>
          <p:cNvPr id="14" name="תיבת טקסט 13">
            <a:extLst>
              <a:ext uri="{FF2B5EF4-FFF2-40B4-BE49-F238E27FC236}">
                <a16:creationId xmlns:a16="http://schemas.microsoft.com/office/drawing/2014/main" id="{839EBC9A-3DB9-4ECA-873D-9470AC66028B}"/>
              </a:ext>
            </a:extLst>
          </p:cNvPr>
          <p:cNvSpPr txBox="1"/>
          <p:nvPr/>
        </p:nvSpPr>
        <p:spPr>
          <a:xfrm>
            <a:off x="2935079" y="5328186"/>
            <a:ext cx="1376218" cy="369332"/>
          </a:xfrm>
          <a:prstGeom prst="rect">
            <a:avLst/>
          </a:prstGeom>
          <a:noFill/>
        </p:spPr>
        <p:txBody>
          <a:bodyPr wrap="square" rtlCol="0">
            <a:spAutoFit/>
          </a:bodyPr>
          <a:lstStyle/>
          <a:p>
            <a:pPr algn="ctr"/>
            <a:r>
              <a:rPr lang="en-US" dirty="0"/>
              <a:t>Epochs</a:t>
            </a:r>
          </a:p>
        </p:txBody>
      </p:sp>
      <p:sp>
        <p:nvSpPr>
          <p:cNvPr id="19" name="תיבת טקסט 18">
            <a:extLst>
              <a:ext uri="{FF2B5EF4-FFF2-40B4-BE49-F238E27FC236}">
                <a16:creationId xmlns:a16="http://schemas.microsoft.com/office/drawing/2014/main" id="{66B5F532-434B-4933-8C49-AD7A02A63E72}"/>
              </a:ext>
            </a:extLst>
          </p:cNvPr>
          <p:cNvSpPr txBox="1"/>
          <p:nvPr/>
        </p:nvSpPr>
        <p:spPr>
          <a:xfrm>
            <a:off x="7719462" y="5328186"/>
            <a:ext cx="1376218" cy="369332"/>
          </a:xfrm>
          <a:prstGeom prst="rect">
            <a:avLst/>
          </a:prstGeom>
          <a:noFill/>
        </p:spPr>
        <p:txBody>
          <a:bodyPr wrap="square" rtlCol="0">
            <a:spAutoFit/>
          </a:bodyPr>
          <a:lstStyle/>
          <a:p>
            <a:pPr algn="ctr"/>
            <a:r>
              <a:rPr lang="en-US" dirty="0"/>
              <a:t>Epochs</a:t>
            </a:r>
          </a:p>
        </p:txBody>
      </p:sp>
      <p:sp>
        <p:nvSpPr>
          <p:cNvPr id="20" name="תיבת טקסט 19">
            <a:extLst>
              <a:ext uri="{FF2B5EF4-FFF2-40B4-BE49-F238E27FC236}">
                <a16:creationId xmlns:a16="http://schemas.microsoft.com/office/drawing/2014/main" id="{D1245DBE-D4FE-4875-B15F-A1D6CED7CFEB}"/>
              </a:ext>
            </a:extLst>
          </p:cNvPr>
          <p:cNvSpPr txBox="1"/>
          <p:nvPr/>
        </p:nvSpPr>
        <p:spPr>
          <a:xfrm rot="16200000">
            <a:off x="1087867" y="3503584"/>
            <a:ext cx="1376218" cy="369332"/>
          </a:xfrm>
          <a:prstGeom prst="rect">
            <a:avLst/>
          </a:prstGeom>
          <a:noFill/>
        </p:spPr>
        <p:txBody>
          <a:bodyPr wrap="square" rtlCol="0">
            <a:spAutoFit/>
          </a:bodyPr>
          <a:lstStyle/>
          <a:p>
            <a:pPr algn="ctr"/>
            <a:r>
              <a:rPr lang="en-US" dirty="0"/>
              <a:t>Loss</a:t>
            </a:r>
          </a:p>
        </p:txBody>
      </p:sp>
      <p:sp>
        <p:nvSpPr>
          <p:cNvPr id="21" name="תיבת טקסט 20">
            <a:extLst>
              <a:ext uri="{FF2B5EF4-FFF2-40B4-BE49-F238E27FC236}">
                <a16:creationId xmlns:a16="http://schemas.microsoft.com/office/drawing/2014/main" id="{89A132C6-5676-4A2E-9B12-E1DDE79AEDDF}"/>
              </a:ext>
            </a:extLst>
          </p:cNvPr>
          <p:cNvSpPr txBox="1"/>
          <p:nvPr/>
        </p:nvSpPr>
        <p:spPr>
          <a:xfrm rot="16200000">
            <a:off x="5794787" y="3503584"/>
            <a:ext cx="1376218" cy="369332"/>
          </a:xfrm>
          <a:prstGeom prst="rect">
            <a:avLst/>
          </a:prstGeom>
          <a:noFill/>
        </p:spPr>
        <p:txBody>
          <a:bodyPr wrap="square" rtlCol="0">
            <a:spAutoFit/>
          </a:bodyPr>
          <a:lstStyle/>
          <a:p>
            <a:pPr algn="ctr"/>
            <a:r>
              <a:rPr lang="en-US" dirty="0"/>
              <a:t>Accuracy</a:t>
            </a:r>
          </a:p>
        </p:txBody>
      </p:sp>
      <p:sp>
        <p:nvSpPr>
          <p:cNvPr id="22" name="תיבת טקסט 21">
            <a:extLst>
              <a:ext uri="{FF2B5EF4-FFF2-40B4-BE49-F238E27FC236}">
                <a16:creationId xmlns:a16="http://schemas.microsoft.com/office/drawing/2014/main" id="{0EADF904-6267-4434-8CF9-CEDFA5DE7A6C}"/>
              </a:ext>
            </a:extLst>
          </p:cNvPr>
          <p:cNvSpPr txBox="1"/>
          <p:nvPr/>
        </p:nvSpPr>
        <p:spPr>
          <a:xfrm>
            <a:off x="2624612" y="2205988"/>
            <a:ext cx="1997152" cy="369332"/>
          </a:xfrm>
          <a:prstGeom prst="rect">
            <a:avLst/>
          </a:prstGeom>
          <a:noFill/>
        </p:spPr>
        <p:txBody>
          <a:bodyPr wrap="square" rtlCol="0">
            <a:spAutoFit/>
          </a:bodyPr>
          <a:lstStyle/>
          <a:p>
            <a:pPr algn="ctr"/>
            <a:r>
              <a:rPr lang="en-US" dirty="0"/>
              <a:t>Loss vs. epochs</a:t>
            </a:r>
          </a:p>
        </p:txBody>
      </p:sp>
      <p:sp>
        <p:nvSpPr>
          <p:cNvPr id="23" name="תיבת טקסט 22">
            <a:extLst>
              <a:ext uri="{FF2B5EF4-FFF2-40B4-BE49-F238E27FC236}">
                <a16:creationId xmlns:a16="http://schemas.microsoft.com/office/drawing/2014/main" id="{763147E6-5C6C-4215-98DF-EC5B8587074F}"/>
              </a:ext>
            </a:extLst>
          </p:cNvPr>
          <p:cNvSpPr txBox="1"/>
          <p:nvPr/>
        </p:nvSpPr>
        <p:spPr>
          <a:xfrm>
            <a:off x="7276829" y="2205988"/>
            <a:ext cx="2261484" cy="369332"/>
          </a:xfrm>
          <a:prstGeom prst="rect">
            <a:avLst/>
          </a:prstGeom>
          <a:noFill/>
        </p:spPr>
        <p:txBody>
          <a:bodyPr wrap="square" rtlCol="0">
            <a:spAutoFit/>
          </a:bodyPr>
          <a:lstStyle/>
          <a:p>
            <a:pPr algn="ctr"/>
            <a:r>
              <a:rPr lang="en-US" dirty="0"/>
              <a:t>Accuracy vs. epochs</a:t>
            </a:r>
          </a:p>
        </p:txBody>
      </p:sp>
      <p:pic>
        <p:nvPicPr>
          <p:cNvPr id="3" name="תמונה 2">
            <a:extLst>
              <a:ext uri="{FF2B5EF4-FFF2-40B4-BE49-F238E27FC236}">
                <a16:creationId xmlns:a16="http://schemas.microsoft.com/office/drawing/2014/main" id="{FA913754-241B-41A6-8A3E-F41312D5031D}"/>
              </a:ext>
            </a:extLst>
          </p:cNvPr>
          <p:cNvPicPr>
            <a:picLocks noChangeAspect="1"/>
          </p:cNvPicPr>
          <p:nvPr/>
        </p:nvPicPr>
        <p:blipFill rotWithShape="1">
          <a:blip r:embed="rId3">
            <a:extLst>
              <a:ext uri="{28A0092B-C50C-407E-A947-70E740481C1C}">
                <a14:useLocalDpi xmlns:a14="http://schemas.microsoft.com/office/drawing/2010/main" val="0"/>
              </a:ext>
            </a:extLst>
          </a:blip>
          <a:srcRect l="49001"/>
          <a:stretch/>
        </p:blipFill>
        <p:spPr>
          <a:xfrm>
            <a:off x="6707661" y="2575321"/>
            <a:ext cx="3461838" cy="2772406"/>
          </a:xfrm>
          <a:prstGeom prst="rect">
            <a:avLst/>
          </a:prstGeom>
          <a:solidFill>
            <a:schemeClr val="tx2">
              <a:lumMod val="50000"/>
            </a:schemeClr>
          </a:solidFill>
        </p:spPr>
      </p:pic>
      <p:pic>
        <p:nvPicPr>
          <p:cNvPr id="18" name="תמונה 17">
            <a:extLst>
              <a:ext uri="{FF2B5EF4-FFF2-40B4-BE49-F238E27FC236}">
                <a16:creationId xmlns:a16="http://schemas.microsoft.com/office/drawing/2014/main" id="{95BD7F68-F8EF-405A-95BD-BF289F6A2DB4}"/>
              </a:ext>
            </a:extLst>
          </p:cNvPr>
          <p:cNvPicPr>
            <a:picLocks noChangeAspect="1"/>
          </p:cNvPicPr>
          <p:nvPr/>
        </p:nvPicPr>
        <p:blipFill rotWithShape="1">
          <a:blip r:embed="rId3">
            <a:extLst>
              <a:ext uri="{28A0092B-C50C-407E-A947-70E740481C1C}">
                <a14:useLocalDpi xmlns:a14="http://schemas.microsoft.com/office/drawing/2010/main" val="0"/>
              </a:ext>
            </a:extLst>
          </a:blip>
          <a:srcRect r="50958"/>
          <a:stretch/>
        </p:blipFill>
        <p:spPr>
          <a:xfrm>
            <a:off x="1950264" y="2538475"/>
            <a:ext cx="3317275" cy="2762636"/>
          </a:xfrm>
          <a:prstGeom prst="rect">
            <a:avLst/>
          </a:prstGeom>
          <a:solidFill>
            <a:schemeClr val="tx2">
              <a:lumMod val="50000"/>
            </a:schemeClr>
          </a:solidFill>
        </p:spPr>
      </p:pic>
      <p:pic>
        <p:nvPicPr>
          <p:cNvPr id="4" name="תמונה 3">
            <a:extLst>
              <a:ext uri="{FF2B5EF4-FFF2-40B4-BE49-F238E27FC236}">
                <a16:creationId xmlns:a16="http://schemas.microsoft.com/office/drawing/2014/main" id="{9FD07780-F9A7-4F5F-8B61-C1031A58EB24}"/>
              </a:ext>
            </a:extLst>
          </p:cNvPr>
          <p:cNvPicPr>
            <a:picLocks noChangeAspect="1"/>
          </p:cNvPicPr>
          <p:nvPr/>
        </p:nvPicPr>
        <p:blipFill>
          <a:blip r:embed="rId4"/>
          <a:stretch>
            <a:fillRect/>
          </a:stretch>
        </p:blipFill>
        <p:spPr>
          <a:xfrm>
            <a:off x="3700128" y="6211541"/>
            <a:ext cx="4791744" cy="276264"/>
          </a:xfrm>
          <a:prstGeom prst="rect">
            <a:avLst/>
          </a:prstGeom>
        </p:spPr>
      </p:pic>
    </p:spTree>
    <p:extLst>
      <p:ext uri="{BB962C8B-B14F-4D97-AF65-F5344CB8AC3E}">
        <p14:creationId xmlns:p14="http://schemas.microsoft.com/office/powerpoint/2010/main" val="10907546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צפחה">
  <a:themeElements>
    <a:clrScheme name="צפחה">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צפחה">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צפחה">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TM04033929[[fn=צפחה]]</Template>
  <TotalTime>1599</TotalTime>
  <Words>3891</Words>
  <Application>Microsoft Office PowerPoint</Application>
  <PresentationFormat>מסך רחב</PresentationFormat>
  <Paragraphs>254</Paragraphs>
  <Slides>19</Slides>
  <Notes>17</Notes>
  <HiddenSlides>2</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19</vt:i4>
      </vt:variant>
    </vt:vector>
  </HeadingPairs>
  <TitlesOfParts>
    <vt:vector size="29" baseType="lpstr">
      <vt:lpstr>Arial</vt:lpstr>
      <vt:lpstr>Calibri</vt:lpstr>
      <vt:lpstr>Calisto MT</vt:lpstr>
      <vt:lpstr>Cambria Math</vt:lpstr>
      <vt:lpstr>Courier New</vt:lpstr>
      <vt:lpstr>JetBrains Mono</vt:lpstr>
      <vt:lpstr>Tahoma</vt:lpstr>
      <vt:lpstr>Times New Roman</vt:lpstr>
      <vt:lpstr>Wingdings 2</vt:lpstr>
      <vt:lpstr>צפחה</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Ariel Smooha</dc:creator>
  <cp:lastModifiedBy>Ariel Smooha</cp:lastModifiedBy>
  <cp:revision>58</cp:revision>
  <dcterms:created xsi:type="dcterms:W3CDTF">2021-08-02T06:29:10Z</dcterms:created>
  <dcterms:modified xsi:type="dcterms:W3CDTF">2021-08-15T07:20:14Z</dcterms:modified>
</cp:coreProperties>
</file>