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98" r:id="rId16"/>
    <p:sldId id="270" r:id="rId17"/>
    <p:sldId id="271" r:id="rId18"/>
    <p:sldId id="272" r:id="rId19"/>
    <p:sldId id="264" r:id="rId20"/>
    <p:sldId id="275" r:id="rId21"/>
    <p:sldId id="274" r:id="rId22"/>
    <p:sldId id="278" r:id="rId23"/>
    <p:sldId id="277" r:id="rId24"/>
    <p:sldId id="276" r:id="rId25"/>
    <p:sldId id="279" r:id="rId26"/>
    <p:sldId id="282" r:id="rId27"/>
    <p:sldId id="281" r:id="rId28"/>
    <p:sldId id="283" r:id="rId29"/>
    <p:sldId id="280" r:id="rId30"/>
    <p:sldId id="285" r:id="rId31"/>
    <p:sldId id="287" r:id="rId32"/>
    <p:sldId id="286" r:id="rId33"/>
    <p:sldId id="288" r:id="rId34"/>
    <p:sldId id="284" r:id="rId35"/>
    <p:sldId id="290" r:id="rId36"/>
    <p:sldId id="291" r:id="rId37"/>
    <p:sldId id="289" r:id="rId38"/>
    <p:sldId id="292" r:id="rId39"/>
    <p:sldId id="299" r:id="rId40"/>
    <p:sldId id="297" r:id="rId41"/>
    <p:sldId id="296" r:id="rId42"/>
    <p:sldId id="29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4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3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9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7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480E-FD62-4042-938F-AD24C3894C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vgamers.g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erto.com/page/2018-vmware-user-vtrail-ma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27432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#</a:t>
            </a:r>
            <a:r>
              <a:rPr lang="en-US" sz="6000" dirty="0" err="1" smtClean="0">
                <a:solidFill>
                  <a:schemeClr val="bg1"/>
                </a:solidFill>
              </a:rPr>
              <a:t>vCommunity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Benefits </a:t>
            </a:r>
            <a:r>
              <a:rPr lang="en-US" dirty="0">
                <a:solidFill>
                  <a:schemeClr val="bg1"/>
                </a:solidFill>
              </a:rPr>
              <a:t>for you,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your </a:t>
            </a:r>
            <a:r>
              <a:rPr lang="en-US" dirty="0">
                <a:solidFill>
                  <a:schemeClr val="bg1"/>
                </a:solidFill>
              </a:rPr>
              <a:t>team and your town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@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arielsanchezmor</a:t>
            </a:r>
            <a:endParaRPr 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And the NYNJ </a:t>
            </a:r>
            <a:r>
              <a:rPr lang="en-US" sz="3600" dirty="0" err="1" smtClean="0">
                <a:solidFill>
                  <a:schemeClr val="bg1"/>
                </a:solidFill>
              </a:rPr>
              <a:t>UserCon</a:t>
            </a:r>
            <a:r>
              <a:rPr lang="en-US" sz="3600" dirty="0" smtClean="0">
                <a:solidFill>
                  <a:schemeClr val="bg1"/>
                </a:solidFill>
              </a:rPr>
              <a:t>!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V1.1</a:t>
            </a: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59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Different ways to do </a:t>
            </a:r>
            <a:r>
              <a:rPr lang="en-US" dirty="0" err="1" smtClean="0">
                <a:solidFill>
                  <a:srgbClr val="00B0F0"/>
                </a:solidFill>
              </a:rPr>
              <a:t>vCommunity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ll thanks to the magic of the internet.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Most of the IT world speaks </a:t>
            </a:r>
            <a:r>
              <a:rPr lang="en-US" dirty="0" smtClean="0">
                <a:solidFill>
                  <a:schemeClr val="bg1"/>
                </a:solidFill>
              </a:rPr>
              <a:t>English!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Let’s go over all the ways to </a:t>
            </a:r>
            <a:r>
              <a:rPr lang="en-US" dirty="0" err="1" smtClean="0">
                <a:solidFill>
                  <a:schemeClr val="bg1"/>
                </a:solidFill>
              </a:rPr>
              <a:t>vCommunity</a:t>
            </a:r>
            <a:r>
              <a:rPr lang="en-US" dirty="0" smtClean="0">
                <a:solidFill>
                  <a:schemeClr val="bg1"/>
                </a:solidFill>
              </a:rPr>
              <a:t> in 2018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most important to me is twitter</a:t>
            </a:r>
          </a:p>
          <a:p>
            <a:r>
              <a:rPr lang="en-US" dirty="0">
                <a:solidFill>
                  <a:schemeClr val="bg1"/>
                </a:solidFill>
              </a:rPr>
              <a:t>-global </a:t>
            </a:r>
            <a:r>
              <a:rPr lang="en-US" dirty="0" smtClean="0">
                <a:solidFill>
                  <a:schemeClr val="bg1"/>
                </a:solidFill>
              </a:rPr>
              <a:t>directory of </a:t>
            </a:r>
            <a:r>
              <a:rPr lang="en-US" dirty="0" smtClean="0">
                <a:solidFill>
                  <a:schemeClr val="bg1"/>
                </a:solidFill>
              </a:rPr>
              <a:t>people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-‎hashtags are powerful</a:t>
            </a:r>
          </a:p>
        </p:txBody>
      </p:sp>
    </p:spTree>
    <p:extLst>
      <p:ext uri="{BB962C8B-B14F-4D97-AF65-F5344CB8AC3E}">
        <p14:creationId xmlns:p14="http://schemas.microsoft.com/office/powerpoint/2010/main" val="41296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Ways to start communicating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VMTN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forums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blogs.vmware.com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Reading </a:t>
            </a:r>
            <a:r>
              <a:rPr lang="en-US" dirty="0">
                <a:solidFill>
                  <a:schemeClr val="bg1"/>
                </a:solidFill>
              </a:rPr>
              <a:t>and commenting on </a:t>
            </a:r>
            <a:r>
              <a:rPr lang="en-US" dirty="0" smtClean="0">
                <a:solidFill>
                  <a:schemeClr val="bg1"/>
                </a:solidFill>
              </a:rPr>
              <a:t>other’s blogs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VMUG is HUGE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VMUG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-learn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-‎connect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-‎discover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-‎critical: reach out to the VMUG leaders, that they know </a:t>
            </a:r>
            <a:r>
              <a:rPr lang="en-US" dirty="0" smtClean="0">
                <a:solidFill>
                  <a:srgbClr val="FF0000"/>
                </a:solidFill>
              </a:rPr>
              <a:t>who you are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offer them </a:t>
            </a:r>
            <a:r>
              <a:rPr lang="en-US" b="1" dirty="0">
                <a:solidFill>
                  <a:srgbClr val="FF0000"/>
                </a:solidFill>
              </a:rPr>
              <a:t>to present in the </a:t>
            </a:r>
            <a:r>
              <a:rPr lang="en-US" b="1" dirty="0" smtClean="0">
                <a:solidFill>
                  <a:srgbClr val="FF0000"/>
                </a:solidFill>
              </a:rPr>
              <a:t>future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Leaders are so important to the </a:t>
            </a:r>
            <a:r>
              <a:rPr lang="en-US" b="1" dirty="0" err="1" smtClean="0">
                <a:solidFill>
                  <a:schemeClr val="bg1"/>
                </a:solidFill>
              </a:rPr>
              <a:t>vCommunity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vBrownBag</a:t>
            </a:r>
            <a:r>
              <a:rPr lang="en-US" dirty="0" smtClean="0">
                <a:solidFill>
                  <a:schemeClr val="bg1"/>
                </a:solidFill>
              </a:rPr>
              <a:t> = the best thing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By engineers, for engineers (Cody Bunch, Alastair)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Helping others is cool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it's </a:t>
            </a:r>
            <a:r>
              <a:rPr lang="en-US" dirty="0">
                <a:solidFill>
                  <a:schemeClr val="bg1"/>
                </a:solidFill>
              </a:rPr>
              <a:t>not all vendor </a:t>
            </a:r>
            <a:r>
              <a:rPr lang="en-US" dirty="0" smtClean="0">
                <a:solidFill>
                  <a:schemeClr val="bg1"/>
                </a:solidFill>
              </a:rPr>
              <a:t>fueled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TechTalks</a:t>
            </a:r>
            <a:r>
              <a:rPr lang="en-US" dirty="0" smtClean="0">
                <a:solidFill>
                  <a:schemeClr val="bg1"/>
                </a:solidFill>
              </a:rPr>
              <a:t>, Meet X, </a:t>
            </a:r>
            <a:r>
              <a:rPr lang="en-US" dirty="0" err="1" smtClean="0">
                <a:solidFill>
                  <a:schemeClr val="bg1"/>
                </a:solidFill>
              </a:rPr>
              <a:t>Commitmas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Cert-specific tracks, AWS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Latin America, Europe and </a:t>
            </a:r>
            <a:r>
              <a:rPr lang="en-US" dirty="0" err="1" smtClean="0">
                <a:solidFill>
                  <a:schemeClr val="bg1"/>
                </a:solidFill>
              </a:rPr>
              <a:t>Brasil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67000"/>
            <a:ext cx="24193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Other virtualization groups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We’re </a:t>
            </a:r>
            <a:r>
              <a:rPr lang="en-US" dirty="0" smtClean="0">
                <a:solidFill>
                  <a:schemeClr val="bg1"/>
                </a:solidFill>
              </a:rPr>
              <a:t>at VMUG </a:t>
            </a:r>
            <a:r>
              <a:rPr lang="en-US" dirty="0" smtClean="0">
                <a:solidFill>
                  <a:schemeClr val="bg1"/>
                </a:solidFill>
              </a:rPr>
              <a:t>today but </a:t>
            </a:r>
            <a:r>
              <a:rPr lang="en-US" dirty="0" smtClean="0">
                <a:solidFill>
                  <a:schemeClr val="bg1"/>
                </a:solidFill>
              </a:rPr>
              <a:t>I do go, around AFC championship time, to Foxboro #</a:t>
            </a:r>
            <a:r>
              <a:rPr lang="en-US" dirty="0" err="1" smtClean="0">
                <a:solidFill>
                  <a:schemeClr val="bg1"/>
                </a:solidFill>
              </a:rPr>
              <a:t>GoPats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There’s Meetups for every </a:t>
            </a:r>
            <a:r>
              <a:rPr lang="en-US" dirty="0" smtClean="0">
                <a:solidFill>
                  <a:schemeClr val="bg1"/>
                </a:solidFill>
              </a:rPr>
              <a:t>tech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vForum</a:t>
            </a:r>
            <a:r>
              <a:rPr lang="en-US" dirty="0" smtClean="0">
                <a:solidFill>
                  <a:schemeClr val="bg1"/>
                </a:solidFill>
              </a:rPr>
              <a:t>, Roadshows, lots of marketing events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2819400" cy="174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LinkedIn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Great if: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This isn’t formal enough for you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ou want to make LinkedIn your platform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There’s some good groups like VCP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you create anything, you can send to multiple social tools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Podcasts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Podcasts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-You have </a:t>
            </a:r>
            <a:r>
              <a:rPr lang="en-US" dirty="0" smtClean="0">
                <a:solidFill>
                  <a:schemeClr val="bg1"/>
                </a:solidFill>
              </a:rPr>
              <a:t>a long commute? I ENVY YOU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vGigaCast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from WI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Virtually Speaking is VMware based but community driven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Datanauts</a:t>
            </a:r>
            <a:r>
              <a:rPr lang="en-US" dirty="0" smtClean="0">
                <a:solidFill>
                  <a:schemeClr val="bg1"/>
                </a:solidFill>
              </a:rPr>
              <a:t> and Packet Pushers for Networking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Bunch </a:t>
            </a:r>
            <a:r>
              <a:rPr lang="en-US" dirty="0" smtClean="0">
                <a:solidFill>
                  <a:schemeClr val="bg1"/>
                </a:solidFill>
              </a:rPr>
              <a:t>of famous ones but I REALLY like </a:t>
            </a:r>
            <a:r>
              <a:rPr lang="en-US" b="1" dirty="0" smtClean="0">
                <a:solidFill>
                  <a:schemeClr val="bg1"/>
                </a:solidFill>
              </a:rPr>
              <a:t>Geek Whisperers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Slacks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If you’ve never used it, here’s my #1 tip: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Don’t run it as a webpage. Install the app and especially on your phone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VMware </a:t>
            </a:r>
            <a:r>
              <a:rPr lang="en-US" dirty="0" smtClean="0">
                <a:solidFill>
                  <a:schemeClr val="bg1"/>
                </a:solidFill>
              </a:rPr>
              <a:t>Code </a:t>
            </a:r>
            <a:r>
              <a:rPr lang="en-US" dirty="0" smtClean="0">
                <a:solidFill>
                  <a:schemeClr val="bg1"/>
                </a:solidFill>
              </a:rPr>
              <a:t>Slack is </a:t>
            </a:r>
            <a:r>
              <a:rPr lang="en-US" dirty="0" smtClean="0">
                <a:solidFill>
                  <a:schemeClr val="bg1"/>
                </a:solidFill>
              </a:rPr>
              <a:t>free and automation/programming related, which, be honest, you should get better at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Scheduled 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Virtual </a:t>
            </a:r>
            <a:r>
              <a:rPr lang="en-US" dirty="0" smtClean="0">
                <a:solidFill>
                  <a:schemeClr val="bg1"/>
                </a:solidFill>
              </a:rPr>
              <a:t>events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happen year-round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VMworld</a:t>
            </a:r>
            <a:r>
              <a:rPr lang="en-US" dirty="0" smtClean="0">
                <a:solidFill>
                  <a:schemeClr val="bg1"/>
                </a:solidFill>
              </a:rPr>
              <a:t> is really cool, especially when you realize it’s </a:t>
            </a:r>
            <a:r>
              <a:rPr lang="en-US" dirty="0" smtClean="0">
                <a:solidFill>
                  <a:schemeClr val="bg1"/>
                </a:solidFill>
              </a:rPr>
              <a:t>not all </a:t>
            </a:r>
            <a:r>
              <a:rPr lang="en-US" dirty="0" smtClean="0">
                <a:solidFill>
                  <a:schemeClr val="bg1"/>
                </a:solidFill>
              </a:rPr>
              <a:t>about the sessions!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 Talk </a:t>
            </a:r>
            <a:r>
              <a:rPr lang="en-US" dirty="0" smtClean="0">
                <a:solidFill>
                  <a:schemeClr val="bg1"/>
                </a:solidFill>
              </a:rPr>
              <a:t>to people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 Hang </a:t>
            </a:r>
            <a:r>
              <a:rPr lang="en-US" dirty="0" smtClean="0">
                <a:solidFill>
                  <a:schemeClr val="bg1"/>
                </a:solidFill>
              </a:rPr>
              <a:t>out in the common areas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 Check </a:t>
            </a:r>
            <a:r>
              <a:rPr lang="en-US" dirty="0" smtClean="0">
                <a:solidFill>
                  <a:schemeClr val="bg1"/>
                </a:solidFill>
              </a:rPr>
              <a:t>twitter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 Tailor </a:t>
            </a:r>
            <a:r>
              <a:rPr lang="en-US" dirty="0" smtClean="0">
                <a:solidFill>
                  <a:schemeClr val="bg1"/>
                </a:solidFill>
              </a:rPr>
              <a:t>the event so that you get what you want, but you also get pushed!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Contributing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Getting past "I don't know anything"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4" name="Picture 4" descr="Image result for imposter synd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29600" cy="43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Community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8288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group of people living in the same place or having a particular characteristic in common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 feeling of fellowship with others, as a result of sharing common attitudes, interests and goals</a:t>
            </a:r>
          </a:p>
        </p:txBody>
      </p:sp>
    </p:spTree>
    <p:extLst>
      <p:ext uri="{BB962C8B-B14F-4D97-AF65-F5344CB8AC3E}">
        <p14:creationId xmlns:p14="http://schemas.microsoft.com/office/powerpoint/2010/main" val="39599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We’re all on our own journey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Image result for knowledge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324600" cy="50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3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‎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ailure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 smtClean="0">
                <a:solidFill>
                  <a:schemeClr val="bg1"/>
                </a:solidFill>
              </a:rPr>
              <a:t>temporary!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Contributing is crucial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will learn so much more by teaching others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Presenting itself is something that takes practice to do well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Just try to get better each time. That’s 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Attitudes that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bigger discussion, but you will find a lot of good attitudes in the </a:t>
            </a:r>
            <a:r>
              <a:rPr lang="en-US" dirty="0" err="1" smtClean="0">
                <a:solidFill>
                  <a:schemeClr val="bg1"/>
                </a:solidFill>
              </a:rPr>
              <a:t>vCommunity</a:t>
            </a:r>
            <a:r>
              <a:rPr lang="en-US" dirty="0" smtClean="0">
                <a:solidFill>
                  <a:schemeClr val="bg1"/>
                </a:solidFill>
              </a:rPr>
              <a:t>. It’s a really encouraging crowd!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Everyone </a:t>
            </a:r>
            <a:r>
              <a:rPr lang="en-US" dirty="0">
                <a:solidFill>
                  <a:schemeClr val="bg1"/>
                </a:solidFill>
              </a:rPr>
              <a:t>brings something to the table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1) The most required </a:t>
            </a:r>
            <a:r>
              <a:rPr lang="en-US" dirty="0" smtClean="0">
                <a:solidFill>
                  <a:schemeClr val="bg1"/>
                </a:solidFill>
              </a:rPr>
              <a:t>attitude:</a:t>
            </a:r>
            <a:r>
              <a:rPr lang="en-US" dirty="0" smtClean="0">
                <a:solidFill>
                  <a:schemeClr val="bg1"/>
                </a:solidFill>
              </a:rPr>
              <a:t> Positivism!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I'll personally help </a:t>
            </a:r>
            <a:r>
              <a:rPr lang="en-US" dirty="0">
                <a:solidFill>
                  <a:schemeClr val="bg1"/>
                </a:solidFill>
              </a:rPr>
              <a:t>you get there</a:t>
            </a:r>
          </a:p>
        </p:txBody>
      </p:sp>
    </p:spTree>
    <p:extLst>
      <p:ext uri="{BB962C8B-B14F-4D97-AF65-F5344CB8AC3E}">
        <p14:creationId xmlns:p14="http://schemas.microsoft.com/office/powerpoint/2010/main" val="12002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Attitudes that </a:t>
            </a:r>
            <a:r>
              <a:rPr lang="en-US" dirty="0" smtClean="0">
                <a:solidFill>
                  <a:schemeClr val="bg1"/>
                </a:solidFill>
              </a:rPr>
              <a:t>build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2) Frankness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‎If </a:t>
            </a:r>
            <a:r>
              <a:rPr lang="en-US" dirty="0">
                <a:solidFill>
                  <a:schemeClr val="bg1"/>
                </a:solidFill>
              </a:rPr>
              <a:t>you think </a:t>
            </a:r>
            <a:r>
              <a:rPr lang="en-US" dirty="0" smtClean="0">
                <a:solidFill>
                  <a:schemeClr val="bg1"/>
                </a:solidFill>
              </a:rPr>
              <a:t>I'm </a:t>
            </a:r>
            <a:r>
              <a:rPr lang="en-US" dirty="0">
                <a:solidFill>
                  <a:schemeClr val="bg1"/>
                </a:solidFill>
              </a:rPr>
              <a:t>wrong, that's ok! Show me, I want to get better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-‎I would rather you tell me </a:t>
            </a:r>
            <a:r>
              <a:rPr lang="en-US" dirty="0" smtClean="0">
                <a:solidFill>
                  <a:schemeClr val="bg1"/>
                </a:solidFill>
              </a:rPr>
              <a:t>now than wait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3) Respect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‎ Always </a:t>
            </a:r>
            <a:r>
              <a:rPr lang="en-US" dirty="0">
                <a:solidFill>
                  <a:schemeClr val="bg1"/>
                </a:solidFill>
              </a:rPr>
              <a:t>be nice and treat others like you would like to be treated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-Really caring about people. Jobs </a:t>
            </a:r>
            <a:r>
              <a:rPr lang="en-US" dirty="0" smtClean="0">
                <a:solidFill>
                  <a:schemeClr val="bg1"/>
                </a:solidFill>
              </a:rPr>
              <a:t>can change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but friends </a:t>
            </a:r>
            <a:r>
              <a:rPr lang="en-US" dirty="0">
                <a:solidFill>
                  <a:schemeClr val="bg1"/>
                </a:solidFill>
              </a:rPr>
              <a:t>can last forever</a:t>
            </a:r>
          </a:p>
        </p:txBody>
      </p:sp>
    </p:spTree>
    <p:extLst>
      <p:ext uri="{BB962C8B-B14F-4D97-AF65-F5344CB8AC3E}">
        <p14:creationId xmlns:p14="http://schemas.microsoft.com/office/powerpoint/2010/main" val="42133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Easy ways to 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feel you need to learn more? Volunteer at work to help in the difficult VMware projects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You’re learning enough? Take notes, sanitize the data for internet, and blog about 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Can’t really test and do stuff at work? </a:t>
            </a:r>
            <a:r>
              <a:rPr lang="en-US" dirty="0" err="1" smtClean="0">
                <a:solidFill>
                  <a:schemeClr val="bg1"/>
                </a:solidFill>
              </a:rPr>
              <a:t>Homelab</a:t>
            </a:r>
            <a:r>
              <a:rPr lang="en-US" dirty="0" smtClean="0">
                <a:solidFill>
                  <a:schemeClr val="bg1"/>
                </a:solidFill>
              </a:rPr>
              <a:t>! VMUG Advantage </a:t>
            </a:r>
            <a:r>
              <a:rPr lang="en-US" dirty="0" smtClean="0">
                <a:solidFill>
                  <a:schemeClr val="bg1"/>
                </a:solidFill>
              </a:rPr>
              <a:t>is a great </a:t>
            </a:r>
            <a:r>
              <a:rPr lang="en-US" dirty="0" smtClean="0">
                <a:solidFill>
                  <a:schemeClr val="bg1"/>
                </a:solidFill>
              </a:rPr>
              <a:t>value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$12 domains.google.com Blogger, wordpress.com, GitHub pages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 at User Meetings and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smtClean="0">
                <a:solidFill>
                  <a:schemeClr val="bg1"/>
                </a:solidFill>
              </a:rPr>
              <a:t>VMUGs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whiteboard sessions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 Internal ‎</a:t>
            </a:r>
            <a:r>
              <a:rPr lang="en-US" dirty="0">
                <a:solidFill>
                  <a:schemeClr val="bg1"/>
                </a:solidFill>
              </a:rPr>
              <a:t>lunch and </a:t>
            </a:r>
            <a:r>
              <a:rPr lang="en-US" dirty="0" smtClean="0">
                <a:solidFill>
                  <a:schemeClr val="bg1"/>
                </a:solidFill>
              </a:rPr>
              <a:t>learns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Record yourself and put it on YouTube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Share your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Share as </a:t>
            </a:r>
            <a:r>
              <a:rPr lang="en-US" dirty="0">
                <a:solidFill>
                  <a:schemeClr val="bg1"/>
                </a:solidFill>
              </a:rPr>
              <a:t>open </a:t>
            </a:r>
            <a:r>
              <a:rPr lang="en-US" dirty="0" smtClean="0">
                <a:solidFill>
                  <a:schemeClr val="bg1"/>
                </a:solidFill>
              </a:rPr>
              <a:t>source if you can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-everybody </a:t>
            </a:r>
            <a:r>
              <a:rPr lang="en-US" strike="sngStrike" dirty="0" smtClean="0">
                <a:solidFill>
                  <a:schemeClr val="bg1"/>
                </a:solidFill>
              </a:rPr>
              <a:t>steals</a:t>
            </a:r>
            <a:r>
              <a:rPr lang="en-US" dirty="0" smtClean="0">
                <a:solidFill>
                  <a:schemeClr val="bg1"/>
                </a:solidFill>
              </a:rPr>
              <a:t> shares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powerCLI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 err="1" smtClean="0">
                <a:solidFill>
                  <a:schemeClr val="bg1"/>
                </a:solidFill>
              </a:rPr>
              <a:t>esxcli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or…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-API/SDK interactions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-‎VMware Code Sample Exchange</a:t>
            </a:r>
          </a:p>
        </p:txBody>
      </p:sp>
    </p:spTree>
    <p:extLst>
      <p:ext uri="{BB962C8B-B14F-4D97-AF65-F5344CB8AC3E}">
        <p14:creationId xmlns:p14="http://schemas.microsoft.com/office/powerpoint/2010/main" val="24853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Help organize meetups, local or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All of these, twitter hashtags!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vBeers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vBrisket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err="1">
                <a:solidFill>
                  <a:schemeClr val="bg1"/>
                </a:solidFill>
              </a:rPr>
              <a:t>vCurry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err="1">
                <a:solidFill>
                  <a:schemeClr val="bg1"/>
                </a:solidFill>
              </a:rPr>
              <a:t>vChicken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err="1">
                <a:solidFill>
                  <a:schemeClr val="bg1"/>
                </a:solidFill>
              </a:rPr>
              <a:t>vCoffee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err="1">
                <a:solidFill>
                  <a:schemeClr val="bg1"/>
                </a:solidFill>
              </a:rPr>
              <a:t>vAnime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err="1">
                <a:solidFill>
                  <a:schemeClr val="bg1"/>
                </a:solidFill>
              </a:rPr>
              <a:t>vFitbit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err="1">
                <a:solidFill>
                  <a:schemeClr val="bg1"/>
                </a:solidFill>
              </a:rPr>
              <a:t>vGamers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vgamers.gg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Become a VMUG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People change jobs, reliable new leaders that </a:t>
            </a:r>
            <a:r>
              <a:rPr lang="en-US" dirty="0" smtClean="0">
                <a:solidFill>
                  <a:schemeClr val="bg1"/>
                </a:solidFill>
              </a:rPr>
              <a:t>bring ideas on how to improve </a:t>
            </a:r>
            <a:r>
              <a:rPr lang="en-US" dirty="0" smtClean="0">
                <a:solidFill>
                  <a:schemeClr val="bg1"/>
                </a:solidFill>
              </a:rPr>
              <a:t>things are always </a:t>
            </a:r>
            <a:r>
              <a:rPr lang="en-US" dirty="0" smtClean="0">
                <a:solidFill>
                  <a:schemeClr val="bg1"/>
                </a:solidFill>
              </a:rPr>
              <a:t>welcome!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Be </a:t>
            </a:r>
            <a:r>
              <a:rPr lang="en-US" dirty="0">
                <a:solidFill>
                  <a:schemeClr val="bg1"/>
                </a:solidFill>
              </a:rPr>
              <a:t>responsive and responsible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‎</a:t>
            </a:r>
            <a:r>
              <a:rPr lang="en-US" dirty="0">
                <a:solidFill>
                  <a:schemeClr val="bg1"/>
                </a:solidFill>
              </a:rPr>
              <a:t>Understand that you have to cater both to new, medium and old attendees</a:t>
            </a:r>
          </a:p>
        </p:txBody>
      </p:sp>
    </p:spTree>
    <p:extLst>
      <p:ext uri="{BB962C8B-B14F-4D97-AF65-F5344CB8AC3E}">
        <p14:creationId xmlns:p14="http://schemas.microsoft.com/office/powerpoint/2010/main" val="25765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Submit CFPs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Call For Papers is typically some months before a </a:t>
            </a:r>
            <a:r>
              <a:rPr lang="en-US" dirty="0" err="1" smtClean="0">
                <a:solidFill>
                  <a:schemeClr val="bg1"/>
                </a:solidFill>
              </a:rPr>
              <a:t>conf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you think you *could* talk about something for 40 minutes, then please </a:t>
            </a:r>
            <a:r>
              <a:rPr lang="en-US" dirty="0" smtClean="0">
                <a:solidFill>
                  <a:schemeClr val="bg1"/>
                </a:solidFill>
              </a:rPr>
              <a:t>submit!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You don't need to have it ready!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-Title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-Key takeaways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-Summary</a:t>
            </a:r>
          </a:p>
        </p:txBody>
      </p:sp>
    </p:spTree>
    <p:extLst>
      <p:ext uri="{BB962C8B-B14F-4D97-AF65-F5344CB8AC3E}">
        <p14:creationId xmlns:p14="http://schemas.microsoft.com/office/powerpoint/2010/main" val="33721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My story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 you can take advantage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Typical evolution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Different methods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Find a way to contribute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Benefits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 will this help my team too?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 will this improve my town?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BENEFITS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of this will bring you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Friends!!!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-‎Contacts for when you need help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‎”Resume” to </a:t>
            </a:r>
            <a:r>
              <a:rPr lang="en-US" dirty="0">
                <a:solidFill>
                  <a:schemeClr val="bg1"/>
                </a:solidFill>
              </a:rPr>
              <a:t>apply for </a:t>
            </a:r>
            <a:r>
              <a:rPr lang="en-US" dirty="0" err="1">
                <a:solidFill>
                  <a:schemeClr val="bg1"/>
                </a:solidFill>
              </a:rPr>
              <a:t>vExpert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-‎New knowledge - keeping up to date!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-‎Knowing who knows about X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Aaccess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career mentors</a:t>
            </a:r>
          </a:p>
        </p:txBody>
      </p:sp>
    </p:spTree>
    <p:extLst>
      <p:ext uri="{BB962C8B-B14F-4D97-AF65-F5344CB8AC3E}">
        <p14:creationId xmlns:p14="http://schemas.microsoft.com/office/powerpoint/2010/main" val="27343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Vendor awards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vExpert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Veeam</a:t>
            </a:r>
            <a:r>
              <a:rPr lang="en-US" dirty="0">
                <a:solidFill>
                  <a:schemeClr val="bg1"/>
                </a:solidFill>
              </a:rPr>
              <a:t> Vanguard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EMC, Cisco, </a:t>
            </a:r>
            <a:r>
              <a:rPr lang="en-US" dirty="0" err="1">
                <a:solidFill>
                  <a:schemeClr val="bg1"/>
                </a:solidFill>
              </a:rPr>
              <a:t>RedHat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Free licenses and subscriptions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Swag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Private events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Beta and feedback groups</a:t>
            </a:r>
          </a:p>
        </p:txBody>
      </p:sp>
    </p:spTree>
    <p:extLst>
      <p:ext uri="{BB962C8B-B14F-4D97-AF65-F5344CB8AC3E}">
        <p14:creationId xmlns:p14="http://schemas.microsoft.com/office/powerpoint/2010/main" val="23759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Not all </a:t>
            </a:r>
            <a:r>
              <a:rPr lang="en-US" dirty="0" smtClean="0">
                <a:solidFill>
                  <a:schemeClr val="bg1"/>
                </a:solidFill>
              </a:rPr>
              <a:t>driven by vendor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Unexpected freebies, some vendor, others sponsored by </a:t>
            </a:r>
            <a:r>
              <a:rPr lang="en-US" dirty="0" err="1">
                <a:solidFill>
                  <a:schemeClr val="bg1"/>
                </a:solidFill>
              </a:rPr>
              <a:t>vCommunity</a:t>
            </a:r>
            <a:r>
              <a:rPr lang="en-US" dirty="0">
                <a:solidFill>
                  <a:schemeClr val="bg1"/>
                </a:solidFill>
              </a:rPr>
              <a:t> peeps themselves!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Conf</a:t>
            </a:r>
            <a:r>
              <a:rPr lang="en-US" dirty="0">
                <a:solidFill>
                  <a:schemeClr val="bg1"/>
                </a:solidFill>
              </a:rPr>
              <a:t> passes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-Buddies with who to split costs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-Stickers and swag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Books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Vouchers </a:t>
            </a:r>
            <a:r>
              <a:rPr lang="en-US" dirty="0" smtClean="0">
                <a:solidFill>
                  <a:schemeClr val="bg1"/>
                </a:solidFill>
              </a:rPr>
              <a:t>heh ;)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So how does this </a:t>
            </a:r>
            <a:r>
              <a:rPr lang="en-US" dirty="0">
                <a:solidFill>
                  <a:srgbClr val="00B0F0"/>
                </a:solidFill>
              </a:rPr>
              <a:t>help my team?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will notice 3 things: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-you </a:t>
            </a:r>
            <a:r>
              <a:rPr lang="en-US" dirty="0">
                <a:solidFill>
                  <a:schemeClr val="bg1"/>
                </a:solidFill>
              </a:rPr>
              <a:t>could be doing things better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-‎you see the value in having frank </a:t>
            </a:r>
            <a:r>
              <a:rPr lang="en-US" dirty="0" smtClean="0">
                <a:solidFill>
                  <a:schemeClr val="bg1"/>
                </a:solidFill>
              </a:rPr>
              <a:t>(but good-intentioned) </a:t>
            </a:r>
            <a:r>
              <a:rPr lang="en-US" dirty="0">
                <a:solidFill>
                  <a:schemeClr val="bg1"/>
                </a:solidFill>
              </a:rPr>
              <a:t>discussions and </a:t>
            </a:r>
            <a:r>
              <a:rPr lang="en-US" dirty="0" smtClean="0">
                <a:solidFill>
                  <a:schemeClr val="bg1"/>
                </a:solidFill>
              </a:rPr>
              <a:t>doing </a:t>
            </a:r>
            <a:r>
              <a:rPr lang="en-US" dirty="0">
                <a:solidFill>
                  <a:schemeClr val="bg1"/>
                </a:solidFill>
              </a:rPr>
              <a:t>things like whiteboard or test stuff with colleagues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 you learn that knowledge hoarding is a negative </a:t>
            </a:r>
            <a:r>
              <a:rPr lang="en-US" dirty="0" smtClean="0">
                <a:solidFill>
                  <a:schemeClr val="bg1"/>
                </a:solidFill>
              </a:rPr>
              <a:t>attitude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the more you share, the better it is for everyone, </a:t>
            </a:r>
            <a:r>
              <a:rPr lang="en-US" dirty="0" smtClean="0">
                <a:solidFill>
                  <a:schemeClr val="bg1"/>
                </a:solidFill>
              </a:rPr>
              <a:t>but especially </a:t>
            </a:r>
            <a:r>
              <a:rPr lang="en-US" b="1" dirty="0">
                <a:solidFill>
                  <a:schemeClr val="bg1"/>
                </a:solidFill>
              </a:rPr>
              <a:t>yourself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0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l</a:t>
            </a:r>
            <a:r>
              <a:rPr lang="en-US" dirty="0" smtClean="0">
                <a:solidFill>
                  <a:schemeClr val="bg1"/>
                </a:solidFill>
              </a:rPr>
              <a:t>earn </a:t>
            </a:r>
            <a:r>
              <a:rPr lang="en-US" dirty="0" smtClean="0">
                <a:solidFill>
                  <a:schemeClr val="bg1"/>
                </a:solidFill>
              </a:rPr>
              <a:t>how others do </a:t>
            </a:r>
            <a:r>
              <a:rPr lang="en-US" dirty="0" smtClean="0">
                <a:solidFill>
                  <a:schemeClr val="bg1"/>
                </a:solidFill>
              </a:rPr>
              <a:t>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Once </a:t>
            </a:r>
            <a:r>
              <a:rPr lang="en-US" dirty="0">
                <a:solidFill>
                  <a:schemeClr val="bg1"/>
                </a:solidFill>
              </a:rPr>
              <a:t>you learn more, share it. Learn about working in Pilot/Co-Pilot, so that you can have real vacations and off time</a:t>
            </a:r>
            <a:r>
              <a:rPr lang="en-US" dirty="0">
                <a:solidFill>
                  <a:schemeClr val="bg1"/>
                </a:solidFill>
              </a:rPr>
              <a:t>. IT burnout is avoidable!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>
                <a:solidFill>
                  <a:schemeClr val="bg1"/>
                </a:solidFill>
              </a:rPr>
              <a:t>can only do new things if you stop doing old things</a:t>
            </a:r>
            <a:r>
              <a:rPr lang="en-US" dirty="0" smtClean="0">
                <a:solidFill>
                  <a:schemeClr val="bg1"/>
                </a:solidFill>
              </a:rPr>
              <a:t>. Unreplaceable means </a:t>
            </a:r>
            <a:r>
              <a:rPr lang="en-US" dirty="0" err="1" smtClean="0">
                <a:solidFill>
                  <a:schemeClr val="bg1"/>
                </a:solidFill>
              </a:rPr>
              <a:t>unpromotable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Don’t accept a job you don’t love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Hate your current job? Give it to someone else who wants to learn it, collaboratively </a:t>
            </a:r>
            <a:r>
              <a:rPr lang="en-US" dirty="0" smtClean="0">
                <a:solidFill>
                  <a:schemeClr val="bg1"/>
                </a:solidFill>
              </a:rPr>
              <a:t>improve </a:t>
            </a:r>
            <a:r>
              <a:rPr lang="en-US" dirty="0">
                <a:solidFill>
                  <a:schemeClr val="bg1"/>
                </a:solidFill>
              </a:rPr>
              <a:t>it during the handoff, and find something you really like!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Sometimes </a:t>
            </a:r>
            <a:r>
              <a:rPr lang="en-US" dirty="0">
                <a:solidFill>
                  <a:schemeClr val="bg1"/>
                </a:solidFill>
              </a:rPr>
              <a:t>you can, sometimes you can't, but work towards your happiness </a:t>
            </a:r>
            <a:r>
              <a:rPr lang="en-US" dirty="0" smtClean="0">
                <a:solidFill>
                  <a:schemeClr val="bg1"/>
                </a:solidFill>
              </a:rPr>
              <a:t>always</a:t>
            </a:r>
            <a:r>
              <a:rPr lang="en-US" dirty="0" smtClean="0">
                <a:solidFill>
                  <a:schemeClr val="bg1"/>
                </a:solidFill>
              </a:rPr>
              <a:t>. 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makes a difference for you and your co-workers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0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Improving your town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know. Not everyone wants to do all of this stuff.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But! Even if you only do this at the local level, it will be awesome and it will matter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Lots of VMUG leaders are not especially active </a:t>
            </a:r>
            <a:r>
              <a:rPr lang="en-US" dirty="0" smtClean="0">
                <a:solidFill>
                  <a:schemeClr val="bg1"/>
                </a:solidFill>
              </a:rPr>
              <a:t>online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Lots </a:t>
            </a:r>
            <a:r>
              <a:rPr lang="en-US" dirty="0">
                <a:solidFill>
                  <a:schemeClr val="bg1"/>
                </a:solidFill>
              </a:rPr>
              <a:t>of really smart SEs and engineers only shine through their </a:t>
            </a:r>
            <a:r>
              <a:rPr lang="en-US" dirty="0" smtClean="0">
                <a:solidFill>
                  <a:schemeClr val="bg1"/>
                </a:solidFill>
              </a:rPr>
              <a:t>work in face to face settings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 </a:t>
            </a:r>
            <a:r>
              <a:rPr lang="en-US" dirty="0" err="1" smtClean="0">
                <a:solidFill>
                  <a:schemeClr val="bg1"/>
                </a:solidFill>
              </a:rPr>
              <a:t>vCommunity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locally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Host smaller meetings closer to you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dont</a:t>
            </a:r>
            <a:r>
              <a:rPr lang="en-US" dirty="0">
                <a:solidFill>
                  <a:schemeClr val="bg1"/>
                </a:solidFill>
              </a:rPr>
              <a:t> need a sponsor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-‎just a whiteboard and some chairs (typical office)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-‎however small, publicize and share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 could be 3 guys having coffee, or </a:t>
            </a:r>
            <a:r>
              <a:rPr lang="en-US" dirty="0" smtClean="0">
                <a:solidFill>
                  <a:schemeClr val="bg1"/>
                </a:solidFill>
              </a:rPr>
              <a:t>burger/beer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PGHLittleHack</a:t>
            </a:r>
            <a:r>
              <a:rPr lang="en-US" dirty="0" smtClean="0">
                <a:solidFill>
                  <a:schemeClr val="bg1"/>
                </a:solidFill>
              </a:rPr>
              <a:t> inspired by the </a:t>
            </a:r>
            <a:r>
              <a:rPr lang="en-US" dirty="0" err="1" smtClean="0">
                <a:solidFill>
                  <a:schemeClr val="bg1"/>
                </a:solidFill>
              </a:rPr>
              <a:t>VMworld</a:t>
            </a:r>
            <a:r>
              <a:rPr lang="en-US" dirty="0" smtClean="0">
                <a:solidFill>
                  <a:schemeClr val="bg1"/>
                </a:solidFill>
              </a:rPr>
              <a:t> Hackathon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Community is what </a:t>
            </a:r>
            <a:r>
              <a:rPr lang="en-US" dirty="0" smtClean="0">
                <a:solidFill>
                  <a:schemeClr val="bg1"/>
                </a:solidFill>
              </a:rPr>
              <a:t>matters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want to keep having a conversation with someone, let them know. Offer to make the next meeting with them </a:t>
            </a:r>
            <a:r>
              <a:rPr lang="en-US" dirty="0" smtClean="0">
                <a:solidFill>
                  <a:schemeClr val="bg1"/>
                </a:solidFill>
              </a:rPr>
              <a:t>easy (pay for coffee,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).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Don't </a:t>
            </a:r>
            <a:r>
              <a:rPr lang="en-US" dirty="0">
                <a:solidFill>
                  <a:schemeClr val="bg1"/>
                </a:solidFill>
              </a:rPr>
              <a:t>be shy </a:t>
            </a:r>
            <a:r>
              <a:rPr lang="en-US" dirty="0" smtClean="0">
                <a:solidFill>
                  <a:schemeClr val="bg1"/>
                </a:solidFill>
              </a:rPr>
              <a:t>to approach </a:t>
            </a:r>
            <a:r>
              <a:rPr lang="en-US" dirty="0" smtClean="0">
                <a:solidFill>
                  <a:schemeClr val="bg1"/>
                </a:solidFill>
              </a:rPr>
              <a:t>people. More often than not you will get a positive experience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Always remember to be nice and that everyone has good and bad days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Other resources!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vTrail</a:t>
            </a:r>
            <a:r>
              <a:rPr lang="en-US" dirty="0" smtClean="0">
                <a:solidFill>
                  <a:schemeClr val="bg1"/>
                </a:solidFill>
              </a:rPr>
              <a:t> Map for </a:t>
            </a:r>
            <a:r>
              <a:rPr lang="en-US" dirty="0" err="1" smtClean="0">
                <a:solidFill>
                  <a:schemeClr val="bg1"/>
                </a:solidFill>
              </a:rPr>
              <a:t>VMworld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Your local boy Nick </a:t>
            </a:r>
            <a:r>
              <a:rPr lang="en-US" dirty="0" err="1" smtClean="0">
                <a:solidFill>
                  <a:schemeClr val="bg1"/>
                </a:solidFill>
              </a:rPr>
              <a:t>Scuola</a:t>
            </a:r>
            <a:r>
              <a:rPr lang="en-US" dirty="0" smtClean="0">
                <a:solidFill>
                  <a:schemeClr val="bg1"/>
                </a:solidFill>
              </a:rPr>
              <a:t> was instrumental to this resource getting published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brought one if you want to see it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https://www.zerto.com/page/2018-vmware-user-vtrail-map/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 you know of others?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49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favor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Take a pic during this session. Anything you want – the stage, your co-worker, I encourage selfies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We’ll do something with it near the end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Activity time!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Now, who </a:t>
            </a:r>
            <a:r>
              <a:rPr lang="en-US" dirty="0" smtClean="0">
                <a:solidFill>
                  <a:schemeClr val="bg1"/>
                </a:solidFill>
              </a:rPr>
              <a:t>doesn’t have </a:t>
            </a:r>
            <a:r>
              <a:rPr lang="en-US" dirty="0">
                <a:solidFill>
                  <a:schemeClr val="bg1"/>
                </a:solidFill>
              </a:rPr>
              <a:t>twitter?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@ to tag someone (they get a notification)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#tag a </a:t>
            </a:r>
            <a:r>
              <a:rPr lang="en-US" dirty="0">
                <a:solidFill>
                  <a:schemeClr val="bg1"/>
                </a:solidFill>
              </a:rPr>
              <a:t>topic (this #something is searchable)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DM is a private message (can be multiuser)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nycvmug</a:t>
            </a:r>
            <a:r>
              <a:rPr lang="en-US" dirty="0" smtClean="0">
                <a:solidFill>
                  <a:schemeClr val="bg1"/>
                </a:solidFill>
              </a:rPr>
              <a:t> @</a:t>
            </a:r>
            <a:r>
              <a:rPr lang="en-US" dirty="0" err="1" smtClean="0">
                <a:solidFill>
                  <a:schemeClr val="bg1"/>
                </a:solidFill>
              </a:rPr>
              <a:t>nj_</a:t>
            </a:r>
            <a:r>
              <a:rPr lang="en-US" dirty="0" err="1" smtClean="0">
                <a:solidFill>
                  <a:schemeClr val="bg1"/>
                </a:solidFill>
              </a:rPr>
              <a:t>vmug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NYNJUserCon</a:t>
            </a:r>
            <a:r>
              <a:rPr lang="en-US" dirty="0" smtClean="0">
                <a:solidFill>
                  <a:schemeClr val="bg1"/>
                </a:solidFill>
              </a:rPr>
              <a:t> #NYNJVMUG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@wildcard78 @</a:t>
            </a:r>
            <a:r>
              <a:rPr lang="en-US" dirty="0" err="1" smtClean="0">
                <a:solidFill>
                  <a:schemeClr val="bg1"/>
                </a:solidFill>
              </a:rPr>
              <a:t>nscuola</a:t>
            </a:r>
            <a:r>
              <a:rPr lang="en-US" dirty="0" smtClean="0">
                <a:solidFill>
                  <a:schemeClr val="bg1"/>
                </a:solidFill>
              </a:rPr>
              <a:t> @</a:t>
            </a:r>
            <a:r>
              <a:rPr lang="en-US" dirty="0" err="1" smtClean="0">
                <a:solidFill>
                  <a:schemeClr val="bg1"/>
                </a:solidFill>
              </a:rPr>
              <a:t>ben_liebowitz</a:t>
            </a:r>
            <a:r>
              <a:rPr lang="en-US" dirty="0" smtClean="0">
                <a:solidFill>
                  <a:schemeClr val="bg1"/>
                </a:solidFill>
              </a:rPr>
              <a:t> @</a:t>
            </a:r>
            <a:r>
              <a:rPr lang="en-US" dirty="0" err="1" smtClean="0">
                <a:solidFill>
                  <a:schemeClr val="bg1"/>
                </a:solidFill>
              </a:rPr>
              <a:t>AntonZnyc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arielsanchezmor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cswolf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Can I help you get started?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Post the pic with the hashtag #</a:t>
            </a:r>
            <a:r>
              <a:rPr lang="en-US" dirty="0" err="1">
                <a:solidFill>
                  <a:schemeClr val="bg1"/>
                </a:solidFill>
              </a:rPr>
              <a:t>vCommunity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chemeClr val="bg1"/>
                </a:solidFill>
              </a:rPr>
              <a:t>I'll </a:t>
            </a:r>
            <a:r>
              <a:rPr lang="en-US" dirty="0">
                <a:solidFill>
                  <a:schemeClr val="bg1"/>
                </a:solidFill>
              </a:rPr>
              <a:t>follow you. If we follow each other, we will be able to send private messages as well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/>
                </a:solidFill>
              </a:rPr>
              <a:t>especially want to know if I can help you in any way. If anything you saw is a "thing you'd like to </a:t>
            </a:r>
            <a:r>
              <a:rPr lang="en-US" dirty="0" smtClean="0">
                <a:solidFill>
                  <a:schemeClr val="bg1"/>
                </a:solidFill>
              </a:rPr>
              <a:t>have" </a:t>
            </a:r>
            <a:r>
              <a:rPr lang="en-US" dirty="0">
                <a:solidFill>
                  <a:schemeClr val="bg1"/>
                </a:solidFill>
              </a:rPr>
              <a:t>I'll help you get there! Let's grab some time today after </a:t>
            </a:r>
            <a:r>
              <a:rPr lang="en-US" dirty="0" smtClean="0">
                <a:solidFill>
                  <a:schemeClr val="bg1"/>
                </a:solidFill>
              </a:rPr>
              <a:t>this!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Now some testimonials!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Anybody is welcome to come to the microphone and tell us their experience in the #</a:t>
            </a:r>
            <a:r>
              <a:rPr lang="en-US" dirty="0" err="1" smtClean="0">
                <a:solidFill>
                  <a:schemeClr val="bg1"/>
                </a:solidFill>
              </a:rPr>
              <a:t>vCommunity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Or I can just walk around and pick people ;)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Thank you for your time today, have fun, get involved!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My story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Costa </a:t>
            </a:r>
            <a:r>
              <a:rPr lang="en-US" dirty="0" smtClean="0">
                <a:solidFill>
                  <a:schemeClr val="bg1"/>
                </a:solidFill>
              </a:rPr>
              <a:t>Rican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VMware - I </a:t>
            </a:r>
            <a:r>
              <a:rPr lang="en-US" dirty="0">
                <a:solidFill>
                  <a:schemeClr val="bg1"/>
                </a:solidFill>
              </a:rPr>
              <a:t>liked it!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4 engineers were playing with it and I was the </a:t>
            </a:r>
            <a:r>
              <a:rPr lang="en-US" dirty="0" smtClean="0">
                <a:solidFill>
                  <a:schemeClr val="bg1"/>
                </a:solidFill>
              </a:rPr>
              <a:t>Jr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Convinced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oss to send me to class (VMUG)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Bought </a:t>
            </a:r>
            <a:r>
              <a:rPr lang="en-US" dirty="0">
                <a:solidFill>
                  <a:schemeClr val="bg1"/>
                </a:solidFill>
              </a:rPr>
              <a:t>myself a book, Scott </a:t>
            </a:r>
            <a:r>
              <a:rPr lang="en-US" dirty="0" smtClean="0">
                <a:solidFill>
                  <a:schemeClr val="bg1"/>
                </a:solidFill>
              </a:rPr>
              <a:t>Lowe's Mastering vSphere 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VCP! YEAHH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 smtClean="0">
                <a:solidFill>
                  <a:schemeClr val="bg1"/>
                </a:solidFill>
              </a:rPr>
              <a:t>man changed </a:t>
            </a:r>
            <a:r>
              <a:rPr lang="en-US" dirty="0" smtClean="0">
                <a:solidFill>
                  <a:schemeClr val="bg1"/>
                </a:solidFill>
              </a:rPr>
              <a:t>my career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blog.scottlowe.org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scott_lowe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Super nice guy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Mentored me into speaking at VMUG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blog.scottlowe.org/public/img/slowe-inside-small-02-150x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17526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88212"/>
            <a:ext cx="8759190" cy="213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2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Move to NYC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 event was the 2014 </a:t>
            </a:r>
            <a:r>
              <a:rPr lang="en-US" dirty="0" err="1" smtClean="0">
                <a:solidFill>
                  <a:schemeClr val="bg1"/>
                </a:solidFill>
              </a:rPr>
              <a:t>UserCon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Got </a:t>
            </a:r>
            <a:r>
              <a:rPr lang="en-US" dirty="0">
                <a:solidFill>
                  <a:schemeClr val="bg1"/>
                </a:solidFill>
              </a:rPr>
              <a:t>to know the </a:t>
            </a:r>
            <a:r>
              <a:rPr lang="en-US" dirty="0" smtClean="0">
                <a:solidFill>
                  <a:schemeClr val="bg1"/>
                </a:solidFill>
              </a:rPr>
              <a:t>leaders! Told them I had just presented in Denver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Company </a:t>
            </a:r>
            <a:r>
              <a:rPr lang="en-US" dirty="0">
                <a:solidFill>
                  <a:schemeClr val="bg1"/>
                </a:solidFill>
              </a:rPr>
              <a:t>got </a:t>
            </a:r>
            <a:r>
              <a:rPr lang="en-US" dirty="0" smtClean="0">
                <a:solidFill>
                  <a:schemeClr val="bg1"/>
                </a:solidFill>
              </a:rPr>
              <a:t>acquired, </a:t>
            </a:r>
            <a:r>
              <a:rPr lang="en-US" dirty="0" smtClean="0">
                <a:solidFill>
                  <a:schemeClr val="bg1"/>
                </a:solidFill>
              </a:rPr>
              <a:t>I officially became a </a:t>
            </a:r>
            <a:r>
              <a:rPr lang="en-US" dirty="0" smtClean="0">
                <a:solidFill>
                  <a:schemeClr val="bg1"/>
                </a:solidFill>
              </a:rPr>
              <a:t>VMware </a:t>
            </a:r>
            <a:r>
              <a:rPr lang="en-US" dirty="0" smtClean="0">
                <a:solidFill>
                  <a:schemeClr val="bg1"/>
                </a:solidFill>
              </a:rPr>
              <a:t>engineer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VCAP</a:t>
            </a:r>
            <a:r>
              <a:rPr lang="en-US" dirty="0" smtClean="0">
                <a:solidFill>
                  <a:schemeClr val="bg1"/>
                </a:solidFill>
              </a:rPr>
              <a:t>, book, Google</a:t>
            </a:r>
            <a:r>
              <a:rPr lang="en-US" dirty="0" smtClean="0">
                <a:solidFill>
                  <a:schemeClr val="bg1"/>
                </a:solidFill>
              </a:rPr>
              <a:t>+ for studying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First real </a:t>
            </a:r>
            <a:r>
              <a:rPr lang="en-US" dirty="0" err="1">
                <a:solidFill>
                  <a:schemeClr val="bg1"/>
                </a:solidFill>
              </a:rPr>
              <a:t>vCommunity</a:t>
            </a:r>
            <a:r>
              <a:rPr lang="en-US" dirty="0">
                <a:solidFill>
                  <a:schemeClr val="bg1"/>
                </a:solidFill>
              </a:rPr>
              <a:t> moment - a </a:t>
            </a:r>
            <a:r>
              <a:rPr lang="en-US" dirty="0" smtClean="0">
                <a:solidFill>
                  <a:schemeClr val="bg1"/>
                </a:solidFill>
              </a:rPr>
              <a:t>“guy on Twitter” </a:t>
            </a:r>
            <a:r>
              <a:rPr lang="en-US" dirty="0" smtClean="0">
                <a:solidFill>
                  <a:schemeClr val="bg1"/>
                </a:solidFill>
              </a:rPr>
              <a:t>gave </a:t>
            </a:r>
            <a:r>
              <a:rPr lang="en-US" dirty="0">
                <a:solidFill>
                  <a:schemeClr val="bg1"/>
                </a:solidFill>
              </a:rPr>
              <a:t>me a VCAP voucher! And I passed it!</a:t>
            </a:r>
          </a:p>
        </p:txBody>
      </p:sp>
    </p:spTree>
    <p:extLst>
      <p:ext uri="{BB962C8B-B14F-4D97-AF65-F5344CB8AC3E}">
        <p14:creationId xmlns:p14="http://schemas.microsoft.com/office/powerpoint/2010/main" val="292373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Enough Ariel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1) </a:t>
            </a:r>
            <a:r>
              <a:rPr lang="en-US" dirty="0">
                <a:solidFill>
                  <a:schemeClr val="bg1"/>
                </a:solidFill>
              </a:rPr>
              <a:t>this wasn't too </a:t>
            </a:r>
            <a:r>
              <a:rPr lang="en-US" dirty="0" smtClean="0">
                <a:solidFill>
                  <a:schemeClr val="bg1"/>
                </a:solidFill>
              </a:rPr>
              <a:t>difficult!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2) </a:t>
            </a: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a little willingness on my part changed my </a:t>
            </a:r>
            <a:r>
              <a:rPr lang="en-US" dirty="0" smtClean="0">
                <a:solidFill>
                  <a:schemeClr val="bg1"/>
                </a:solidFill>
              </a:rPr>
              <a:t>career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for the way better.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 </a:t>
            </a:r>
            <a:r>
              <a:rPr lang="en-US" dirty="0" smtClean="0">
                <a:solidFill>
                  <a:schemeClr val="bg1"/>
                </a:solidFill>
              </a:rPr>
              <a:t>where and how exactly can </a:t>
            </a:r>
            <a:r>
              <a:rPr lang="en-US" dirty="0">
                <a:solidFill>
                  <a:schemeClr val="bg1"/>
                </a:solidFill>
              </a:rPr>
              <a:t>you participate and take </a:t>
            </a:r>
            <a:r>
              <a:rPr lang="en-US" dirty="0" smtClean="0">
                <a:solidFill>
                  <a:schemeClr val="bg1"/>
                </a:solidFill>
              </a:rPr>
              <a:t>advantage of this </a:t>
            </a:r>
            <a:r>
              <a:rPr lang="en-US" dirty="0" err="1" smtClean="0">
                <a:solidFill>
                  <a:schemeClr val="bg1"/>
                </a:solidFill>
              </a:rPr>
              <a:t>vCommunity</a:t>
            </a:r>
            <a:r>
              <a:rPr lang="en-US" dirty="0" smtClean="0">
                <a:solidFill>
                  <a:schemeClr val="bg1"/>
                </a:solidFill>
              </a:rPr>
              <a:t> thing?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4 stages of participation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lurk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smtClean="0">
                <a:solidFill>
                  <a:schemeClr val="bg1"/>
                </a:solidFill>
              </a:rPr>
              <a:t>interact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smtClean="0">
                <a:solidFill>
                  <a:schemeClr val="bg1"/>
                </a:solidFill>
              </a:rPr>
              <a:t>contribute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-‎mentor? </a:t>
            </a:r>
            <a:r>
              <a:rPr lang="en-US" dirty="0" smtClean="0">
                <a:solidFill>
                  <a:schemeClr val="bg1"/>
                </a:solidFill>
              </a:rPr>
              <a:t>Or how I call it “PUSH OTHERS”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1152</Words>
  <Application>Microsoft Office PowerPoint</Application>
  <PresentationFormat>On-screen Show (4:3)</PresentationFormat>
  <Paragraphs>186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#vCommunity Benefits for you,  your team and your town</vt:lpstr>
      <vt:lpstr>Community</vt:lpstr>
      <vt:lpstr>Agenda</vt:lpstr>
      <vt:lpstr>A favor</vt:lpstr>
      <vt:lpstr>My story</vt:lpstr>
      <vt:lpstr>This man changed my career</vt:lpstr>
      <vt:lpstr>Move to NYC</vt:lpstr>
      <vt:lpstr>Enough Ariel</vt:lpstr>
      <vt:lpstr>4 stages of participation</vt:lpstr>
      <vt:lpstr>Different ways to do vCommunity</vt:lpstr>
      <vt:lpstr>Ways to start communicating</vt:lpstr>
      <vt:lpstr>VMUG is HUGE</vt:lpstr>
      <vt:lpstr>vBrownBag = the best thing</vt:lpstr>
      <vt:lpstr>Other virtualization groups</vt:lpstr>
      <vt:lpstr>LinkedIn</vt:lpstr>
      <vt:lpstr>Podcasts</vt:lpstr>
      <vt:lpstr>Slacks</vt:lpstr>
      <vt:lpstr>Scheduled events</vt:lpstr>
      <vt:lpstr>Contributing</vt:lpstr>
      <vt:lpstr>We’re all on our own journey</vt:lpstr>
      <vt:lpstr>‎Failure is temporary!</vt:lpstr>
      <vt:lpstr>Attitudes that build</vt:lpstr>
      <vt:lpstr>Attitudes that build </vt:lpstr>
      <vt:lpstr>Easy ways to start</vt:lpstr>
      <vt:lpstr>Present at User Meetings and Groups</vt:lpstr>
      <vt:lpstr>Share your scripts</vt:lpstr>
      <vt:lpstr>Help organize meetups, local or online</vt:lpstr>
      <vt:lpstr>Become a VMUG leader</vt:lpstr>
      <vt:lpstr>Submit CFPs</vt:lpstr>
      <vt:lpstr>BENEFITS</vt:lpstr>
      <vt:lpstr>Vendor awards</vt:lpstr>
      <vt:lpstr>Not all driven by vendor</vt:lpstr>
      <vt:lpstr>So how does this help my team?</vt:lpstr>
      <vt:lpstr>You learn how others do IT</vt:lpstr>
      <vt:lpstr>Don’t accept a job you don’t love</vt:lpstr>
      <vt:lpstr>Improving your town</vt:lpstr>
      <vt:lpstr>Do vCommunity locally</vt:lpstr>
      <vt:lpstr>Community is what matters</vt:lpstr>
      <vt:lpstr>Other resources!</vt:lpstr>
      <vt:lpstr>Activity time!</vt:lpstr>
      <vt:lpstr>Can I help you get started?</vt:lpstr>
      <vt:lpstr>Now some testimonials!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#vCommunity Benefits for you,  your team and your town</dc:title>
  <dc:creator>Windows User</dc:creator>
  <cp:lastModifiedBy>Windows User</cp:lastModifiedBy>
  <cp:revision>27</cp:revision>
  <dcterms:created xsi:type="dcterms:W3CDTF">2018-04-04T14:09:32Z</dcterms:created>
  <dcterms:modified xsi:type="dcterms:W3CDTF">2018-09-20T14:25:32Z</dcterms:modified>
</cp:coreProperties>
</file>