
<file path=[Content_Types].xml><?xml version="1.0" encoding="utf-8"?>
<Types xmlns="http://schemas.openxmlformats.org/package/2006/content-types">
  <Default Extension="aac" ContentType="audio/aac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23" r:id="rId3"/>
    <p:sldId id="259" r:id="rId4"/>
    <p:sldId id="261" r:id="rId5"/>
    <p:sldId id="257" r:id="rId6"/>
    <p:sldId id="260" r:id="rId7"/>
    <p:sldId id="328" r:id="rId8"/>
    <p:sldId id="329" r:id="rId9"/>
    <p:sldId id="337" r:id="rId10"/>
    <p:sldId id="354" r:id="rId11"/>
    <p:sldId id="338" r:id="rId12"/>
    <p:sldId id="339" r:id="rId13"/>
    <p:sldId id="343" r:id="rId14"/>
    <p:sldId id="340" r:id="rId15"/>
    <p:sldId id="262" r:id="rId16"/>
    <p:sldId id="341" r:id="rId17"/>
    <p:sldId id="324" r:id="rId18"/>
    <p:sldId id="335" r:id="rId19"/>
    <p:sldId id="346" r:id="rId20"/>
    <p:sldId id="266" r:id="rId21"/>
    <p:sldId id="344" r:id="rId22"/>
    <p:sldId id="347" r:id="rId23"/>
    <p:sldId id="349" r:id="rId24"/>
    <p:sldId id="348" r:id="rId25"/>
    <p:sldId id="298" r:id="rId26"/>
    <p:sldId id="263" r:id="rId27"/>
    <p:sldId id="300" r:id="rId28"/>
    <p:sldId id="325" r:id="rId29"/>
    <p:sldId id="327" r:id="rId30"/>
    <p:sldId id="352" r:id="rId31"/>
    <p:sldId id="355" r:id="rId32"/>
    <p:sldId id="357" r:id="rId33"/>
    <p:sldId id="356" r:id="rId34"/>
    <p:sldId id="303" r:id="rId35"/>
    <p:sldId id="350" r:id="rId36"/>
    <p:sldId id="351" r:id="rId37"/>
    <p:sldId id="272" r:id="rId38"/>
    <p:sldId id="319" r:id="rId39"/>
    <p:sldId id="320" r:id="rId40"/>
    <p:sldId id="342" r:id="rId41"/>
    <p:sldId id="332" r:id="rId42"/>
    <p:sldId id="353" r:id="rId43"/>
    <p:sldId id="333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EF15E-B539-4809-9C32-91087ABD5207}" v="15" dt="2019-12-10T18:43:40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3" autoAdjust="0"/>
    <p:restoredTop sz="94660"/>
  </p:normalViewPr>
  <p:slideViewPr>
    <p:cSldViewPr>
      <p:cViewPr varScale="1">
        <p:scale>
          <a:sx n="105" d="100"/>
          <a:sy n="105" d="100"/>
        </p:scale>
        <p:origin x="73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Sanchez" userId="22a93063-6ce7-46c6-98b5-313556a5925b" providerId="ADAL" clId="{124F0CEA-D40D-40BA-89B0-EF48CC24C68E}"/>
  </pc:docChgLst>
  <pc:docChgLst>
    <pc:chgData name="Ariel Sanchez" userId="22a93063-6ce7-46c6-98b5-313556a5925b" providerId="ADAL" clId="{4C574D95-F112-479F-BD0B-37D10367A333}"/>
    <pc:docChg chg="custSel addSld modSld sldOrd">
      <pc:chgData name="Ariel Sanchez" userId="22a93063-6ce7-46c6-98b5-313556a5925b" providerId="ADAL" clId="{4C574D95-F112-479F-BD0B-37D10367A333}" dt="2019-07-09T19:01:10.789" v="382" actId="478"/>
      <pc:docMkLst>
        <pc:docMk/>
      </pc:docMkLst>
      <pc:sldChg chg="modSp">
        <pc:chgData name="Ariel Sanchez" userId="22a93063-6ce7-46c6-98b5-313556a5925b" providerId="ADAL" clId="{4C574D95-F112-479F-BD0B-37D10367A333}" dt="2019-07-09T15:46:59.532" v="8" actId="108"/>
        <pc:sldMkLst>
          <pc:docMk/>
          <pc:sldMk cId="1257222510" sldId="259"/>
        </pc:sldMkLst>
        <pc:spChg chg="mod">
          <ac:chgData name="Ariel Sanchez" userId="22a93063-6ce7-46c6-98b5-313556a5925b" providerId="ADAL" clId="{4C574D95-F112-479F-BD0B-37D10367A333}" dt="2019-07-09T15:46:59.532" v="8" actId="108"/>
          <ac:spMkLst>
            <pc:docMk/>
            <pc:sldMk cId="1257222510" sldId="259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4C574D95-F112-479F-BD0B-37D10367A333}" dt="2019-07-09T15:48:09.163" v="14" actId="20577"/>
        <pc:sldMkLst>
          <pc:docMk/>
          <pc:sldMk cId="358026501" sldId="260"/>
        </pc:sldMkLst>
        <pc:spChg chg="mod">
          <ac:chgData name="Ariel Sanchez" userId="22a93063-6ce7-46c6-98b5-313556a5925b" providerId="ADAL" clId="{4C574D95-F112-479F-BD0B-37D10367A333}" dt="2019-07-09T15:48:09.163" v="14" actId="20577"/>
          <ac:spMkLst>
            <pc:docMk/>
            <pc:sldMk cId="358026501" sldId="260"/>
            <ac:spMk id="3" creationId="{00000000-0000-0000-0000-000000000000}"/>
          </ac:spMkLst>
        </pc:spChg>
      </pc:sldChg>
      <pc:sldChg chg="modSp ord">
        <pc:chgData name="Ariel Sanchez" userId="22a93063-6ce7-46c6-98b5-313556a5925b" providerId="ADAL" clId="{4C574D95-F112-479F-BD0B-37D10367A333}" dt="2019-07-09T15:49:50.923" v="20" actId="6549"/>
        <pc:sldMkLst>
          <pc:docMk/>
          <pc:sldMk cId="2923730784" sldId="261"/>
        </pc:sldMkLst>
        <pc:spChg chg="mod">
          <ac:chgData name="Ariel Sanchez" userId="22a93063-6ce7-46c6-98b5-313556a5925b" providerId="ADAL" clId="{4C574D95-F112-479F-BD0B-37D10367A333}" dt="2019-07-09T15:49:50.923" v="20" actId="6549"/>
          <ac:spMkLst>
            <pc:docMk/>
            <pc:sldMk cId="2923730784" sldId="261"/>
            <ac:spMk id="2" creationId="{00000000-0000-0000-0000-000000000000}"/>
          </ac:spMkLst>
        </pc:spChg>
      </pc:sldChg>
      <pc:sldChg chg="modSp">
        <pc:chgData name="Ariel Sanchez" userId="22a93063-6ce7-46c6-98b5-313556a5925b" providerId="ADAL" clId="{4C574D95-F112-479F-BD0B-37D10367A333}" dt="2019-07-09T15:51:40.869" v="99" actId="20577"/>
        <pc:sldMkLst>
          <pc:docMk/>
          <pc:sldMk cId="19999621" sldId="327"/>
        </pc:sldMkLst>
        <pc:spChg chg="mod">
          <ac:chgData name="Ariel Sanchez" userId="22a93063-6ce7-46c6-98b5-313556a5925b" providerId="ADAL" clId="{4C574D95-F112-479F-BD0B-37D10367A333}" dt="2019-07-09T15:51:40.869" v="99" actId="20577"/>
          <ac:spMkLst>
            <pc:docMk/>
            <pc:sldMk cId="19999621" sldId="327"/>
            <ac:spMk id="3" creationId="{00000000-0000-0000-0000-000000000000}"/>
          </ac:spMkLst>
        </pc:spChg>
      </pc:sldChg>
      <pc:sldChg chg="ord">
        <pc:chgData name="Ariel Sanchez" userId="22a93063-6ce7-46c6-98b5-313556a5925b" providerId="ADAL" clId="{4C574D95-F112-479F-BD0B-37D10367A333}" dt="2019-07-09T15:50:06.038" v="21"/>
        <pc:sldMkLst>
          <pc:docMk/>
          <pc:sldMk cId="929611760" sldId="328"/>
        </pc:sldMkLst>
      </pc:sldChg>
      <pc:sldChg chg="modSp add">
        <pc:chgData name="Ariel Sanchez" userId="22a93063-6ce7-46c6-98b5-313556a5925b" providerId="ADAL" clId="{4C574D95-F112-479F-BD0B-37D10367A333}" dt="2019-07-09T18:40:20.320" v="377" actId="20577"/>
        <pc:sldMkLst>
          <pc:docMk/>
          <pc:sldMk cId="1940032284" sldId="352"/>
        </pc:sldMkLst>
        <pc:spChg chg="mod">
          <ac:chgData name="Ariel Sanchez" userId="22a93063-6ce7-46c6-98b5-313556a5925b" providerId="ADAL" clId="{4C574D95-F112-479F-BD0B-37D10367A333}" dt="2019-07-09T15:52:21.330" v="116" actId="27636"/>
          <ac:spMkLst>
            <pc:docMk/>
            <pc:sldMk cId="1940032284" sldId="352"/>
            <ac:spMk id="2" creationId="{00000000-0000-0000-0000-000000000000}"/>
          </ac:spMkLst>
        </pc:spChg>
        <pc:spChg chg="mod">
          <ac:chgData name="Ariel Sanchez" userId="22a93063-6ce7-46c6-98b5-313556a5925b" providerId="ADAL" clId="{4C574D95-F112-479F-BD0B-37D10367A333}" dt="2019-07-09T18:40:20.320" v="377" actId="20577"/>
          <ac:spMkLst>
            <pc:docMk/>
            <pc:sldMk cId="1940032284" sldId="352"/>
            <ac:spMk id="3" creationId="{00000000-0000-0000-0000-000000000000}"/>
          </ac:spMkLst>
        </pc:spChg>
      </pc:sldChg>
      <pc:sldChg chg="addSp delSp modSp add">
        <pc:chgData name="Ariel Sanchez" userId="22a93063-6ce7-46c6-98b5-313556a5925b" providerId="ADAL" clId="{4C574D95-F112-479F-BD0B-37D10367A333}" dt="2019-07-09T19:01:10.789" v="382" actId="478"/>
        <pc:sldMkLst>
          <pc:docMk/>
          <pc:sldMk cId="1961205565" sldId="353"/>
        </pc:sldMkLst>
        <pc:spChg chg="del mod">
          <ac:chgData name="Ariel Sanchez" userId="22a93063-6ce7-46c6-98b5-313556a5925b" providerId="ADAL" clId="{4C574D95-F112-479F-BD0B-37D10367A333}" dt="2019-07-09T19:01:10.789" v="382" actId="478"/>
          <ac:spMkLst>
            <pc:docMk/>
            <pc:sldMk cId="1961205565" sldId="353"/>
            <ac:spMk id="2" creationId="{AFA49125-6DB2-4610-85E9-F635BA2B5F83}"/>
          </ac:spMkLst>
        </pc:spChg>
        <pc:spChg chg="del">
          <ac:chgData name="Ariel Sanchez" userId="22a93063-6ce7-46c6-98b5-313556a5925b" providerId="ADAL" clId="{4C574D95-F112-479F-BD0B-37D10367A333}" dt="2019-07-09T19:01:02.960" v="379" actId="478"/>
          <ac:spMkLst>
            <pc:docMk/>
            <pc:sldMk cId="1961205565" sldId="353"/>
            <ac:spMk id="3" creationId="{BD127160-D9E7-4C14-A28E-2FADEFFD1AF3}"/>
          </ac:spMkLst>
        </pc:spChg>
        <pc:picChg chg="add">
          <ac:chgData name="Ariel Sanchez" userId="22a93063-6ce7-46c6-98b5-313556a5925b" providerId="ADAL" clId="{4C574D95-F112-479F-BD0B-37D10367A333}" dt="2019-07-09T19:01:03.773" v="380"/>
          <ac:picMkLst>
            <pc:docMk/>
            <pc:sldMk cId="1961205565" sldId="353"/>
            <ac:picMk id="4" creationId="{81428425-AF2F-4EB6-8D26-988BD082DF92}"/>
          </ac:picMkLst>
        </pc:picChg>
      </pc:sldChg>
    </pc:docChg>
  </pc:docChgLst>
  <pc:docChgLst>
    <pc:chgData name="Ariel Sanchez" userId="22a93063-6ce7-46c6-98b5-313556a5925b" providerId="ADAL" clId="{844EF15E-B539-4809-9C32-91087ABD5207}"/>
    <pc:docChg chg="undo custSel addSld delSld modSld">
      <pc:chgData name="Ariel Sanchez" userId="22a93063-6ce7-46c6-98b5-313556a5925b" providerId="ADAL" clId="{844EF15E-B539-4809-9C32-91087ABD5207}" dt="2019-12-10T18:43:55.343" v="284" actId="20577"/>
      <pc:docMkLst>
        <pc:docMk/>
      </pc:docMkLst>
      <pc:sldChg chg="modSp">
        <pc:chgData name="Ariel Sanchez" userId="22a93063-6ce7-46c6-98b5-313556a5925b" providerId="ADAL" clId="{844EF15E-B539-4809-9C32-91087ABD5207}" dt="2019-12-10T16:47:30.681" v="1" actId="20577"/>
        <pc:sldMkLst>
          <pc:docMk/>
          <pc:sldMk cId="1515957337" sldId="256"/>
        </pc:sldMkLst>
        <pc:spChg chg="mod">
          <ac:chgData name="Ariel Sanchez" userId="22a93063-6ce7-46c6-98b5-313556a5925b" providerId="ADAL" clId="{844EF15E-B539-4809-9C32-91087ABD5207}" dt="2019-12-10T16:47:30.681" v="1" actId="20577"/>
          <ac:spMkLst>
            <pc:docMk/>
            <pc:sldMk cId="1515957337" sldId="256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844EF15E-B539-4809-9C32-91087ABD5207}" dt="2019-12-10T16:49:35.580" v="9" actId="20577"/>
        <pc:sldMkLst>
          <pc:docMk/>
          <pc:sldMk cId="1257222510" sldId="259"/>
        </pc:sldMkLst>
        <pc:spChg chg="mod">
          <ac:chgData name="Ariel Sanchez" userId="22a93063-6ce7-46c6-98b5-313556a5925b" providerId="ADAL" clId="{844EF15E-B539-4809-9C32-91087ABD5207}" dt="2019-12-10T16:49:35.580" v="9" actId="20577"/>
          <ac:spMkLst>
            <pc:docMk/>
            <pc:sldMk cId="1257222510" sldId="259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844EF15E-B539-4809-9C32-91087ABD5207}" dt="2019-12-10T18:39:27.302" v="263" actId="14100"/>
        <pc:sldMkLst>
          <pc:docMk/>
          <pc:sldMk cId="273577875" sldId="332"/>
        </pc:sldMkLst>
        <pc:spChg chg="mod">
          <ac:chgData name="Ariel Sanchez" userId="22a93063-6ce7-46c6-98b5-313556a5925b" providerId="ADAL" clId="{844EF15E-B539-4809-9C32-91087ABD5207}" dt="2019-12-10T18:39:27.302" v="263" actId="14100"/>
          <ac:spMkLst>
            <pc:docMk/>
            <pc:sldMk cId="273577875" sldId="332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844EF15E-B539-4809-9C32-91087ABD5207}" dt="2019-12-10T18:30:01.111" v="15" actId="27636"/>
        <pc:sldMkLst>
          <pc:docMk/>
          <pc:sldMk cId="3833018925" sldId="337"/>
        </pc:sldMkLst>
        <pc:spChg chg="mod">
          <ac:chgData name="Ariel Sanchez" userId="22a93063-6ce7-46c6-98b5-313556a5925b" providerId="ADAL" clId="{844EF15E-B539-4809-9C32-91087ABD5207}" dt="2019-12-10T18:30:01.111" v="15" actId="27636"/>
          <ac:spMkLst>
            <pc:docMk/>
            <pc:sldMk cId="3833018925" sldId="337"/>
            <ac:spMk id="3" creationId="{F2AE421C-0A7B-4439-80E4-BECFE226AE06}"/>
          </ac:spMkLst>
        </pc:spChg>
      </pc:sldChg>
      <pc:sldChg chg="modSp add">
        <pc:chgData name="Ariel Sanchez" userId="22a93063-6ce7-46c6-98b5-313556a5925b" providerId="ADAL" clId="{844EF15E-B539-4809-9C32-91087ABD5207}" dt="2019-12-10T18:30:08.212" v="17" actId="27636"/>
        <pc:sldMkLst>
          <pc:docMk/>
          <pc:sldMk cId="1738043486" sldId="354"/>
        </pc:sldMkLst>
        <pc:spChg chg="mod">
          <ac:chgData name="Ariel Sanchez" userId="22a93063-6ce7-46c6-98b5-313556a5925b" providerId="ADAL" clId="{844EF15E-B539-4809-9C32-91087ABD5207}" dt="2019-12-10T18:30:08.212" v="17" actId="27636"/>
          <ac:spMkLst>
            <pc:docMk/>
            <pc:sldMk cId="1738043486" sldId="354"/>
            <ac:spMk id="3" creationId="{F2AE421C-0A7B-4439-80E4-BECFE226AE06}"/>
          </ac:spMkLst>
        </pc:spChg>
      </pc:sldChg>
      <pc:sldChg chg="addSp delSp modSp add">
        <pc:chgData name="Ariel Sanchez" userId="22a93063-6ce7-46c6-98b5-313556a5925b" providerId="ADAL" clId="{844EF15E-B539-4809-9C32-91087ABD5207}" dt="2019-12-10T18:37:10.653" v="248"/>
        <pc:sldMkLst>
          <pc:docMk/>
          <pc:sldMk cId="1713917045" sldId="355"/>
        </pc:sldMkLst>
        <pc:spChg chg="mod">
          <ac:chgData name="Ariel Sanchez" userId="22a93063-6ce7-46c6-98b5-313556a5925b" providerId="ADAL" clId="{844EF15E-B539-4809-9C32-91087ABD5207}" dt="2019-12-10T18:33:11.273" v="42" actId="20577"/>
          <ac:spMkLst>
            <pc:docMk/>
            <pc:sldMk cId="1713917045" sldId="355"/>
            <ac:spMk id="2" creationId="{00000000-0000-0000-0000-000000000000}"/>
          </ac:spMkLst>
        </pc:spChg>
        <pc:spChg chg="mod">
          <ac:chgData name="Ariel Sanchez" userId="22a93063-6ce7-46c6-98b5-313556a5925b" providerId="ADAL" clId="{844EF15E-B539-4809-9C32-91087ABD5207}" dt="2019-12-10T18:37:10.653" v="248"/>
          <ac:spMkLst>
            <pc:docMk/>
            <pc:sldMk cId="1713917045" sldId="355"/>
            <ac:spMk id="3" creationId="{00000000-0000-0000-0000-000000000000}"/>
          </ac:spMkLst>
        </pc:spChg>
        <pc:spChg chg="add del">
          <ac:chgData name="Ariel Sanchez" userId="22a93063-6ce7-46c6-98b5-313556a5925b" providerId="ADAL" clId="{844EF15E-B539-4809-9C32-91087ABD5207}" dt="2019-12-10T18:35:03.208" v="206"/>
          <ac:spMkLst>
            <pc:docMk/>
            <pc:sldMk cId="1713917045" sldId="355"/>
            <ac:spMk id="4" creationId="{2FA243DD-7578-4867-8550-EDBA5FF008F8}"/>
          </ac:spMkLst>
        </pc:spChg>
      </pc:sldChg>
      <pc:sldChg chg="addSp delSp modSp add">
        <pc:chgData name="Ariel Sanchez" userId="22a93063-6ce7-46c6-98b5-313556a5925b" providerId="ADAL" clId="{844EF15E-B539-4809-9C32-91087ABD5207}" dt="2019-12-10T18:36:31.262" v="237" actId="1035"/>
        <pc:sldMkLst>
          <pc:docMk/>
          <pc:sldMk cId="1255312974" sldId="356"/>
        </pc:sldMkLst>
        <pc:spChg chg="mod">
          <ac:chgData name="Ariel Sanchez" userId="22a93063-6ce7-46c6-98b5-313556a5925b" providerId="ADAL" clId="{844EF15E-B539-4809-9C32-91087ABD5207}" dt="2019-12-10T18:35:52.881" v="232" actId="20577"/>
          <ac:spMkLst>
            <pc:docMk/>
            <pc:sldMk cId="1255312974" sldId="356"/>
            <ac:spMk id="2" creationId="{00000000-0000-0000-0000-000000000000}"/>
          </ac:spMkLst>
        </pc:spChg>
        <pc:spChg chg="del">
          <ac:chgData name="Ariel Sanchez" userId="22a93063-6ce7-46c6-98b5-313556a5925b" providerId="ADAL" clId="{844EF15E-B539-4809-9C32-91087ABD5207}" dt="2019-12-10T18:36:21.763" v="233" actId="478"/>
          <ac:spMkLst>
            <pc:docMk/>
            <pc:sldMk cId="1255312974" sldId="356"/>
            <ac:spMk id="3" creationId="{00000000-0000-0000-0000-000000000000}"/>
          </ac:spMkLst>
        </pc:spChg>
        <pc:spChg chg="add del mod">
          <ac:chgData name="Ariel Sanchez" userId="22a93063-6ce7-46c6-98b5-313556a5925b" providerId="ADAL" clId="{844EF15E-B539-4809-9C32-91087ABD5207}" dt="2019-12-10T18:36:25.032" v="234" actId="478"/>
          <ac:spMkLst>
            <pc:docMk/>
            <pc:sldMk cId="1255312974" sldId="356"/>
            <ac:spMk id="5" creationId="{C2232C08-030A-455C-8516-5F85106A4B27}"/>
          </ac:spMkLst>
        </pc:spChg>
        <pc:picChg chg="add mod">
          <ac:chgData name="Ariel Sanchez" userId="22a93063-6ce7-46c6-98b5-313556a5925b" providerId="ADAL" clId="{844EF15E-B539-4809-9C32-91087ABD5207}" dt="2019-12-10T18:36:31.262" v="237" actId="1035"/>
          <ac:picMkLst>
            <pc:docMk/>
            <pc:sldMk cId="1255312974" sldId="356"/>
            <ac:picMk id="6" creationId="{718B0E86-B4FB-473D-B1D6-B570501C6A6E}"/>
          </ac:picMkLst>
        </pc:picChg>
      </pc:sldChg>
      <pc:sldChg chg="add del">
        <pc:chgData name="Ariel Sanchez" userId="22a93063-6ce7-46c6-98b5-313556a5925b" providerId="ADAL" clId="{844EF15E-B539-4809-9C32-91087ABD5207}" dt="2019-12-10T18:35:38.723" v="208" actId="47"/>
        <pc:sldMkLst>
          <pc:docMk/>
          <pc:sldMk cId="1328412283" sldId="356"/>
        </pc:sldMkLst>
      </pc:sldChg>
      <pc:sldChg chg="addSp delSp modSp add">
        <pc:chgData name="Ariel Sanchez" userId="22a93063-6ce7-46c6-98b5-313556a5925b" providerId="ADAL" clId="{844EF15E-B539-4809-9C32-91087ABD5207}" dt="2019-12-10T18:43:55.343" v="284" actId="20577"/>
        <pc:sldMkLst>
          <pc:docMk/>
          <pc:sldMk cId="3518670828" sldId="357"/>
        </pc:sldMkLst>
        <pc:spChg chg="mod">
          <ac:chgData name="Ariel Sanchez" userId="22a93063-6ce7-46c6-98b5-313556a5925b" providerId="ADAL" clId="{844EF15E-B539-4809-9C32-91087ABD5207}" dt="2019-12-10T18:43:55.343" v="284" actId="20577"/>
          <ac:spMkLst>
            <pc:docMk/>
            <pc:sldMk cId="3518670828" sldId="357"/>
            <ac:spMk id="2" creationId="{00000000-0000-0000-0000-000000000000}"/>
          </ac:spMkLst>
        </pc:spChg>
        <pc:spChg chg="del">
          <ac:chgData name="Ariel Sanchez" userId="22a93063-6ce7-46c6-98b5-313556a5925b" providerId="ADAL" clId="{844EF15E-B539-4809-9C32-91087ABD5207}" dt="2019-12-10T18:43:13.405" v="271" actId="478"/>
          <ac:spMkLst>
            <pc:docMk/>
            <pc:sldMk cId="3518670828" sldId="357"/>
            <ac:spMk id="3" creationId="{00000000-0000-0000-0000-000000000000}"/>
          </ac:spMkLst>
        </pc:spChg>
        <pc:spChg chg="add del mod">
          <ac:chgData name="Ariel Sanchez" userId="22a93063-6ce7-46c6-98b5-313556a5925b" providerId="ADAL" clId="{844EF15E-B539-4809-9C32-91087ABD5207}" dt="2019-12-10T18:43:16.804" v="272" actId="478"/>
          <ac:spMkLst>
            <pc:docMk/>
            <pc:sldMk cId="3518670828" sldId="357"/>
            <ac:spMk id="5" creationId="{A2711D43-9677-46CB-B7E7-87823CADCA2A}"/>
          </ac:spMkLst>
        </pc:spChg>
        <pc:picChg chg="add mod">
          <ac:chgData name="Ariel Sanchez" userId="22a93063-6ce7-46c6-98b5-313556a5925b" providerId="ADAL" clId="{844EF15E-B539-4809-9C32-91087ABD5207}" dt="2019-12-10T18:43:50.548" v="277" actId="1076"/>
          <ac:picMkLst>
            <pc:docMk/>
            <pc:sldMk cId="3518670828" sldId="357"/>
            <ac:picMk id="7" creationId="{24CBEDF4-BF43-400B-9AE5-FB0601A1027B}"/>
          </ac:picMkLst>
        </pc:picChg>
      </pc:sldChg>
    </pc:docChg>
  </pc:docChgLst>
  <pc:docChgLst>
    <pc:chgData name="Ariel Sanchez" userId="22a93063-6ce7-46c6-98b5-313556a5925b" providerId="ADAL" clId="{EB2A7701-1A8A-4B64-A48B-56E394569967}"/>
  </pc:docChgLst>
  <pc:docChgLst>
    <pc:chgData name="Ariel Sanchez" userId="22a93063-6ce7-46c6-98b5-313556a5925b" providerId="ADAL" clId="{04ABD1C9-ECCD-4F19-A343-108F499AAEF4}"/>
  </pc:docChgLst>
  <pc:docChgLst>
    <pc:chgData name="Ariel Sanchez" userId="22a93063-6ce7-46c6-98b5-313556a5925b" providerId="ADAL" clId="{E400E732-D7EA-4241-88B9-2FA1D387030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3114-6416-40A4-A09E-C36FCB780E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376D5-1541-45F6-B4E2-82E19685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Where-Wizards-Stay-Up-Late/dp/068483267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ertmag.com/start-tech-titan-brief-history-cis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5Gi2Bpd82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aac"/><Relationship Id="rId1" Type="http://schemas.microsoft.com/office/2007/relationships/media" Target="../media/media1.aac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ylearn.vmware.com/mgrReg/courses.cfm?ui=www_edu&amp;a=one&amp;id_subject=83188" TargetMode="External"/><Relationship Id="rId2" Type="http://schemas.openxmlformats.org/officeDocument/2006/relationships/hyperlink" Target="https://mylearn.vmware.com/mgrReg/courses.cfm?ui=www_edu&amp;a=one&amp;id_subject=831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networking.org/skills-certification/" TargetMode="External"/><Relationship Id="rId4" Type="http://schemas.openxmlformats.org/officeDocument/2006/relationships/hyperlink" Target="https://mylearn.vmware.com/mgrReg/courses.cfm?ui=www_edu&amp;a=one&amp;id_subject=8689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education-services/certification/VCAP6-NV-certification-program.html" TargetMode="External"/><Relationship Id="rId7" Type="http://schemas.openxmlformats.org/officeDocument/2006/relationships/image" Target="../media/image12.jpeg"/><Relationship Id="rId2" Type="http://schemas.openxmlformats.org/officeDocument/2006/relationships/hyperlink" Target="http://www.pearsonitcertification.com/store/vcp6-nv-official-cert-guide-exam-2v0-641-97807897548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galixdigital.com/nsx-2018/" TargetMode="External"/><Relationship Id="rId5" Type="http://schemas.openxmlformats.org/officeDocument/2006/relationships/hyperlink" Target="https://www.vmug.com/Join/VMUG-Advantage-Membership" TargetMode="External"/><Relationship Id="rId4" Type="http://schemas.openxmlformats.org/officeDocument/2006/relationships/hyperlink" Target="https://www.vmware.com/products/nsx/nsx-ho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orthboundnetworks.com/collections/all" TargetMode="External"/><Relationship Id="rId2" Type="http://schemas.openxmlformats.org/officeDocument/2006/relationships/hyperlink" Target="https://www.youtube.com/playlist?list=PLle1SaPuZkhz067Mpozvccfi71QiXFtFV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ch?f=tweets&amp;vertical=default&amp;q=%23vCommunity" TargetMode="External"/><Relationship Id="rId2" Type="http://schemas.openxmlformats.org/officeDocument/2006/relationships/hyperlink" Target="https://twitter.com/search?q=%23cincivmu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ware-tanzu/antrea" TargetMode="External"/><Relationship Id="rId2" Type="http://schemas.openxmlformats.org/officeDocument/2006/relationships/hyperlink" Target="https://blogs.vmware.com/opensource/2019/11/18/announcing-project-antrea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etpushers.net/" TargetMode="External"/><Relationship Id="rId2" Type="http://schemas.openxmlformats.org/officeDocument/2006/relationships/hyperlink" Target="https://www.ipspace.net/Podcast/Software_Gone_Wil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nr3pJovtbz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ztZSAcfEv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mware.com/en/VMware-NSX-Data-Center-for-vSphere/6.4/nsx_64_install.pdf" TargetMode="External"/><Relationship Id="rId2" Type="http://schemas.openxmlformats.org/officeDocument/2006/relationships/hyperlink" Target="https://docs.vmware.com/en/VMware-NSX-Data-Center-for-vSpher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ies.vmware.com/community/vmtn/nsx/content?filterID=contentstatus%5bpublished%5d~objecttype~objecttype%5bdocument%5d" TargetMode="External"/><Relationship Id="rId5" Type="http://schemas.openxmlformats.org/officeDocument/2006/relationships/hyperlink" Target="https://docs.vmware.com/en/VMware-NSX-T-Data-Center/2.3/nsxt_23_install.pdf" TargetMode="External"/><Relationship Id="rId4" Type="http://schemas.openxmlformats.org/officeDocument/2006/relationships/hyperlink" Target="https://docs.vmware.com/en/VMware-NSX-T-Data-Center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Flow" TargetMode="External"/><Relationship Id="rId2" Type="http://schemas.openxmlformats.org/officeDocument/2006/relationships/hyperlink" Target="https://en.wikipedia.org/wiki/Software-defined_networ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aAZAII2x0w&amp;list=PLle1SaPuZkhz067Mpozvccfi71QiXFtFV&amp;index=2" TargetMode="External"/><Relationship Id="rId5" Type="http://schemas.openxmlformats.org/officeDocument/2006/relationships/hyperlink" Target="https://www.pica8.com/advantages-leaf-spine-architecture/" TargetMode="External"/><Relationship Id="rId4" Type="http://schemas.openxmlformats.org/officeDocument/2006/relationships/hyperlink" Target="http://www.mellanox.com/blog/2018/04/why-leaf-spine-networks-taking-off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H8GBLyxWkJDfZG32kr3Y4g/playlists" TargetMode="External"/><Relationship Id="rId2" Type="http://schemas.openxmlformats.org/officeDocument/2006/relationships/hyperlink" Target="https://ovsorbi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il.openvswitch.org/mailman/listinfo" TargetMode="External"/><Relationship Id="rId5" Type="http://schemas.openxmlformats.org/officeDocument/2006/relationships/hyperlink" Target="https://www.openvswitch.org/support/ovscon2019/" TargetMode="External"/><Relationship Id="rId4" Type="http://schemas.openxmlformats.org/officeDocument/2006/relationships/hyperlink" Target="https://twitter.com/Ben_Pfaff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esherry.com/" TargetMode="External"/><Relationship Id="rId2" Type="http://schemas.openxmlformats.org/officeDocument/2006/relationships/hyperlink" Target="https://twitter.com/justinesher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2BxY_QkR-NKAtIE7qqoBCki91TIcvhjwlWIzVLxgCj8/edit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1"/>
            <a:ext cx="7620000" cy="274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Learning SDN with NSX and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r>
              <a:rPr lang="en-US" dirty="0">
                <a:solidFill>
                  <a:schemeClr val="bg1"/>
                </a:solidFill>
              </a:rPr>
              <a:t> as a vSphere admin for fun and profit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@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V1.2</a:t>
            </a:r>
          </a:p>
        </p:txBody>
      </p:sp>
    </p:spTree>
    <p:extLst>
      <p:ext uri="{BB962C8B-B14F-4D97-AF65-F5344CB8AC3E}">
        <p14:creationId xmlns:p14="http://schemas.microsoft.com/office/powerpoint/2010/main" val="151595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CB91-6C10-423E-8619-880EBA36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F0"/>
                </a:solidFill>
              </a:rPr>
              <a:t>A little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421C-0A7B-4439-80E4-BECFE226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 engineers at BBN knew it was possible to do what </a:t>
            </a:r>
            <a:r>
              <a:rPr lang="en-US" b="1" dirty="0">
                <a:solidFill>
                  <a:schemeClr val="bg1"/>
                </a:solidFill>
              </a:rPr>
              <a:t>larger companies</a:t>
            </a:r>
            <a:r>
              <a:rPr lang="en-US" dirty="0">
                <a:solidFill>
                  <a:schemeClr val="bg1"/>
                </a:solidFill>
              </a:rPr>
              <a:t> - including AT&amp;T and IBM - had dismissed as impossible. Making computer networking possible required inventing new technologies.</a:t>
            </a:r>
          </a:p>
          <a:p>
            <a:r>
              <a:rPr lang="en-US" i="1" dirty="0">
                <a:solidFill>
                  <a:schemeClr val="bg1"/>
                </a:solidFill>
              </a:rPr>
              <a:t>Where Wizards Stay up Late: The Origins of the Internet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amazon link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4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CB91-6C10-423E-8619-880EBA36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Rise of networking as a separate silo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421C-0A7B-4439-80E4-BECFE226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beginning, the sysadmin did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bg1"/>
                </a:solidFill>
              </a:rPr>
              <a:t> the networking</a:t>
            </a:r>
          </a:p>
          <a:p>
            <a:r>
              <a:rPr lang="en-US" i="1" dirty="0">
                <a:solidFill>
                  <a:schemeClr val="bg1"/>
                </a:solidFill>
              </a:rPr>
              <a:t>To this day</a:t>
            </a:r>
            <a:r>
              <a:rPr lang="en-US" dirty="0">
                <a:solidFill>
                  <a:schemeClr val="bg1"/>
                </a:solidFill>
              </a:rPr>
              <a:t> BSD-based routers and firewalls power most of the internet, because of stability and permissive licensing</a:t>
            </a:r>
          </a:p>
          <a:p>
            <a:r>
              <a:rPr lang="en-US" dirty="0">
                <a:solidFill>
                  <a:schemeClr val="bg1"/>
                </a:solidFill>
              </a:rPr>
              <a:t>A brief history of Cisco’s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rise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Network industry’s recipe was buy bigger switch/router/firewall to handle demand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3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CB91-6C10-423E-8619-880EBA36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different way came along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421C-0A7B-4439-80E4-BECFE226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Benefits of scale out (leaf-spine) vs scale up</a:t>
            </a:r>
          </a:p>
        </p:txBody>
      </p:sp>
      <p:pic>
        <p:nvPicPr>
          <p:cNvPr id="1028" name="Picture 4" descr="Image result for leaf spine vs 3 tier">
            <a:extLst>
              <a:ext uri="{FF2B5EF4-FFF2-40B4-BE49-F238E27FC236}">
                <a16:creationId xmlns:a16="http://schemas.microsoft.com/office/drawing/2014/main" id="{F4033373-EAC9-420D-889A-482A9409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41266" cy="47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4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 trend has reached mainstream</a:t>
            </a:r>
          </a:p>
        </p:txBody>
      </p:sp>
      <p:pic>
        <p:nvPicPr>
          <p:cNvPr id="6" name="Picture 2" descr="http://www.mellanox.com/blog/wp-content/uploads/1-26.png">
            <a:extLst>
              <a:ext uri="{FF2B5EF4-FFF2-40B4-BE49-F238E27FC236}">
                <a16:creationId xmlns:a16="http://schemas.microsoft.com/office/drawing/2014/main" id="{0916CDEC-CDE9-4211-BADE-CCDD85A0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18204"/>
            <a:ext cx="5511800" cy="543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4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CB91-6C10-423E-8619-880EBA36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Networking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421C-0A7B-4439-80E4-BECFE226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big breakthrough was the invention of overlay networks</a:t>
            </a:r>
          </a:p>
          <a:p>
            <a:r>
              <a:rPr lang="en-US" dirty="0">
                <a:solidFill>
                  <a:schemeClr val="bg1"/>
                </a:solidFill>
              </a:rPr>
              <a:t>Management of </a:t>
            </a:r>
            <a:r>
              <a:rPr lang="en-US" i="1" dirty="0">
                <a:solidFill>
                  <a:schemeClr val="bg1"/>
                </a:solidFill>
              </a:rPr>
              <a:t>individual</a:t>
            </a:r>
            <a:r>
              <a:rPr lang="en-US" dirty="0">
                <a:solidFill>
                  <a:schemeClr val="bg1"/>
                </a:solidFill>
              </a:rPr>
              <a:t> devices, upgrade and migrations of big devices is very painful</a:t>
            </a:r>
          </a:p>
          <a:p>
            <a:r>
              <a:rPr lang="en-US" dirty="0">
                <a:solidFill>
                  <a:schemeClr val="bg1"/>
                </a:solidFill>
              </a:rPr>
              <a:t>Servers/NICs became cheaper, buy direct</a:t>
            </a:r>
          </a:p>
          <a:p>
            <a:r>
              <a:rPr lang="en-US" dirty="0">
                <a:solidFill>
                  <a:schemeClr val="bg1"/>
                </a:solidFill>
              </a:rPr>
              <a:t>Cloud scale companies solved the problems themselves, with the help of academia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7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Tenets of Software Defined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Remove dependence on hardware-specific vendor management interfaces</a:t>
            </a:r>
          </a:p>
          <a:p>
            <a:r>
              <a:rPr lang="en-US" dirty="0">
                <a:solidFill>
                  <a:schemeClr val="bg1"/>
                </a:solidFill>
              </a:rPr>
              <a:t>Operate programmable management/control plane separate from data plane </a:t>
            </a:r>
          </a:p>
          <a:p>
            <a:r>
              <a:rPr lang="en-US" dirty="0">
                <a:solidFill>
                  <a:schemeClr val="bg1"/>
                </a:solidFill>
              </a:rPr>
              <a:t>Dictate network behavior from a central point, running as a distributed system</a:t>
            </a:r>
          </a:p>
          <a:p>
            <a:r>
              <a:rPr lang="en-US" dirty="0">
                <a:solidFill>
                  <a:schemeClr val="bg1"/>
                </a:solidFill>
              </a:rPr>
              <a:t>Programmatical changes for new network manipulation needs</a:t>
            </a:r>
          </a:p>
        </p:txBody>
      </p:sp>
    </p:spTree>
    <p:extLst>
      <p:ext uri="{BB962C8B-B14F-4D97-AF65-F5344CB8AC3E}">
        <p14:creationId xmlns:p14="http://schemas.microsoft.com/office/powerpoint/2010/main" val="178797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 recent video</a:t>
            </a:r>
          </a:p>
        </p:txBody>
      </p:sp>
      <p:pic>
        <p:nvPicPr>
          <p:cNvPr id="6" name="Online Media 5" title="What is software-defined networking (SDN)?">
            <a:hlinkClick r:id="" action="ppaction://media"/>
            <a:extLst>
              <a:ext uri="{FF2B5EF4-FFF2-40B4-BE49-F238E27FC236}">
                <a16:creationId xmlns:a16="http://schemas.microsoft.com/office/drawing/2014/main" id="{D0AEC214-80AC-4803-99A7-26946AB98A4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2" y="1200150"/>
            <a:ext cx="8839198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8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0871-83BD-4371-AA80-523E9D3B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History and concepts of 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9FD7-6088-4710-A518-E851F9D3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54102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Nicira</a:t>
            </a:r>
            <a:r>
              <a:rPr lang="en-US" dirty="0">
                <a:solidFill>
                  <a:schemeClr val="bg1"/>
                </a:solidFill>
              </a:rPr>
              <a:t> -&gt;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r>
              <a:rPr lang="en-US" dirty="0">
                <a:solidFill>
                  <a:schemeClr val="bg1"/>
                </a:solidFill>
              </a:rPr>
              <a:t> -&gt; NSX</a:t>
            </a:r>
          </a:p>
          <a:p>
            <a:r>
              <a:rPr lang="en-US" dirty="0" err="1">
                <a:solidFill>
                  <a:schemeClr val="bg1"/>
                </a:solidFill>
              </a:rPr>
              <a:t>Nicira</a:t>
            </a:r>
            <a:r>
              <a:rPr lang="en-US" dirty="0">
                <a:solidFill>
                  <a:schemeClr val="bg1"/>
                </a:solidFill>
              </a:rPr>
              <a:t> was co-founded by Martin Casado, who served as the CTO, Nick McKeown and Scott </a:t>
            </a:r>
            <a:r>
              <a:rPr lang="en-US" dirty="0" err="1">
                <a:solidFill>
                  <a:schemeClr val="bg1"/>
                </a:solidFill>
              </a:rPr>
              <a:t>Shenker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Ben Pfaff, an early employee, has been great at promoting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r>
              <a:rPr lang="en-US" dirty="0">
                <a:solidFill>
                  <a:schemeClr val="bg1"/>
                </a:solidFill>
              </a:rPr>
              <a:t> and SDN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bs.twimg.com/media/DFMKTqXXgAQKX19.jpg">
            <a:extLst>
              <a:ext uri="{FF2B5EF4-FFF2-40B4-BE49-F238E27FC236}">
                <a16:creationId xmlns:a16="http://schemas.microsoft.com/office/drawing/2014/main" id="{97BBCE50-5AE8-43D2-9EA0-9C27B22F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71907"/>
            <a:ext cx="30861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3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0871-83BD-4371-AA80-523E9D3B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My interview with Ben Pfaff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9FD7-6088-4710-A518-E851F9D3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 Pfaff has been with VMware since 2012, coming from </a:t>
            </a:r>
            <a:r>
              <a:rPr lang="en-US" dirty="0" err="1">
                <a:solidFill>
                  <a:schemeClr val="bg1"/>
                </a:solidFill>
              </a:rPr>
              <a:t>Nicira</a:t>
            </a:r>
            <a:r>
              <a:rPr lang="en-US" dirty="0">
                <a:solidFill>
                  <a:schemeClr val="bg1"/>
                </a:solidFill>
              </a:rPr>
              <a:t>, a startup out of Stanford</a:t>
            </a:r>
          </a:p>
          <a:p>
            <a:r>
              <a:rPr lang="en-US" dirty="0">
                <a:solidFill>
                  <a:schemeClr val="bg1"/>
                </a:solidFill>
              </a:rPr>
              <a:t>He founded the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r>
              <a:rPr lang="en-US" dirty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>
                <a:solidFill>
                  <a:schemeClr val="bg1"/>
                </a:solidFill>
              </a:rPr>
              <a:t>What is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r>
              <a:rPr lang="en-US" dirty="0">
                <a:solidFill>
                  <a:schemeClr val="bg1"/>
                </a:solidFill>
              </a:rPr>
              <a:t>, in his own words?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(Network programmability with flexibility)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3 What is Open vSwitch">
            <a:hlinkClick r:id="" action="ppaction://media"/>
            <a:extLst>
              <a:ext uri="{FF2B5EF4-FFF2-40B4-BE49-F238E27FC236}">
                <a16:creationId xmlns:a16="http://schemas.microsoft.com/office/drawing/2014/main" id="{E1B4B28D-1F98-4D26-A905-C802891B61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38600" y="4419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69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Openflow</a:t>
            </a:r>
            <a:r>
              <a:rPr lang="en-US" dirty="0">
                <a:solidFill>
                  <a:schemeClr val="bg1"/>
                </a:solidFill>
              </a:rPr>
              <a:t> /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3622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Choice in OpenFlow controllers</a:t>
            </a:r>
          </a:p>
          <a:p>
            <a:r>
              <a:rPr lang="en-US" dirty="0">
                <a:solidFill>
                  <a:schemeClr val="bg1"/>
                </a:solidFill>
              </a:rPr>
              <a:t>Production quality open source software switch</a:t>
            </a:r>
          </a:p>
        </p:txBody>
      </p:sp>
      <p:pic>
        <p:nvPicPr>
          <p:cNvPr id="7170" name="Picture 2" descr="Image result for openflow">
            <a:extLst>
              <a:ext uri="{FF2B5EF4-FFF2-40B4-BE49-F238E27FC236}">
                <a16:creationId xmlns:a16="http://schemas.microsoft.com/office/drawing/2014/main" id="{FCFC2274-26F9-4CDD-A70F-3139C3A2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863" y="1447800"/>
            <a:ext cx="6125737" cy="528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0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find this PPT and any source code in blogs.arielsanchezmora.com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066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 tweet @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8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NSX Data Center for vSphere</a:t>
            </a:r>
          </a:p>
        </p:txBody>
      </p:sp>
      <p:pic>
        <p:nvPicPr>
          <p:cNvPr id="5" name="Picture 2" descr="Image result for nsx-t components">
            <a:extLst>
              <a:ext uri="{FF2B5EF4-FFF2-40B4-BE49-F238E27FC236}">
                <a16:creationId xmlns:a16="http://schemas.microsoft.com/office/drawing/2014/main" id="{985AB929-8DDB-4C9A-AF5E-3CBAF1045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5" y="1295400"/>
            <a:ext cx="833426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68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NSX-T for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3622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 with several Compute Managers</a:t>
            </a:r>
          </a:p>
          <a:p>
            <a:r>
              <a:rPr lang="en-US" dirty="0">
                <a:solidFill>
                  <a:schemeClr val="bg1"/>
                </a:solidFill>
              </a:rPr>
              <a:t>New N-VDS or </a:t>
            </a:r>
            <a:r>
              <a:rPr lang="en-US" dirty="0" err="1">
                <a:solidFill>
                  <a:schemeClr val="bg1"/>
                </a:solidFill>
              </a:rPr>
              <a:t>OvS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nsx-t components">
            <a:extLst>
              <a:ext uri="{FF2B5EF4-FFF2-40B4-BE49-F238E27FC236}">
                <a16:creationId xmlns:a16="http://schemas.microsoft.com/office/drawing/2014/main" id="{0AA78DAA-1670-4416-A929-94B9A5835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086" y="1676400"/>
            <a:ext cx="658680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08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NSX Differences for V and 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8D820-7716-444D-85B2-D75F2E23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NSX-V = NSX Data Center for vSphere</a:t>
            </a:r>
          </a:p>
          <a:p>
            <a:r>
              <a:rPr lang="en-US" dirty="0">
                <a:solidFill>
                  <a:schemeClr val="bg1"/>
                </a:solidFill>
              </a:rPr>
              <a:t>NSX-T = NSX-T Data Center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26105-CF00-4B34-9989-F55CC3B1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2406"/>
              </p:ext>
            </p:extLst>
          </p:nvPr>
        </p:nvGraphicFramePr>
        <p:xfrm>
          <a:off x="838200" y="3032758"/>
          <a:ext cx="7772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3900082428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35159214"/>
                    </a:ext>
                  </a:extLst>
                </a:gridCol>
              </a:tblGrid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NSX –V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NSX-T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76393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vSphere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89585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DVS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Installs N-VDS or OVN Kernel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14414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supports </a:t>
                      </a:r>
                      <a:r>
                        <a:rPr lang="en-US" dirty="0" err="1"/>
                        <a:t>ESXi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Supports basically any Enterprise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17615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Today has more features / integrations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amount but newer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23845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handle vSphere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handle all hybrid cloud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5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4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3ADF-AA01-4D07-BB4A-9E926A2F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NSX Data Center for vSphere DLs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48480-B478-4DAA-95F8-DB1814F0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54" y="1219200"/>
            <a:ext cx="5014292" cy="54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F5F0E-192F-42A3-B6AB-2F772F3A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197381"/>
            <a:ext cx="4571999" cy="5538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AA003-7B66-4434-8F1F-CF25ED8FC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63298"/>
            <a:ext cx="2645865" cy="54135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772266-9F9B-4941-820B-F8FDEA7C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NSX-T Data Center 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72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Concepts in common for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Network services: routing, switching, load balancing, firewalling (all layers)</a:t>
            </a:r>
          </a:p>
          <a:p>
            <a:r>
              <a:rPr lang="en-US" dirty="0">
                <a:solidFill>
                  <a:schemeClr val="bg1"/>
                </a:solidFill>
              </a:rPr>
              <a:t>There’s a hypervisor (vSphere, Linux KVM host)</a:t>
            </a:r>
          </a:p>
          <a:p>
            <a:r>
              <a:rPr lang="en-US" dirty="0">
                <a:solidFill>
                  <a:schemeClr val="bg1"/>
                </a:solidFill>
              </a:rPr>
              <a:t>There’s a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r>
              <a:rPr lang="en-US" dirty="0">
                <a:solidFill>
                  <a:schemeClr val="bg1"/>
                </a:solidFill>
              </a:rPr>
              <a:t> (vSphere standard or distributed, N-VDS for NSX-T,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There’s a differentiation from data, control and management planes</a:t>
            </a:r>
          </a:p>
          <a:p>
            <a:r>
              <a:rPr lang="en-US" dirty="0">
                <a:solidFill>
                  <a:schemeClr val="bg1"/>
                </a:solidFill>
              </a:rPr>
              <a:t>Requirement is to scale and upgrade software on demand</a:t>
            </a:r>
          </a:p>
        </p:txBody>
      </p:sp>
    </p:spTree>
    <p:extLst>
      <p:ext uri="{BB962C8B-B14F-4D97-AF65-F5344CB8AC3E}">
        <p14:creationId xmlns:p14="http://schemas.microsoft.com/office/powerpoint/2010/main" val="151094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F0"/>
                </a:solidFill>
              </a:rPr>
              <a:t>Learning SDN with NSX/</a:t>
            </a:r>
            <a:r>
              <a:rPr lang="en-US" u="sng" dirty="0" err="1">
                <a:solidFill>
                  <a:srgbClr val="00B0F0"/>
                </a:solidFill>
              </a:rPr>
              <a:t>OvS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a networking background (TCP/IP, routing, firewall concepts)</a:t>
            </a:r>
          </a:p>
          <a:p>
            <a:r>
              <a:rPr lang="en-US" dirty="0">
                <a:solidFill>
                  <a:schemeClr val="bg1"/>
                </a:solidFill>
              </a:rPr>
              <a:t>Hey if you’re CCIE this is easy!</a:t>
            </a:r>
          </a:p>
          <a:p>
            <a:r>
              <a:rPr lang="en-US" dirty="0">
                <a:solidFill>
                  <a:schemeClr val="bg1"/>
                </a:solidFill>
              </a:rPr>
              <a:t>Classes:</a:t>
            </a:r>
          </a:p>
          <a:p>
            <a:r>
              <a:rPr lang="en-US" dirty="0">
                <a:solidFill>
                  <a:schemeClr val="bg1"/>
                </a:solidFill>
              </a:rPr>
              <a:t>NSX-V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Install Configure Manage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Troubleshooting and Operations</a:t>
            </a:r>
            <a:r>
              <a:rPr lang="en-US" dirty="0">
                <a:solidFill>
                  <a:schemeClr val="bg1"/>
                </a:solidFill>
              </a:rPr>
              <a:t> (NSX-T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now has ICM </a:t>
            </a:r>
            <a:r>
              <a:rPr lang="en-US" dirty="0">
                <a:solidFill>
                  <a:schemeClr val="bg1"/>
                </a:solidFill>
              </a:rPr>
              <a:t>as well!)</a:t>
            </a:r>
          </a:p>
          <a:p>
            <a:r>
              <a:rPr lang="en-US" dirty="0">
                <a:solidFill>
                  <a:schemeClr val="bg1"/>
                </a:solidFill>
              </a:rPr>
              <a:t>SDN Associate Certification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https://www.opennetworking.org/skills-certification/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79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C4E7-8FF9-4184-B1B4-E97E5FF1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00B0F0"/>
                </a:solidFill>
              </a:rPr>
              <a:t>How to learn NSX-V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3A7B-FE21-4097-B692-22A1F6EB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VCP6-NV</a:t>
            </a:r>
          </a:p>
          <a:p>
            <a:r>
              <a:rPr lang="en-US" dirty="0">
                <a:solidFill>
                  <a:schemeClr val="bg1"/>
                </a:solidFill>
              </a:rPr>
              <a:t>Elver Sena Sosa’s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book</a:t>
            </a:r>
            <a:r>
              <a:rPr lang="en-US" dirty="0">
                <a:solidFill>
                  <a:schemeClr val="bg1"/>
                </a:solidFill>
              </a:rPr>
              <a:t> is AMAZING</a:t>
            </a:r>
          </a:p>
          <a:p>
            <a:r>
              <a:rPr lang="en-US" dirty="0">
                <a:solidFill>
                  <a:schemeClr val="bg1"/>
                </a:solidFill>
              </a:rPr>
              <a:t>VCAP6-NV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free training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There’s no substitute for hands-on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Hands on Labs</a:t>
            </a:r>
            <a:r>
              <a:rPr lang="en-US" dirty="0">
                <a:solidFill>
                  <a:schemeClr val="bg1"/>
                </a:solidFill>
              </a:rPr>
              <a:t> (nine labs now)</a:t>
            </a: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VMUG Advantage</a:t>
            </a:r>
            <a:r>
              <a:rPr lang="en-US" dirty="0">
                <a:solidFill>
                  <a:schemeClr val="bg1"/>
                </a:solidFill>
              </a:rPr>
              <a:t> (typically discounted today)</a:t>
            </a:r>
          </a:p>
          <a:p>
            <a:r>
              <a:rPr lang="en-US" dirty="0">
                <a:solidFill>
                  <a:schemeClr val="bg1"/>
                </a:solidFill>
              </a:rPr>
              <a:t>Great  NSX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demo site </a:t>
            </a:r>
            <a:r>
              <a:rPr lang="en-US" dirty="0">
                <a:solidFill>
                  <a:schemeClr val="bg1"/>
                </a:solidFill>
              </a:rPr>
              <a:t>to show co-workers</a:t>
            </a:r>
          </a:p>
        </p:txBody>
      </p:sp>
      <p:pic>
        <p:nvPicPr>
          <p:cNvPr id="6146" name="Picture 2" descr="VCP6-NV Official Cert Guide (Exam #2V0-641)">
            <a:extLst>
              <a:ext uri="{FF2B5EF4-FFF2-40B4-BE49-F238E27FC236}">
                <a16:creationId xmlns:a16="http://schemas.microsoft.com/office/drawing/2014/main" id="{F80EB3E0-18B9-41A6-909D-7CB9D7AB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0"/>
            <a:ext cx="152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2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C4E7-8FF9-4184-B1B4-E97E5FF1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00B0F0"/>
                </a:solidFill>
              </a:rPr>
              <a:t>Learning Open </a:t>
            </a:r>
            <a:r>
              <a:rPr lang="en-US" sz="4900" dirty="0" err="1">
                <a:solidFill>
                  <a:srgbClr val="00B0F0"/>
                </a:solidFill>
              </a:rPr>
              <a:t>vSwitch</a:t>
            </a:r>
            <a:endParaRPr lang="en-US" sz="49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3A7B-FE21-4097-B692-22A1F6EB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 to openvswitch.org</a:t>
            </a:r>
          </a:p>
          <a:p>
            <a:r>
              <a:rPr lang="en-US" dirty="0">
                <a:solidFill>
                  <a:schemeClr val="bg1"/>
                </a:solidFill>
              </a:rPr>
              <a:t>Watch </a:t>
            </a:r>
            <a:r>
              <a:rPr lang="en-US" dirty="0" err="1">
                <a:solidFill>
                  <a:schemeClr val="bg1"/>
                </a:solidFill>
              </a:rPr>
              <a:t>Youtube</a:t>
            </a:r>
            <a:r>
              <a:rPr lang="en-US" dirty="0">
                <a:solidFill>
                  <a:schemeClr val="bg1"/>
                </a:solidFill>
              </a:rPr>
              <a:t> videos (my SDN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playlist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Start with Linux VMs</a:t>
            </a:r>
          </a:p>
          <a:p>
            <a:r>
              <a:rPr lang="en-US" dirty="0">
                <a:solidFill>
                  <a:schemeClr val="bg1"/>
                </a:solidFill>
              </a:rPr>
              <a:t>Find a cheap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r>
              <a:rPr lang="en-US" dirty="0">
                <a:solidFill>
                  <a:schemeClr val="bg1"/>
                </a:solidFill>
              </a:rPr>
              <a:t> enabled switch (Northbound sold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several cheap ones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Find OpenFlow compliant </a:t>
            </a:r>
            <a:r>
              <a:rPr lang="en-US" dirty="0" err="1">
                <a:solidFill>
                  <a:schemeClr val="bg1"/>
                </a:solidFill>
              </a:rPr>
              <a:t>whitebox</a:t>
            </a:r>
            <a:r>
              <a:rPr lang="en-US" dirty="0">
                <a:solidFill>
                  <a:schemeClr val="bg1"/>
                </a:solidFill>
              </a:rPr>
              <a:t> switches (Arista, Dell,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I think it’s important to learn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We’re told that IT has to be faster, on-premises now competes with cloud providers</a:t>
            </a:r>
          </a:p>
          <a:p>
            <a:r>
              <a:rPr lang="en-US" dirty="0">
                <a:solidFill>
                  <a:schemeClr val="bg1"/>
                </a:solidFill>
              </a:rPr>
              <a:t>Achieve cloud speed (resources at the standby for consumption and cost optimization)</a:t>
            </a:r>
          </a:p>
          <a:p>
            <a:r>
              <a:rPr lang="en-US" dirty="0">
                <a:solidFill>
                  <a:schemeClr val="bg1"/>
                </a:solidFill>
              </a:rPr>
              <a:t>Networking is no longer the sole domain of the networking team – because of cloud</a:t>
            </a:r>
          </a:p>
          <a:p>
            <a:r>
              <a:rPr lang="en-US" dirty="0">
                <a:solidFill>
                  <a:schemeClr val="bg1"/>
                </a:solidFill>
              </a:rPr>
              <a:t>There are several solutions out there, but concepts tend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199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favor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 a pic during this session. Tweet it out with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#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CinciVMUG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really like interacting with people in Twitter and the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#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– send me any thoughts from today, your cat pictures and your blog posts!</a:t>
            </a:r>
          </a:p>
        </p:txBody>
      </p:sp>
    </p:spTree>
    <p:extLst>
      <p:ext uri="{BB962C8B-B14F-4D97-AF65-F5344CB8AC3E}">
        <p14:creationId xmlns:p14="http://schemas.microsoft.com/office/powerpoint/2010/main" val="125722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It’s profitable to learn NSX/SDN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Learning the 3 main Cloud VPCs/terminology is one of the best things you can do today for your career!</a:t>
            </a:r>
          </a:p>
          <a:p>
            <a:r>
              <a:rPr lang="en-US" dirty="0">
                <a:solidFill>
                  <a:schemeClr val="bg1"/>
                </a:solidFill>
              </a:rPr>
              <a:t>NSX/SDN is a relatively new field and most of the companies deploying it are large enterprises</a:t>
            </a:r>
          </a:p>
          <a:p>
            <a:r>
              <a:rPr lang="en-US" dirty="0">
                <a:solidFill>
                  <a:schemeClr val="bg1"/>
                </a:solidFill>
              </a:rPr>
              <a:t>Lots of customer, partner, consulting and VMware (PSO, Architect, TAS) openings</a:t>
            </a:r>
          </a:p>
        </p:txBody>
      </p:sp>
    </p:spTree>
    <p:extLst>
      <p:ext uri="{BB962C8B-B14F-4D97-AF65-F5344CB8AC3E}">
        <p14:creationId xmlns:p14="http://schemas.microsoft.com/office/powerpoint/2010/main" val="194003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SDN is bleeding into K8s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 Mesh is the networking innovation of 2019</a:t>
            </a:r>
          </a:p>
          <a:p>
            <a:r>
              <a:rPr lang="en-US" dirty="0">
                <a:solidFill>
                  <a:schemeClr val="bg1"/>
                </a:solidFill>
              </a:rPr>
              <a:t>Kubernetes and its networking are the current innovation frontier</a:t>
            </a:r>
          </a:p>
          <a:p>
            <a:r>
              <a:rPr lang="en-US" dirty="0">
                <a:solidFill>
                  <a:schemeClr val="bg1"/>
                </a:solidFill>
              </a:rPr>
              <a:t>Project </a:t>
            </a:r>
            <a:r>
              <a:rPr lang="en-US" dirty="0" err="1">
                <a:solidFill>
                  <a:schemeClr val="bg1"/>
                </a:solidFill>
              </a:rPr>
              <a:t>Antrea</a:t>
            </a:r>
            <a:r>
              <a:rPr lang="en-US" dirty="0">
                <a:solidFill>
                  <a:schemeClr val="bg1"/>
                </a:solidFill>
              </a:rPr>
              <a:t> was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debuted at 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KubeCon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hlinkClick r:id="rId3"/>
              </a:rPr>
              <a:t>https://github.com/vmware-tanzu/antrea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17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solidFill>
                  <a:srgbClr val="00B0F0"/>
                </a:solidFill>
              </a:rPr>
              <a:t>Antrea</a:t>
            </a:r>
            <a:r>
              <a:rPr lang="en-US" u="sng" dirty="0">
                <a:solidFill>
                  <a:srgbClr val="00B0F0"/>
                </a:solidFill>
              </a:rPr>
              <a:t> tweets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CBEDF4-BF43-400B-9AE5-FB0601A10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2192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0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solidFill>
                  <a:srgbClr val="00B0F0"/>
                </a:solidFill>
              </a:rPr>
              <a:t>Antrea</a:t>
            </a:r>
            <a:r>
              <a:rPr lang="en-US" u="sng" dirty="0">
                <a:solidFill>
                  <a:srgbClr val="00B0F0"/>
                </a:solidFill>
              </a:rPr>
              <a:t> 1 slide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B0E86-B4FB-473D-B1D6-B570501C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9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12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SDN programmability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2019 skill to have: interact with REST APIs</a:t>
            </a:r>
          </a:p>
          <a:p>
            <a:r>
              <a:rPr lang="en-US" dirty="0">
                <a:solidFill>
                  <a:schemeClr val="bg1"/>
                </a:solidFill>
              </a:rPr>
              <a:t>The real power comes from the automation (think Ansible or Terraform) capabilities to provision new networks and services</a:t>
            </a:r>
          </a:p>
          <a:p>
            <a:r>
              <a:rPr lang="en-US" dirty="0">
                <a:solidFill>
                  <a:schemeClr val="bg1"/>
                </a:solidFill>
              </a:rPr>
              <a:t>The networking folks are just waking up to the revolution you’ve heard for years (Git, infrastructure as code)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Software Gone Wild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Packet Pushers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37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For fun and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 the leader in your company in adopting new network paradigms</a:t>
            </a:r>
          </a:p>
          <a:p>
            <a:r>
              <a:rPr lang="en-US" dirty="0">
                <a:solidFill>
                  <a:schemeClr val="bg1"/>
                </a:solidFill>
              </a:rPr>
              <a:t>Remain relevant in a marketplace where Google/Azure/AWS/VMware are hiring next-gen admins who grasp these concepts</a:t>
            </a:r>
          </a:p>
          <a:p>
            <a:r>
              <a:rPr lang="en-US" dirty="0">
                <a:solidFill>
                  <a:schemeClr val="bg1"/>
                </a:solidFill>
              </a:rPr>
              <a:t>It’s super cool to learn new things!</a:t>
            </a:r>
          </a:p>
          <a:p>
            <a:r>
              <a:rPr lang="en-US" dirty="0">
                <a:solidFill>
                  <a:schemeClr val="bg1"/>
                </a:solidFill>
              </a:rPr>
              <a:t>Has anyone heard of </a:t>
            </a:r>
            <a:r>
              <a:rPr lang="en-US" dirty="0" err="1">
                <a:solidFill>
                  <a:schemeClr val="bg1"/>
                </a:solidFill>
              </a:rPr>
              <a:t>Istio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4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Supporting slides</a:t>
            </a:r>
          </a:p>
        </p:txBody>
      </p:sp>
    </p:spTree>
    <p:extLst>
      <p:ext uri="{BB962C8B-B14F-4D97-AF65-F5344CB8AC3E}">
        <p14:creationId xmlns:p14="http://schemas.microsoft.com/office/powerpoint/2010/main" val="412557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Getting started with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https://vCenter/apiexplorer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Kyle Ruddy did an excellent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vBrownBag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video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07002-F727-4BE9-A362-1F51AEB7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8072783" cy="39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2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Homelab</a:t>
            </a:r>
            <a:r>
              <a:rPr lang="en-US" dirty="0">
                <a:solidFill>
                  <a:srgbClr val="00B0F0"/>
                </a:solidFill>
              </a:rPr>
              <a:t>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Linux machines</a:t>
            </a:r>
          </a:p>
          <a:p>
            <a:r>
              <a:rPr lang="en-US" dirty="0">
                <a:solidFill>
                  <a:schemeClr val="bg1"/>
                </a:solidFill>
              </a:rPr>
              <a:t>vSphere hosts, with vCenter</a:t>
            </a:r>
          </a:p>
          <a:p>
            <a:r>
              <a:rPr lang="en-US" dirty="0">
                <a:solidFill>
                  <a:schemeClr val="bg1"/>
                </a:solidFill>
              </a:rPr>
              <a:t>Switches that can handle increased MTU</a:t>
            </a:r>
          </a:p>
          <a:p>
            <a:r>
              <a:rPr lang="en-US" dirty="0">
                <a:solidFill>
                  <a:schemeClr val="bg1"/>
                </a:solidFill>
              </a:rPr>
              <a:t>Enough RAM to run both V and 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More advanced:</a:t>
            </a:r>
          </a:p>
          <a:p>
            <a:r>
              <a:rPr lang="en-US" dirty="0">
                <a:solidFill>
                  <a:schemeClr val="bg1"/>
                </a:solidFill>
              </a:rPr>
              <a:t>Install Faucet as an OpenFlow Controller as a container in a Pi, following this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Demo</a:t>
            </a:r>
            <a:r>
              <a:rPr lang="en-US" dirty="0">
                <a:solidFill>
                  <a:schemeClr val="bg1"/>
                </a:solidFill>
              </a:rPr>
              <a:t> by Ben Pfaff</a:t>
            </a:r>
          </a:p>
          <a:p>
            <a:r>
              <a:rPr lang="en-US" dirty="0">
                <a:solidFill>
                  <a:schemeClr val="bg1"/>
                </a:solidFill>
              </a:rPr>
              <a:t>Connect both </a:t>
            </a:r>
            <a:r>
              <a:rPr lang="en-US" dirty="0" err="1">
                <a:solidFill>
                  <a:schemeClr val="bg1"/>
                </a:solidFill>
              </a:rPr>
              <a:t>OvS</a:t>
            </a:r>
            <a:r>
              <a:rPr lang="en-US" dirty="0">
                <a:solidFill>
                  <a:schemeClr val="bg1"/>
                </a:solidFill>
              </a:rPr>
              <a:t> physical switches and the Linux host to the controller, and compare to NSX-T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79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NSX you really want to dig into the documentation</a:t>
            </a:r>
          </a:p>
          <a:p>
            <a:r>
              <a:rPr lang="en-US" dirty="0">
                <a:solidFill>
                  <a:schemeClr val="bg1"/>
                </a:solidFill>
              </a:rPr>
              <a:t>NSX Data Center for vSphere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documentation</a:t>
            </a:r>
            <a:r>
              <a:rPr lang="en-US" dirty="0">
                <a:solidFill>
                  <a:schemeClr val="bg1"/>
                </a:solidFill>
              </a:rPr>
              <a:t> and 6.4.4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installation guide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NSX-T Data Center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documentation</a:t>
            </a:r>
            <a:r>
              <a:rPr lang="en-US" dirty="0">
                <a:solidFill>
                  <a:schemeClr val="bg1"/>
                </a:solidFill>
              </a:rPr>
              <a:t> and 2.3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installation guide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VMTN forums</a:t>
            </a:r>
            <a:r>
              <a:rPr lang="en-US" dirty="0">
                <a:solidFill>
                  <a:schemeClr val="bg1"/>
                </a:solidFill>
              </a:rPr>
              <a:t> are very active!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Interactive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I’m no networking expert! If you see something wrong or I missed critical info, please let me and the room know, this community is here so we help each other!</a:t>
            </a:r>
          </a:p>
          <a:p>
            <a:r>
              <a:rPr lang="en-US" dirty="0">
                <a:solidFill>
                  <a:schemeClr val="bg1"/>
                </a:solidFill>
              </a:rPr>
              <a:t>Today is more about concepts than actual technical doing, so don’t leave any question unasked!</a:t>
            </a:r>
          </a:p>
        </p:txBody>
      </p:sp>
    </p:spTree>
    <p:extLst>
      <p:ext uri="{BB962C8B-B14F-4D97-AF65-F5344CB8AC3E}">
        <p14:creationId xmlns:p14="http://schemas.microsoft.com/office/powerpoint/2010/main" val="2923730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My favorite links on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SDN by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Wikipedia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OpenFlow by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Wikipedia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Leaf spine by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Mellanox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Pica8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Amit Vahdat of Google Networking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explaining their pain points</a:t>
            </a:r>
            <a:r>
              <a:rPr lang="en-US" dirty="0">
                <a:solidFill>
                  <a:schemeClr val="bg1"/>
                </a:solidFill>
              </a:rPr>
              <a:t> that led to SDN adoption</a:t>
            </a:r>
          </a:p>
          <a:p>
            <a:r>
              <a:rPr lang="en-US" dirty="0">
                <a:solidFill>
                  <a:schemeClr val="bg1"/>
                </a:solidFill>
              </a:rPr>
              <a:t>Today, just Google and watch some videos, note the date as some are from early 2000s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28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Keep up to date with </a:t>
            </a:r>
            <a:r>
              <a:rPr lang="en-US" dirty="0" err="1">
                <a:solidFill>
                  <a:srgbClr val="00B0F0"/>
                </a:solidFill>
              </a:rPr>
              <a:t>OvS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OvS</a:t>
            </a:r>
            <a:r>
              <a:rPr lang="en-US" dirty="0">
                <a:solidFill>
                  <a:schemeClr val="bg1"/>
                </a:solidFill>
              </a:rPr>
              <a:t> Orbit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podcast</a:t>
            </a:r>
            <a:r>
              <a:rPr lang="en-US" dirty="0">
                <a:solidFill>
                  <a:schemeClr val="bg1"/>
                </a:solidFill>
              </a:rPr>
              <a:t> (65+ episodes!)</a:t>
            </a:r>
          </a:p>
          <a:p>
            <a:r>
              <a:rPr lang="en-US" dirty="0" err="1">
                <a:solidFill>
                  <a:schemeClr val="bg1"/>
                </a:solidFill>
              </a:rPr>
              <a:t>OvS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Youtube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Channel</a:t>
            </a:r>
            <a:r>
              <a:rPr lang="en-US" dirty="0">
                <a:solidFill>
                  <a:schemeClr val="bg1"/>
                </a:solidFill>
              </a:rPr>
              <a:t> (2015-2018!)</a:t>
            </a:r>
          </a:p>
          <a:p>
            <a:r>
              <a:rPr lang="en-US" dirty="0">
                <a:solidFill>
                  <a:schemeClr val="bg1"/>
                </a:solidFill>
              </a:rPr>
              <a:t>Follow </a:t>
            </a:r>
            <a:r>
              <a:rPr lang="en-US" dirty="0" err="1">
                <a:solidFill>
                  <a:schemeClr val="bg1"/>
                </a:solidFill>
              </a:rPr>
              <a:t>Ben_Pfaff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https://twitter.com/Ben_Pfaff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OVS CON </a:t>
            </a:r>
            <a:r>
              <a:rPr lang="en-US" dirty="0">
                <a:hlinkClick r:id="rId5"/>
              </a:rPr>
              <a:t>https://www.openvswitch.org/support/ovscon2019/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Mailing list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https://mail.openvswitch.org/mailman/listinfo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77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28425-AF2F-4EB6-8D26-988BD082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87" y="0"/>
            <a:ext cx="5159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Keep up to date with general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Justine Sherry is a Carnegie Mellon University professor and very active on twitter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https://twitter.com/justinesherry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http://www.justinesherry.com/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Programmable Networks Course schedule with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reading assignments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71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We’re done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Please </a:t>
            </a:r>
            <a:r>
              <a:rPr lang="en-US" dirty="0" err="1">
                <a:solidFill>
                  <a:schemeClr val="bg1"/>
                </a:solidFill>
              </a:rPr>
              <a:t>please</a:t>
            </a:r>
            <a:r>
              <a:rPr lang="en-US" dirty="0">
                <a:solidFill>
                  <a:schemeClr val="bg1"/>
                </a:solidFill>
              </a:rPr>
              <a:t> give feedback to me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I have some ideas on what else I can do, but I want to know what you got out of it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arielsanchezmor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on Twitter or in the VMware Code Slack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2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About me</a:t>
            </a:r>
          </a:p>
          <a:p>
            <a:r>
              <a:rPr lang="en-US" dirty="0">
                <a:solidFill>
                  <a:srgbClr val="00B0F0"/>
                </a:solidFill>
              </a:rPr>
              <a:t>A little history of networking</a:t>
            </a:r>
          </a:p>
          <a:p>
            <a:r>
              <a:rPr lang="en-US" dirty="0">
                <a:solidFill>
                  <a:srgbClr val="00B0F0"/>
                </a:solidFill>
              </a:rPr>
              <a:t>SDN concepts</a:t>
            </a:r>
          </a:p>
          <a:p>
            <a:r>
              <a:rPr lang="en-US" dirty="0">
                <a:solidFill>
                  <a:srgbClr val="00B0F0"/>
                </a:solidFill>
              </a:rPr>
              <a:t>How to learn SDN, coming from vSphere</a:t>
            </a:r>
          </a:p>
          <a:p>
            <a:r>
              <a:rPr lang="en-US" dirty="0">
                <a:solidFill>
                  <a:srgbClr val="00B0F0"/>
                </a:solidFill>
              </a:rPr>
              <a:t>Why I think it’s important to learn SDN</a:t>
            </a:r>
          </a:p>
          <a:p>
            <a:r>
              <a:rPr lang="en-US" dirty="0">
                <a:solidFill>
                  <a:srgbClr val="00B0F0"/>
                </a:solidFill>
              </a:rPr>
              <a:t>Further reading</a:t>
            </a:r>
          </a:p>
          <a:p>
            <a:r>
              <a:rPr lang="en-US" dirty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4945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Rican in Pittsburgh, moving to FL</a:t>
            </a:r>
          </a:p>
          <a:p>
            <a:r>
              <a:rPr lang="en-US" dirty="0">
                <a:solidFill>
                  <a:schemeClr val="bg1"/>
                </a:solidFill>
              </a:rPr>
              <a:t>Sr TAM @VMware, CTO Ambassador</a:t>
            </a:r>
          </a:p>
          <a:p>
            <a:r>
              <a:rPr lang="en-US" dirty="0">
                <a:solidFill>
                  <a:schemeClr val="bg1"/>
                </a:solidFill>
              </a:rPr>
              <a:t>Advocate of the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vBrownBag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, VMUG, VTUG, </a:t>
            </a:r>
            <a:r>
              <a:rPr lang="en-US" dirty="0" err="1">
                <a:solidFill>
                  <a:schemeClr val="bg1"/>
                </a:solidFill>
              </a:rPr>
              <a:t>vBeers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vBrisket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r>
              <a:rPr lang="en-US" dirty="0">
                <a:solidFill>
                  <a:schemeClr val="bg1"/>
                </a:solidFill>
              </a:rPr>
              <a:t>I started </a:t>
            </a:r>
            <a:r>
              <a:rPr lang="en-US" i="1" dirty="0">
                <a:solidFill>
                  <a:schemeClr val="bg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Twitter in 2013 </a:t>
            </a:r>
            <a:r>
              <a:rPr lang="en-US" i="1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VMW</a:t>
            </a:r>
          </a:p>
          <a:p>
            <a:r>
              <a:rPr lang="en-US" dirty="0">
                <a:solidFill>
                  <a:schemeClr val="bg1"/>
                </a:solidFill>
              </a:rPr>
              <a:t>I want to help other people present at VMUG!</a:t>
            </a:r>
          </a:p>
          <a:p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 PRO – I’ll help you prepare for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My background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CCNA and CCNP courses in 2006-2008</a:t>
            </a:r>
          </a:p>
          <a:p>
            <a:r>
              <a:rPr lang="en-US" dirty="0">
                <a:solidFill>
                  <a:schemeClr val="bg1"/>
                </a:solidFill>
              </a:rPr>
              <a:t>NOC engineer, IT operations</a:t>
            </a:r>
          </a:p>
          <a:p>
            <a:r>
              <a:rPr lang="en-US" dirty="0">
                <a:solidFill>
                  <a:schemeClr val="bg1"/>
                </a:solidFill>
              </a:rPr>
              <a:t>In love with OpenBSD and Open </a:t>
            </a:r>
            <a:r>
              <a:rPr lang="en-US" dirty="0" err="1">
                <a:solidFill>
                  <a:schemeClr val="bg1"/>
                </a:solidFill>
              </a:rPr>
              <a:t>vSwitch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still think CCNA is one of the best network trainings to start. Anyone do the Network+ ?</a:t>
            </a:r>
          </a:p>
          <a:p>
            <a:r>
              <a:rPr lang="en-US" dirty="0">
                <a:solidFill>
                  <a:schemeClr val="bg1"/>
                </a:solidFill>
              </a:rPr>
              <a:t>Networking training isn’t easy</a:t>
            </a:r>
          </a:p>
          <a:p>
            <a:r>
              <a:rPr lang="en-US" dirty="0">
                <a:solidFill>
                  <a:schemeClr val="bg1"/>
                </a:solidFill>
              </a:rPr>
              <a:t>Linux certifications are probably the best to do?</a:t>
            </a:r>
          </a:p>
        </p:txBody>
      </p:sp>
    </p:spTree>
    <p:extLst>
      <p:ext uri="{BB962C8B-B14F-4D97-AF65-F5344CB8AC3E}">
        <p14:creationId xmlns:p14="http://schemas.microsoft.com/office/powerpoint/2010/main" val="92961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BIG disclaimer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Notice, no VMware logos anywhere</a:t>
            </a:r>
          </a:p>
          <a:p>
            <a:r>
              <a:rPr lang="en-US" dirty="0">
                <a:solidFill>
                  <a:schemeClr val="bg1"/>
                </a:solidFill>
              </a:rPr>
              <a:t>This is purely a community session I geeked up</a:t>
            </a:r>
          </a:p>
          <a:p>
            <a:r>
              <a:rPr lang="en-US" dirty="0">
                <a:solidFill>
                  <a:schemeClr val="bg1"/>
                </a:solidFill>
              </a:rPr>
              <a:t>I am a VMware fanboy though</a:t>
            </a:r>
          </a:p>
          <a:p>
            <a:r>
              <a:rPr lang="en-US" dirty="0">
                <a:solidFill>
                  <a:schemeClr val="bg1"/>
                </a:solidFill>
              </a:rPr>
              <a:t>I believe NSX is the best SDN solution today</a:t>
            </a:r>
          </a:p>
          <a:p>
            <a:r>
              <a:rPr lang="en-US" dirty="0">
                <a:solidFill>
                  <a:schemeClr val="bg1"/>
                </a:solidFill>
              </a:rPr>
              <a:t>It’s important for vSphere admins to learn and adapt to also being network experts to remain relevant &amp; profitable in the multi-cloud future</a:t>
            </a:r>
          </a:p>
        </p:txBody>
      </p:sp>
    </p:spTree>
    <p:extLst>
      <p:ext uri="{BB962C8B-B14F-4D97-AF65-F5344CB8AC3E}">
        <p14:creationId xmlns:p14="http://schemas.microsoft.com/office/powerpoint/2010/main" val="18393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CB91-6C10-423E-8619-880EBA36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F0"/>
                </a:solidFill>
              </a:rPr>
              <a:t>A little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421C-0A7B-4439-80E4-BECFE226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1969, ARPA awarded the contract to build the most integral piece of this network - a </a:t>
            </a:r>
            <a:r>
              <a:rPr lang="en-US" b="1" dirty="0">
                <a:solidFill>
                  <a:schemeClr val="bg1"/>
                </a:solidFill>
              </a:rPr>
              <a:t>computerized switch </a:t>
            </a:r>
            <a:r>
              <a:rPr lang="en-US" dirty="0">
                <a:solidFill>
                  <a:schemeClr val="bg1"/>
                </a:solidFill>
              </a:rPr>
              <a:t>- to Bolt Beranek and Newman (BBN), a small Cambridge, Massachusetts, company. </a:t>
            </a:r>
          </a:p>
        </p:txBody>
      </p:sp>
    </p:spTree>
    <p:extLst>
      <p:ext uri="{BB962C8B-B14F-4D97-AF65-F5344CB8AC3E}">
        <p14:creationId xmlns:p14="http://schemas.microsoft.com/office/powerpoint/2010/main" val="383301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25826</TotalTime>
  <Words>1601</Words>
  <Application>Microsoft Office PowerPoint</Application>
  <PresentationFormat>On-screen Show (4:3)</PresentationFormat>
  <Paragraphs>187</Paragraphs>
  <Slides>44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Learning SDN with NSX and Open vSwitch as a vSphere admin for fun and profit</vt:lpstr>
      <vt:lpstr>You can find this PPT and any source code in blogs.arielsanchezmora.com</vt:lpstr>
      <vt:lpstr>A favor</vt:lpstr>
      <vt:lpstr>Interactive session</vt:lpstr>
      <vt:lpstr>Agenda</vt:lpstr>
      <vt:lpstr>A bit about me</vt:lpstr>
      <vt:lpstr>My background in networking</vt:lpstr>
      <vt:lpstr>BIG disclaimer slide</vt:lpstr>
      <vt:lpstr>A little bit of history</vt:lpstr>
      <vt:lpstr>A little bit of history</vt:lpstr>
      <vt:lpstr>Rise of networking as a separate silo</vt:lpstr>
      <vt:lpstr>A different way came along </vt:lpstr>
      <vt:lpstr>The trend has reached mainstream</vt:lpstr>
      <vt:lpstr>Networking changes</vt:lpstr>
      <vt:lpstr>Tenets of Software Defined Networking</vt:lpstr>
      <vt:lpstr>A recent video</vt:lpstr>
      <vt:lpstr>History and concepts of SDN</vt:lpstr>
      <vt:lpstr>My interview with Ben Pfaff</vt:lpstr>
      <vt:lpstr>Openflow / Open vSwitch</vt:lpstr>
      <vt:lpstr>NSX Data Center for vSphere</vt:lpstr>
      <vt:lpstr>NSX-T for Data Center</vt:lpstr>
      <vt:lpstr>NSX Differences for V and T</vt:lpstr>
      <vt:lpstr>NSX Data Center for vSphere DLs</vt:lpstr>
      <vt:lpstr>NSX-T Data Center downloads</vt:lpstr>
      <vt:lpstr>Concepts in common for SDN</vt:lpstr>
      <vt:lpstr>Learning SDN with NSX/OvS</vt:lpstr>
      <vt:lpstr>How to learn NSX-V from scratch</vt:lpstr>
      <vt:lpstr>Learning Open vSwitch</vt:lpstr>
      <vt:lpstr>I think it’s important to learn SDN</vt:lpstr>
      <vt:lpstr>It’s profitable to learn NSX/SDN</vt:lpstr>
      <vt:lpstr>SDN is bleeding into K8s</vt:lpstr>
      <vt:lpstr>Antrea tweets</vt:lpstr>
      <vt:lpstr>Antrea 1 slide overview</vt:lpstr>
      <vt:lpstr>SDN programmability</vt:lpstr>
      <vt:lpstr>For fun and profit</vt:lpstr>
      <vt:lpstr>Supporting slides</vt:lpstr>
      <vt:lpstr>Getting started with REST APIs</vt:lpstr>
      <vt:lpstr>Homelab strategy</vt:lpstr>
      <vt:lpstr>Further Reading</vt:lpstr>
      <vt:lpstr>My favorite links on SDN</vt:lpstr>
      <vt:lpstr>Keep up to date with OvS</vt:lpstr>
      <vt:lpstr>PowerPoint Presentation</vt:lpstr>
      <vt:lpstr>Keep up to date with general SDN</vt:lpstr>
      <vt:lpstr>We’re done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#vCommunity Benefits for you,  your team and your town</dc:title>
  <dc:creator>Windows User</dc:creator>
  <cp:lastModifiedBy>Ariel Sanchez</cp:lastModifiedBy>
  <cp:revision>28</cp:revision>
  <dcterms:created xsi:type="dcterms:W3CDTF">2018-04-04T14:09:32Z</dcterms:created>
  <dcterms:modified xsi:type="dcterms:W3CDTF">2019-12-10T18:44:03Z</dcterms:modified>
</cp:coreProperties>
</file>