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</p:sldIdLst>
  <p:sldSz cy="6858000" cx="9144000"/>
  <p:notesSz cx="6797675" cy="9926625"/>
  <p:embeddedFontLst>
    <p:embeddedFont>
      <p:font typeface="Arimo"/>
      <p:regular r:id="rId131"/>
      <p:bold r:id="rId132"/>
      <p:italic r:id="rId133"/>
      <p:boldItalic r:id="rId134"/>
    </p:embeddedFont>
    <p:embeddedFont>
      <p:font typeface="Helvetica Neue"/>
      <p:regular r:id="rId135"/>
      <p:bold r:id="rId136"/>
      <p:italic r:id="rId137"/>
      <p:boldItalic r:id="rId1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DB809-5624-4D97-AEB0-B0B56C19A58A}">
  <a:tblStyle styleId="{EC5DB809-5624-4D97-AEB0-B0B56C19A5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8" Type="http://schemas.openxmlformats.org/officeDocument/2006/relationships/font" Target="fonts/HelveticaNeue-boldItalic.fntdata"/><Relationship Id="rId137" Type="http://schemas.openxmlformats.org/officeDocument/2006/relationships/font" Target="fonts/HelveticaNeue-italic.fntdata"/><Relationship Id="rId132" Type="http://schemas.openxmlformats.org/officeDocument/2006/relationships/font" Target="fonts/Arimo-bold.fntdata"/><Relationship Id="rId131" Type="http://schemas.openxmlformats.org/officeDocument/2006/relationships/font" Target="fonts/Arimo-regular.fntdata"/><Relationship Id="rId130" Type="http://schemas.openxmlformats.org/officeDocument/2006/relationships/slide" Target="slides/slide124.xml"/><Relationship Id="rId136" Type="http://schemas.openxmlformats.org/officeDocument/2006/relationships/font" Target="fonts/HelveticaNeue-bold.fntdata"/><Relationship Id="rId135" Type="http://schemas.openxmlformats.org/officeDocument/2006/relationships/font" Target="fonts/HelveticaNeue-regular.fntdata"/><Relationship Id="rId134" Type="http://schemas.openxmlformats.org/officeDocument/2006/relationships/font" Target="fonts/Arimo-boldItalic.fntdata"/><Relationship Id="rId133" Type="http://schemas.openxmlformats.org/officeDocument/2006/relationships/font" Target="fonts/Arimo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1" name="Google Shape;1101;p9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0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10" name="Google Shape;1110;p10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0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4" name="Google Shape;1124;p10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0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33" name="Google Shape;1133;p10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0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42" name="Google Shape;1142;p10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51" name="Google Shape;1151;p10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0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60" name="Google Shape;1160;p10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0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69" name="Google Shape;1169;p10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0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78" name="Google Shape;1178;p10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0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7" name="Google Shape;1187;p10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0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6" name="Google Shape;1196;p10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02" name="Google Shape;1202;p1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16" name="Google Shape;1216;p1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25" name="Google Shape;1225;p1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34" name="Google Shape;1234;p1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240" name="Google Shape;1240;p114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249" name="Google Shape;1249;p11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259" name="Google Shape;1259;p11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269" name="Google Shape;1269;p117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279" name="Google Shape;1279;p11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289" name="Google Shape;1289;p119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298" name="Google Shape;1298;p12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307" name="Google Shape;1307;p12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316" name="Google Shape;1316;p122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1325" name="Google Shape;1325;p12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543960a5e_1_0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543960a5e_1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8543960a5e_1_0:notes"/>
          <p:cNvSpPr txBox="1"/>
          <p:nvPr>
            <p:ph idx="12" type="sldNum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4" name="Google Shape;314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2" name="Google Shape;332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7" name="Google Shape;357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6" name="Google Shape;386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5" name="Google Shape;395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1" name="Google Shape;401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5" name="Google Shape;41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4" name="Google Shape;424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3" name="Google Shape;433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2" name="Google Shape;442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1" name="Google Shape;451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0" name="Google Shape;460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9" name="Google Shape;469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8" name="Google Shape;47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7" name="Google Shape;487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6" name="Google Shape;496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5" name="Google Shape;505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4" name="Google Shape;514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3" name="Google Shape;523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2" name="Google Shape;532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41" name="Google Shape;541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0" name="Google Shape;5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9" name="Google Shape;559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1" name="Google Shape;571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0" name="Google Shape;580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9" name="Google Shape;589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8" name="Google Shape;598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7" name="Google Shape;607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6" name="Google Shape;616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5" name="Google Shape;625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4" name="Google Shape;634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40" name="Google Shape;640;p5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4" name="Google Shape;654;p5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3" name="Google Shape;663;p5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72" name="Google Shape;672;p5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81" name="Google Shape;681;p5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90" name="Google Shape;690;p6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99" name="Google Shape;699;p6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8" name="Google Shape;708;p6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27" name="Google Shape;727;p6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1" name="Google Shape;741;p6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0" name="Google Shape;750;p6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9" name="Google Shape;759;p6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8" name="Google Shape;768;p6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7" name="Google Shape;777;p6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7" name="Google Shape;787;p6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1" name="Google Shape;801;p7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0" name="Google Shape;810;p7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9" name="Google Shape;819;p7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9" name="Google Shape;829;p7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8" name="Google Shape;838;p7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7" name="Google Shape;847;p7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0025ed71eb_11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6" name="Google Shape;856;g30025ed71eb_11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5" name="Google Shape;865;p7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72" name="Google Shape;872;p7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6" name="Google Shape;886;p7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95" name="Google Shape;895;p8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01" name="Google Shape;901;p8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5" name="Google Shape;915;p8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4" name="Google Shape;924;p8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3" name="Google Shape;933;p8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4" name="Google Shape;944;p8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3" name="Google Shape;953;p8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8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3" name="Google Shape;963;p8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8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7" name="Google Shape;977;p8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8" name="Google Shape;988;p8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97" name="Google Shape;997;p9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06" name="Google Shape;1006;p9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9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5" name="Google Shape;1015;p9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24" name="Google Shape;1024;p9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9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33" name="Google Shape;1033;p9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9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65" name="Google Shape;1065;p9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9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74" name="Google Shape;1074;p9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83" name="Google Shape;1083;p9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92" name="Google Shape;1092;p9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js/js_reserved.asp" TargetMode="Externa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pen.io/pen" TargetMode="External"/><Relationship Id="rId4" Type="http://schemas.openxmlformats.org/officeDocument/2006/relationships/hyperlink" Target="https://jsbin.com/" TargetMode="External"/><Relationship Id="rId5" Type="http://schemas.openxmlformats.org/officeDocument/2006/relationships/hyperlink" Target="https://jsfiddle.net/" TargetMode="External"/><Relationship Id="rId6" Type="http://schemas.openxmlformats.org/officeDocument/2006/relationships/hyperlink" Target="https://www.ecma-international.org/publications-and-standards/standards/ecma-262/" TargetMode="External"/><Relationship Id="rId7" Type="http://schemas.openxmlformats.org/officeDocument/2006/relationships/hyperlink" Target="https://www.w3schools.com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 sz="2000"/>
          </a:p>
        </p:txBody>
      </p:sp>
      <p:sp>
        <p:nvSpPr>
          <p:cNvPr id="85" name="Google Shape;85;p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基本語法 – 變數</a:t>
            </a:r>
            <a:endParaRPr/>
          </a:p>
        </p:txBody>
      </p:sp>
      <p:cxnSp>
        <p:nvCxnSpPr>
          <p:cNvPr id="204" name="Google Shape;204;p2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6" name="Google Shape;206;p21"/>
          <p:cNvGrpSpPr/>
          <p:nvPr/>
        </p:nvGrpSpPr>
        <p:grpSpPr>
          <a:xfrm>
            <a:off x="1443037" y="1468437"/>
            <a:ext cx="6224587" cy="2770187"/>
            <a:chOff x="841762" y="2435775"/>
            <a:chExt cx="4282777" cy="2405967"/>
          </a:xfrm>
        </p:grpSpPr>
        <p:sp>
          <p:nvSpPr>
            <p:cNvPr id="207" name="Google Shape;207;p21"/>
            <p:cNvSpPr/>
            <p:nvPr/>
          </p:nvSpPr>
          <p:spPr>
            <a:xfrm>
              <a:off x="2301030" y="2435775"/>
              <a:ext cx="296004" cy="2405967"/>
            </a:xfrm>
            <a:prstGeom prst="rightBrace">
              <a:avLst>
                <a:gd fmla="val 22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841762" y="2481274"/>
              <a:ext cx="1906005" cy="235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600"/>
                <a:buFont typeface="Consolas"/>
                <a:buNone/>
              </a:pPr>
              <a:r>
                <a:rPr b="1" i="0" lang="en-US" sz="26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input/output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operators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iterations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selections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functions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3589905" y="3246496"/>
              <a:ext cx="1534634" cy="791419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0" name="Google Shape;210;p21"/>
            <p:cNvSpPr txBox="1"/>
            <p:nvPr/>
          </p:nvSpPr>
          <p:spPr>
            <a:xfrm>
              <a:off x="2861363" y="2919497"/>
              <a:ext cx="381300" cy="14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基本語法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1" name="Google Shape;211;p21"/>
            <p:cNvCxnSpPr/>
            <p:nvPr/>
          </p:nvCxnSpPr>
          <p:spPr>
            <a:xfrm rot="10800000">
              <a:off x="2597034" y="3639448"/>
              <a:ext cx="992871" cy="27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1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11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document 物件(DOM 物件) ....... </a:t>
            </a:r>
            <a:endParaRPr/>
          </a:p>
        </p:txBody>
      </p:sp>
      <p:cxnSp>
        <p:nvCxnSpPr>
          <p:cNvPr id="1105" name="Google Shape;1105;p11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6" name="Google Shape;1106;p111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7" name="Google Shape;1107;p111"/>
          <p:cNvSpPr txBox="1"/>
          <p:nvPr/>
        </p:nvSpPr>
        <p:spPr>
          <a:xfrm>
            <a:off x="381200" y="916950"/>
            <a:ext cx="8353500" cy="5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修改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(1) 內容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innerHTML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innerText | textContent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(2) CSS 屬性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某物件.style.color = 'red'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某物件.style.fontSize = '20px'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(3) HTML 標籤本身的屬性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img物件.src = ''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img物件.width = 300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某物件.id = 'myId'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input物件.value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某物件.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='myClass'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label物件.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htmlFor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某物件.setAttribute(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'屬性','屬性值'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value = 某物件.getAttribute(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'屬性'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3" name="Google Shape;1113;p11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物件導向 – 內建物件</a:t>
            </a:r>
            <a:endParaRPr/>
          </a:p>
        </p:txBody>
      </p:sp>
      <p:cxnSp>
        <p:nvCxnSpPr>
          <p:cNvPr id="1114" name="Google Shape;1114;p11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5" name="Google Shape;1115;p11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16" name="Google Shape;1116;p112"/>
          <p:cNvGrpSpPr/>
          <p:nvPr/>
        </p:nvGrpSpPr>
        <p:grpSpPr>
          <a:xfrm>
            <a:off x="1258944" y="1522305"/>
            <a:ext cx="6432536" cy="2463708"/>
            <a:chOff x="3852990" y="2542643"/>
            <a:chExt cx="4074836" cy="2144966"/>
          </a:xfrm>
        </p:grpSpPr>
        <p:sp>
          <p:nvSpPr>
            <p:cNvPr id="1117" name="Google Shape;1117;p112"/>
            <p:cNvSpPr txBox="1"/>
            <p:nvPr/>
          </p:nvSpPr>
          <p:spPr>
            <a:xfrm>
              <a:off x="3852990" y="3233676"/>
              <a:ext cx="1231918" cy="791923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8" name="Google Shape;1118;p112"/>
            <p:cNvSpPr txBox="1"/>
            <p:nvPr/>
          </p:nvSpPr>
          <p:spPr>
            <a:xfrm>
              <a:off x="5327241" y="2940660"/>
              <a:ext cx="351000" cy="1446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物件導向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9" name="Google Shape;1119;p112"/>
            <p:cNvSpPr/>
            <p:nvPr/>
          </p:nvSpPr>
          <p:spPr>
            <a:xfrm>
              <a:off x="5954793" y="2559228"/>
              <a:ext cx="270519" cy="2128381"/>
            </a:xfrm>
            <a:prstGeom prst="leftBrace">
              <a:avLst>
                <a:gd fmla="val 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20" name="Google Shape;1120;p112"/>
            <p:cNvCxnSpPr/>
            <p:nvPr/>
          </p:nvCxnSpPr>
          <p:spPr>
            <a:xfrm>
              <a:off x="5087925" y="3628947"/>
              <a:ext cx="86083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21" name="Google Shape;1121;p112"/>
            <p:cNvSpPr txBox="1"/>
            <p:nvPr/>
          </p:nvSpPr>
          <p:spPr>
            <a:xfrm>
              <a:off x="6316826" y="2542643"/>
              <a:ext cx="1611000" cy="20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事件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window 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內建物件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自訂物件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其他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7" name="Google Shape;1127;p11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 物件</a:t>
            </a:r>
            <a:endParaRPr/>
          </a:p>
        </p:txBody>
      </p:sp>
      <p:cxnSp>
        <p:nvCxnSpPr>
          <p:cNvPr id="1128" name="Google Shape;1128;p11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9" name="Google Shape;1129;p11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0" name="Google Shape;1130;p113"/>
          <p:cNvSpPr txBox="1"/>
          <p:nvPr/>
        </p:nvSpPr>
        <p:spPr>
          <a:xfrm>
            <a:off x="395287" y="908050"/>
            <a:ext cx="8353500" cy="533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建立一個 Number 物件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n1 = 100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n2 = new Number()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屬性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MAX_VALUE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MIN_VALUE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方法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toFixed()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6" name="Google Shape;1136;p11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Math 物件</a:t>
            </a:r>
            <a:endParaRPr/>
          </a:p>
        </p:txBody>
      </p:sp>
      <p:cxnSp>
        <p:nvCxnSpPr>
          <p:cNvPr id="1137" name="Google Shape;1137;p11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8" name="Google Shape;1138;p11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9" name="Google Shape;1139;p114"/>
          <p:cNvSpPr txBox="1"/>
          <p:nvPr/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Math 物件不用建立(不能 new)，直接使用即可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屬性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PI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方法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random()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round(數值)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sqrt(數值)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pow(數值,次方)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max(...)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min(...)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ceil(數值)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floor(數值)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5" name="Google Shape;1145;p11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物件</a:t>
            </a:r>
            <a:endParaRPr/>
          </a:p>
        </p:txBody>
      </p:sp>
      <p:cxnSp>
        <p:nvCxnSpPr>
          <p:cNvPr id="1146" name="Google Shape;1146;p11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7" name="Google Shape;1147;p115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8" name="Google Shape;1148;p115"/>
          <p:cNvSpPr txBox="1"/>
          <p:nvPr/>
        </p:nvSpPr>
        <p:spPr>
          <a:xfrm>
            <a:off x="395287" y="836612"/>
            <a:ext cx="8353425" cy="53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建立一個 Boolean 物件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 boolA = true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boolB = new Boolean()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boolC = new Boolean(5 &gt; 3)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方法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toString()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valueOf()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4" name="Google Shape;1154;p11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物件</a:t>
            </a:r>
            <a:endParaRPr/>
          </a:p>
        </p:txBody>
      </p:sp>
      <p:cxnSp>
        <p:nvCxnSpPr>
          <p:cNvPr id="1155" name="Google Shape;1155;p11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6" name="Google Shape;1156;p11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116"/>
          <p:cNvSpPr txBox="1"/>
          <p:nvPr/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建立 String 物件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let str1 = ''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let str2 = new String()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屬性: length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方法: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charAt(index)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indexOf(字串) | lastIndexOf(字串)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substring(index from, count)   //從字串中找出部分字串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slice(index from[, index to])  //從字串中找出部分字串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concat()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toLowerCase() | toUpperCase()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split() 字串切割成陣列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replace(子字串,欲取代的字串)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跳脫字元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\n | \r\n 換行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3" name="Google Shape;1163;p11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 物件 .</a:t>
            </a:r>
            <a:endParaRPr/>
          </a:p>
        </p:txBody>
      </p:sp>
      <p:cxnSp>
        <p:nvCxnSpPr>
          <p:cNvPr id="1164" name="Google Shape;1164;p11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5" name="Google Shape;1165;p117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6" name="Google Shape;1166;p117"/>
          <p:cNvSpPr txBox="1"/>
          <p:nvPr/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建立陣列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arr = []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arr = new Array()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如何存取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console.log(arr[0]);   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for(let i = 0; i &lt; arr.length; i++){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console.log(arr[i]);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for(let i in arr){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console.log(arr[i]);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for(let i of arr){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console.log(i);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屬性: length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2" name="Google Shape;1172;p11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 物件 ..</a:t>
            </a:r>
            <a:endParaRPr/>
          </a:p>
        </p:txBody>
      </p:sp>
      <p:cxnSp>
        <p:nvCxnSpPr>
          <p:cNvPr id="1173" name="Google Shape;1173;p11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4" name="Google Shape;1174;p11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5" name="Google Shape;1175;p118"/>
          <p:cNvSpPr txBox="1"/>
          <p:nvPr/>
        </p:nvSpPr>
        <p:spPr>
          <a:xfrm>
            <a:off x="395287" y="908050"/>
            <a:ext cx="8353425" cy="568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方法: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unshift(item) | shift() 新增刪除在前端     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push(item) | pop() 新增刪除在後端   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新增刪除在任意端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√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splice(index)  刪除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splice(3)  將index 3 以及之後的全部刪除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√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splice(index, 筆數)  刪除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splice(3,1)  刪除index 3 這一筆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√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splice(index,筆數,100,200,300)  刪除，也可以新增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join() 陣列組合成字串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indexOf() | lastIndexOf()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filter(function(data){return 符合篩選條件的資料})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map(function(data){return 逐個處理完之後的結果})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reduce(function(accmulator,data){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 return 逐個處理，每次處理的結果放進累計器中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1" name="Google Shape;1181;p11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 物件 . </a:t>
            </a:r>
            <a:endParaRPr/>
          </a:p>
        </p:txBody>
      </p:sp>
      <p:cxnSp>
        <p:nvCxnSpPr>
          <p:cNvPr id="1182" name="Google Shape;1182;p11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3" name="Google Shape;1183;p119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4" name="Google Shape;1184;p119"/>
          <p:cNvSpPr txBox="1"/>
          <p:nvPr/>
        </p:nvSpPr>
        <p:spPr>
          <a:xfrm>
            <a:off x="395287" y="908050"/>
            <a:ext cx="8353425" cy="568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1970/01/01 00:00:00 (UNIX Epoch) 紀元 / 時間戳記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建立 Date(日期時間) 物件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√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Date() 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Mon May 22 2023 03:54:39 GMT+0800 (台北標準時間)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√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Date(year,month,day,hour,mintue,second,millisecond)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 month 從 0 開始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 ex. someday = new Date(2023,4,26);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 Fri May 26 2023 00:00:00 GMT+0800 (台北標準時間)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√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Date(millisecond)   // 一天有 86400000 毫秒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√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Date('日期時間字串')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https://www.w3.org/Protocols/rfc822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ex. new Date('May 26, 2023')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new Date('November 6, 2022')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new Date('6 Nov 2022')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new Date('2022/11/6')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new Date('11/6/2022')   // new Date('月/日/年')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new Date('25/11/2022');  // Invalid Date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0" name="Google Shape;1190;p12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 物件.. </a:t>
            </a:r>
            <a:endParaRPr/>
          </a:p>
        </p:txBody>
      </p:sp>
      <p:cxnSp>
        <p:nvCxnSpPr>
          <p:cNvPr id="1191" name="Google Shape;1191;p12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2" name="Google Shape;1192;p120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3" name="Google Shape;1193;p120"/>
          <p:cNvSpPr txBox="1"/>
          <p:nvPr/>
        </p:nvSpPr>
        <p:spPr>
          <a:xfrm>
            <a:off x="395287" y="908050"/>
            <a:ext cx="8353425" cy="54337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方法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get 系列: 取得日期時間的個別資訊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to 系列: 取得日期時間的整串資訊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set 系列: 修改(設定)日期時間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UTC 時間 (Coordinated Universal Time: UTC)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getUTC 系列: 取得日期時間的個別資訊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toUTC 系列: 取得日期時間的整串資訊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setUTC 系列: 修改(設定)日期時間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new Date().getTimezoneOffset(); 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// -480  user 和 UTC 的時間差(單位:分鐘)   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識別字(Identifier)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552450" y="908050"/>
            <a:ext cx="7947025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程式設計師為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屬性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方法(函數)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、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類別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所取的名稱，稱為識別字。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識別字是以</a:t>
            </a:r>
            <a:r>
              <a:rPr b="0" i="0" lang="en-US" sz="2400" u="non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字母、數字、</a:t>
            </a:r>
            <a:r>
              <a:rPr b="0" i="0" lang="en-US" sz="2400" u="none">
                <a:solidFill>
                  <a:srgbClr val="0F0FCF"/>
                </a:solidFill>
                <a:latin typeface="Consolas"/>
                <a:ea typeface="Consolas"/>
                <a:cs typeface="Consolas"/>
                <a:sym typeface="Consolas"/>
              </a:rPr>
              <a:t>底線</a:t>
            </a:r>
            <a:r>
              <a:rPr b="0" i="0" lang="en-US" sz="2400" u="non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(_)、錢字號($)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組成，但數字不能放在第一個字元。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識別字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不可以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是關鍵字(下一頁)。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請讓識別字有意義(不要因為臨時想不起來就隨便寫)。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[練習]合法識別字</a:t>
            </a:r>
            <a:br>
              <a:rPr b="0" i="0" lang="en-US" sz="1800" u="non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cxnSp>
        <p:nvCxnSpPr>
          <p:cNvPr id="219" name="Google Shape;219;p2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9" name="Google Shape;1199;p121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5" name="Google Shape;1205;p12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物件導向 – 自訂物件</a:t>
            </a:r>
            <a:endParaRPr/>
          </a:p>
        </p:txBody>
      </p:sp>
      <p:cxnSp>
        <p:nvCxnSpPr>
          <p:cNvPr id="1206" name="Google Shape;1206;p12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7" name="Google Shape;1207;p1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08" name="Google Shape;1208;p122"/>
          <p:cNvGrpSpPr/>
          <p:nvPr/>
        </p:nvGrpSpPr>
        <p:grpSpPr>
          <a:xfrm>
            <a:off x="1258887" y="1522415"/>
            <a:ext cx="6432550" cy="2463800"/>
            <a:chOff x="3852990" y="2542643"/>
            <a:chExt cx="4074883" cy="2144966"/>
          </a:xfrm>
        </p:grpSpPr>
        <p:sp>
          <p:nvSpPr>
            <p:cNvPr id="1209" name="Google Shape;1209;p122"/>
            <p:cNvSpPr txBox="1"/>
            <p:nvPr/>
          </p:nvSpPr>
          <p:spPr>
            <a:xfrm>
              <a:off x="3852990" y="3233676"/>
              <a:ext cx="1231918" cy="791923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0" name="Google Shape;1210;p122"/>
            <p:cNvSpPr txBox="1"/>
            <p:nvPr/>
          </p:nvSpPr>
          <p:spPr>
            <a:xfrm>
              <a:off x="5327269" y="2940727"/>
              <a:ext cx="350971" cy="1446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物件導向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1" name="Google Shape;1211;p122"/>
            <p:cNvSpPr/>
            <p:nvPr/>
          </p:nvSpPr>
          <p:spPr>
            <a:xfrm>
              <a:off x="5954793" y="2559228"/>
              <a:ext cx="270519" cy="2128381"/>
            </a:xfrm>
            <a:prstGeom prst="leftBrace">
              <a:avLst>
                <a:gd fmla="val 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12" name="Google Shape;1212;p122"/>
            <p:cNvCxnSpPr/>
            <p:nvPr/>
          </p:nvCxnSpPr>
          <p:spPr>
            <a:xfrm>
              <a:off x="5087925" y="3628947"/>
              <a:ext cx="86083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13" name="Google Shape;1213;p122"/>
            <p:cNvSpPr txBox="1"/>
            <p:nvPr/>
          </p:nvSpPr>
          <p:spPr>
            <a:xfrm>
              <a:off x="6316826" y="2542643"/>
              <a:ext cx="1611047" cy="2067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事件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window 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內建物件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自訂物件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其他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9" name="Google Shape;1219;p12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自訂物件. </a:t>
            </a:r>
            <a:endParaRPr/>
          </a:p>
        </p:txBody>
      </p:sp>
      <p:cxnSp>
        <p:nvCxnSpPr>
          <p:cNvPr id="1220" name="Google Shape;1220;p12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1" name="Google Shape;1221;p12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2" name="Google Shape;1222;p123"/>
          <p:cNvSpPr txBox="1"/>
          <p:nvPr/>
        </p:nvSpPr>
        <p:spPr>
          <a:xfrm>
            <a:off x="395287" y="908050"/>
            <a:ext cx="8353425" cy="556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建立 Object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obj = {};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obj = new Object();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const man =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name: 'Peter',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age: 40,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gender: 'male',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favoriateColor: ['black','white','gray'],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car: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make: 'BMW',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mode: 'X5',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year: 2020,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retired: false,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sayHello: function(){},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8" name="Google Shape;1228;p124"/>
          <p:cNvSpPr txBox="1"/>
          <p:nvPr>
            <p:ph type="title"/>
          </p:nvPr>
        </p:nvSpPr>
        <p:spPr>
          <a:xfrm>
            <a:off x="457200" y="1365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自訂物件.. </a:t>
            </a:r>
            <a:endParaRPr/>
          </a:p>
        </p:txBody>
      </p:sp>
      <p:cxnSp>
        <p:nvCxnSpPr>
          <p:cNvPr id="1229" name="Google Shape;1229;p12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0" name="Google Shape;1230;p12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1" name="Google Shape;1231;p124"/>
          <p:cNvSpPr txBox="1"/>
          <p:nvPr/>
        </p:nvSpPr>
        <p:spPr>
          <a:xfrm>
            <a:off x="395287" y="908050"/>
            <a:ext cx="8353425" cy="547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如何存取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man.name ---&gt; Peter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man.favoriateColor[0] ---&gt; black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物件的陣列表示法: man['favoriateColor'][0] ---&gt; black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man.car.mode ---&gt; X5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物件的陣列表示法: man['car']['mode']  ---&gt; X5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man.sayHello()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for(let key in man){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console.log(key);       // 印出「:」左邊的 key 值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console.log(man[key]);  // 印出「:」右邊的 value 值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7" name="Google Shape;1237;p125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26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3" name="Google Shape;1243;p126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lang="en-US" sz="3000">
                <a:solidFill>
                  <a:srgbClr val="000000"/>
                </a:solidFill>
              </a:rPr>
              <a:t>C</a:t>
            </a: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hecklist: About ES6</a:t>
            </a:r>
            <a:endParaRPr/>
          </a:p>
        </p:txBody>
      </p:sp>
      <p:cxnSp>
        <p:nvCxnSpPr>
          <p:cNvPr id="1244" name="Google Shape;1244;p126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5" name="Google Shape;1245;p126"/>
          <p:cNvSpPr txBox="1"/>
          <p:nvPr/>
        </p:nvSpPr>
        <p:spPr>
          <a:xfrm>
            <a:off x="395287" y="968375"/>
            <a:ext cx="8353500" cy="526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F0F1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| let | const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template 字串模板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 shorthand 物件縮寫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destructuring assignment 解構賦值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關於 this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arrow function 箭頭函數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spread | rest operator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關於 import 和 export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6" name="Google Shape;1246;p1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27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2" name="Google Shape;1252;p127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var | let | const</a:t>
            </a:r>
            <a:endParaRPr/>
          </a:p>
        </p:txBody>
      </p:sp>
      <p:cxnSp>
        <p:nvCxnSpPr>
          <p:cNvPr id="1253" name="Google Shape;1253;p127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4" name="Google Shape;1254;p127"/>
          <p:cNvSpPr txBox="1"/>
          <p:nvPr/>
        </p:nvSpPr>
        <p:spPr>
          <a:xfrm>
            <a:off x="395287" y="927100"/>
            <a:ext cx="4105200" cy="531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scope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5; i++){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console.log(i)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0; j &lt; 5; j++){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console.log(j)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console.log(j)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ReferenceError: j is not defined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5" name="Google Shape;1255;p127"/>
          <p:cNvSpPr txBox="1"/>
          <p:nvPr/>
        </p:nvSpPr>
        <p:spPr>
          <a:xfrm>
            <a:off x="4643437" y="920750"/>
            <a:ext cx="4105200" cy="53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hoisting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   // 先呼叫函數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test(){}  // 補宣告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temp += 1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temp = 100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但是用 let 和 const 宣告的變數，不能先執行再補宣告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const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宣告的變數不能被 reassigned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d = 100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50  // XX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e =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x: 10,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y: 20,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e.x = 123  //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可以</a:t>
            </a:r>
            <a:endParaRPr b="0" baseline="-2500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6" name="Google Shape;1256;p1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2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2" name="Google Shape;1262;p128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string template</a:t>
            </a:r>
            <a:endParaRPr/>
          </a:p>
        </p:txBody>
      </p:sp>
      <p:cxnSp>
        <p:nvCxnSpPr>
          <p:cNvPr id="1263" name="Google Shape;1263;p128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4" name="Google Shape;1264;p128"/>
          <p:cNvSpPr txBox="1"/>
          <p:nvPr/>
        </p:nvSpPr>
        <p:spPr>
          <a:xfrm>
            <a:off x="395287" y="927100"/>
            <a:ext cx="4105200" cy="52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使用反引號 backtick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陳述式(</a:t>
            </a: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statement;敘述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for(){}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while(){}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continue;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else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表達式(</a:t>
            </a: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expression;條件判斷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sng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 + 3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&gt; 5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&gt; y ? x : y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5" name="Google Shape;1265;p128"/>
          <p:cNvSpPr txBox="1"/>
          <p:nvPr/>
        </p:nvSpPr>
        <p:spPr>
          <a:xfrm>
            <a:off x="4643437" y="927100"/>
            <a:ext cx="4105200" cy="523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字串串接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插入表達式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多行字串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6" name="Google Shape;1266;p1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29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2" name="Google Shape;1272;p129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object shorthand </a:t>
            </a:r>
            <a:endParaRPr/>
          </a:p>
        </p:txBody>
      </p:sp>
      <p:cxnSp>
        <p:nvCxnSpPr>
          <p:cNvPr id="1273" name="Google Shape;1273;p129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4" name="Google Shape;1274;p129"/>
          <p:cNvSpPr txBox="1"/>
          <p:nvPr/>
        </p:nvSpPr>
        <p:spPr>
          <a:xfrm>
            <a:off x="395287" y="927100"/>
            <a:ext cx="4105200" cy="531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屬性縮寫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x: x,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y: y,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r: r,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x,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y,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r,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5" name="Google Shape;1275;p129"/>
          <p:cNvSpPr txBox="1"/>
          <p:nvPr/>
        </p:nvSpPr>
        <p:spPr>
          <a:xfrm>
            <a:off x="4643437" y="920750"/>
            <a:ext cx="4105200" cy="53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函數縮寫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man =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name: </a:t>
            </a: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'Peter',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sayHello: function(){}, 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sayHello(){}, 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sayHello: () =&gt; {},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6" name="Google Shape;1276;p1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30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2" name="Google Shape;1282;p130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</a:t>
            </a:r>
            <a:endParaRPr/>
          </a:p>
        </p:txBody>
      </p:sp>
      <p:cxnSp>
        <p:nvCxnSpPr>
          <p:cNvPr id="1283" name="Google Shape;1283;p130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4" name="Google Shape;1284;p130"/>
          <p:cNvSpPr txBox="1"/>
          <p:nvPr/>
        </p:nvSpPr>
        <p:spPr>
          <a:xfrm>
            <a:off x="395287" y="927100"/>
            <a:ext cx="46878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陣列解構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first = numArray[0]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second= numArray[1]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console.log(first)   // 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[first,second,third,fourth] = numArray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console.log(first)    // 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console.log(second)   // 3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[first,second,third,fourth,fifth] = numArray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undefined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[first,second,third,fourth,fifth=100] = numArray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100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忽略部分元素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 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//three dots -&gt; rest operator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console.log(arr)       // 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console.log(others)    // 3,5,7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5" name="Google Shape;1285;p130"/>
          <p:cNvSpPr txBox="1"/>
          <p:nvPr/>
        </p:nvSpPr>
        <p:spPr>
          <a:xfrm>
            <a:off x="5119687" y="927100"/>
            <a:ext cx="37734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物件解構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x: 100,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y: 100,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r: 150,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x = circle.x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y = circle.y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r = circle.r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{x, y, r} = circle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{x, y, r, z = 123} = circle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6" name="Google Shape;1286;p1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關鍵字(Keyword)</a:t>
            </a:r>
            <a:endParaRPr/>
          </a:p>
        </p:txBody>
      </p:sp>
      <p:cxnSp>
        <p:nvCxnSpPr>
          <p:cNvPr id="227" name="Google Shape;227;p2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2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552450" y="908050"/>
            <a:ext cx="7947025" cy="531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在程式語言中，有特殊定義的單字稱為關鍵字。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所有關鍵字皆由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小寫字母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組成。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常用關鍵字(以及保留字)：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https://www.w3schools.com/js/js_reserved.asp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0" name="Google Shape;230;p23"/>
          <p:cNvGraphicFramePr/>
          <p:nvPr/>
        </p:nvGraphicFramePr>
        <p:xfrm>
          <a:off x="971550" y="27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{EC5DB809-5624-4D97-AEB0-B0B56C19A58A}</a:tableStyleId>
              </a:tblPr>
              <a:tblGrid>
                <a:gridCol w="1454150"/>
                <a:gridCol w="1454150"/>
                <a:gridCol w="1455725"/>
                <a:gridCol w="1454150"/>
                <a:gridCol w="145415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typeof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yield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31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2" name="Google Shape;1292;p131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..</a:t>
            </a:r>
            <a:endParaRPr/>
          </a:p>
        </p:txBody>
      </p:sp>
      <p:cxnSp>
        <p:nvCxnSpPr>
          <p:cNvPr id="1293" name="Google Shape;1293;p131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4" name="Google Shape;1294;p131"/>
          <p:cNvSpPr txBox="1"/>
          <p:nvPr/>
        </p:nvSpPr>
        <p:spPr>
          <a:xfrm>
            <a:off x="395287" y="927100"/>
            <a:ext cx="83535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函數解構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x: 100,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y: 100,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r: 150,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drawCircle(){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Math.sqrt(circle.x * circle.x + circle.y * circle.y)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drawCircle()  // 141.4213562373095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drawCircle({x,y}){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Math.sqrt(x * x + y * y)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drawCircle({x=123,y=456}){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return Math.sqrt(x * x + y * x)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5" name="Google Shape;1295;p1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3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1" name="Google Shape;1301;p132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this(page 73)</a:t>
            </a:r>
            <a:endParaRPr/>
          </a:p>
        </p:txBody>
      </p:sp>
      <p:cxnSp>
        <p:nvCxnSpPr>
          <p:cNvPr id="1302" name="Google Shape;1302;p132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3" name="Google Shape;1303;p132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在 JavaScript 代表執行當下的外層物件，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所以 this 在執行時候才有意義，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至於 this 代表哪一個物件，跟它的情境(context)有關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箭頭函數內並沒有包含 this，所以 this 會往外層找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4" name="Google Shape;1304;p1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33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0" name="Google Shape;1310;p133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arrow function(page 74、75)</a:t>
            </a:r>
            <a:endParaRPr/>
          </a:p>
        </p:txBody>
      </p:sp>
      <p:cxnSp>
        <p:nvCxnSpPr>
          <p:cNvPr id="1311" name="Google Shape;1311;p133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2" name="Google Shape;1312;p133"/>
          <p:cNvSpPr txBox="1"/>
          <p:nvPr/>
        </p:nvSpPr>
        <p:spPr>
          <a:xfrm>
            <a:off x="457200" y="90805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用更簡短的方式來宣告和定義函數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函數傳遞一個參數，不用加小括號   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。函數不傳參數或傳遞不只一個參數，一定要加小括號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。傳回值的敘述只有一行，可以省略大括號，並省略 return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IIFE (Immediately Invoked Function Expression)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Add = function(){}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呼叫方式: Add()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改成箭頭函數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Add = () =&gt; {}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1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34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9" name="Google Shape;1319;p134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spread | rest operator</a:t>
            </a:r>
            <a:endParaRPr/>
          </a:p>
        </p:txBody>
      </p:sp>
      <p:cxnSp>
        <p:nvCxnSpPr>
          <p:cNvPr id="1320" name="Google Shape;1320;p134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1" name="Google Shape;1321;p134"/>
          <p:cNvSpPr txBox="1"/>
          <p:nvPr/>
        </p:nvSpPr>
        <p:spPr>
          <a:xfrm>
            <a:off x="395287" y="912812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three dots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 operator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(陣列解構時取剩餘的部分)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numArray;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-"/>
            </a:pP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spread operator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(展開陣列)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nums = [5, 6, 7]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addNumbers(nums[0], nums[1], nums[2])  // 之前這樣寫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addNumbers(...nums);  // 可以使用 spread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2" name="Google Shape;1322;p1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3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8" name="Google Shape;1328;p135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ES6: import 和 export </a:t>
            </a:r>
            <a:endParaRPr/>
          </a:p>
        </p:txBody>
      </p:sp>
      <p:cxnSp>
        <p:nvCxnSpPr>
          <p:cNvPr id="1329" name="Google Shape;1329;p135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0" name="Google Shape;1330;p135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export: 匯出「變數值」、「函數」或「物件」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。named export（具名匯出）：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匯出獨立的「變數值」、「函數」或「物件」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匯出前必須給名稱，匯入時也必須使用相同的名稱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一個檔案內可以有好幾個具名匯出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。default export：一個檔案只能有一個 default export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import: 匯入「變數值」、「函數」或「物件」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參考 web/JavaScript/ES6/import_export_module.html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。匯入 named export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。匯入 default export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1" name="Google Shape;1331;p1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命名原則</a:t>
            </a:r>
            <a:endParaRPr/>
          </a:p>
        </p:txBody>
      </p:sp>
      <p:cxnSp>
        <p:nvCxnSpPr>
          <p:cNvPr id="237" name="Google Shape;237;p2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2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9" name="Google Shape;239;p24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{EC5DB809-5624-4D97-AEB0-B0B56C19A58A}</a:tableStyleId>
              </a:tblPr>
              <a:tblGrid>
                <a:gridCol w="2592375"/>
                <a:gridCol w="2736850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命名方式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舉例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內建物件和 class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PascalCase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Number, String, Date,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RegExp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屬性和方法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camelCase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addEventListener()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常數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全部大寫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Math.PI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常數(複合字)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SNAKE_CASE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Number.MAX_VALUE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關鍵字和保留字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全部小寫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for, while, switch, ...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全部小寫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 | onclick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24"/>
          <p:cNvGraphicFramePr/>
          <p:nvPr/>
        </p:nvGraphicFramePr>
        <p:xfrm>
          <a:off x="395287" y="42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{EC5DB809-5624-4D97-AEB0-B0B56C19A58A}</a:tableStyleId>
              </a:tblPr>
              <a:tblGrid>
                <a:gridCol w="2592375"/>
                <a:gridCol w="2736850"/>
                <a:gridCol w="30241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屬性的命名方式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舉例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的屬性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kebab-case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標籤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自訂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kebab-case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data-* attribute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data-sn=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A123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&gt;&lt;/p&gt;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變數</a:t>
            </a:r>
            <a:endParaRPr/>
          </a:p>
        </p:txBody>
      </p:sp>
      <p:cxnSp>
        <p:nvCxnSpPr>
          <p:cNvPr id="247" name="Google Shape;247;p2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25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552450" y="908050"/>
            <a:ext cx="79470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變數需要自己命名(即識別字)，用來存放一個可以改變的資料。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宣告的時候必須: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(1) 先定義變數名稱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(2) 設定初值再使用比較好。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若沒有給初值，其值為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ans;	   // ans 為 undefined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 = 5;  // num 為 5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可以同時宣告多個變數，並放在同一列：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x = 100, y = 0,  z = 0;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用逗點隔開不同的變數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是弱型別(duck type)的語言，所以要根據指定的值才能決定是什麼型態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定義變數</a:t>
            </a:r>
            <a:endParaRPr/>
          </a:p>
        </p:txBody>
      </p:sp>
      <p:cxnSp>
        <p:nvCxnSpPr>
          <p:cNvPr id="256" name="Google Shape;256;p2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2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446087" y="908050"/>
            <a:ext cx="826770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型態修飾字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變數名稱 [= 初值] 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	    num      =  5;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型態修飾字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var, let, const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變數一定要記得給初值，否則初值為 undefined。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宣告變數時，根據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宣告的區塊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，以及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型態修飾字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的使用，會影響該變數的使用範圍(值域範圍 scope)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為弱型別的語言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例如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 = 5   // num 為 Number 型態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宣告變數時無法立即知道 num 為哪一種資料型態，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直到等號右邊的值為 5 才能確定型態為 Number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 = true	// 此時，num 變成 Boolean 型態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型態修飾字 var 與 let</a:t>
            </a:r>
            <a:endParaRPr/>
          </a:p>
        </p:txBody>
      </p:sp>
      <p:cxnSp>
        <p:nvCxnSpPr>
          <p:cNvPr id="265" name="Google Shape;265;p2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27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446087" y="908050"/>
            <a:ext cx="826770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scope(值域範圍):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5; i++){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console.log(i)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console.log(i)   // 這行也會認得變數 i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// 變數露出區塊外，不好控制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-----------------------------------------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5; j++){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console.log(j)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console.log(j)   // 這行不認得變數 j，good!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※ 建議: 盡量使用 let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hoisting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過去使用 var，可以先使用再補宣告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let, const 必須先宣告才可以使用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411163" y="144462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常數以及型態修飾字 const</a:t>
            </a:r>
            <a:endParaRPr/>
          </a:p>
        </p:txBody>
      </p:sp>
      <p:cxnSp>
        <p:nvCxnSpPr>
          <p:cNvPr id="274" name="Google Shape;274;p28"/>
          <p:cNvCxnSpPr/>
          <p:nvPr/>
        </p:nvCxnSpPr>
        <p:spPr>
          <a:xfrm>
            <a:off x="395287" y="765175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2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552450" y="836599"/>
            <a:ext cx="7947000" cy="5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不能改變的資料稱為常數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每個常數都屬於某種型態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內建常數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Math.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Number.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MAX_VALUE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自訂常數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宣告成 const 的變數</a:t>
            </a:r>
            <a:r>
              <a:rPr b="0" i="0" lang="en-US" sz="24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不能被 reassigned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TEMP = 100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 = 50	  // 錯誤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但是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HOUSE =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table: 2,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chair: 4,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HOUSE = 100;  // 不可以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HOUSE.table = 8;  // 可以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※ 建議：宣告物件(Object)時請使用 const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基本語法 – 資料型態</a:t>
            </a:r>
            <a:endParaRPr/>
          </a:p>
        </p:txBody>
      </p:sp>
      <p:cxnSp>
        <p:nvCxnSpPr>
          <p:cNvPr id="283" name="Google Shape;283;p2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5" name="Google Shape;285;p29"/>
          <p:cNvGrpSpPr/>
          <p:nvPr/>
        </p:nvGrpSpPr>
        <p:grpSpPr>
          <a:xfrm>
            <a:off x="684212" y="1468437"/>
            <a:ext cx="5457825" cy="2770187"/>
            <a:chOff x="841762" y="2435775"/>
            <a:chExt cx="3777332" cy="2405967"/>
          </a:xfrm>
        </p:grpSpPr>
        <p:sp>
          <p:nvSpPr>
            <p:cNvPr id="286" name="Google Shape;286;p29"/>
            <p:cNvSpPr/>
            <p:nvPr/>
          </p:nvSpPr>
          <p:spPr>
            <a:xfrm>
              <a:off x="2301934" y="2435775"/>
              <a:ext cx="295551" cy="2405967"/>
            </a:xfrm>
            <a:prstGeom prst="rightBrace">
              <a:avLst>
                <a:gd fmla="val 22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" name="Google Shape;287;p29"/>
            <p:cNvSpPr txBox="1"/>
            <p:nvPr/>
          </p:nvSpPr>
          <p:spPr>
            <a:xfrm>
              <a:off x="841762" y="2481274"/>
              <a:ext cx="1905147" cy="235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600"/>
                <a:buFont typeface="Consolas"/>
                <a:buNone/>
              </a:pPr>
              <a:r>
                <a:rPr b="1" i="0" lang="en-US" sz="26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types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input/output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operators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iterations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selections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functions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8" name="Google Shape;288;p29"/>
            <p:cNvSpPr txBox="1"/>
            <p:nvPr/>
          </p:nvSpPr>
          <p:spPr>
            <a:xfrm>
              <a:off x="3084209" y="3246496"/>
              <a:ext cx="1534885" cy="791419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" name="Google Shape;289;p29"/>
            <p:cNvSpPr txBox="1"/>
            <p:nvPr/>
          </p:nvSpPr>
          <p:spPr>
            <a:xfrm>
              <a:off x="2585400" y="2928035"/>
              <a:ext cx="381249" cy="1443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基本語法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0" name="Google Shape;290;p29"/>
            <p:cNvCxnSpPr/>
            <p:nvPr/>
          </p:nvCxnSpPr>
          <p:spPr>
            <a:xfrm rot="10800000">
              <a:off x="2597485" y="3639448"/>
              <a:ext cx="47573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91" name="Google Shape;291;p29"/>
          <p:cNvCxnSpPr/>
          <p:nvPr/>
        </p:nvCxnSpPr>
        <p:spPr>
          <a:xfrm rot="10800000">
            <a:off x="6121400" y="2852737"/>
            <a:ext cx="7540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29"/>
          <p:cNvSpPr/>
          <p:nvPr/>
        </p:nvSpPr>
        <p:spPr>
          <a:xfrm>
            <a:off x="6837362" y="1446212"/>
            <a:ext cx="288925" cy="2808287"/>
          </a:xfrm>
          <a:prstGeom prst="leftBrace">
            <a:avLst>
              <a:gd fmla="val 18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7019925" y="2895600"/>
            <a:ext cx="1952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內建物件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3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數值型態 Number 與字串型態 String</a:t>
            </a:r>
            <a:endParaRPr/>
          </a:p>
        </p:txBody>
      </p:sp>
      <p:cxnSp>
        <p:nvCxnSpPr>
          <p:cNvPr id="300" name="Google Shape;300;p3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30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552450" y="908050"/>
            <a:ext cx="7947025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宣告一個變數為 num 的數值型態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 = 5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此時，num 即為 Number 的型態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 num 就可以開始使用 Number 型態的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屬性和方法</a:t>
            </a:r>
            <a:b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宣告一個變數為 str 的字串型態(以下三種都可以)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※ 因為 JS 沒有字元型態，所以單引號、雙引號、反引號都代表字串。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str =</a:t>
            </a:r>
            <a:r>
              <a:rPr b="0" i="0" lang="en-US" sz="14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'ABC'   // 單引號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str = "ABC"   // 雙引號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str = `ABC`   // 反引號(backtick)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此時，str 即為 String 的型態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 str 就可以開始使用 String 型態的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屬性和方法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數值型態與字串型態使用『+』</a:t>
            </a:r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31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395288" y="908050"/>
            <a:ext cx="8353424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數值型態使用『+』讓數值加總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n1 =  5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n2 = 10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ans = n1 + n2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結果為 15</a:t>
            </a:r>
            <a:b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字串型態使用『+』讓字串串接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str1 =</a:t>
            </a:r>
            <a:r>
              <a:rPr b="0" i="0" lang="en-US" sz="14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'ABC'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str2 = 'abc'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longString = str1 + str2 // 結果為 ABCabc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temp1 = 'ABC'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temp2 = 123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temp3 = 456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result = temp1 + temp2 + temp3  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結果為 ABC123456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JS 的資料型態 .</a:t>
            </a:r>
            <a:endParaRPr/>
          </a:p>
        </p:txBody>
      </p:sp>
      <p:cxnSp>
        <p:nvCxnSpPr>
          <p:cNvPr id="318" name="Google Shape;318;p32"/>
          <p:cNvCxnSpPr/>
          <p:nvPr/>
        </p:nvCxnSpPr>
        <p:spPr>
          <a:xfrm>
            <a:off x="395287" y="765175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32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552450" y="765175"/>
            <a:ext cx="8051700" cy="58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的資料型態為『內建物件』(後述)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Javascript 有幾個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常用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的資料型態：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。數字 Number	  。日期時間 Date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。陣列 Array     。數學 Math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。字串 String    。正規表示式 RegExp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。布林 Boolean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也是資料型態：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。null(空值)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。undefined(未定義): 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宣告變數沒給值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定義了函數的參數，但沒有傳值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※可以這麼說 ↓↓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null 是沒有結果，undefined 是沒有處理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typeof 運算子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語法: typeof 物件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顯示此物件是何種資料型態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JS 的資料型態 ..</a:t>
            </a:r>
            <a:endParaRPr/>
          </a:p>
        </p:txBody>
      </p:sp>
      <p:cxnSp>
        <p:nvCxnSpPr>
          <p:cNvPr id="327" name="Google Shape;327;p3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552450" y="908050"/>
            <a:ext cx="8051800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宣告變數沒給值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temp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console.log(temp)	// undefined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宣告變數應立刻給初值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 = 5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num = new Number(5)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str = 'ABC'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str = new String('ABC')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arr = [2,4,6,true,'ABC']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arr = new Array(2,4,6,true,'ABC’)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ans = true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ans = new Boolean(true)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JS 的資料型態 ...</a:t>
            </a:r>
            <a:endParaRPr/>
          </a:p>
        </p:txBody>
      </p:sp>
      <p:cxnSp>
        <p:nvCxnSpPr>
          <p:cNvPr id="336" name="Google Shape;336;p3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3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552450" y="908050"/>
            <a:ext cx="8051800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 typeof 運算子，輸出的型態都是小寫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typeof 123 	 		// number	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typeof 'ABC'   	// string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typeof addEventListener	// function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typeof []	 		// object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3131840" y="3933056"/>
            <a:ext cx="3168352" cy="792088"/>
          </a:xfrm>
          <a:prstGeom prst="rect">
            <a:avLst/>
          </a:prstGeom>
          <a:noFill/>
          <a:ln cap="flat" cmpd="sng" w="25400">
            <a:solidFill>
              <a:srgbClr val="9F8F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判斷的時候不要加 ()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40" name="Google Shape;340;p34"/>
          <p:cNvCxnSpPr/>
          <p:nvPr/>
        </p:nvCxnSpPr>
        <p:spPr>
          <a:xfrm rot="10800000">
            <a:off x="4427537" y="2924175"/>
            <a:ext cx="0" cy="10096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3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基本語法 – 輸出輸入</a:t>
            </a:r>
            <a:endParaRPr/>
          </a:p>
        </p:txBody>
      </p:sp>
      <p:cxnSp>
        <p:nvCxnSpPr>
          <p:cNvPr id="347" name="Google Shape;347;p3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9" name="Google Shape;349;p35"/>
          <p:cNvGrpSpPr/>
          <p:nvPr/>
        </p:nvGrpSpPr>
        <p:grpSpPr>
          <a:xfrm>
            <a:off x="1443037" y="1468437"/>
            <a:ext cx="6224587" cy="2770187"/>
            <a:chOff x="841762" y="2435775"/>
            <a:chExt cx="4282777" cy="2405967"/>
          </a:xfrm>
        </p:grpSpPr>
        <p:sp>
          <p:nvSpPr>
            <p:cNvPr id="350" name="Google Shape;350;p35"/>
            <p:cNvSpPr/>
            <p:nvPr/>
          </p:nvSpPr>
          <p:spPr>
            <a:xfrm>
              <a:off x="2301030" y="2435775"/>
              <a:ext cx="296004" cy="2405967"/>
            </a:xfrm>
            <a:prstGeom prst="rightBrace">
              <a:avLst>
                <a:gd fmla="val 22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35"/>
            <p:cNvSpPr txBox="1"/>
            <p:nvPr/>
          </p:nvSpPr>
          <p:spPr>
            <a:xfrm>
              <a:off x="841762" y="2481274"/>
              <a:ext cx="1906005" cy="235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600"/>
                <a:buFont typeface="Consolas"/>
                <a:buNone/>
              </a:pPr>
              <a:r>
                <a:rPr b="1" i="0" lang="en-US" sz="26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input/output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operators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iterations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selections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functions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2" name="Google Shape;352;p35"/>
            <p:cNvSpPr txBox="1"/>
            <p:nvPr/>
          </p:nvSpPr>
          <p:spPr>
            <a:xfrm>
              <a:off x="3589905" y="3246496"/>
              <a:ext cx="1534634" cy="791419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3" name="Google Shape;353;p35"/>
            <p:cNvSpPr txBox="1"/>
            <p:nvPr/>
          </p:nvSpPr>
          <p:spPr>
            <a:xfrm>
              <a:off x="2861363" y="2953660"/>
              <a:ext cx="381201" cy="1443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基本語法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4" name="Google Shape;354;p35"/>
            <p:cNvCxnSpPr/>
            <p:nvPr/>
          </p:nvCxnSpPr>
          <p:spPr>
            <a:xfrm rot="10800000">
              <a:off x="2597034" y="3639448"/>
              <a:ext cx="992871" cy="27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3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為甚麼</a:t>
            </a:r>
            <a:r>
              <a:rPr lang="en-US" sz="3200"/>
              <a:t>要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先討論輸出與輸入?</a:t>
            </a:r>
            <a:endParaRPr/>
          </a:p>
        </p:txBody>
      </p:sp>
      <p:cxnSp>
        <p:nvCxnSpPr>
          <p:cNvPr id="361" name="Google Shape;361;p3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3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552450" y="908050"/>
            <a:ext cx="8051800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寫程式的七個步驟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確定目的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規劃程式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撰寫程式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編譯/解析程式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執行程式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測試與除錯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大型程式的規劃與保存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程式的錯誤有兩種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語法錯誤(syntax error)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在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程式編譯或解譯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的過程可以發現語法的錯誤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語意錯誤(semantic error)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在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測試與除錯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的過程，或許可以解決語意的錯誤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以上的過程都需要輸入與輸出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4" name="Google Shape;364;p36"/>
          <p:cNvCxnSpPr/>
          <p:nvPr/>
        </p:nvCxnSpPr>
        <p:spPr>
          <a:xfrm rot="10800000">
            <a:off x="2590801" y="2723535"/>
            <a:ext cx="211393" cy="1927123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36"/>
          <p:cNvCxnSpPr/>
          <p:nvPr/>
        </p:nvCxnSpPr>
        <p:spPr>
          <a:xfrm rot="10800000">
            <a:off x="1887794" y="3429000"/>
            <a:ext cx="206477" cy="1929581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3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JS 的輸出 .</a:t>
            </a:r>
            <a:endParaRPr/>
          </a:p>
        </p:txBody>
      </p:sp>
      <p:cxnSp>
        <p:nvCxnSpPr>
          <p:cNvPr id="372" name="Google Shape;372;p3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37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552450" y="908050"/>
            <a:ext cx="8051800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跳出視窗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alert()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confirm()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prompt()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輸出到 JavaScript console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輸出到畫面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物件.innerHTML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物件.innerText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物件.textContent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少用 document.write()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3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JS 的輸出 ..</a:t>
            </a:r>
            <a:endParaRPr/>
          </a:p>
        </p:txBody>
      </p:sp>
      <p:cxnSp>
        <p:nvCxnSpPr>
          <p:cNvPr id="381" name="Google Shape;381;p3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3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395287" y="908050"/>
            <a:ext cx="8353425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alert()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alert()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alert(123)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alert('ABC')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confirm()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ans = confirm('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 you sure you want to reset the form?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prompt()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name = prompt('What is your name?')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輸出到 JavaScript console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console.log(123)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3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JS 的輸入 </a:t>
            </a:r>
            <a:endParaRPr/>
          </a:p>
        </p:txBody>
      </p:sp>
      <p:cxnSp>
        <p:nvCxnSpPr>
          <p:cNvPr id="390" name="Google Shape;390;p3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39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395287" y="908050"/>
            <a:ext cx="8353425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網頁上的輸入大多是指「表單物件」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例如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type="text"&gt;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type="password"&gt;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&lt;textarea&gt;&lt;/textarea&gt;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皆為可以填寫的物件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95287" y="908050"/>
            <a:ext cx="8353425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動態改變頁面中元素的外觀與</a:t>
            </a:r>
            <a:r>
              <a:rPr b="0" i="0" lang="en-US" sz="24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增加使用者與網頁間的互動性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JS 驗證表單，分擔伺服器的工作並減少網路負擔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JS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是 Client-Side Language，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由瀏覽器來解譯和執行，不需要網路也可以執行。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JS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易學難除錯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已經是物件導向語言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 HTML5 的 JavaScript APIs</a:t>
            </a:r>
            <a:br>
              <a:rPr b="0" i="0" lang="en-US" sz="2400" u="non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4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基本語法 – 運算子</a:t>
            </a:r>
            <a:endParaRPr/>
          </a:p>
        </p:txBody>
      </p:sp>
      <p:cxnSp>
        <p:nvCxnSpPr>
          <p:cNvPr id="405" name="Google Shape;405;p4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7" name="Google Shape;407;p41"/>
          <p:cNvGrpSpPr/>
          <p:nvPr/>
        </p:nvGrpSpPr>
        <p:grpSpPr>
          <a:xfrm>
            <a:off x="1443037" y="1468437"/>
            <a:ext cx="6224587" cy="2770187"/>
            <a:chOff x="841762" y="2435775"/>
            <a:chExt cx="4282777" cy="2405967"/>
          </a:xfrm>
        </p:grpSpPr>
        <p:sp>
          <p:nvSpPr>
            <p:cNvPr id="408" name="Google Shape;408;p41"/>
            <p:cNvSpPr/>
            <p:nvPr/>
          </p:nvSpPr>
          <p:spPr>
            <a:xfrm>
              <a:off x="2301030" y="2435775"/>
              <a:ext cx="296004" cy="2405967"/>
            </a:xfrm>
            <a:prstGeom prst="rightBrace">
              <a:avLst>
                <a:gd fmla="val 22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" name="Google Shape;409;p41"/>
            <p:cNvSpPr txBox="1"/>
            <p:nvPr/>
          </p:nvSpPr>
          <p:spPr>
            <a:xfrm>
              <a:off x="841762" y="2481274"/>
              <a:ext cx="1906005" cy="235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input/output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i="0" lang="en-US" sz="26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operators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iterations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selections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functions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0" name="Google Shape;410;p41"/>
            <p:cNvSpPr txBox="1"/>
            <p:nvPr/>
          </p:nvSpPr>
          <p:spPr>
            <a:xfrm>
              <a:off x="3589905" y="3246496"/>
              <a:ext cx="1534634" cy="791419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1" name="Google Shape;411;p41"/>
            <p:cNvSpPr txBox="1"/>
            <p:nvPr/>
          </p:nvSpPr>
          <p:spPr>
            <a:xfrm>
              <a:off x="2861363" y="2953660"/>
              <a:ext cx="381201" cy="1443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基本語法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41"/>
            <p:cNvCxnSpPr/>
            <p:nvPr/>
          </p:nvCxnSpPr>
          <p:spPr>
            <a:xfrm rot="10800000">
              <a:off x="2597034" y="3639448"/>
              <a:ext cx="992871" cy="27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4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lang="en-US" sz="3200"/>
              <a:t>運算子 operator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cxnSp>
        <p:nvCxnSpPr>
          <p:cNvPr id="419" name="Google Shape;419;p4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42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395287" y="908050"/>
            <a:ext cx="8353425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運算子 (又稱為運算符號)，可對一個以上的變數或常數(稱為運算元)進行運算，產生新的資料。此新值可再參與其它的運算。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舉例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 = 5 + 3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「=」(指定運算子)與「+」(加法運算子)為運算子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「5」和「3」為運算元(operand)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不同的運算子有不同的運算先後順序，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ans = x – y + 2 * 3 + z /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小括號可改變運算的先後順序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ans = (x – y + 2) * (3 + z) / 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先後順序相同的運算子(如 + - 與 * / )由結合性來決定運算先後順序: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先乘除，後加減，括號優先，等號最後處理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4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運算子 operators</a:t>
            </a:r>
            <a:endParaRPr/>
          </a:p>
        </p:txBody>
      </p:sp>
      <p:cxnSp>
        <p:nvCxnSpPr>
          <p:cNvPr id="428" name="Google Shape;428;p4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4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30" name="Google Shape;430;p43"/>
          <p:cNvGraphicFramePr/>
          <p:nvPr/>
        </p:nvGraphicFramePr>
        <p:xfrm>
          <a:off x="395287" y="1001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{EC5DB809-5624-4D97-AEB0-B0B56C19A58A}</a:tableStyleId>
              </a:tblPr>
              <a:tblGrid>
                <a:gridCol w="1439850"/>
                <a:gridCol w="4537075"/>
                <a:gridCol w="2376475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運算子</a:t>
                      </a:r>
                      <a:b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(依優先順序由高到低)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結合性</a:t>
                      </a:r>
                      <a:b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(大多是從左到右)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括號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 []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單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一運算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 +(正) -(負) ++ -- typeof delete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由右到左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算數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 /  %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+(加)  -(減)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關係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(比較)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 &gt;=  &lt;  &lt;=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 !=  ===(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絕對等於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!==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邏輯 and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邏輯  or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三元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(條件)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Expression </a:t>
                      </a: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true </a:t>
                      </a: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 +=  -=  *=  /=  %=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由右到左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4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指定運算子(Assignment): =</a:t>
            </a:r>
            <a:endParaRPr/>
          </a:p>
        </p:txBody>
      </p:sp>
      <p:cxnSp>
        <p:nvCxnSpPr>
          <p:cNvPr id="437" name="Google Shape;437;p4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" name="Google Shape;438;p4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44"/>
          <p:cNvSpPr txBox="1"/>
          <p:nvPr/>
        </p:nvSpPr>
        <p:spPr>
          <a:xfrm>
            <a:off x="395287" y="908050"/>
            <a:ext cx="8353500" cy="4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將等號右邊(經過計算後)的值放入等號左邊的變數內。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等號左邊必須是變數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；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等號右邊可以是變數、常數、物件或運算式。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指定運算子的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優先順序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是所有運算子中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最低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的。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x, y, z          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 = y = z = 100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y = 100 = z ❌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100	   ✔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y       ✔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y + 100 ✔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 = x	   ❌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x		   ✔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+ 100 = x ❌  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4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算術運算子(Arithmetic): +  -  *  /  %</a:t>
            </a:r>
            <a:endParaRPr/>
          </a:p>
        </p:txBody>
      </p:sp>
      <p:cxnSp>
        <p:nvCxnSpPr>
          <p:cNvPr id="446" name="Google Shape;446;p4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p45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395287" y="908050"/>
            <a:ext cx="8353425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	let num = 100       // = 稱為指定運算子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	console.log('開始時變數 num 的值為 ' + num);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	num = num * 2; 	// num ==&gt; 200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	num = num + 10; 	// num ==&gt; 210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	num = num - 10; 	// num ==&gt; 200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	num = num / 5; 	// num ==&gt;  40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	console.log("運算後變數 num 的值為 " + num);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4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加法運算子(addition): + </a:t>
            </a:r>
            <a:endParaRPr/>
          </a:p>
        </p:txBody>
      </p:sp>
      <p:cxnSp>
        <p:nvCxnSpPr>
          <p:cNvPr id="455" name="Google Shape;455;p4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p4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6"/>
          <p:cNvSpPr txBox="1"/>
          <p:nvPr/>
        </p:nvSpPr>
        <p:spPr>
          <a:xfrm>
            <a:off x="552450" y="917575"/>
            <a:ext cx="79470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只要是數值性資料，就可相加。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字串物件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也可以進行 + 運算(稱為字串串接)。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在一個含有 + 號的運算式中，如果一個運算元是字串，而另一個運算元也是字串，便可進行字串的串接；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如果另一個運算元不是字串，該運算元會被轉換成字串，然後再進行字串的串接。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到 console 執行看看以下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str = 'ABC', num = 5, ans = true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console.log(num + str)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console.log(num + ans)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console.log(str + ans)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console.log(num + false)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console.log(num + true)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4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乘法(</a:t>
            </a:r>
            <a:r>
              <a:rPr b="0" i="0" lang="en-US" sz="1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multiplication</a:t>
            </a: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)與除法(</a:t>
            </a:r>
            <a:r>
              <a:rPr b="0" i="0" lang="en-US" sz="1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division</a:t>
            </a: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)運算子: *  / </a:t>
            </a:r>
            <a:endParaRPr/>
          </a:p>
        </p:txBody>
      </p:sp>
      <p:cxnSp>
        <p:nvCxnSpPr>
          <p:cNvPr id="464" name="Google Shape;464;p4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5" name="Google Shape;465;p47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552450" y="947737"/>
            <a:ext cx="8051800" cy="5268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數值除法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i = 3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j = 10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div = i / j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除以零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4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正數除以零 ==&gt;  Infinity (正無限大)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4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負數除以零 ==&gt; -Infinity (負無限大)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04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零除以零   ==&gt;  NaN (Not-a-Number)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/ 0  // Infinity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-5 / 0  // -Infinity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 / 0  // NaN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4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餘數(remainder)運算子: </a:t>
            </a:r>
            <a:r>
              <a:rPr lang="en-US" sz="3000"/>
              <a:t>%</a:t>
            </a: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cxnSp>
        <p:nvCxnSpPr>
          <p:cNvPr id="473" name="Google Shape;473;p4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4" name="Google Shape;474;p4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48"/>
          <p:cNvSpPr txBox="1"/>
          <p:nvPr/>
        </p:nvSpPr>
        <p:spPr>
          <a:xfrm>
            <a:off x="552450" y="947737"/>
            <a:ext cx="8051800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餘數運算：兩數相除的餘數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12    %    5  --&gt;   2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-12    %    5  --&gt;  -2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12    %   -5  --&gt;   2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-12    %   -5  --&gt;  -2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餘數運算結果的正負號以下列原則來決定: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先不考慮兩個運算元的正負號，直接做餘數運算，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第一個(% 左邊的)運算元的正負號就是最終結果的正負號。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4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lab01</a:t>
            </a:r>
            <a:endParaRPr/>
          </a:p>
        </p:txBody>
      </p:sp>
      <p:cxnSp>
        <p:nvCxnSpPr>
          <p:cNvPr id="482" name="Google Shape;482;p4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3" name="Google Shape;483;p49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49"/>
          <p:cNvSpPr txBox="1"/>
          <p:nvPr/>
        </p:nvSpPr>
        <p:spPr>
          <a:xfrm>
            <a:off x="395287" y="900112"/>
            <a:ext cx="8353425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更正以下的程式(到 console 執行)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ans = m + 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console.log(ans)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5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lab02</a:t>
            </a:r>
            <a:endParaRPr/>
          </a:p>
        </p:txBody>
      </p:sp>
      <p:cxnSp>
        <p:nvCxnSpPr>
          <p:cNvPr id="491" name="Google Shape;491;p5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2" name="Google Shape;492;p50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50"/>
          <p:cNvSpPr txBox="1"/>
          <p:nvPr/>
        </p:nvSpPr>
        <p:spPr>
          <a:xfrm>
            <a:off x="395287" y="900112"/>
            <a:ext cx="8353425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請依以下的順序撰寫程式 rectangle.html 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定義兩個變數 width, height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該兩個變數的初值為 10.8 和 3.5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印出以此兩數值為邊的週長(</a:t>
            </a:r>
            <a:r>
              <a:rPr b="0" i="0" lang="en-US" sz="2400" u="none" cap="none" strike="noStrike">
                <a:solidFill>
                  <a:srgbClr val="202124"/>
                </a:solidFill>
                <a:latin typeface="Arimo"/>
                <a:ea typeface="Arimo"/>
                <a:cs typeface="Arimo"/>
                <a:sym typeface="Arimo"/>
              </a:rPr>
              <a:t>perimeter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)與面積(area)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71487" y="447061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838200" y="1808162"/>
            <a:ext cx="7485062" cy="3822700"/>
            <a:chOff x="902170" y="1808480"/>
            <a:chExt cx="7486254" cy="3822207"/>
          </a:xfrm>
        </p:grpSpPr>
        <p:pic>
          <p:nvPicPr>
            <p:cNvPr descr="伺服器" id="111" name="Google Shape;11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" name="Google Shape;112;p15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113" name="Google Shape;113;p15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4" name="Google Shape;114;p15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5" name="Google Shape;115;p15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 b="0" i="0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6" name="Google Shape;116;p15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 b="0" i="0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pic>
            <p:nvPicPr>
              <p:cNvPr descr="膝上型電腦" id="117" name="Google Shape;117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Google Shape;118;p15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 b="0" i="0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9" name="Google Shape;119;p15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 b="0" i="0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sp>
        <p:nvSpPr>
          <p:cNvPr id="120" name="Google Shape;120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15"/>
          <p:cNvCxnSpPr/>
          <p:nvPr/>
        </p:nvCxnSpPr>
        <p:spPr>
          <a:xfrm>
            <a:off x="4689987" y="993058"/>
            <a:ext cx="0" cy="4637804"/>
          </a:xfrm>
          <a:prstGeom prst="straightConnector1">
            <a:avLst/>
          </a:prstGeom>
          <a:noFill/>
          <a:ln cap="flat" cmpd="sng" w="9525">
            <a:solidFill>
              <a:srgbClr val="282888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" name="Google Shape;122;p15"/>
          <p:cNvCxnSpPr/>
          <p:nvPr/>
        </p:nvCxnSpPr>
        <p:spPr>
          <a:xfrm rot="10800000">
            <a:off x="3254477" y="1415845"/>
            <a:ext cx="1425678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3" name="Google Shape;123;p15"/>
          <p:cNvSpPr/>
          <p:nvPr/>
        </p:nvSpPr>
        <p:spPr>
          <a:xfrm>
            <a:off x="967309" y="1227138"/>
            <a:ext cx="2217386" cy="385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Client-side language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4424290" y="1415845"/>
            <a:ext cx="982211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5" name="Google Shape;125;p15"/>
          <p:cNvSpPr/>
          <p:nvPr/>
        </p:nvSpPr>
        <p:spPr>
          <a:xfrm>
            <a:off x="5445818" y="1233012"/>
            <a:ext cx="2217386" cy="385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Server-side language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999814" y="1500099"/>
            <a:ext cx="1200701" cy="385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 b="0" i="0" sz="1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468651" y="1517186"/>
            <a:ext cx="2974012" cy="385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PHP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Node.js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JSP/Servlet...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5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lab03</a:t>
            </a:r>
            <a:endParaRPr/>
          </a:p>
        </p:txBody>
      </p:sp>
      <p:cxnSp>
        <p:nvCxnSpPr>
          <p:cNvPr id="500" name="Google Shape;500;p5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1" name="Google Shape;501;p51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51"/>
          <p:cNvSpPr txBox="1"/>
          <p:nvPr/>
        </p:nvSpPr>
        <p:spPr>
          <a:xfrm>
            <a:off x="395287" y="900112"/>
            <a:ext cx="8353425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請撰寫以下的程式 buyEggs.html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計算 85 個雞蛋是幾打又幾個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5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lab04</a:t>
            </a:r>
            <a:endParaRPr/>
          </a:p>
        </p:txBody>
      </p:sp>
      <p:cxnSp>
        <p:nvCxnSpPr>
          <p:cNvPr id="509" name="Google Shape;509;p5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52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52"/>
          <p:cNvSpPr txBox="1"/>
          <p:nvPr/>
        </p:nvSpPr>
        <p:spPr>
          <a:xfrm>
            <a:off x="395287" y="900112"/>
            <a:ext cx="8353425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請編寫程式 </a:t>
            </a:r>
            <a:r>
              <a:rPr b="0" i="0" lang="en-US" sz="2200" u="none" cap="none" strike="noStrike">
                <a:solidFill>
                  <a:srgbClr val="202124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US" sz="2200" u="none" cap="none" strike="noStrike">
                <a:solidFill>
                  <a:srgbClr val="202124"/>
                </a:solidFill>
                <a:latin typeface="Arimo"/>
                <a:ea typeface="Arimo"/>
                <a:cs typeface="Arimo"/>
                <a:sym typeface="Arimo"/>
              </a:rPr>
              <a:t>elsius_fahrenheit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.html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將華氏 70 度轉換成攝氏溫度。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公式: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 =&gt; 9 / 5 * C + 32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 =&gt; (F - 32) * 5 / 9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測試方式: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華氏溫度 -40 度 == 攝氏溫度 -40 度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華氏溫度 212 度 == 攝氏溫度 100 度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輸入攝氏溫度，計算出華氏溫度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輸入華氏溫度，計算出攝氏溫度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5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lab05</a:t>
            </a:r>
            <a:endParaRPr/>
          </a:p>
        </p:txBody>
      </p:sp>
      <p:cxnSp>
        <p:nvCxnSpPr>
          <p:cNvPr id="518" name="Google Shape;518;p5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9" name="Google Shape;519;p5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53"/>
          <p:cNvSpPr txBox="1"/>
          <p:nvPr/>
        </p:nvSpPr>
        <p:spPr>
          <a:xfrm>
            <a:off x="395287" y="900112"/>
            <a:ext cx="8353425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請依以下的順序撰寫程式 yourSalary.html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定義一個變數 totalSalary 初值為100000</a:t>
            </a:r>
            <a:endParaRPr b="0" i="0" sz="2200" u="none" cap="none" strike="noStrike">
              <a:solidFill>
                <a:srgbClr val="422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2 定義一個變數 temp 初值為 0</a:t>
            </a:r>
            <a:endParaRPr b="0" i="0" sz="2200" u="none" cap="none" strike="noStrike">
              <a:solidFill>
                <a:srgbClr val="422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3 totalSalary 加上 50000 之後，再將結果存入 temp 內</a:t>
            </a:r>
            <a:endParaRPr b="0" i="0" sz="2200" u="none" cap="none" strike="noStrike">
              <a:solidFill>
                <a:srgbClr val="422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4 將 temp 的值存入 totalSalary 內，</a:t>
            </a:r>
            <a:endParaRPr b="0" i="0" sz="2200" u="none" cap="none" strike="noStrike">
              <a:solidFill>
                <a:srgbClr val="422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5 定義一個變數 employeeCount 初值為 5，</a:t>
            </a:r>
            <a:endParaRPr b="0" i="0" sz="2200" u="none" cap="none" strike="noStrike">
              <a:solidFill>
                <a:srgbClr val="422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  它是用來存放一個公司的員工數</a:t>
            </a:r>
            <a:endParaRPr b="0" i="0" sz="2200" u="none" cap="none" strike="noStrike">
              <a:solidFill>
                <a:srgbClr val="422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6 定義一個變數 avg 初值為 0，它是用來存放平均薪資</a:t>
            </a:r>
            <a:endParaRPr b="0" i="0" sz="2200" u="none" cap="none" strike="noStrike">
              <a:solidFill>
                <a:srgbClr val="422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7 計算平均薪資：將 totalSalary 除以 employeeCount，</a:t>
            </a:r>
            <a:endParaRPr b="0" i="0" sz="2200" u="none" cap="none" strike="noStrike">
              <a:solidFill>
                <a:srgbClr val="422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  再將結果存入 avg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422100"/>
                </a:solidFill>
                <a:latin typeface="Consolas"/>
                <a:ea typeface="Consolas"/>
                <a:cs typeface="Consolas"/>
                <a:sym typeface="Consolas"/>
              </a:rPr>
              <a:t>8 在螢幕上印出 totalSalary、employeeCount、avg 的值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單元運算子: ++  --  !  +  -</a:t>
            </a:r>
            <a:endParaRPr/>
          </a:p>
        </p:txBody>
      </p:sp>
      <p:cxnSp>
        <p:nvCxnSpPr>
          <p:cNvPr id="527" name="Google Shape;527;p5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5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54"/>
          <p:cNvSpPr txBox="1"/>
          <p:nvPr/>
        </p:nvSpPr>
        <p:spPr>
          <a:xfrm>
            <a:off x="552450" y="917575"/>
            <a:ext cx="79470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只需要一份資料就可進行運算的運算子稱為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單元運算子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  -- : 遞增與遞減運算子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+(正) -(負) : 正負號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 : 否定運算子，只能用在 Boolean 型態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typeof 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 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5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遞增(</a:t>
            </a:r>
            <a:r>
              <a:rPr b="0" i="0" lang="en-US" sz="1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increment</a:t>
            </a: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)與遞減(</a:t>
            </a:r>
            <a:r>
              <a:rPr b="0" i="0" lang="en-US" sz="1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decrement</a:t>
            </a: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)運算子: ++  -- </a:t>
            </a:r>
            <a:endParaRPr/>
          </a:p>
        </p:txBody>
      </p:sp>
      <p:cxnSp>
        <p:nvCxnSpPr>
          <p:cNvPr id="536" name="Google Shape;536;p5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7" name="Google Shape;537;p55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55"/>
          <p:cNvSpPr txBox="1"/>
          <p:nvPr/>
        </p:nvSpPr>
        <p:spPr>
          <a:xfrm>
            <a:off x="395287" y="917575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		 運算式	y最後的值	 x最後的值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		y = x++	   5		    6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		y = ++x	   6		    6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		y = x--	   5		    4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		y = --x	   4		    4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95300" lvl="0" marL="609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x++ (後置型): 先處理後加一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++x (前置型): 先加一再處理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x++  的執行順序為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x      // 1. 先將 x 的值 assign 給 y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x + 1  // 2. x 本身加 1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++x  的執行順序為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x + 1  // 1. x 本身先加 1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x      // 2. 再將 x 的值 assign 給 y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5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否定運算子(not 運算)： !</a:t>
            </a:r>
            <a:endParaRPr/>
          </a:p>
        </p:txBody>
      </p:sp>
      <p:cxnSp>
        <p:nvCxnSpPr>
          <p:cNvPr id="545" name="Google Shape;545;p5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6" name="Google Shape;546;p5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56"/>
          <p:cNvSpPr txBox="1"/>
          <p:nvPr/>
        </p:nvSpPr>
        <p:spPr>
          <a:xfrm>
            <a:off x="395287" y="981075"/>
            <a:ext cx="8353425" cy="510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 否定運算子會將 Boolean 的值反轉，即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!true 會變成 false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!false 會變成 true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5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關係運算子 (又稱比較運算子) </a:t>
            </a:r>
            <a:endParaRPr/>
          </a:p>
        </p:txBody>
      </p:sp>
      <p:cxnSp>
        <p:nvCxnSpPr>
          <p:cNvPr id="554" name="Google Shape;554;p5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5" name="Google Shape;555;p57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57"/>
          <p:cNvSpPr txBox="1"/>
          <p:nvPr/>
        </p:nvSpPr>
        <p:spPr>
          <a:xfrm>
            <a:off x="395287" y="919162"/>
            <a:ext cx="8353425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比較兩數之間的大小關係，如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大於 		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等於 		==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小於 		&lt;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不大於 	&lt;=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不等於 	!=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不小於 	&gt;=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兩個數字之間的大小關係有大於、等於或小於三種關係。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運算的結果只有兩種可能: 條件成立(true)或條件不成立(false)，運算的結果為 Boolean 值。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5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位元運算子(也是邏輯運算子)</a:t>
            </a:r>
            <a:endParaRPr/>
          </a:p>
        </p:txBody>
      </p:sp>
      <p:cxnSp>
        <p:nvCxnSpPr>
          <p:cNvPr id="563" name="Google Shape;563;p5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p5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58"/>
          <p:cNvSpPr txBox="1"/>
          <p:nvPr/>
        </p:nvSpPr>
        <p:spPr>
          <a:xfrm>
            <a:off x="395287" y="966787"/>
            <a:ext cx="8353425" cy="185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兩個以上的條件可用邏輯運算子組合成為一個複合條件：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(且) 當兩個都是真時，結果為真，否則結果為假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&amp; 運算子的效果為讓條件更嚴苛	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(或) 只要有一個是真，結果為真，否則結果為假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| 運算子的效果為讓條件更鬆散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^ (互斥或)	相同(T T, F F)為假，相異(T F, F T)為真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66" name="Google Shape;566;p58"/>
          <p:cNvGraphicFramePr/>
          <p:nvPr/>
        </p:nvGraphicFramePr>
        <p:xfrm>
          <a:off x="539750" y="29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{EC5DB809-5624-4D97-AEB0-B0B56C19A58A}</a:tableStyleId>
              </a:tblPr>
              <a:tblGrid>
                <a:gridCol w="612775"/>
                <a:gridCol w="611175"/>
                <a:gridCol w="611175"/>
                <a:gridCol w="61117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7" name="Google Shape;567;p58"/>
          <p:cNvGraphicFramePr/>
          <p:nvPr/>
        </p:nvGraphicFramePr>
        <p:xfrm>
          <a:off x="3287712" y="29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{EC5DB809-5624-4D97-AEB0-B0B56C19A58A}</a:tableStyleId>
              </a:tblPr>
              <a:tblGrid>
                <a:gridCol w="612775"/>
                <a:gridCol w="609600"/>
                <a:gridCol w="612775"/>
                <a:gridCol w="61117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|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|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|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|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89975" marL="8997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8" name="Google Shape;568;p58"/>
          <p:cNvGraphicFramePr/>
          <p:nvPr/>
        </p:nvGraphicFramePr>
        <p:xfrm>
          <a:off x="6084887" y="29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{EC5DB809-5624-4D97-AEB0-B0B56C19A58A}</a:tableStyleId>
              </a:tblPr>
              <a:tblGrid>
                <a:gridCol w="612775"/>
                <a:gridCol w="611175"/>
                <a:gridCol w="612775"/>
                <a:gridCol w="61117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^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^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^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^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6800" marB="46800" marR="90025" marL="90025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5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捷徑運算子</a:t>
            </a:r>
            <a:endParaRPr/>
          </a:p>
        </p:txBody>
      </p:sp>
      <p:cxnSp>
        <p:nvCxnSpPr>
          <p:cNvPr id="575" name="Google Shape;575;p5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p59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59"/>
          <p:cNvSpPr txBox="1"/>
          <p:nvPr/>
        </p:nvSpPr>
        <p:spPr>
          <a:xfrm>
            <a:off x="395287" y="947737"/>
            <a:ext cx="8353425" cy="542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與 || 也是『且』與『或』邏輯運算子。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它們與 &amp; 及 | 的主要差異在 &amp;&amp; 與 || 右邊的運算元不一定會計算(evaluated)它的真假，因為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&amp;&amp; : 如果第一個運算元為假，第二個運算元不需要判斷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|| : 如果第一個運算元為真，第二個運算元不需要判斷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6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複合條件</a:t>
            </a:r>
            <a:endParaRPr/>
          </a:p>
        </p:txBody>
      </p:sp>
      <p:cxnSp>
        <p:nvCxnSpPr>
          <p:cNvPr id="584" name="Google Shape;584;p6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60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60"/>
          <p:cNvSpPr txBox="1"/>
          <p:nvPr/>
        </p:nvSpPr>
        <p:spPr>
          <a:xfrm>
            <a:off x="395287" y="963612"/>
            <a:ext cx="8353425" cy="53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salary = 50000;        // 薪水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height = 172.5;        // 身高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score = 75;      	// 分數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條件『薪水大於 50000，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且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身高大於 180』要寫成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salary &gt;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50000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&amp;&amp;  height &gt; 180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條件『薪水大於 50000，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或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身高大於 180』要寫成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salary &gt;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50000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||  height &gt; 180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條件『分數(score)介於 60 分到 69 分』要寫成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5612" lvl="1" marL="102711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score &gt;= 60  &amp;&amp;  score &lt;= 69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開發工具以及參考網站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開發工具</a:t>
            </a:r>
            <a:b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VScode (Visual Studio Code)</a:t>
            </a:r>
            <a:b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HTML+CSS+JavaScript 線上</a:t>
            </a:r>
            <a:r>
              <a:rPr b="0" i="0" lang="en-US" sz="2400" u="non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小工具：</a:t>
            </a:r>
            <a:br>
              <a:rPr b="0" i="0" lang="en-US" sz="2400" u="non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</a:b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https://codepen.io/pen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https://jsbin.com/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https://jsfiddle.net/</a:t>
            </a:r>
            <a:br>
              <a:rPr b="0" i="0" lang="en-US" sz="2400" u="sng">
                <a:solidFill>
                  <a:schemeClr val="dk1"/>
                </a:solidFill>
              </a:rPr>
            </a:br>
            <a:endParaRPr b="0" i="0" sz="2400" u="none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參考網站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https://www.ecma-international.org/publications-and-standards/standards/ecma-262/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</a:t>
            </a:r>
            <a:br>
              <a:rPr b="0" i="0" lang="en-US" sz="2400" u="non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2" name="Google Shape;592;p6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三元運算子(又稱條件運算子)   ?  : </a:t>
            </a:r>
            <a:endParaRPr/>
          </a:p>
        </p:txBody>
      </p:sp>
      <p:cxnSp>
        <p:nvCxnSpPr>
          <p:cNvPr id="593" name="Google Shape;593;p6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61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61"/>
          <p:cNvSpPr txBox="1"/>
          <p:nvPr/>
        </p:nvSpPr>
        <p:spPr>
          <a:xfrm>
            <a:off x="395287" y="957262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三元運算子由問號(?)與冒號(:)組成，必須有三個運算元才能得到運算結果。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例：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如果 x &gt; y 為真，則 max 為 x，否則 max 為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22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可以寫成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max = (x &gt; y) ? x : y</a:t>
            </a:r>
            <a:endParaRPr b="0" i="0" sz="22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也可以寫成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if(x &gt; y){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 =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}else{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 =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6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指定運算子：  =  與  op=</a:t>
            </a:r>
            <a:endParaRPr/>
          </a:p>
        </p:txBody>
      </p:sp>
      <p:cxnSp>
        <p:nvCxnSpPr>
          <p:cNvPr id="602" name="Google Shape;602;p6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3" name="Google Shape;603;p62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62"/>
          <p:cNvSpPr txBox="1"/>
          <p:nvPr/>
        </p:nvSpPr>
        <p:spPr>
          <a:xfrm>
            <a:off x="395287" y="930275"/>
            <a:ext cx="8353425" cy="554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指定運算子的優先順序為所有運算子中最低的，即一個敘述內的所有其它運算子都做完運算後，才會進行指定運算。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sum = 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sum  +=  10      //  即 sum = sum + 10;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console.log("1. sum = " + sum)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sum  +=  20      //  即 sum = sum + 20;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console.log("2. sum = " + sum)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sum  +=  30      //  即 sum = sum + 30;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console.log("3. sum = " + sum)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sum  +=  40      //  即 sum = sum + 40;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console.log("4. sum = " + sum)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+= 10 表示先對兩個資料做『加』運算，然後才做『指定』運算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小測驗: sum += 10 * 2;    // sum 的結果為何?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註：『op=』指的是 +=, -=, *=, /=, %= 等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6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結構化的程式</a:t>
            </a:r>
            <a:endParaRPr/>
          </a:p>
        </p:txBody>
      </p:sp>
      <p:cxnSp>
        <p:nvCxnSpPr>
          <p:cNvPr id="611" name="Google Shape;611;p6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2" name="Google Shape;612;p6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63"/>
          <p:cNvSpPr txBox="1"/>
          <p:nvPr/>
        </p:nvSpPr>
        <p:spPr>
          <a:xfrm>
            <a:off x="395287" y="977900"/>
            <a:ext cx="8353425" cy="52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三種結構: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1. 循序式 sequence: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逐行執行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2. 迴圈式 iteration: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反覆執行到不想執行為止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3. 選擇式 selection: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多重選項，擇一而行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其中，迴圈和選擇式敘述都需要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條件判斷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而條件判斷需要運算子，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所以先了解運算子再談迴圈以及選擇式敘述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6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陳述式與表達式</a:t>
            </a:r>
            <a:endParaRPr/>
          </a:p>
        </p:txBody>
      </p:sp>
      <p:cxnSp>
        <p:nvCxnSpPr>
          <p:cNvPr id="620" name="Google Shape;620;p6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1" name="Google Shape;621;p6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64"/>
          <p:cNvSpPr txBox="1"/>
          <p:nvPr/>
        </p:nvSpPr>
        <p:spPr>
          <a:xfrm>
            <a:off x="395287" y="957262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陳述式(statement; 敘述)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if(){}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while(){}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switch(){}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break;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continue;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 = 5;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表達式(expression; 條件判斷)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5 &gt; 3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5 + 3 * 4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 &gt; y) ? x : y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6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敘述 (statement;陳述式)</a:t>
            </a:r>
            <a:endParaRPr/>
          </a:p>
        </p:txBody>
      </p:sp>
      <p:cxnSp>
        <p:nvCxnSpPr>
          <p:cNvPr id="629" name="Google Shape;629;p6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0" name="Google Shape;630;p65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65"/>
          <p:cNvSpPr txBox="1"/>
          <p:nvPr/>
        </p:nvSpPr>
        <p:spPr>
          <a:xfrm>
            <a:off x="609600" y="990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敘述由運算子、運算元和關鍵字組成，可完成特定工作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流程控制敘述可以控制程式的執行，例如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依照某條件的成立或不成立來決定重複執行某一組敘述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(for敘述、while敘述、do-while敘述)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。依照某條件的成立或不成立來決定執行哪一組敘述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(if 敘述)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。依照某運算式的值來決定由某一組敘述開始往下執行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(switch敘述) 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敘述有些以分號做為結束，但 JS 若沒寫分號，經過瀏覽器解析程式之後，會幫忙加上。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6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6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基本語法 – 迴圈敘述</a:t>
            </a:r>
            <a:endParaRPr/>
          </a:p>
        </p:txBody>
      </p:sp>
      <p:cxnSp>
        <p:nvCxnSpPr>
          <p:cNvPr id="644" name="Google Shape;644;p6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5" name="Google Shape;645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46" name="Google Shape;646;p67"/>
          <p:cNvGrpSpPr/>
          <p:nvPr/>
        </p:nvGrpSpPr>
        <p:grpSpPr>
          <a:xfrm>
            <a:off x="1443037" y="1468437"/>
            <a:ext cx="6224587" cy="2770187"/>
            <a:chOff x="841762" y="2435775"/>
            <a:chExt cx="4282777" cy="2405967"/>
          </a:xfrm>
        </p:grpSpPr>
        <p:sp>
          <p:nvSpPr>
            <p:cNvPr id="647" name="Google Shape;647;p67"/>
            <p:cNvSpPr/>
            <p:nvPr/>
          </p:nvSpPr>
          <p:spPr>
            <a:xfrm>
              <a:off x="2301030" y="2435775"/>
              <a:ext cx="296004" cy="2405967"/>
            </a:xfrm>
            <a:prstGeom prst="rightBrace">
              <a:avLst>
                <a:gd fmla="val 22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8" name="Google Shape;648;p67"/>
            <p:cNvSpPr txBox="1"/>
            <p:nvPr/>
          </p:nvSpPr>
          <p:spPr>
            <a:xfrm>
              <a:off x="841762" y="2481274"/>
              <a:ext cx="1906005" cy="235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input/output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operators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i="0" lang="en-US" sz="26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iterations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selections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functions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9" name="Google Shape;649;p67"/>
            <p:cNvSpPr txBox="1"/>
            <p:nvPr/>
          </p:nvSpPr>
          <p:spPr>
            <a:xfrm>
              <a:off x="3589905" y="3246496"/>
              <a:ext cx="1534634" cy="791419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50" name="Google Shape;650;p67"/>
            <p:cNvSpPr txBox="1"/>
            <p:nvPr/>
          </p:nvSpPr>
          <p:spPr>
            <a:xfrm>
              <a:off x="2861363" y="2936579"/>
              <a:ext cx="381201" cy="1443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基本語法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51" name="Google Shape;651;p67"/>
            <p:cNvCxnSpPr/>
            <p:nvPr/>
          </p:nvCxnSpPr>
          <p:spPr>
            <a:xfrm rot="10800000">
              <a:off x="2597034" y="3639448"/>
              <a:ext cx="992871" cy="27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6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while 迴圈敘述 </a:t>
            </a:r>
            <a:endParaRPr/>
          </a:p>
        </p:txBody>
      </p:sp>
      <p:cxnSp>
        <p:nvCxnSpPr>
          <p:cNvPr id="658" name="Google Shape;658;p6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9" name="Google Shape;659;p6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68"/>
          <p:cNvSpPr txBox="1"/>
          <p:nvPr/>
        </p:nvSpPr>
        <p:spPr>
          <a:xfrm>
            <a:off x="395287" y="915987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基本結構: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33400" lvl="1" marL="1104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(條件判斷) {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迴圈本體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更新條件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33400" lvl="1" marL="1104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33400" lvl="1" marL="1104900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1 判斷條件的真偽，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若為偽，則停止 while敘述的執行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若為真，則執行迴圈本體內的敘述一次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2 重複執行步驟一直到條件判斷為偽為止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(「條件判斷」稱為「終止條件 terminal condition」)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使用時機: 處理不確定次數或不固定狀態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6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 迴圈敘述</a:t>
            </a:r>
            <a:endParaRPr/>
          </a:p>
        </p:txBody>
      </p:sp>
      <p:cxnSp>
        <p:nvCxnSpPr>
          <p:cNvPr id="667" name="Google Shape;667;p6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8" name="Google Shape;668;p69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69"/>
          <p:cNvSpPr txBox="1"/>
          <p:nvPr/>
        </p:nvSpPr>
        <p:spPr>
          <a:xfrm>
            <a:off x="395287" y="981075"/>
            <a:ext cx="8353425" cy="516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基本結構: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(初值設定; 條件判斷; 條件更新) {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迴圈本體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33400" lvl="1" marL="11049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1 執行『初值設定』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2 判斷『條件判斷』的真假，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若為偽，則停止for敘述的執行，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若為真，則執行『迴圈本體』內的敘述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3 執行『條件更新』內的敘述一次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4 執行步驟二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使用時機: 事先知道迴圈要做幾次。例如九九乘法表、陣列處理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Google Shape;675;p7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 in 迴圈敘述</a:t>
            </a:r>
            <a:endParaRPr/>
          </a:p>
        </p:txBody>
      </p:sp>
      <p:cxnSp>
        <p:nvCxnSpPr>
          <p:cNvPr id="676" name="Google Shape;676;p7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70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Google Shape;678;p70"/>
          <p:cNvSpPr txBox="1"/>
          <p:nvPr/>
        </p:nvSpPr>
        <p:spPr>
          <a:xfrm>
            <a:off x="395287" y="981075"/>
            <a:ext cx="8353425" cy="516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基本結構: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(let key in Object|Array) {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	存取資料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使用時機: Object 的存取(但 Array 也可以用)。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lang="en-US" sz="3200"/>
              <a:t>在 console 寫程式</a:t>
            </a:r>
            <a:endParaRPr sz="3200"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打開瀏覽器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打開 devtools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(1) 按右鍵 --&gt; 檢查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(2) </a:t>
            </a:r>
            <a:r>
              <a:rPr lang="en-US" sz="24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按『F12』 </a:t>
            </a:r>
            <a:endParaRPr b="0" i="0" sz="2400" u="none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(3) </a:t>
            </a:r>
            <a:r>
              <a:rPr lang="en-US" sz="24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按『fn + F12』</a:t>
            </a:r>
            <a:br>
              <a:rPr lang="en-US" sz="24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3 按『console』</a:t>
            </a:r>
            <a:endParaRPr b="0" i="0" sz="2400" u="none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400" u="non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400" u="none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4 練習在 console 寫 JavaScript 程式</a:t>
            </a:r>
            <a:endParaRPr sz="2400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890" y="999836"/>
            <a:ext cx="4316822" cy="2112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7"/>
          <p:cNvCxnSpPr/>
          <p:nvPr/>
        </p:nvCxnSpPr>
        <p:spPr>
          <a:xfrm>
            <a:off x="3775587" y="2045110"/>
            <a:ext cx="656303" cy="662487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459" y="3468020"/>
            <a:ext cx="6644134" cy="662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7"/>
          <p:cNvCxnSpPr/>
          <p:nvPr/>
        </p:nvCxnSpPr>
        <p:spPr>
          <a:xfrm>
            <a:off x="2418735" y="3245394"/>
            <a:ext cx="412955" cy="304051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7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 of 迴圈敘述</a:t>
            </a:r>
            <a:endParaRPr/>
          </a:p>
        </p:txBody>
      </p:sp>
      <p:cxnSp>
        <p:nvCxnSpPr>
          <p:cNvPr id="685" name="Google Shape;685;p7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6" name="Google Shape;686;p71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71"/>
          <p:cNvSpPr txBox="1"/>
          <p:nvPr/>
        </p:nvSpPr>
        <p:spPr>
          <a:xfrm>
            <a:off x="395287" y="981075"/>
            <a:ext cx="8353425" cy="516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基本結構: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(let data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陣列) {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// 存取資料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使用時機: 陣列的存取(iterable)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舉例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arr = [2,4,6,'ABC',new Date()]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for(let data of arr){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console.log(data)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3" name="Google Shape;693;p7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break 敘述 &amp; continue 敘述 </a:t>
            </a:r>
            <a:endParaRPr/>
          </a:p>
        </p:txBody>
      </p:sp>
      <p:cxnSp>
        <p:nvCxnSpPr>
          <p:cNvPr id="694" name="Google Shape;694;p7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5" name="Google Shape;695;p72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72"/>
          <p:cNvSpPr txBox="1"/>
          <p:nvPr/>
        </p:nvSpPr>
        <p:spPr>
          <a:xfrm>
            <a:off x="395287" y="957262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break 敘述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會立刻停止整個迴圈的執行，即跳離迴圈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該敘述必須放在區塊內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continue 敘述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若在 while 迴圈內，則會回到條件判斷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若在 for 迴圈內，則會先做條件更新，再回到條件判斷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continue 敘述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只用在迴圈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內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break 敘述不只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用在迴圈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還可以用在 switch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7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do-while 迴圈敘述 </a:t>
            </a:r>
            <a:endParaRPr/>
          </a:p>
        </p:txBody>
      </p:sp>
      <p:cxnSp>
        <p:nvCxnSpPr>
          <p:cNvPr id="703" name="Google Shape;703;p7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4" name="Google Shape;704;p7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73"/>
          <p:cNvSpPr txBox="1"/>
          <p:nvPr/>
        </p:nvSpPr>
        <p:spPr>
          <a:xfrm>
            <a:off x="395287" y="981075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基本結構: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33400" lvl="1" marL="1104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33400" lvl="1" marL="1104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迴圈本體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33400" lvl="1" marL="1104900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while (條件判斷) 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33400" lvl="1" marL="1104900" marR="0" rtl="0" algn="l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步驟一: 執行 do-while 迴圈本體內的敘述一次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步驟二: 判斷條件判斷的真偽，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若為偽，則停止 do-while 敘述的執;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若為真，則執行 do-while 迴圈本體內的敘述一次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步驟三: 重複執行步驟二直到條件判斷為偽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7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巢狀迴圈</a:t>
            </a:r>
            <a:endParaRPr/>
          </a:p>
        </p:txBody>
      </p:sp>
      <p:cxnSp>
        <p:nvCxnSpPr>
          <p:cNvPr id="712" name="Google Shape;712;p7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3" name="Google Shape;713;p7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74"/>
          <p:cNvSpPr txBox="1"/>
          <p:nvPr/>
        </p:nvSpPr>
        <p:spPr>
          <a:xfrm>
            <a:off x="395287" y="981075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迴圈裏面還有迴圈稱為巢狀迴圈 (通常指的是 for 迴圈)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基本結構: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i="0" lang="en-US" sz="20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rows &lt;= 9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rows++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for(</a:t>
            </a:r>
            <a:r>
              <a:rPr b="0" i="0" lang="en-US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cols =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cols &lt;= 9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cols++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console.log(`rows =&gt; ${rows}, cols =&gt; ${cols}`)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74"/>
          <p:cNvSpPr/>
          <p:nvPr/>
        </p:nvSpPr>
        <p:spPr>
          <a:xfrm>
            <a:off x="1979612" y="1557337"/>
            <a:ext cx="288900" cy="2874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74"/>
          <p:cNvSpPr/>
          <p:nvPr/>
        </p:nvSpPr>
        <p:spPr>
          <a:xfrm>
            <a:off x="3419475" y="1557337"/>
            <a:ext cx="288925" cy="28733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74"/>
          <p:cNvSpPr/>
          <p:nvPr/>
        </p:nvSpPr>
        <p:spPr>
          <a:xfrm>
            <a:off x="804406" y="2094272"/>
            <a:ext cx="144462" cy="1943100"/>
          </a:xfrm>
          <a:prstGeom prst="leftBrace">
            <a:avLst>
              <a:gd fmla="val 134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74"/>
          <p:cNvSpPr/>
          <p:nvPr/>
        </p:nvSpPr>
        <p:spPr>
          <a:xfrm>
            <a:off x="517068" y="2957872"/>
            <a:ext cx="287337" cy="28733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74"/>
          <p:cNvSpPr/>
          <p:nvPr/>
        </p:nvSpPr>
        <p:spPr>
          <a:xfrm>
            <a:off x="4716462" y="1557337"/>
            <a:ext cx="287337" cy="28733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74"/>
          <p:cNvSpPr/>
          <p:nvPr/>
        </p:nvSpPr>
        <p:spPr>
          <a:xfrm>
            <a:off x="2476500" y="2185987"/>
            <a:ext cx="295275" cy="306387"/>
          </a:xfrm>
          <a:prstGeom prst="ellipse">
            <a:avLst/>
          </a:prstGeom>
          <a:noFill/>
          <a:ln cap="flat" cmpd="sng" w="254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74"/>
          <p:cNvSpPr/>
          <p:nvPr/>
        </p:nvSpPr>
        <p:spPr>
          <a:xfrm>
            <a:off x="3916362" y="2205037"/>
            <a:ext cx="295275" cy="306387"/>
          </a:xfrm>
          <a:prstGeom prst="ellipse">
            <a:avLst/>
          </a:prstGeom>
          <a:noFill/>
          <a:ln cap="flat" cmpd="sng" w="254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2" name="Google Shape;722;p74"/>
          <p:cNvSpPr/>
          <p:nvPr/>
        </p:nvSpPr>
        <p:spPr>
          <a:xfrm>
            <a:off x="5284787" y="2205037"/>
            <a:ext cx="295275" cy="306387"/>
          </a:xfrm>
          <a:prstGeom prst="ellipse">
            <a:avLst/>
          </a:prstGeom>
          <a:noFill/>
          <a:ln cap="flat" cmpd="sng" w="254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74"/>
          <p:cNvSpPr/>
          <p:nvPr/>
        </p:nvSpPr>
        <p:spPr>
          <a:xfrm>
            <a:off x="1311837" y="2668640"/>
            <a:ext cx="144462" cy="927100"/>
          </a:xfrm>
          <a:prstGeom prst="leftBrace">
            <a:avLst>
              <a:gd fmla="val 280" name="adj1"/>
              <a:gd fmla="val 50000" name="adj2"/>
            </a:avLst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74"/>
          <p:cNvSpPr/>
          <p:nvPr/>
        </p:nvSpPr>
        <p:spPr>
          <a:xfrm>
            <a:off x="1022912" y="2981377"/>
            <a:ext cx="295275" cy="307975"/>
          </a:xfrm>
          <a:prstGeom prst="ellipse">
            <a:avLst/>
          </a:prstGeom>
          <a:noFill/>
          <a:ln cap="flat" cmpd="sng" w="2540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p7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基本語法 – 選擇式敘述</a:t>
            </a:r>
            <a:endParaRPr/>
          </a:p>
        </p:txBody>
      </p:sp>
      <p:cxnSp>
        <p:nvCxnSpPr>
          <p:cNvPr id="731" name="Google Shape;731;p7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2" name="Google Shape;732;p7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3" name="Google Shape;733;p75"/>
          <p:cNvGrpSpPr/>
          <p:nvPr/>
        </p:nvGrpSpPr>
        <p:grpSpPr>
          <a:xfrm>
            <a:off x="1443037" y="1468437"/>
            <a:ext cx="6224587" cy="2770187"/>
            <a:chOff x="841762" y="2435775"/>
            <a:chExt cx="4282777" cy="2405967"/>
          </a:xfrm>
        </p:grpSpPr>
        <p:sp>
          <p:nvSpPr>
            <p:cNvPr id="734" name="Google Shape;734;p75"/>
            <p:cNvSpPr/>
            <p:nvPr/>
          </p:nvSpPr>
          <p:spPr>
            <a:xfrm>
              <a:off x="2301030" y="2435775"/>
              <a:ext cx="296004" cy="2405967"/>
            </a:xfrm>
            <a:prstGeom prst="rightBrace">
              <a:avLst>
                <a:gd fmla="val 22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5" name="Google Shape;735;p75"/>
            <p:cNvSpPr txBox="1"/>
            <p:nvPr/>
          </p:nvSpPr>
          <p:spPr>
            <a:xfrm>
              <a:off x="841762" y="2481274"/>
              <a:ext cx="1906005" cy="2325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input/output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operators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iterations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selections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functions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6" name="Google Shape;736;p75"/>
            <p:cNvSpPr txBox="1"/>
            <p:nvPr/>
          </p:nvSpPr>
          <p:spPr>
            <a:xfrm>
              <a:off x="3589905" y="3246496"/>
              <a:ext cx="1534634" cy="791419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7" name="Google Shape;737;p75"/>
            <p:cNvSpPr txBox="1"/>
            <p:nvPr/>
          </p:nvSpPr>
          <p:spPr>
            <a:xfrm>
              <a:off x="2847834" y="2928040"/>
              <a:ext cx="381201" cy="1443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基本語法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38" name="Google Shape;738;p75"/>
            <p:cNvCxnSpPr/>
            <p:nvPr/>
          </p:nvCxnSpPr>
          <p:spPr>
            <a:xfrm rot="10800000">
              <a:off x="2597034" y="3639448"/>
              <a:ext cx="992871" cy="27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7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選擇式敘述</a:t>
            </a:r>
            <a:endParaRPr/>
          </a:p>
        </p:txBody>
      </p:sp>
      <p:cxnSp>
        <p:nvCxnSpPr>
          <p:cNvPr id="745" name="Google Shape;745;p7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6" name="Google Shape;746;p7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7" name="Google Shape;747;p76"/>
          <p:cNvSpPr txBox="1"/>
          <p:nvPr/>
        </p:nvSpPr>
        <p:spPr>
          <a:xfrm>
            <a:off x="395287" y="950912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敘述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依照某條件的真(成立)或偽(不成立)來決定是否要執行一組敘述。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switch敘述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依照某個運算式的值來決定要由其內的某處開始執行。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7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敘述</a:t>
            </a:r>
            <a:endParaRPr/>
          </a:p>
        </p:txBody>
      </p:sp>
      <p:cxnSp>
        <p:nvCxnSpPr>
          <p:cNvPr id="754" name="Google Shape;754;p7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77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77"/>
          <p:cNvSpPr txBox="1"/>
          <p:nvPr/>
        </p:nvSpPr>
        <p:spPr>
          <a:xfrm>
            <a:off x="395287" y="958850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基本結構: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if(條件判斷){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敘述1;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7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else 敘述</a:t>
            </a:r>
            <a:endParaRPr/>
          </a:p>
        </p:txBody>
      </p:sp>
      <p:cxnSp>
        <p:nvCxnSpPr>
          <p:cNvPr id="763" name="Google Shape;763;p7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4" name="Google Shape;764;p7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78"/>
          <p:cNvSpPr txBox="1"/>
          <p:nvPr/>
        </p:nvSpPr>
        <p:spPr>
          <a:xfrm>
            <a:off x="395287" y="974725"/>
            <a:ext cx="835342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基本結構: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(條件判斷)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敘述1;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 else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敘述2;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7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else if 敘述</a:t>
            </a:r>
            <a:endParaRPr/>
          </a:p>
        </p:txBody>
      </p:sp>
      <p:cxnSp>
        <p:nvCxnSpPr>
          <p:cNvPr id="772" name="Google Shape;772;p7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3" name="Google Shape;773;p79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79"/>
          <p:cNvSpPr txBox="1"/>
          <p:nvPr/>
        </p:nvSpPr>
        <p:spPr>
          <a:xfrm>
            <a:off x="395287" y="974725"/>
            <a:ext cx="835342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基本結構: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(條件判斷1)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敘述1;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 else if (條件判斷2){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敘述2;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 else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敘述3;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8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switch 敘述</a:t>
            </a:r>
            <a:endParaRPr/>
          </a:p>
        </p:txBody>
      </p:sp>
      <p:cxnSp>
        <p:nvCxnSpPr>
          <p:cNvPr id="781" name="Google Shape;781;p8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2" name="Google Shape;782;p80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80"/>
          <p:cNvSpPr txBox="1"/>
          <p:nvPr/>
        </p:nvSpPr>
        <p:spPr>
          <a:xfrm>
            <a:off x="395287" y="908050"/>
            <a:ext cx="8353425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基本結構: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 (expression)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case value1: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敘述1;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case value2: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敘述2;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case value3: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敘述3;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default: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    敘述n;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80"/>
          <p:cNvSpPr txBox="1"/>
          <p:nvPr/>
        </p:nvSpPr>
        <p:spPr>
          <a:xfrm>
            <a:off x="4117000" y="1079950"/>
            <a:ext cx="4440300" cy="51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year = new Date().getFullYear()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month =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switch(month){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case 1: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case 3: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case 5: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case 7: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case 8: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case 10: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case 12: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  days = 31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  break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case 4: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case 6: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case 9: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case 11: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  days = 30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  break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default: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  days = (year % 4 != 0) ? 28 : 29    // days = 28 或 days = 29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35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lang="en-US" sz="3200"/>
              <a:t>在 VScode 寫程式</a:t>
            </a:r>
            <a:endParaRPr sz="3200"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9" name="Google Shape;159;p18"/>
          <p:cNvGrpSpPr/>
          <p:nvPr/>
        </p:nvGrpSpPr>
        <p:grpSpPr>
          <a:xfrm>
            <a:off x="395288" y="1310351"/>
            <a:ext cx="2231328" cy="2071947"/>
            <a:chOff x="395288" y="1310351"/>
            <a:chExt cx="2231328" cy="2071947"/>
          </a:xfrm>
        </p:grpSpPr>
        <p:pic>
          <p:nvPicPr>
            <p:cNvPr id="160" name="Google Shape;16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5288" y="1310351"/>
              <a:ext cx="2231328" cy="20719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8"/>
            <p:cNvSpPr/>
            <p:nvPr/>
          </p:nvSpPr>
          <p:spPr>
            <a:xfrm>
              <a:off x="412959" y="1317939"/>
              <a:ext cx="462117" cy="225722"/>
            </a:xfrm>
            <a:prstGeom prst="rect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3002356" y="1310351"/>
            <a:ext cx="2129401" cy="2071947"/>
            <a:chOff x="3002356" y="1123536"/>
            <a:chExt cx="2129401" cy="2071947"/>
          </a:xfrm>
        </p:grpSpPr>
        <p:pic>
          <p:nvPicPr>
            <p:cNvPr id="163" name="Google Shape;16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02356" y="1123536"/>
              <a:ext cx="2129401" cy="20719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8"/>
            <p:cNvSpPr/>
            <p:nvPr/>
          </p:nvSpPr>
          <p:spPr>
            <a:xfrm flipH="1" rot="10800000">
              <a:off x="3254477" y="2359737"/>
              <a:ext cx="1032388" cy="196650"/>
            </a:xfrm>
            <a:prstGeom prst="rect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65" name="Google Shape;16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285" y="3863624"/>
            <a:ext cx="4551654" cy="236238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314638" y="908050"/>
            <a:ext cx="2133597" cy="3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選擇『File』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2944773" y="903132"/>
            <a:ext cx="3006203" cy="3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選擇『Add Folder to Workspace』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24472" y="3464439"/>
            <a:ext cx="3006203" cy="3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選擇『專案資料夾(自行決定)』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3958" y="3903709"/>
            <a:ext cx="3006203" cy="2286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>
            <a:off x="5245535" y="3459519"/>
            <a:ext cx="3006203" cy="3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8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基本語法 – 函數</a:t>
            </a:r>
            <a:endParaRPr/>
          </a:p>
        </p:txBody>
      </p:sp>
      <p:cxnSp>
        <p:nvCxnSpPr>
          <p:cNvPr id="791" name="Google Shape;791;p8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2" name="Google Shape;792;p8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93" name="Google Shape;793;p81"/>
          <p:cNvGrpSpPr/>
          <p:nvPr/>
        </p:nvGrpSpPr>
        <p:grpSpPr>
          <a:xfrm>
            <a:off x="1443037" y="1468437"/>
            <a:ext cx="6224587" cy="2770187"/>
            <a:chOff x="841762" y="2435775"/>
            <a:chExt cx="4282777" cy="2405967"/>
          </a:xfrm>
        </p:grpSpPr>
        <p:sp>
          <p:nvSpPr>
            <p:cNvPr id="794" name="Google Shape;794;p81"/>
            <p:cNvSpPr/>
            <p:nvPr/>
          </p:nvSpPr>
          <p:spPr>
            <a:xfrm>
              <a:off x="2301030" y="2435775"/>
              <a:ext cx="296004" cy="2405967"/>
            </a:xfrm>
            <a:prstGeom prst="rightBrace">
              <a:avLst>
                <a:gd fmla="val 22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5" name="Google Shape;795;p81"/>
            <p:cNvSpPr txBox="1"/>
            <p:nvPr/>
          </p:nvSpPr>
          <p:spPr>
            <a:xfrm>
              <a:off x="841762" y="2481274"/>
              <a:ext cx="1906005" cy="2325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input/output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operators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iterations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selections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functions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96" name="Google Shape;796;p81"/>
            <p:cNvSpPr txBox="1"/>
            <p:nvPr/>
          </p:nvSpPr>
          <p:spPr>
            <a:xfrm>
              <a:off x="3589905" y="3246496"/>
              <a:ext cx="1534634" cy="791419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97" name="Google Shape;797;p81"/>
            <p:cNvSpPr txBox="1"/>
            <p:nvPr/>
          </p:nvSpPr>
          <p:spPr>
            <a:xfrm>
              <a:off x="2847834" y="2953661"/>
              <a:ext cx="381201" cy="1443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基本語法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98" name="Google Shape;798;p81"/>
            <p:cNvCxnSpPr/>
            <p:nvPr/>
          </p:nvCxnSpPr>
          <p:spPr>
            <a:xfrm rot="10800000">
              <a:off x="2597034" y="3639448"/>
              <a:ext cx="992871" cy="27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82"/>
          <p:cNvSpPr txBox="1"/>
          <p:nvPr>
            <p:ph type="title"/>
          </p:nvPr>
        </p:nvSpPr>
        <p:spPr>
          <a:xfrm>
            <a:off x="479425" y="1365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內建方法(函數)</a:t>
            </a:r>
            <a:endParaRPr/>
          </a:p>
        </p:txBody>
      </p:sp>
      <p:cxnSp>
        <p:nvCxnSpPr>
          <p:cNvPr id="805" name="Google Shape;805;p8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6" name="Google Shape;806;p82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82"/>
          <p:cNvSpPr txBox="1"/>
          <p:nvPr/>
        </p:nvSpPr>
        <p:spPr>
          <a:xfrm>
            <a:off x="395287" y="942975"/>
            <a:ext cx="835342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內建方法(函數) 直接使用即可，不需要宣告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(物件): 將物件內的整數數值部分轉成整數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parseFloat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(物件): 將物件內的浮點數值部分轉成浮點數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isNaN(物件): 判斷該物件是否不是一個數值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eval(字串): 將字串當作 JavaScript 的敘述來執行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Number(物件): 將物件轉換成數值，遇到不合法傳回 NaN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3" name="Google Shape;813;p83"/>
          <p:cNvSpPr txBox="1"/>
          <p:nvPr>
            <p:ph type="title"/>
          </p:nvPr>
        </p:nvSpPr>
        <p:spPr>
          <a:xfrm>
            <a:off x="479425" y="1365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自訂方法(函數) .</a:t>
            </a:r>
            <a:endParaRPr/>
          </a:p>
        </p:txBody>
      </p:sp>
      <p:cxnSp>
        <p:nvCxnSpPr>
          <p:cNvPr id="814" name="Google Shape;814;p8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5" name="Google Shape;815;p8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6" name="Google Shape;816;p83"/>
          <p:cNvSpPr txBox="1"/>
          <p:nvPr/>
        </p:nvSpPr>
        <p:spPr>
          <a:xfrm>
            <a:off x="495300" y="942975"/>
            <a:ext cx="835342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在物件導向的詮釋上，會稱函數為方法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若要寫一個功能，就要寫成一個函數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撰寫函數的時候，最好是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一個完整的 task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寫一個函數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不要把一堆不相關的功能寫在一個函數內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函數三部曲: 宣告、定義和呼叫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但 JavaScript 沒有明顯的宣告，直接寫『定義』，實際上也有『宣告』的意味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『宣告』一個函數(或稱方法)並『定義』其功能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function drawing(){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函數名稱請用 camelCase 方式命名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// 內容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若要使用該函數，則要『呼叫』它，例如: drawing()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84"/>
          <p:cNvSpPr txBox="1"/>
          <p:nvPr>
            <p:ph type="title"/>
          </p:nvPr>
        </p:nvSpPr>
        <p:spPr>
          <a:xfrm>
            <a:off x="479425" y="1365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自訂方法(函數) ..</a:t>
            </a:r>
            <a:endParaRPr/>
          </a:p>
        </p:txBody>
      </p:sp>
      <p:cxnSp>
        <p:nvCxnSpPr>
          <p:cNvPr id="823" name="Google Shape;823;p8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4" name="Google Shape;824;p8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84"/>
          <p:cNvSpPr txBox="1"/>
          <p:nvPr/>
        </p:nvSpPr>
        <p:spPr>
          <a:xfrm>
            <a:off x="395287" y="942975"/>
            <a:ext cx="4078287" cy="50784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不傳參數，沒有傳回值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action(){ 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action();	// 呼叫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不傳參數，有傳回值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action(){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return 100;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ans = action();	 // 呼叫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6" name="Google Shape;826;p84"/>
          <p:cNvSpPr txBox="1"/>
          <p:nvPr/>
        </p:nvSpPr>
        <p:spPr>
          <a:xfrm>
            <a:off x="4572000" y="942975"/>
            <a:ext cx="4176712" cy="50784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有傳參數，沒有傳回值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action(num){ 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action(5);	// 呼叫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•"/>
            </a:pPr>
            <a:r>
              <a:rPr b="0" i="0" lang="en-US" sz="18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有傳參數，有傳回值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action(num){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return 100 * num;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ans = action(5); // 呼叫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85"/>
          <p:cNvSpPr txBox="1"/>
          <p:nvPr>
            <p:ph type="title"/>
          </p:nvPr>
        </p:nvSpPr>
        <p:spPr>
          <a:xfrm>
            <a:off x="479425" y="1365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lang="en-US" sz="3200"/>
              <a:t>關於 this</a:t>
            </a:r>
            <a:endParaRPr/>
          </a:p>
        </p:txBody>
      </p:sp>
      <p:cxnSp>
        <p:nvCxnSpPr>
          <p:cNvPr id="833" name="Google Shape;833;p8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4" name="Google Shape;834;p85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5" name="Google Shape;835;p85"/>
          <p:cNvSpPr txBox="1"/>
          <p:nvPr/>
        </p:nvSpPr>
        <p:spPr>
          <a:xfrm>
            <a:off x="495300" y="942975"/>
            <a:ext cx="835342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在 JavaScript 代表執行當下的外層物件，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所以 this 在執行時候才有意義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至於 this 代表哪一個物件，跟它的情境(context)有關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箭頭函數內並沒有包含 this，所以 this 會往外層找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86"/>
          <p:cNvSpPr txBox="1"/>
          <p:nvPr>
            <p:ph type="title"/>
          </p:nvPr>
        </p:nvSpPr>
        <p:spPr>
          <a:xfrm>
            <a:off x="479425" y="1365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lang="en-US" sz="3200"/>
              <a:t>箭頭函數(arrow function)</a:t>
            </a:r>
            <a:endParaRPr/>
          </a:p>
        </p:txBody>
      </p:sp>
      <p:cxnSp>
        <p:nvCxnSpPr>
          <p:cNvPr id="842" name="Google Shape;842;p8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3" name="Google Shape;843;p8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4" name="Google Shape;844;p86"/>
          <p:cNvSpPr txBox="1"/>
          <p:nvPr/>
        </p:nvSpPr>
        <p:spPr>
          <a:xfrm>
            <a:off x="495300" y="942975"/>
            <a:ext cx="835342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用更簡短的方式來宣告和定義函數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。函數傳遞一個參數，不用加小括號   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。函數不傳參數或傳遞不只一個參數，一定要加小括號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。傳回值的敘述只有一行，可以省略大括號，並省略 return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yourName = () =&gt; console.log('Hello')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yourName = name =&gt; console.log(name)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yourName = (name, age) =&gt; console.log(name)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87"/>
          <p:cNvSpPr txBox="1"/>
          <p:nvPr>
            <p:ph type="title"/>
          </p:nvPr>
        </p:nvSpPr>
        <p:spPr>
          <a:xfrm>
            <a:off x="479425" y="1365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lang="en-US" sz="3200"/>
              <a:t>IIFE</a:t>
            </a:r>
            <a:endParaRPr/>
          </a:p>
        </p:txBody>
      </p:sp>
      <p:cxnSp>
        <p:nvCxnSpPr>
          <p:cNvPr id="851" name="Google Shape;851;p8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2" name="Google Shape;852;p87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87"/>
          <p:cNvSpPr txBox="1"/>
          <p:nvPr/>
        </p:nvSpPr>
        <p:spPr>
          <a:xfrm>
            <a:off x="495300" y="942975"/>
            <a:ext cx="835342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Immediately Invoked Function Expression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 Add = function(x, y){  // Add 即為函數名稱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console.log(x + y)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Add(5, 3)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IIFE 大多搭配箭頭函數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const Add = (x, y) =&gt; console.log(x + y)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9" name="Google Shape;859;p88"/>
          <p:cNvSpPr txBox="1"/>
          <p:nvPr>
            <p:ph type="title"/>
          </p:nvPr>
        </p:nvSpPr>
        <p:spPr>
          <a:xfrm>
            <a:off x="479425" y="136525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函數的寫法</a:t>
            </a:r>
            <a:endParaRPr/>
          </a:p>
        </p:txBody>
      </p:sp>
      <p:cxnSp>
        <p:nvCxnSpPr>
          <p:cNvPr id="860" name="Google Shape;860;p88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1" name="Google Shape;861;p8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88"/>
          <p:cNvSpPr txBox="1"/>
          <p:nvPr/>
        </p:nvSpPr>
        <p:spPr>
          <a:xfrm>
            <a:off x="495300" y="942975"/>
            <a:ext cx="83535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√ 傳統函數: </a:t>
            </a:r>
            <a:b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function action(){.....}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√ IIFE:    </a:t>
            </a:r>
            <a:b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const action = function(){.....}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√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IIFE + 箭頭函數:    </a:t>
            </a:r>
            <a:b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const action = () =&gt; {.....}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9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Object Oriented</a:t>
            </a:r>
            <a:endParaRPr/>
          </a:p>
        </p:txBody>
      </p:sp>
      <p:sp>
        <p:nvSpPr>
          <p:cNvPr id="868" name="Google Shape;868;p8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Google Shape;869;p8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5" name="Google Shape;875;p9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物件導向 – 物件(object)</a:t>
            </a:r>
            <a:endParaRPr/>
          </a:p>
        </p:txBody>
      </p:sp>
      <p:cxnSp>
        <p:nvCxnSpPr>
          <p:cNvPr id="876" name="Google Shape;876;p9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7" name="Google Shape;877;p9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78" name="Google Shape;878;p90"/>
          <p:cNvGrpSpPr/>
          <p:nvPr/>
        </p:nvGrpSpPr>
        <p:grpSpPr>
          <a:xfrm>
            <a:off x="1258887" y="1590673"/>
            <a:ext cx="6432550" cy="2395537"/>
            <a:chOff x="3852990" y="2542522"/>
            <a:chExt cx="4074883" cy="2145087"/>
          </a:xfrm>
        </p:grpSpPr>
        <p:sp>
          <p:nvSpPr>
            <p:cNvPr id="879" name="Google Shape;879;p90"/>
            <p:cNvSpPr txBox="1"/>
            <p:nvPr/>
          </p:nvSpPr>
          <p:spPr>
            <a:xfrm>
              <a:off x="3852990" y="3233385"/>
              <a:ext cx="1231918" cy="791792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0" name="Google Shape;880;p90"/>
            <p:cNvSpPr txBox="1"/>
            <p:nvPr/>
          </p:nvSpPr>
          <p:spPr>
            <a:xfrm>
              <a:off x="5327269" y="2940878"/>
              <a:ext cx="350971" cy="1488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物件導向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1" name="Google Shape;881;p90"/>
            <p:cNvSpPr/>
            <p:nvPr/>
          </p:nvSpPr>
          <p:spPr>
            <a:xfrm>
              <a:off x="5954793" y="2559580"/>
              <a:ext cx="270519" cy="2128029"/>
            </a:xfrm>
            <a:prstGeom prst="leftBrace">
              <a:avLst>
                <a:gd fmla="val 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82" name="Google Shape;882;p90"/>
            <p:cNvCxnSpPr/>
            <p:nvPr/>
          </p:nvCxnSpPr>
          <p:spPr>
            <a:xfrm>
              <a:off x="5087925" y="3629992"/>
              <a:ext cx="86083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83" name="Google Shape;883;p90"/>
            <p:cNvSpPr txBox="1"/>
            <p:nvPr/>
          </p:nvSpPr>
          <p:spPr>
            <a:xfrm>
              <a:off x="6316826" y="2542522"/>
              <a:ext cx="1611047" cy="2066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事件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window 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內建物件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自訂物件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其他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寫在哪裡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放在HTML的&lt;head&gt;中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&lt;script&gt;...&lt;/script&gt; </a:t>
            </a:r>
            <a:endParaRPr sz="20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放在HTML的&lt;body&gt;中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&lt;script&gt;...&lt;/script&gt; </a:t>
            </a:r>
            <a:endParaRPr sz="20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2000">
                <a:solidFill>
                  <a:srgbClr val="000000"/>
                </a:solidFill>
              </a:rPr>
              <a:t>body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寫成外部檔案(xx.js)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&lt;script src="xx.js"&gt;&lt;/script&gt;</a:t>
            </a:r>
            <a:endParaRPr sz="20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None/>
            </a:pPr>
            <a:b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nsolas"/>
              <a:buNone/>
            </a:pPr>
            <a:br>
              <a:rPr b="0" i="0" lang="en-US" sz="2400" u="non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cxnSp>
        <p:nvCxnSpPr>
          <p:cNvPr id="178" name="Google Shape;178;p1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p9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1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</a:t>
            </a:r>
            <a:endParaRPr/>
          </a:p>
        </p:txBody>
      </p:sp>
      <p:cxnSp>
        <p:nvCxnSpPr>
          <p:cNvPr id="890" name="Google Shape;890;p9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1" name="Google Shape;891;p91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91"/>
          <p:cNvSpPr txBox="1"/>
          <p:nvPr/>
        </p:nvSpPr>
        <p:spPr>
          <a:xfrm>
            <a:off x="395287" y="942975"/>
            <a:ext cx="8353425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所有能描述的東西都是由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組成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大的物件裡面可以包含小物件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小物件們可以組成大物件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每一個物件都有其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特性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與其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使用方法</a:t>
            </a:r>
            <a:b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物件的特性即為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屬性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(大多是名詞或形容詞)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物件的使用方式即為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方法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(大多是動詞)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每個物件都有自己的屬性和方法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哪些是 JS 的物件?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所有 HTML 皆為物件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你宣告的變數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物件的屬性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事件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Google Shape;898;p92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4" name="Google Shape;904;p9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物件導向 – 事件(event)</a:t>
            </a:r>
            <a:endParaRPr/>
          </a:p>
        </p:txBody>
      </p:sp>
      <p:cxnSp>
        <p:nvCxnSpPr>
          <p:cNvPr id="905" name="Google Shape;905;p9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6" name="Google Shape;906;p9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07" name="Google Shape;907;p93"/>
          <p:cNvGrpSpPr/>
          <p:nvPr/>
        </p:nvGrpSpPr>
        <p:grpSpPr>
          <a:xfrm>
            <a:off x="1258887" y="1590673"/>
            <a:ext cx="6432550" cy="2395537"/>
            <a:chOff x="3852990" y="2542522"/>
            <a:chExt cx="4074883" cy="2145087"/>
          </a:xfrm>
        </p:grpSpPr>
        <p:sp>
          <p:nvSpPr>
            <p:cNvPr id="908" name="Google Shape;908;p93"/>
            <p:cNvSpPr txBox="1"/>
            <p:nvPr/>
          </p:nvSpPr>
          <p:spPr>
            <a:xfrm>
              <a:off x="3852990" y="3233385"/>
              <a:ext cx="1231918" cy="791792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09" name="Google Shape;909;p93"/>
            <p:cNvSpPr txBox="1"/>
            <p:nvPr/>
          </p:nvSpPr>
          <p:spPr>
            <a:xfrm>
              <a:off x="5327269" y="2914460"/>
              <a:ext cx="350971" cy="1488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物件導向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10" name="Google Shape;910;p93"/>
            <p:cNvSpPr/>
            <p:nvPr/>
          </p:nvSpPr>
          <p:spPr>
            <a:xfrm>
              <a:off x="5954793" y="2559580"/>
              <a:ext cx="270519" cy="2128029"/>
            </a:xfrm>
            <a:prstGeom prst="leftBrace">
              <a:avLst>
                <a:gd fmla="val 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11" name="Google Shape;911;p93"/>
            <p:cNvCxnSpPr/>
            <p:nvPr/>
          </p:nvCxnSpPr>
          <p:spPr>
            <a:xfrm>
              <a:off x="5087925" y="3629992"/>
              <a:ext cx="86083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12" name="Google Shape;912;p93"/>
            <p:cNvSpPr txBox="1"/>
            <p:nvPr/>
          </p:nvSpPr>
          <p:spPr>
            <a:xfrm>
              <a:off x="6316826" y="2542522"/>
              <a:ext cx="1611047" cy="2066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事件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window 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內建物件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自訂物件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其他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9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8" name="Google Shape;918;p9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</p:txBody>
      </p:sp>
      <p:cxnSp>
        <p:nvCxnSpPr>
          <p:cNvPr id="919" name="Google Shape;919;p9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0" name="Google Shape;920;p9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Google Shape;921;p94"/>
          <p:cNvSpPr txBox="1"/>
          <p:nvPr/>
        </p:nvSpPr>
        <p:spPr>
          <a:xfrm>
            <a:off x="395287" y="911225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event-driven language: JS 是個靠事件驅動的程式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系統會將每個發生的動作轉成事件，然後送到程式處理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例如: 網頁上的按鈕可能會發生 click 事件，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如果沒有按按鈕，網頁不會有反應；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如果按了按鈕，就會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呼叫函數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去做相對應的處理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我們就根據不同事件的發生來設計不同的處理函數。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撰寫 JS 程式的時候，根據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某個物件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發生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某個事件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就會呼叫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處理函數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，這個動作稱之為『建立事件聆聽功能』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事件的重點: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1. 建立事件聆聽功能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2. 事件分類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3. 事件物件的屬性和方法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 引用事件物件</a:t>
            </a: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9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建立事件聆聽功能 </a:t>
            </a:r>
            <a:endParaRPr/>
          </a:p>
        </p:txBody>
      </p:sp>
      <p:cxnSp>
        <p:nvCxnSpPr>
          <p:cNvPr id="928" name="Google Shape;928;p9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9" name="Google Shape;929;p95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95"/>
          <p:cNvSpPr txBox="1"/>
          <p:nvPr/>
        </p:nvSpPr>
        <p:spPr>
          <a:xfrm>
            <a:off x="395275" y="908050"/>
            <a:ext cx="849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包含</a:t>
            </a:r>
            <a:r>
              <a:rPr b="1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一個物件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一個事件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1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一個處理函數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例如: 當按鈕被按的時候，指定要執行哪個動作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寫法 1: 寫在 .html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2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i="0" lang="en-US" sz="22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action()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"&gt;Click&lt;/button&gt;</a:t>
            </a: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寫法 2: 寫在 .js (傳統的寫法)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&lt;button id="theButton"&gt;Click&lt;/button&gt;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theButton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document.querySelector('#theButton')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theButton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2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22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寫法 3: 寫在 .js (W3C 的推薦方式)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&lt;button id="theButton"&gt;Click&lt;/button&gt;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theButton = document.querySelector('# theButton')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theButton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.addEventListener('</a:t>
            </a:r>
            <a:r>
              <a:rPr b="0" i="0" lang="en-US" sz="22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b="0" i="0" lang="en-US" sz="2200" u="sng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,false)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寫法 2 和寫法 3 都常用，擇一使用即可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6" name="Google Shape;936;p9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rPr b="1" i="0" lang="en-US" sz="3200" u="none">
                <a:solidFill>
                  <a:srgbClr val="000000"/>
                </a:solidFill>
              </a:rPr>
              <a:t>事件</a:t>
            </a:r>
            <a:r>
              <a:rPr b="1" lang="en-US" sz="3200">
                <a:solidFill>
                  <a:srgbClr val="000000"/>
                </a:solidFill>
              </a:rPr>
              <a:t>物件</a:t>
            </a:r>
            <a:r>
              <a:rPr lang="en-US" sz="3200">
                <a:solidFill>
                  <a:srgbClr val="000000"/>
                </a:solidFill>
              </a:rPr>
              <a:t>的</a:t>
            </a: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分類</a:t>
            </a:r>
            <a:endParaRPr/>
          </a:p>
        </p:txBody>
      </p:sp>
      <p:sp>
        <p:nvSpPr>
          <p:cNvPr id="937" name="Google Shape;937;p96"/>
          <p:cNvSpPr txBox="1"/>
          <p:nvPr/>
        </p:nvSpPr>
        <p:spPr>
          <a:xfrm>
            <a:off x="3275874" y="865175"/>
            <a:ext cx="2728800" cy="5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鍵盤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keypress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keydown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瀏覽器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unload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beforeunload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resize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scroll</a:t>
            </a: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8" name="Google Shape;938;p9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9" name="Google Shape;939;p9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0" name="Google Shape;940;p96"/>
          <p:cNvSpPr txBox="1"/>
          <p:nvPr/>
        </p:nvSpPr>
        <p:spPr>
          <a:xfrm>
            <a:off x="395287" y="908050"/>
            <a:ext cx="2728912" cy="5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輸入裝置(滑鼠)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mousedown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mouseup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dblclick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contextmenu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mousemove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mouseout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mouseenter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mouseleave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Google Shape;941;p96"/>
          <p:cNvSpPr txBox="1"/>
          <p:nvPr/>
        </p:nvSpPr>
        <p:spPr>
          <a:xfrm>
            <a:off x="6156325" y="908050"/>
            <a:ext cx="2592387" cy="5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表單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focus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blur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9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3. 事件物件的屬性和方法</a:t>
            </a:r>
            <a:endParaRPr/>
          </a:p>
        </p:txBody>
      </p:sp>
      <p:cxnSp>
        <p:nvCxnSpPr>
          <p:cNvPr id="948" name="Google Shape;948;p9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9" name="Google Shape;949;p97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0" name="Google Shape;950;p97"/>
          <p:cNvSpPr txBox="1"/>
          <p:nvPr/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屬性(很多，族繁...)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clientX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clientY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pageX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pageY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方法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preventDefault()  取消預設行為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stopPropagation() 停止冒泡事件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9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 引用事件物件</a:t>
            </a:r>
            <a:endParaRPr/>
          </a:p>
        </p:txBody>
      </p:sp>
      <p:cxnSp>
        <p:nvCxnSpPr>
          <p:cNvPr id="957" name="Google Shape;957;p9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8" name="Google Shape;958;p9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9" name="Google Shape;959;p98"/>
          <p:cNvSpPr txBox="1"/>
          <p:nvPr/>
        </p:nvSpPr>
        <p:spPr>
          <a:xfrm>
            <a:off x="395287" y="908050"/>
            <a:ext cx="83534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語法: 物件.addEventListener('事件',處理函數)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舉例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.html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&lt;button id="theButton"&gt;Click&lt;/button&gt;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.js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theButton = document.querySelector('#theButton')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theButton.addEventListener('click',function(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){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只要在此，有使用任何一個事件物件的屬性或方法，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就要「</a:t>
            </a:r>
            <a:r>
              <a:rPr b="0" i="0" lang="en-US" sz="2000" u="sng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引用事件物件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」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.target)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.type)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.preventDefault()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b="0" i="0" lang="en-US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0" name="Google Shape;960;p98"/>
          <p:cNvSpPr/>
          <p:nvPr/>
        </p:nvSpPr>
        <p:spPr>
          <a:xfrm>
            <a:off x="3851275" y="3644900"/>
            <a:ext cx="3529012" cy="576262"/>
          </a:xfrm>
          <a:custGeom>
            <a:rect b="b" l="l" r="r" t="t"/>
            <a:pathLst>
              <a:path extrusionOk="0" h="576263" w="3529013">
                <a:moveTo>
                  <a:pt x="0" y="432197"/>
                </a:moveTo>
                <a:lnTo>
                  <a:pt x="3312914" y="432197"/>
                </a:lnTo>
                <a:lnTo>
                  <a:pt x="3312914" y="144066"/>
                </a:lnTo>
                <a:lnTo>
                  <a:pt x="3240882" y="144066"/>
                </a:lnTo>
                <a:lnTo>
                  <a:pt x="3384947" y="0"/>
                </a:lnTo>
                <a:lnTo>
                  <a:pt x="3529013" y="144066"/>
                </a:lnTo>
                <a:lnTo>
                  <a:pt x="3456980" y="144066"/>
                </a:lnTo>
                <a:lnTo>
                  <a:pt x="3456980" y="576263"/>
                </a:lnTo>
                <a:lnTo>
                  <a:pt x="0" y="576263"/>
                </a:lnTo>
                <a:lnTo>
                  <a:pt x="0" y="43219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9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6" name="Google Shape;966;p9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物件導向 – window 物件</a:t>
            </a:r>
            <a:endParaRPr/>
          </a:p>
        </p:txBody>
      </p:sp>
      <p:cxnSp>
        <p:nvCxnSpPr>
          <p:cNvPr id="967" name="Google Shape;967;p9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8" name="Google Shape;968;p9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69" name="Google Shape;969;p99"/>
          <p:cNvGrpSpPr/>
          <p:nvPr/>
        </p:nvGrpSpPr>
        <p:grpSpPr>
          <a:xfrm>
            <a:off x="1258887" y="1522415"/>
            <a:ext cx="6985000" cy="2463800"/>
            <a:chOff x="3852990" y="2542643"/>
            <a:chExt cx="4425178" cy="2144966"/>
          </a:xfrm>
        </p:grpSpPr>
        <p:sp>
          <p:nvSpPr>
            <p:cNvPr id="970" name="Google Shape;970;p99"/>
            <p:cNvSpPr txBox="1"/>
            <p:nvPr/>
          </p:nvSpPr>
          <p:spPr>
            <a:xfrm>
              <a:off x="3852990" y="3233676"/>
              <a:ext cx="1232009" cy="791923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1" name="Google Shape;971;p99"/>
            <p:cNvSpPr txBox="1"/>
            <p:nvPr/>
          </p:nvSpPr>
          <p:spPr>
            <a:xfrm>
              <a:off x="5327379" y="2897921"/>
              <a:ext cx="350997" cy="1446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物件導向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2" name="Google Shape;972;p99"/>
            <p:cNvSpPr/>
            <p:nvPr/>
          </p:nvSpPr>
          <p:spPr>
            <a:xfrm>
              <a:off x="5954950" y="2559228"/>
              <a:ext cx="270539" cy="2128381"/>
            </a:xfrm>
            <a:prstGeom prst="leftBrace">
              <a:avLst>
                <a:gd fmla="val 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73" name="Google Shape;973;p99"/>
            <p:cNvCxnSpPr/>
            <p:nvPr/>
          </p:nvCxnSpPr>
          <p:spPr>
            <a:xfrm>
              <a:off x="5088017" y="3628947"/>
              <a:ext cx="860898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74" name="Google Shape;974;p99"/>
            <p:cNvSpPr txBox="1"/>
            <p:nvPr/>
          </p:nvSpPr>
          <p:spPr>
            <a:xfrm>
              <a:off x="6317010" y="2542643"/>
              <a:ext cx="1961158" cy="2009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事件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nsolas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window 物件(BOM)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內建物件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自訂物件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其他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0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10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window 物件</a:t>
            </a:r>
            <a:endParaRPr/>
          </a:p>
        </p:txBody>
      </p:sp>
      <p:cxnSp>
        <p:nvCxnSpPr>
          <p:cNvPr id="981" name="Google Shape;981;p10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2" name="Google Shape;982;p100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100"/>
          <p:cNvSpPr txBox="1"/>
          <p:nvPr/>
        </p:nvSpPr>
        <p:spPr>
          <a:xfrm>
            <a:off x="369876" y="908050"/>
            <a:ext cx="3119700" cy="51816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屬性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(物件的屬性也是物件)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navigator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location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history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- document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100"/>
          <p:cNvSpPr txBox="1"/>
          <p:nvPr/>
        </p:nvSpPr>
        <p:spPr>
          <a:xfrm>
            <a:off x="3590375" y="908050"/>
            <a:ext cx="5277400" cy="51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方法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跳出視窗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alert()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confirm()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prompt()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計時器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 =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setInterval(函數,毫秒)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clearInterval(物件)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setTimeout(函數,毫秒)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clearTimeout(物件)</a:t>
            </a: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5" name="Google Shape;985;p100"/>
          <p:cNvCxnSpPr/>
          <p:nvPr/>
        </p:nvCxnSpPr>
        <p:spPr>
          <a:xfrm>
            <a:off x="4830850" y="3600450"/>
            <a:ext cx="1674300" cy="201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語法架構(學習路徑)</a:t>
            </a:r>
            <a:endParaRPr/>
          </a:p>
        </p:txBody>
      </p:sp>
      <p:cxnSp>
        <p:nvCxnSpPr>
          <p:cNvPr id="186" name="Google Shape;186;p2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8" name="Google Shape;188;p20"/>
          <p:cNvGrpSpPr/>
          <p:nvPr/>
        </p:nvGrpSpPr>
        <p:grpSpPr>
          <a:xfrm>
            <a:off x="449236" y="1350902"/>
            <a:ext cx="8229173" cy="2342983"/>
            <a:chOff x="720551" y="2390408"/>
            <a:chExt cx="7443847" cy="2132699"/>
          </a:xfrm>
        </p:grpSpPr>
        <p:sp>
          <p:nvSpPr>
            <p:cNvPr id="189" name="Google Shape;189;p20"/>
            <p:cNvSpPr/>
            <p:nvPr/>
          </p:nvSpPr>
          <p:spPr>
            <a:xfrm>
              <a:off x="2699296" y="2390408"/>
              <a:ext cx="216900" cy="2015700"/>
            </a:xfrm>
            <a:prstGeom prst="rightBrace">
              <a:avLst>
                <a:gd fmla="val 194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720551" y="2390408"/>
              <a:ext cx="1978800" cy="20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input/output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operators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iterations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selections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functions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3738927" y="2997303"/>
              <a:ext cx="1535100" cy="792000"/>
            </a:xfrm>
            <a:prstGeom prst="rect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JavaScript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3146528" y="2633657"/>
              <a:ext cx="361800" cy="12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基本語法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5608498" y="2662421"/>
              <a:ext cx="361800" cy="12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物件導向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6085277" y="2493002"/>
              <a:ext cx="407700" cy="1770000"/>
            </a:xfrm>
            <a:prstGeom prst="leftBrace">
              <a:avLst>
                <a:gd fmla="val 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5" name="Google Shape;195;p20"/>
            <p:cNvCxnSpPr/>
            <p:nvPr/>
          </p:nvCxnSpPr>
          <p:spPr>
            <a:xfrm flipH="1">
              <a:off x="2916027" y="3393230"/>
              <a:ext cx="822900" cy="5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0"/>
            <p:cNvCxnSpPr/>
            <p:nvPr/>
          </p:nvCxnSpPr>
          <p:spPr>
            <a:xfrm flipH="1" rot="10800000">
              <a:off x="5273962" y="3378830"/>
              <a:ext cx="811200" cy="1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7" name="Google Shape;197;p20"/>
            <p:cNvSpPr txBox="1"/>
            <p:nvPr/>
          </p:nvSpPr>
          <p:spPr>
            <a:xfrm>
              <a:off x="6553398" y="2477107"/>
              <a:ext cx="1611000" cy="20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事件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window 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內建物件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自訂物件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其他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1" name="Google Shape;991;p10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window 物件</a:t>
            </a:r>
            <a:r>
              <a:rPr lang="en-US" sz="3200"/>
              <a:t>的方法</a:t>
            </a:r>
            <a:endParaRPr/>
          </a:p>
        </p:txBody>
      </p:sp>
      <p:cxnSp>
        <p:nvCxnSpPr>
          <p:cNvPr id="992" name="Google Shape;992;p10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3" name="Google Shape;993;p101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4" name="Google Shape;994;p101"/>
          <p:cNvSpPr txBox="1"/>
          <p:nvPr/>
        </p:nvSpPr>
        <p:spPr>
          <a:xfrm>
            <a:off x="395287" y="908049"/>
            <a:ext cx="8353425" cy="53371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.alert()        //跳出一個警告訊息窗。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.confirm()      //跳出一個有確認與取消按鈕地確認框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.prompt()       //跳出可輸入訊息的對話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.focus()        //取得焦點。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.blur()         //移除該視窗焦點。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.moveBy()       //以相對位置移動視窗。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.moveTo()       //移動視窗到指定位置。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.open()         //開啟一個新的瀏覽器視窗。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.close()        //關閉瀏覽器視窗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.print()        //輸出目前窗口內容。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.setInterval()  //計時器。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.setTimeout()   //計時器。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.clearInterval()//取消由 setInterval() 設定的計時器。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.clearTimeout() //取消由 setTimeout() 方法設定的計時器。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.resizeBy()     //調整視窗大小。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.resizeTo()     //調整視窗大小。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.scrollBy()     //滾動內容。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.scrollTo()     //滾動內容。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0" name="Google Shape;1000;p10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navigator 物件  </a:t>
            </a:r>
            <a:endParaRPr/>
          </a:p>
        </p:txBody>
      </p:sp>
      <p:cxnSp>
        <p:nvCxnSpPr>
          <p:cNvPr id="1001" name="Google Shape;1001;p10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2" name="Google Shape;1002;p102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Google Shape;1003;p102"/>
          <p:cNvSpPr txBox="1"/>
          <p:nvPr>
            <p:ph idx="1" type="body"/>
          </p:nvPr>
        </p:nvSpPr>
        <p:spPr>
          <a:xfrm>
            <a:off x="395287" y="981075"/>
            <a:ext cx="8353425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主要提供瀏覽器和系統的相關資訊。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-移至 devtools 練習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9" name="Google Shape;1009;p10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location 物件  </a:t>
            </a:r>
            <a:endParaRPr/>
          </a:p>
        </p:txBody>
      </p:sp>
      <p:cxnSp>
        <p:nvCxnSpPr>
          <p:cNvPr id="1010" name="Google Shape;1010;p10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1" name="Google Shape;1011;p103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103"/>
          <p:cNvSpPr txBox="1"/>
          <p:nvPr>
            <p:ph idx="1" type="body"/>
          </p:nvPr>
        </p:nvSpPr>
        <p:spPr>
          <a:xfrm>
            <a:off x="395287" y="981075"/>
            <a:ext cx="8353425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在頁面中移動（控制頁面的切換）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https://127.0.0.1:5500/JavaScript/location.html?name=Peter#result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location 的屬性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protocol ---&gt; https: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host ---&gt; 127.0.0.1:5500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hostname ---&gt; 127.0.0.1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port ---&gt; 5500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pathname ---&gt; /JavaScript/location.html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search ---&gt; ?name=Peter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hash ---&gt; #result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href ---&gt;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https://127.0.0.1:5500/JavaScript/location.html?name=Peter#result</a:t>
            </a:r>
            <a:br>
              <a:rPr b="0" i="0" lang="en-US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0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8" name="Google Shape;1018;p10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history 物件  </a:t>
            </a:r>
            <a:endParaRPr/>
          </a:p>
        </p:txBody>
      </p:sp>
      <p:cxnSp>
        <p:nvCxnSpPr>
          <p:cNvPr id="1019" name="Google Shape;1019;p10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0" name="Google Shape;1020;p104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1" name="Google Shape;1021;p104"/>
          <p:cNvSpPr txBox="1"/>
          <p:nvPr>
            <p:ph idx="1" type="body"/>
          </p:nvPr>
        </p:nvSpPr>
        <p:spPr>
          <a:xfrm>
            <a:off x="395287" y="981075"/>
            <a:ext cx="8353425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將目前頁面儲存在歷史紀錄中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history.back()    ---&gt;  history.go(-1)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history.forword() ---&gt;  history.go(1)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pushState(儲存的物件,'頁面的標題','新頁面的網址')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新增瀏覽器的瀏覽紀錄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√ 儲存的物件: 若要回復狀態所需的資訊。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√ 頁面的網址(第三個參數): 只能在同個網域下操作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0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7" name="Google Shape;1027;p10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document 物件(DOM 物件) . </a:t>
            </a:r>
            <a:endParaRPr/>
          </a:p>
        </p:txBody>
      </p:sp>
      <p:cxnSp>
        <p:nvCxnSpPr>
          <p:cNvPr id="1028" name="Google Shape;1028;p10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9" name="Google Shape;1029;p105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0" name="Google Shape;1030;p105"/>
          <p:cNvSpPr txBox="1"/>
          <p:nvPr/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文件物件模型(DOM)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DOM == Document Object Model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此為  W3C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制定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的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標準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基本上，DOM 屬於 JavaScript 的介面標準，各家瀏覽器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依此標準建置實際的物件，使 JavaScript 可以直接使用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DOM 的屬性和方法即為 document 的屬性和方法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0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6" name="Google Shape;1036;p10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document 物件(DOM 物件) .. </a:t>
            </a:r>
            <a:endParaRPr/>
          </a:p>
        </p:txBody>
      </p:sp>
      <p:cxnSp>
        <p:nvCxnSpPr>
          <p:cNvPr id="1037" name="Google Shape;1037;p10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8" name="Google Shape;1038;p106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9" name="Google Shape;1039;p106"/>
          <p:cNvSpPr txBox="1"/>
          <p:nvPr/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0" name="Google Shape;1040;p106"/>
          <p:cNvGrpSpPr/>
          <p:nvPr/>
        </p:nvGrpSpPr>
        <p:grpSpPr>
          <a:xfrm>
            <a:off x="1476375" y="1063625"/>
            <a:ext cx="6767512" cy="3676650"/>
            <a:chOff x="1066" y="980"/>
            <a:chExt cx="3511" cy="2065"/>
          </a:xfrm>
        </p:grpSpPr>
        <p:sp>
          <p:nvSpPr>
            <p:cNvPr id="1041" name="Google Shape;1041;p106"/>
            <p:cNvSpPr txBox="1"/>
            <p:nvPr/>
          </p:nvSpPr>
          <p:spPr>
            <a:xfrm>
              <a:off x="2018" y="980"/>
              <a:ext cx="907" cy="2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document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2" name="Google Shape;1042;p106"/>
            <p:cNvSpPr txBox="1"/>
            <p:nvPr/>
          </p:nvSpPr>
          <p:spPr>
            <a:xfrm>
              <a:off x="2018" y="1389"/>
              <a:ext cx="907" cy="2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&lt;html&gt;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3" name="Google Shape;1043;p106"/>
            <p:cNvSpPr txBox="1"/>
            <p:nvPr/>
          </p:nvSpPr>
          <p:spPr>
            <a:xfrm>
              <a:off x="1066" y="1933"/>
              <a:ext cx="907" cy="2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&lt;head&gt;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4" name="Google Shape;1044;p106"/>
            <p:cNvSpPr txBox="1"/>
            <p:nvPr/>
          </p:nvSpPr>
          <p:spPr>
            <a:xfrm>
              <a:off x="3651" y="1933"/>
              <a:ext cx="907" cy="2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&lt;body&gt;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5" name="Google Shape;1045;p106"/>
            <p:cNvSpPr txBox="1"/>
            <p:nvPr/>
          </p:nvSpPr>
          <p:spPr>
            <a:xfrm>
              <a:off x="1245" y="2363"/>
              <a:ext cx="595" cy="2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&lt;title&gt;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6" name="Google Shape;1046;p106"/>
            <p:cNvSpPr txBox="1"/>
            <p:nvPr/>
          </p:nvSpPr>
          <p:spPr>
            <a:xfrm>
              <a:off x="3670" y="2349"/>
              <a:ext cx="907" cy="2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7" name="Google Shape;1047;p106"/>
            <p:cNvSpPr txBox="1"/>
            <p:nvPr/>
          </p:nvSpPr>
          <p:spPr>
            <a:xfrm>
              <a:off x="1066" y="2773"/>
              <a:ext cx="907" cy="2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"MyWeb"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48" name="Google Shape;1048;p106"/>
            <p:cNvCxnSpPr/>
            <p:nvPr/>
          </p:nvCxnSpPr>
          <p:spPr>
            <a:xfrm>
              <a:off x="2472" y="1252"/>
              <a:ext cx="0" cy="1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049" name="Google Shape;1049;p106"/>
            <p:cNvGrpSpPr/>
            <p:nvPr/>
          </p:nvGrpSpPr>
          <p:grpSpPr>
            <a:xfrm>
              <a:off x="1519" y="1660"/>
              <a:ext cx="2586" cy="273"/>
              <a:chOff x="1882" y="1615"/>
              <a:chExt cx="2586" cy="273"/>
            </a:xfrm>
          </p:grpSpPr>
          <p:cxnSp>
            <p:nvCxnSpPr>
              <p:cNvPr id="1050" name="Google Shape;1050;p106"/>
              <p:cNvCxnSpPr/>
              <p:nvPr/>
            </p:nvCxnSpPr>
            <p:spPr>
              <a:xfrm>
                <a:off x="2835" y="1615"/>
                <a:ext cx="0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1" name="Google Shape;1051;p106"/>
              <p:cNvCxnSpPr/>
              <p:nvPr/>
            </p:nvCxnSpPr>
            <p:spPr>
              <a:xfrm flipH="1" rot="10800000">
                <a:off x="1882" y="1744"/>
                <a:ext cx="2586" cy="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2" name="Google Shape;1052;p106"/>
              <p:cNvCxnSpPr/>
              <p:nvPr/>
            </p:nvCxnSpPr>
            <p:spPr>
              <a:xfrm>
                <a:off x="4466" y="1745"/>
                <a:ext cx="0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3" name="Google Shape;1053;p106"/>
              <p:cNvCxnSpPr/>
              <p:nvPr/>
            </p:nvCxnSpPr>
            <p:spPr>
              <a:xfrm>
                <a:off x="1882" y="1751"/>
                <a:ext cx="0" cy="1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054" name="Google Shape;1054;p106"/>
            <p:cNvCxnSpPr/>
            <p:nvPr/>
          </p:nvCxnSpPr>
          <p:spPr>
            <a:xfrm>
              <a:off x="1519" y="2212"/>
              <a:ext cx="0" cy="1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106"/>
            <p:cNvCxnSpPr/>
            <p:nvPr/>
          </p:nvCxnSpPr>
          <p:spPr>
            <a:xfrm>
              <a:off x="1519" y="2636"/>
              <a:ext cx="0" cy="1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106"/>
            <p:cNvCxnSpPr/>
            <p:nvPr/>
          </p:nvCxnSpPr>
          <p:spPr>
            <a:xfrm>
              <a:off x="4120" y="2205"/>
              <a:ext cx="0" cy="1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57" name="Google Shape;1057;p106"/>
          <p:cNvSpPr txBox="1"/>
          <p:nvPr/>
        </p:nvSpPr>
        <p:spPr>
          <a:xfrm>
            <a:off x="611187" y="3521075"/>
            <a:ext cx="1081087" cy="48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8" name="Google Shape;1058;p106"/>
          <p:cNvSpPr txBox="1"/>
          <p:nvPr/>
        </p:nvSpPr>
        <p:spPr>
          <a:xfrm>
            <a:off x="3060700" y="3532187"/>
            <a:ext cx="1079500" cy="48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&lt;link&gt;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9" name="Google Shape;1059;p106"/>
          <p:cNvSpPr txBox="1"/>
          <p:nvPr/>
        </p:nvSpPr>
        <p:spPr>
          <a:xfrm>
            <a:off x="4230687" y="3540125"/>
            <a:ext cx="1277937" cy="48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0" name="Google Shape;1060;p106"/>
          <p:cNvSpPr txBox="1"/>
          <p:nvPr/>
        </p:nvSpPr>
        <p:spPr>
          <a:xfrm>
            <a:off x="5508625" y="1125537"/>
            <a:ext cx="7350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1" name="Google Shape;1061;p106"/>
          <p:cNvSpPr txBox="1"/>
          <p:nvPr/>
        </p:nvSpPr>
        <p:spPr>
          <a:xfrm>
            <a:off x="5508625" y="1844675"/>
            <a:ext cx="1838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 node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2" name="Google Shape;1062;p106"/>
          <p:cNvSpPr txBox="1"/>
          <p:nvPr/>
        </p:nvSpPr>
        <p:spPr>
          <a:xfrm>
            <a:off x="1619250" y="4941887"/>
            <a:ext cx="1425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node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0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8" name="Google Shape;1068;p10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document 物件(DOM 物件) ... </a:t>
            </a:r>
            <a:endParaRPr/>
          </a:p>
        </p:txBody>
      </p:sp>
      <p:cxnSp>
        <p:nvCxnSpPr>
          <p:cNvPr id="1069" name="Google Shape;1069;p10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0" name="Google Shape;1070;p107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1" name="Google Shape;1071;p107"/>
          <p:cNvSpPr txBox="1"/>
          <p:nvPr/>
        </p:nvSpPr>
        <p:spPr>
          <a:xfrm>
            <a:off x="395275" y="908050"/>
            <a:ext cx="8353500" cy="545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DOM 的屬性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(1)描述彼此的關係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parentNode | childNodes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firstChild | lastChild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previousSibling | nextSibling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previousElementSibling | nextElementSibling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(2)描述節點本身的資訊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nodeType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nodeValue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nodeName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(3)描述文字節點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innerHTML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innerText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textContent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7" name="Google Shape;1077;p10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document 物件(DOM 物件) .... </a:t>
            </a:r>
            <a:endParaRPr/>
          </a:p>
        </p:txBody>
      </p:sp>
      <p:cxnSp>
        <p:nvCxnSpPr>
          <p:cNvPr id="1078" name="Google Shape;1078;p10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9" name="Google Shape;1079;p108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0" name="Google Shape;1080;p108"/>
          <p:cNvSpPr txBox="1"/>
          <p:nvPr/>
        </p:nvSpPr>
        <p:spPr>
          <a:xfrm>
            <a:off x="395275" y="923925"/>
            <a:ext cx="8353500" cy="571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尋找物件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√ getElementById()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getElement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ByName()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getElement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ByTagName()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getElement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ByClassName()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√ querySelector()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√ querySelector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// 尋找 page 9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的 div 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// 直接尋找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document.firstChild.lastChild.firstChild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// 捷徑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document.body.firstChild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document.head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document.title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0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6" name="Google Shape;1086;p10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document 物件(DOM 物件) ..... </a:t>
            </a:r>
            <a:endParaRPr/>
          </a:p>
        </p:txBody>
      </p:sp>
      <p:cxnSp>
        <p:nvCxnSpPr>
          <p:cNvPr id="1087" name="Google Shape;1087;p10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8" name="Google Shape;1088;p109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9" name="Google Shape;1089;p109"/>
          <p:cNvSpPr txBox="1"/>
          <p:nvPr/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新增物件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(1)先建標籤: createElement('標籤')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let image = document.createElement('img')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(2)將該標籤的屬性和方法寫好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image.src = ''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image.style.color = ''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image.addEventListener('click',function(){})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(3)找到 parentNode，加進去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parent.appendChild(child)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parent.insertBefore(child,sibling)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1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5" name="Google Shape;1095;p11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document 物件(DOM 物件) ...... </a:t>
            </a:r>
            <a:endParaRPr/>
          </a:p>
        </p:txBody>
      </p:sp>
      <p:cxnSp>
        <p:nvCxnSpPr>
          <p:cNvPr id="1096" name="Google Shape;1096;p11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7" name="Google Shape;1097;p110"/>
          <p:cNvSpPr txBox="1"/>
          <p:nvPr/>
        </p:nvSpPr>
        <p:spPr>
          <a:xfrm>
            <a:off x="3124200" y="65008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8" name="Google Shape;1098;p110"/>
          <p:cNvSpPr txBox="1"/>
          <p:nvPr/>
        </p:nvSpPr>
        <p:spPr>
          <a:xfrm>
            <a:off x="395287" y="908050"/>
            <a:ext cx="8353425" cy="533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刪除物件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找到 parentNode，刪除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parent.removeChild(child)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或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parent.innerHTML = ''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