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94D"/>
    <a:srgbClr val="3E1F47"/>
    <a:srgbClr val="272640"/>
    <a:srgbClr val="1B3A4B"/>
    <a:srgbClr val="0B525B"/>
    <a:srgbClr val="144552"/>
    <a:srgbClr val="065A60"/>
    <a:srgbClr val="0064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12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276A43-4D8A-7FD8-19E3-900301A5EE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0214C-2481-93F9-325B-361166C4B8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50FB736-B2E3-4688-ADE9-AC14983CCD3D}" type="datetime1">
              <a:rPr lang="en-US" smtClean="0"/>
              <a:t>1/20/2023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0C4A-13C5-6A82-8CA9-339A18673D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2E679-77E6-9552-E9FB-0118631420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2726425-09BD-431C-B512-C5BFFECA5F6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7199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49C0EF2-0B4D-463D-A393-2A2D87FC0414}" type="datetime1">
              <a:rPr lang="en-US" smtClean="0"/>
              <a:t>1/20/2023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71BE29D-2B36-48A8-AC2A-B7C5DAD505F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13639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477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0301-B698-EA41-EF4A-79A0E59DF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09A53-1FA9-CB1E-272B-AA683371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E27A-A0CD-AE3E-1080-8CFF4109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304E-69EF-4554-970B-77E2AA6FDA2E}" type="datetime1">
              <a:rPr lang="en-US" smtClean="0"/>
              <a:t>1/20/2023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22DA-304D-C33A-B7AA-6F6602C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09DF1-8965-0836-3266-0156BA08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502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6FAE-705C-A266-2739-7CCB81A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A96C2-2307-54C1-56E6-300ABCC6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0D6C-E25A-4E64-7D53-B714CC26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0D38-3122-45F6-92CC-2EF9ED6E4068}" type="datetime1">
              <a:rPr lang="en-US" smtClean="0"/>
              <a:t>1/20/2023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23326-8EA8-39B6-F303-3D3D585E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2929-014A-36B8-6DF4-F328533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776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C3C5F-CAFE-36C5-902A-0BF5DB65F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AA52-6620-1132-9B4D-AA8E6E4D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6CC4-E3EA-E86C-4D8D-C46289F0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BFB5-6908-47D8-9356-0543D331E9C5}" type="datetime1">
              <a:rPr lang="en-US" smtClean="0"/>
              <a:t>1/20/2023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1326-96C5-CBA7-6580-31792B2E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733C-E51D-E222-E26B-C18796F6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0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B3462-05DE-D348-33E3-9B9FD1AE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34C8F-5827-C96D-F811-C36F0578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D07F-EE4A-939A-E75F-DAF6E58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DE55-475A-47D0-AEA7-2B769F5A22D3}" type="datetime1">
              <a:rPr lang="en-US" smtClean="0"/>
              <a:t>1/20/2023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B4F7F-EC4A-93F2-ACCB-FA82C695A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7631A-0877-AD55-495D-A116FF36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558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9446-DBF4-9E6F-6FA9-53D3BDA5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456A-3B9E-ACF3-AF05-4C8CD8211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D797-6F82-5B9E-FC4E-93D4BE1A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31A93-9C14-47AD-BDE7-CC70DAF03D2A}" type="datetime1">
              <a:rPr lang="en-US" smtClean="0"/>
              <a:t>1/20/2023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4714-DA50-4898-4FEE-A13432E5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E896-D7E5-67C1-FFE9-D70A0410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051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43AA-2EF1-0BA4-BDDD-90233869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8B51-39D8-70D5-2F45-51D561753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6E1FE-3190-02C3-61DD-5ADBCCA7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3258-5B79-2B8C-5758-B577EF04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9F8A5-15C5-43A4-9F02-4AE92A490026}" type="datetime1">
              <a:rPr lang="en-US" smtClean="0"/>
              <a:t>1/20/2023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B39FD-7C57-1256-3CD5-D206E767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33547-CC40-DB37-653F-4B5307DF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59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B9A-6EDF-7733-BA7B-C924547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DE977-C9C9-5807-2576-4D4705F27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67A24-1ED3-B591-3E86-7E343C65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5FAE-0654-1D00-DB12-937934EE6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EC739-1805-6EF5-CB41-D51CC44F4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60877-3280-42E3-1ABA-49FF80F0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8304E-485C-4227-8892-C374617543B3}" type="datetime1">
              <a:rPr lang="en-US" smtClean="0"/>
              <a:t>1/20/2023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A47E2-D9E3-9548-F7DB-7B9BED85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DB599-9FF5-C679-38C0-098CADDA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879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250D3-E2AC-9FBD-98A4-D3F78050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6246-1CDF-2EAF-55BC-6644458B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F2D7-E3CF-4DF3-9D8A-4BFD84411BF7}" type="datetime1">
              <a:rPr lang="en-US" smtClean="0"/>
              <a:t>1/20/2023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4D2E-9C22-DED6-B880-C306DEF3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EFD6A-790A-D68B-2360-85DCB956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490BF-5F21-BE31-6614-28677836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E8AB-AC0F-460C-BAD3-AE786293EB56}" type="datetime1">
              <a:rPr lang="en-US" smtClean="0"/>
              <a:t>1/20/2023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70A60-0414-98DF-03C6-7CD6F34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1BDF7-4119-29F5-1963-E5D016F4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1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5F15-3F78-9853-674F-E4FD8BDA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729AF-3464-BCB3-20BA-817D1DB3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BBB14-C30D-4064-48DF-D998ADAF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40C94-23E1-F4B0-3863-A3FE23D2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A619-9EF5-4463-B97D-EFDB9806795A}" type="datetime1">
              <a:rPr lang="en-US" smtClean="0"/>
              <a:t>1/20/2023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03FA9-947D-3174-0050-ECBD3229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0E89-2971-C8AE-4262-3A806814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9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9DBE-3273-AF4C-3E6F-3D4CF1A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2BA8E-5E07-DAEF-C357-36FFF9D5C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FF931-AB0E-6FCC-A9E4-DAD602DFB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1445F-52BC-DEB3-6AA2-E7097AC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714A-DC37-4D57-95DA-C79409DF47A0}" type="datetime1">
              <a:rPr lang="en-US" smtClean="0"/>
              <a:t>1/20/2023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9E2CC-9178-B3AA-8BED-5A0CE5C7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318A-9C1D-F236-BB72-4F4DB4EB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917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52B97-996D-18D3-8990-E9486D36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98A55-9724-7498-54E4-6F6B59E88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281FC-625D-DF5E-86CC-BABD5FEF6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0E0FD-8677-4AB8-A6CA-948198253C33}" type="datetime1">
              <a:rPr lang="en-US" smtClean="0"/>
              <a:t>1/20/2023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371D9-33D9-1C56-9383-E94942F56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AC3-AE2C-9FDB-9021-81800018F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5FEE5-13DE-4804-B64A-207EAE355D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43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hyperlink" Target="https://www.wine.com/" TargetMode="Externa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34" Type="http://schemas.openxmlformats.org/officeDocument/2006/relationships/image" Target="../media/image3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0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1.png"/><Relationship Id="rId35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21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33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34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6.xml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37.svg"/><Relationship Id="rId20" Type="http://schemas.openxmlformats.org/officeDocument/2006/relationships/slide" Target="slide4.xml"/><Relationship Id="rId29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8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23" Type="http://schemas.openxmlformats.org/officeDocument/2006/relationships/slide" Target="slide2.xml"/><Relationship Id="rId28" Type="http://schemas.openxmlformats.org/officeDocument/2006/relationships/image" Target="../media/image2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5.xml"/><Relationship Id="rId22" Type="http://schemas.openxmlformats.org/officeDocument/2006/relationships/image" Target="../media/image18.svg"/><Relationship Id="rId27" Type="http://schemas.openxmlformats.org/officeDocument/2006/relationships/image" Target="../media/image27.png"/><Relationship Id="rId30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slide" Target="slide6.xml"/><Relationship Id="rId26" Type="http://schemas.openxmlformats.org/officeDocument/2006/relationships/image" Target="../media/image20.svg"/><Relationship Id="rId3" Type="http://schemas.openxmlformats.org/officeDocument/2006/relationships/image" Target="../media/image1.png"/><Relationship Id="rId21" Type="http://schemas.openxmlformats.org/officeDocument/2006/relationships/slide" Target="slide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3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slide" Target="slide2.xml"/><Relationship Id="rId32" Type="http://schemas.openxmlformats.org/officeDocument/2006/relationships/image" Target="../media/image24.svg"/><Relationship Id="rId5" Type="http://schemas.openxmlformats.org/officeDocument/2006/relationships/image" Target="../media/image3.png"/><Relationship Id="rId15" Type="http://schemas.openxmlformats.org/officeDocument/2006/relationships/slide" Target="slide5.xml"/><Relationship Id="rId23" Type="http://schemas.openxmlformats.org/officeDocument/2006/relationships/image" Target="../media/image18.svg"/><Relationship Id="rId28" Type="http://schemas.openxmlformats.org/officeDocument/2006/relationships/image" Target="../media/image27.png"/><Relationship Id="rId10" Type="http://schemas.openxmlformats.org/officeDocument/2006/relationships/image" Target="../media/image8.svg"/><Relationship Id="rId19" Type="http://schemas.openxmlformats.org/officeDocument/2006/relationships/image" Target="../media/image21.png"/><Relationship Id="rId31" Type="http://schemas.openxmlformats.org/officeDocument/2006/relationships/image" Target="../media/image23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7.png"/><Relationship Id="rId27" Type="http://schemas.openxmlformats.org/officeDocument/2006/relationships/slide" Target="slide1.xml"/><Relationship Id="rId30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35AD483F-9A32-5836-573E-0B7ACAD7CC5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C28E35C-DAC2-31F9-2A96-E6198D437A9E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4" name="Graphic 1023" descr="Priorities outline">
              <a:extLst>
                <a:ext uri="{FF2B5EF4-FFF2-40B4-BE49-F238E27FC236}">
                  <a16:creationId xmlns:a16="http://schemas.microsoft.com/office/drawing/2014/main" id="{E57CEB8F-7D86-754E-7235-C6648DB7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0E56E12C-B096-4F14-7FA9-75698E3B6490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40FC6881-1D49-3BE6-BE4F-EE2DA03B381E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9" name="Graphic 1028" descr="Idea outline">
              <a:extLst>
                <a:ext uri="{FF2B5EF4-FFF2-40B4-BE49-F238E27FC236}">
                  <a16:creationId xmlns:a16="http://schemas.microsoft.com/office/drawing/2014/main" id="{F2E07D45-915C-22C3-1B53-588992255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F95583F0-0F20-2D36-33D3-7A25FF8782F7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B4A0A407-EF8A-B48B-522B-A43C6237FF18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Graphic 1031" descr="Research outline">
              <a:extLst>
                <a:ext uri="{FF2B5EF4-FFF2-40B4-BE49-F238E27FC236}">
                  <a16:creationId xmlns:a16="http://schemas.microsoft.com/office/drawing/2014/main" id="{0F5F1B78-215E-F094-AE0C-4059FC05B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60C6511-8514-AA8D-AA7D-44E1713DEE54}"/>
              </a:ext>
            </a:extLst>
          </p:cNvPr>
          <p:cNvGrpSpPr/>
          <p:nvPr/>
        </p:nvGrpSpPr>
        <p:grpSpPr>
          <a:xfrm>
            <a:off x="722957" y="204551"/>
            <a:ext cx="694707" cy="694707"/>
            <a:chOff x="-748219" y="204551"/>
            <a:chExt cx="694707" cy="694707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ED49F8B4-B863-2787-7AD0-CBCF8E05192E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6" name="Graphic 1035" descr="Information outline">
              <a:extLst>
                <a:ext uri="{FF2B5EF4-FFF2-40B4-BE49-F238E27FC236}">
                  <a16:creationId xmlns:a16="http://schemas.microsoft.com/office/drawing/2014/main" id="{B8C678EA-03F7-7861-0778-3ABF09670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614F0A39-F1E0-A5F9-0DEE-3770F7D2BC47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01D0878C-4EB8-4342-6E01-8609AD1AF96E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9" name="Graphic 1038" descr="Lightbulb outline">
              <a:extLst>
                <a:ext uri="{FF2B5EF4-FFF2-40B4-BE49-F238E27FC236}">
                  <a16:creationId xmlns:a16="http://schemas.microsoft.com/office/drawing/2014/main" id="{47B8EFAC-F8BB-CD19-F742-0C68AE7F1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C96FB82-F56E-073C-2062-8DC116EDDA37}"/>
              </a:ext>
            </a:extLst>
          </p:cNvPr>
          <p:cNvGrpSpPr/>
          <p:nvPr/>
        </p:nvGrpSpPr>
        <p:grpSpPr>
          <a:xfrm>
            <a:off x="-748218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A4AE3BD7-C96E-6489-CC11-614785383B4E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42" name="Graphic 1041" descr="Bar chart outline">
              <a:extLst>
                <a:ext uri="{FF2B5EF4-FFF2-40B4-BE49-F238E27FC236}">
                  <a16:creationId xmlns:a16="http://schemas.microsoft.com/office/drawing/2014/main" id="{0F7F8100-52F4-123D-FB70-FA3B41070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F0C8D696-DAB5-5DB1-946B-869C9BD13874}"/>
              </a:ext>
            </a:extLst>
          </p:cNvPr>
          <p:cNvSpPr/>
          <p:nvPr/>
        </p:nvSpPr>
        <p:spPr>
          <a:xfrm rot="10800000">
            <a:off x="-4110" y="-8637816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568E579C-4BCF-6A2F-00E0-12C8C61E6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45" name="Graphic 1044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4747EBA1-4862-4589-8467-35102E9E01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1046" name="Graphic 1045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9AE43145-F73C-CD5A-F41F-16039F087B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1047" name="Graphic 1046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A088EA33-8CF4-D400-72FD-87D6F7C849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1048" name="Graphic 1047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8DCBD90D-9EDD-AA6A-B386-6373DC5B0B0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1049" name="Graphic 1048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DAF746FE-254E-15AD-AA1F-B2EB7D804F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1050" name="Graphic 1049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B26795BD-4ED5-C844-8112-456A93D6B86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D4C76BA-2E38-46D1-4B4E-25AAE02AD983}"/>
              </a:ext>
            </a:extLst>
          </p:cNvPr>
          <p:cNvSpPr/>
          <p:nvPr/>
        </p:nvSpPr>
        <p:spPr>
          <a:xfrm>
            <a:off x="3267382" y="204551"/>
            <a:ext cx="63786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Wine Quality Classifier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FA03A0F3-41BE-0B9F-A6F9-AD862269635C}"/>
              </a:ext>
            </a:extLst>
          </p:cNvPr>
          <p:cNvSpPr txBox="1"/>
          <p:nvPr/>
        </p:nvSpPr>
        <p:spPr>
          <a:xfrm>
            <a:off x="4433263" y="55190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70483FC2-BBE5-F6CE-C32B-3706F24CC08F}"/>
              </a:ext>
            </a:extLst>
          </p:cNvPr>
          <p:cNvSpPr txBox="1"/>
          <p:nvPr/>
        </p:nvSpPr>
        <p:spPr>
          <a:xfrm>
            <a:off x="2287021" y="1385653"/>
            <a:ext cx="9410993" cy="11318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Analyzing and predicting the quality of wine based on its attributes and reviews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4017F427-2F53-455B-B0BD-BE5A64FC80FD}"/>
              </a:ext>
            </a:extLst>
          </p:cNvPr>
          <p:cNvSpPr txBox="1"/>
          <p:nvPr/>
        </p:nvSpPr>
        <p:spPr>
          <a:xfrm>
            <a:off x="2287021" y="3277718"/>
            <a:ext cx="9410993" cy="2343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Objective: To classify the quality of wine into two categories: “high” and “poor”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source: Obtained from 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2"/>
              </a:rPr>
              <a:t>https://www.wine.com/</a:t>
            </a:r>
            <a:endParaRPr lang="en-US" sz="2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Methods: Data preprocessing, data visualization, and machine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Results: Best-performing model is Logistic Regression with an accuracy of 83.33%</a:t>
            </a:r>
          </a:p>
        </p:txBody>
      </p:sp>
      <p:pic>
        <p:nvPicPr>
          <p:cNvPr id="1069" name="Picture 1068" descr="Text&#10;&#10;Description automatically generated">
            <a:extLst>
              <a:ext uri="{FF2B5EF4-FFF2-40B4-BE49-F238E27FC236}">
                <a16:creationId xmlns:a16="http://schemas.microsoft.com/office/drawing/2014/main" id="{E0F2A127-679D-BA3D-119B-B4D34CA8277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827" y="6172012"/>
            <a:ext cx="2621128" cy="781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F3D7D-F7F9-6EAC-C0C4-A3A337AD282F}"/>
              </a:ext>
            </a:extLst>
          </p:cNvPr>
          <p:cNvSpPr txBox="1"/>
          <p:nvPr/>
        </p:nvSpPr>
        <p:spPr>
          <a:xfrm>
            <a:off x="10595113" y="551904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7333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5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9A45E6B-5FDD-9C23-83F5-D27515258BA3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39B04FC-6693-5AA3-65A4-5A11F69C9BC4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57" name="Graphic 56" descr="Priorities outline">
              <a:extLst>
                <a:ext uri="{FF2B5EF4-FFF2-40B4-BE49-F238E27FC236}">
                  <a16:creationId xmlns:a16="http://schemas.microsoft.com/office/drawing/2014/main" id="{940F2F5A-8289-BF20-EB25-698FDBFCA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8C2169A-253C-BC7D-7A34-3D2E95ADEEE7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1F353C8-7449-469D-2315-56B6A5A40D39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0" name="Graphic 59" descr="Idea outline">
              <a:extLst>
                <a:ext uri="{FF2B5EF4-FFF2-40B4-BE49-F238E27FC236}">
                  <a16:creationId xmlns:a16="http://schemas.microsoft.com/office/drawing/2014/main" id="{D877F4B2-E963-C692-8F1D-D9DF6C08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67643CE-F888-4BF4-0DAA-9C878B7B0B77}"/>
              </a:ext>
            </a:extLst>
          </p:cNvPr>
          <p:cNvGrpSpPr/>
          <p:nvPr/>
        </p:nvGrpSpPr>
        <p:grpSpPr>
          <a:xfrm>
            <a:off x="717844" y="1292094"/>
            <a:ext cx="694707" cy="694707"/>
            <a:chOff x="-748218" y="1292094"/>
            <a:chExt cx="694707" cy="69470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D106B1D-B831-84DD-4844-A4733DC52AA9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3" name="Graphic 62" descr="Research outline">
              <a:extLst>
                <a:ext uri="{FF2B5EF4-FFF2-40B4-BE49-F238E27FC236}">
                  <a16:creationId xmlns:a16="http://schemas.microsoft.com/office/drawing/2014/main" id="{917F3AFD-4F57-2DBA-8F94-849FD0847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AD0C57FB-B517-BC2D-7CE7-43E76016FFEF}"/>
              </a:ext>
            </a:extLst>
          </p:cNvPr>
          <p:cNvGrpSpPr/>
          <p:nvPr/>
        </p:nvGrpSpPr>
        <p:grpSpPr>
          <a:xfrm>
            <a:off x="-739719" y="204551"/>
            <a:ext cx="694707" cy="694707"/>
            <a:chOff x="-748219" y="204551"/>
            <a:chExt cx="694707" cy="694707"/>
          </a:xfrm>
        </p:grpSpPr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FBD79C51-96EE-E4DF-762F-9E42C8386938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6" name="Graphic 1025" descr="Information outline">
              <a:extLst>
                <a:ext uri="{FF2B5EF4-FFF2-40B4-BE49-F238E27FC236}">
                  <a16:creationId xmlns:a16="http://schemas.microsoft.com/office/drawing/2014/main" id="{B900C6F2-2E66-1099-B0AB-BFBAB7EE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52908C7-BA6C-20AD-7C12-6BE92BFAE32A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BCEBCC31-A4B8-0898-0F2E-88424DE205E9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29" name="Graphic 1028" descr="Lightbulb outline">
              <a:extLst>
                <a:ext uri="{FF2B5EF4-FFF2-40B4-BE49-F238E27FC236}">
                  <a16:creationId xmlns:a16="http://schemas.microsoft.com/office/drawing/2014/main" id="{58B6D475-27AA-B4E2-50AE-7C81834EB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5CC81A0-60AB-9DE5-B61F-0E9A2E5A5360}"/>
              </a:ext>
            </a:extLst>
          </p:cNvPr>
          <p:cNvGrpSpPr/>
          <p:nvPr/>
        </p:nvGrpSpPr>
        <p:grpSpPr>
          <a:xfrm>
            <a:off x="-748218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C18B3C13-D26C-DC07-190F-10E624AC4718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32" name="Graphic 1031" descr="Bar chart outline">
              <a:extLst>
                <a:ext uri="{FF2B5EF4-FFF2-40B4-BE49-F238E27FC236}">
                  <a16:creationId xmlns:a16="http://schemas.microsoft.com/office/drawing/2014/main" id="{DD467F4E-6697-C605-CD21-F3706A12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D01F3ABA-2470-34F5-021C-9A2A94C16C64}"/>
              </a:ext>
            </a:extLst>
          </p:cNvPr>
          <p:cNvSpPr/>
          <p:nvPr/>
        </p:nvSpPr>
        <p:spPr>
          <a:xfrm rot="10800000">
            <a:off x="-4110" y="-7550273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D668280-319C-F70D-0571-D9FE135E9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36" name="Graphic 1035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4E6DF61A-C4A8-40EF-C9D4-1B41A006A8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1037" name="Graphic 1036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D65B41E4-BD9C-C105-2DFB-AE9F343D0D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1038" name="Graphic 1037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727B7413-E053-1A70-8E96-63540EA962D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1039" name="Graphic 1038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42A4AFD5-AC08-905D-A9E4-87D7FC2D7C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1040" name="Graphic 1039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6C24B6EB-B690-049F-1B59-720D6E2A81E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1041" name="Graphic 1040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60D2C010-A529-A484-CDF5-4558CFBE838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B7B7DFA-46D5-FD5D-A73E-359D309868B0}"/>
              </a:ext>
            </a:extLst>
          </p:cNvPr>
          <p:cNvSpPr/>
          <p:nvPr/>
        </p:nvSpPr>
        <p:spPr>
          <a:xfrm>
            <a:off x="3777138" y="204551"/>
            <a:ext cx="53591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Preparing the Data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F9202DA-6B74-EA55-95B9-73F3C5829B55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Cleaning and filtering the data to remove null values and outliers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DFF5676-1B04-BD98-0121-249E34A033F7}"/>
              </a:ext>
            </a:extLst>
          </p:cNvPr>
          <p:cNvSpPr txBox="1"/>
          <p:nvPr/>
        </p:nvSpPr>
        <p:spPr>
          <a:xfrm>
            <a:off x="2287021" y="2596576"/>
            <a:ext cx="9410993" cy="3739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Cleaned reviews column by removing punctuation and converting to lowercase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null values in reviews, 0 value in rating or abv, or a value less than or equal to 8 in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rating_count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non-numeric year, or year greater than or equal to 2021, or less than or equal to 2000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Converted price column to integer and removed rows with value greater than or equal to 250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Converted rating column to float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rows with varietal or origin that didn't appear in at least three other rows</a:t>
            </a:r>
            <a:b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Removed duplicate rows based on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product_name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Added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varietal_code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origin_code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columns to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58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3A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55D271-8009-6B84-0448-DA8CACF7688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14A7E0F-33AF-5D2F-25A9-86C6F2CB0CB3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Graphic 9" descr="Priorities outline">
              <a:extLst>
                <a:ext uri="{FF2B5EF4-FFF2-40B4-BE49-F238E27FC236}">
                  <a16:creationId xmlns:a16="http://schemas.microsoft.com/office/drawing/2014/main" id="{4FD9496B-0629-26EA-7B78-1A2E7D61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2AC89-E7C2-DFC5-D4F9-C727FFCDD571}"/>
              </a:ext>
            </a:extLst>
          </p:cNvPr>
          <p:cNvGrpSpPr/>
          <p:nvPr/>
        </p:nvGrpSpPr>
        <p:grpSpPr>
          <a:xfrm>
            <a:off x="-759732" y="3905045"/>
            <a:ext cx="694707" cy="694707"/>
            <a:chOff x="-759732" y="3905045"/>
            <a:chExt cx="694707" cy="6947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3CAA9FD-45E9-61C5-CD5A-642A59999277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Graphic 12" descr="Idea outline">
              <a:extLst>
                <a:ext uri="{FF2B5EF4-FFF2-40B4-BE49-F238E27FC236}">
                  <a16:creationId xmlns:a16="http://schemas.microsoft.com/office/drawing/2014/main" id="{E96D28FA-5EA0-A9A7-8C0A-9AF36A6E1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B05A59-C720-5EE5-CF1B-30CE93C16CE5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A1778EF-F650-EAE8-77D4-80207F43D918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Graphic 15" descr="Research outline">
              <a:extLst>
                <a:ext uri="{FF2B5EF4-FFF2-40B4-BE49-F238E27FC236}">
                  <a16:creationId xmlns:a16="http://schemas.microsoft.com/office/drawing/2014/main" id="{A12056C6-A360-A4E2-55ED-D6B16FF68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51AEEC-26E1-50DA-785E-7C73709AE567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EB6EB51-B18D-A3C7-20C4-59B0D1BF0220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Graphic 18" descr="Information outline">
              <a:extLst>
                <a:ext uri="{FF2B5EF4-FFF2-40B4-BE49-F238E27FC236}">
                  <a16:creationId xmlns:a16="http://schemas.microsoft.com/office/drawing/2014/main" id="{B1969AA9-B0F7-B813-A666-D9C367C1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323A71-B461-ADA3-0B56-FF7268C51B01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5884E5-0EBE-C049-B3E9-C7AB6386AA43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5" name="Graphic 24" descr="Lightbulb outline">
              <a:extLst>
                <a:ext uri="{FF2B5EF4-FFF2-40B4-BE49-F238E27FC236}">
                  <a16:creationId xmlns:a16="http://schemas.microsoft.com/office/drawing/2014/main" id="{60ED915F-A7FD-2774-1E5F-5518C66F9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AB0491-E5EB-30EA-3981-734C19EE4229}"/>
              </a:ext>
            </a:extLst>
          </p:cNvPr>
          <p:cNvGrpSpPr/>
          <p:nvPr/>
        </p:nvGrpSpPr>
        <p:grpSpPr>
          <a:xfrm>
            <a:off x="722957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4AB5DF-261E-A27F-7111-1421C0D329B9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Graphic 21" descr="Bar chart outline">
              <a:extLst>
                <a:ext uri="{FF2B5EF4-FFF2-40B4-BE49-F238E27FC236}">
                  <a16:creationId xmlns:a16="http://schemas.microsoft.com/office/drawing/2014/main" id="{61A24A5E-66BC-1F6D-2965-9193B2010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DCDA922-2E6B-A3A8-DC5A-D48B492DCFB6}"/>
              </a:ext>
            </a:extLst>
          </p:cNvPr>
          <p:cNvSpPr/>
          <p:nvPr/>
        </p:nvSpPr>
        <p:spPr>
          <a:xfrm rot="10800000">
            <a:off x="-4110" y="-6489273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7891E-4E57-E935-55AE-9BE9A3B0E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Graphic 26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7D1B2249-B5F7-8A4C-B65F-7FA1AE3C5BF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8" name="Graphic 27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47A45B68-9F49-9BAC-34BD-D01C37EC35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9" name="Graphic 28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12796528-57E8-8C39-F75C-93A086F8BF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30" name="Graphic 29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506A1A94-1F50-E918-237F-CDCC2D81CDC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31" name="Graphic 30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487604FD-2247-1D0F-E791-C36EC60CAE7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2" name="Graphic 31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9F866A01-5C92-2882-DE3D-FD093A1C067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8190CFE-D0D0-6E3B-7B8B-83106A79F3E4}"/>
              </a:ext>
            </a:extLst>
          </p:cNvPr>
          <p:cNvSpPr/>
          <p:nvPr/>
        </p:nvSpPr>
        <p:spPr>
          <a:xfrm>
            <a:off x="3108685" y="204551"/>
            <a:ext cx="66960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Understanding the Data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002C8-84C9-460A-4962-D390512F41E7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Analyzing the relationships between different columns in the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65DC09-CAEF-AB5D-6513-FF1D73155F83}"/>
              </a:ext>
            </a:extLst>
          </p:cNvPr>
          <p:cNvSpPr txBox="1"/>
          <p:nvPr/>
        </p:nvSpPr>
        <p:spPr>
          <a:xfrm>
            <a:off x="2287021" y="2421201"/>
            <a:ext cx="9410993" cy="26320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heatmap of the correlations between different columns in the </a:t>
            </a: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DataFrame</a:t>
            </a:r>
            <a:endParaRPr lang="en-US" sz="16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line plot showing the average price of wine by year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scatter plot showing the correlation between rating and rating count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a bar plot showing the most common adjectives used in the reviews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bar plots and strip plots to show the correlation between price, rating, and origin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scatter plots to show the correlation between price, rating, and year for different wine origins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696C9E-AA14-F434-F88A-67F40139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711" y="5196262"/>
            <a:ext cx="3806265" cy="16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393945-3A73-4110-1976-4E3290507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10" y="4864908"/>
            <a:ext cx="2994713" cy="199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6F1E368-63A7-0471-A1B0-999D9CF2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810" y="4844462"/>
            <a:ext cx="2008406" cy="200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28BA1-A722-BFF4-A50E-82670077B6F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127157" y="4830409"/>
            <a:ext cx="1821064" cy="20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3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6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668E97-A8AA-6B8D-57F8-2BEAC3E19752}"/>
              </a:ext>
            </a:extLst>
          </p:cNvPr>
          <p:cNvGrpSpPr/>
          <p:nvPr/>
        </p:nvGrpSpPr>
        <p:grpSpPr>
          <a:xfrm>
            <a:off x="-767136" y="4929417"/>
            <a:ext cx="702111" cy="694707"/>
            <a:chOff x="-767136" y="4929417"/>
            <a:chExt cx="702111" cy="69470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23AAB5-0F60-19B8-7F71-D2A3C92277CC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4" name="Graphic 3" descr="Priorities outline">
              <a:extLst>
                <a:ext uri="{FF2B5EF4-FFF2-40B4-BE49-F238E27FC236}">
                  <a16:creationId xmlns:a16="http://schemas.microsoft.com/office/drawing/2014/main" id="{5BFCDD2D-D009-4BFC-1998-1A9DB00F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CCD5895-C6FF-B64D-52F0-999B4B2305F7}"/>
              </a:ext>
            </a:extLst>
          </p:cNvPr>
          <p:cNvGrpSpPr/>
          <p:nvPr/>
        </p:nvGrpSpPr>
        <p:grpSpPr>
          <a:xfrm>
            <a:off x="714458" y="3905045"/>
            <a:ext cx="694707" cy="694707"/>
            <a:chOff x="-759732" y="3905045"/>
            <a:chExt cx="694707" cy="69470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399B48-9B01-8750-802A-15253C8F8C54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8" name="Graphic 7" descr="Idea outline">
              <a:extLst>
                <a:ext uri="{FF2B5EF4-FFF2-40B4-BE49-F238E27FC236}">
                  <a16:creationId xmlns:a16="http://schemas.microsoft.com/office/drawing/2014/main" id="{C2297930-32CA-5DD7-7295-063937B91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4EEC8A8-7A71-A324-8FCC-F29FCE710D26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53698F0-8596-7264-B113-20D913480C07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Graphic 10" descr="Research outline">
              <a:extLst>
                <a:ext uri="{FF2B5EF4-FFF2-40B4-BE49-F238E27FC236}">
                  <a16:creationId xmlns:a16="http://schemas.microsoft.com/office/drawing/2014/main" id="{ADCDC271-B362-1376-6D9A-620BD6C7E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7B2878-15BC-5904-0171-6FCC06328191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38A1AE8-5291-AAD9-F81E-D405479E5EC3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Graphic 13" descr="Information outline">
              <a:extLst>
                <a:ext uri="{FF2B5EF4-FFF2-40B4-BE49-F238E27FC236}">
                  <a16:creationId xmlns:a16="http://schemas.microsoft.com/office/drawing/2014/main" id="{C0CE537B-BE40-35A4-603C-62A077A38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ACA0BB-A40C-6513-DC30-51417F9EABF1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5DF907-07C3-DCAF-689F-C43972AD9094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Graphic 16" descr="Lightbulb outline">
              <a:extLst>
                <a:ext uri="{FF2B5EF4-FFF2-40B4-BE49-F238E27FC236}">
                  <a16:creationId xmlns:a16="http://schemas.microsoft.com/office/drawing/2014/main" id="{6FF9081C-042D-399C-AF41-51F18031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C2E7ED-59F6-3118-0C44-49C0E29870FE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A8A36A-18A1-9B0E-1D05-5F38538F5C32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Graphic 19" descr="Bar chart outline">
              <a:extLst>
                <a:ext uri="{FF2B5EF4-FFF2-40B4-BE49-F238E27FC236}">
                  <a16:creationId xmlns:a16="http://schemas.microsoft.com/office/drawing/2014/main" id="{DD366E5E-A156-4B91-A7CA-7F2338EB2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5C204FD-E485-BED9-1A8D-D61734C8FD5F}"/>
              </a:ext>
            </a:extLst>
          </p:cNvPr>
          <p:cNvSpPr/>
          <p:nvPr/>
        </p:nvSpPr>
        <p:spPr>
          <a:xfrm rot="10800000">
            <a:off x="-4110" y="-4937322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53C399-6A9E-B341-70A7-B03D77C9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3" name="Graphic 22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22D4CFA5-92C9-572E-4208-1E2FDCD787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4" name="Graphic 23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0DC3C2FA-5D14-EE2C-D4F9-FF829E4C832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5" name="Graphic 24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30F9434E-DC31-4771-8C10-2878C17B69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26" name="Graphic 25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900353E2-C111-F6CD-2443-3F2B2E74078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27" name="Graphic 26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3AEC6233-D1E8-FE54-7213-7800D8AC17F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28" name="Graphic 27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294867BF-E8BE-14A2-D3FB-2581F03C9F6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3DB282D-4C02-7F74-57C9-2C625014A416}"/>
              </a:ext>
            </a:extLst>
          </p:cNvPr>
          <p:cNvSpPr/>
          <p:nvPr/>
        </p:nvSpPr>
        <p:spPr>
          <a:xfrm>
            <a:off x="2186959" y="204551"/>
            <a:ext cx="85395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Classifying the Quality of Wine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AD0D71-3AB7-C418-34D2-A98A4AD84DAC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Training and evaluating different machine learning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BA22AE-1D03-9B1E-650B-503661B06565}"/>
              </a:ext>
            </a:extLst>
          </p:cNvPr>
          <p:cNvSpPr txBox="1"/>
          <p:nvPr/>
        </p:nvSpPr>
        <p:spPr>
          <a:xfrm>
            <a:off x="2287021" y="2164365"/>
            <a:ext cx="9129606" cy="4478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Trained and evaluated several machine learning models including: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Logistic Regression                    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 Tree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 Forest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Extra Trees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AdaBoost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 Boosting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LightGBM</a:t>
            </a: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MLP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SVC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Naive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1480D0-F899-E917-202F-0C662BB5503C}"/>
              </a:ext>
            </a:extLst>
          </p:cNvPr>
          <p:cNvSpPr txBox="1"/>
          <p:nvPr/>
        </p:nvSpPr>
        <p:spPr>
          <a:xfrm>
            <a:off x="5798810" y="3097723"/>
            <a:ext cx="6620900" cy="11546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Evaluated the performance of each model using accuracy and cross-validation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Compared the performance of different models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EE86810-E055-83DF-A484-A30BD8842EF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98810" y="4754896"/>
            <a:ext cx="2841898" cy="21320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03DD951-6191-DD4F-286F-8AB6AF6710F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109260" y="4799327"/>
            <a:ext cx="2733888" cy="20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9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1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31783A-CDB1-A639-2204-61B0319ACF80}"/>
              </a:ext>
            </a:extLst>
          </p:cNvPr>
          <p:cNvGrpSpPr/>
          <p:nvPr/>
        </p:nvGrpSpPr>
        <p:grpSpPr>
          <a:xfrm>
            <a:off x="714458" y="4929417"/>
            <a:ext cx="702111" cy="694707"/>
            <a:chOff x="-767136" y="4929417"/>
            <a:chExt cx="702111" cy="69470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7AE35D-7E43-E4F9-966D-C0F03F9AC711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1" name="Graphic 10" descr="Priorities outline">
              <a:extLst>
                <a:ext uri="{FF2B5EF4-FFF2-40B4-BE49-F238E27FC236}">
                  <a16:creationId xmlns:a16="http://schemas.microsoft.com/office/drawing/2014/main" id="{545DCF72-6A7E-011A-1C61-4853A78F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71F2BF-366F-1DE8-8BED-76626CFCD98C}"/>
              </a:ext>
            </a:extLst>
          </p:cNvPr>
          <p:cNvGrpSpPr/>
          <p:nvPr/>
        </p:nvGrpSpPr>
        <p:grpSpPr>
          <a:xfrm>
            <a:off x="-723519" y="3905045"/>
            <a:ext cx="694707" cy="694707"/>
            <a:chOff x="-759732" y="3905045"/>
            <a:chExt cx="694707" cy="69470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2DFF59-8142-77C6-0BA4-1E0290ED62C0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Graphic 13" descr="Idea outline">
              <a:extLst>
                <a:ext uri="{FF2B5EF4-FFF2-40B4-BE49-F238E27FC236}">
                  <a16:creationId xmlns:a16="http://schemas.microsoft.com/office/drawing/2014/main" id="{EA0AD8D1-43B4-4CAE-C4C1-902B5777C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FBB9E4-BB7E-0BFC-7D4E-426126D39923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2C6C8B-F558-C844-39B0-343187A4D20A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7" name="Graphic 16" descr="Research outline">
              <a:extLst>
                <a:ext uri="{FF2B5EF4-FFF2-40B4-BE49-F238E27FC236}">
                  <a16:creationId xmlns:a16="http://schemas.microsoft.com/office/drawing/2014/main" id="{E0C650EB-33C2-DB07-4C33-07755256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003B0C-A8FD-BF61-33AD-0D52AA7D2057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73D632-1C78-7F64-3399-013A43D45955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0" name="Graphic 19" descr="Information outline">
              <a:extLst>
                <a:ext uri="{FF2B5EF4-FFF2-40B4-BE49-F238E27FC236}">
                  <a16:creationId xmlns:a16="http://schemas.microsoft.com/office/drawing/2014/main" id="{11F2072A-FA2C-1912-258A-D890ECDF4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FF0E9C-4C56-542D-2640-638629BFF566}"/>
              </a:ext>
            </a:extLst>
          </p:cNvPr>
          <p:cNvGrpSpPr/>
          <p:nvPr/>
        </p:nvGrpSpPr>
        <p:grpSpPr>
          <a:xfrm>
            <a:off x="-764720" y="5989221"/>
            <a:ext cx="694707" cy="694707"/>
            <a:chOff x="-764720" y="5989221"/>
            <a:chExt cx="694707" cy="69470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42C15E-266C-90F6-4140-D6A35876D44E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3" name="Graphic 22" descr="Lightbulb outline">
              <a:extLst>
                <a:ext uri="{FF2B5EF4-FFF2-40B4-BE49-F238E27FC236}">
                  <a16:creationId xmlns:a16="http://schemas.microsoft.com/office/drawing/2014/main" id="{60585E02-7879-5DC8-F474-545C7BFA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14D150-FDA1-60E4-695F-E62EB80EAF5D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0B1A80-2A91-EE11-C115-23AE37E19724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6" name="Graphic 25" descr="Bar chart outline">
              <a:extLst>
                <a:ext uri="{FF2B5EF4-FFF2-40B4-BE49-F238E27FC236}">
                  <a16:creationId xmlns:a16="http://schemas.microsoft.com/office/drawing/2014/main" id="{D7531A55-A2ED-AB6C-7F00-B63251332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925905-2DA7-AA42-F4C5-445C0620E1AD}"/>
              </a:ext>
            </a:extLst>
          </p:cNvPr>
          <p:cNvSpPr/>
          <p:nvPr/>
        </p:nvSpPr>
        <p:spPr>
          <a:xfrm rot="10800000">
            <a:off x="-4110" y="-3912950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F7A0F8-BBA9-4F0D-D92D-6133250C0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9" name="Graphic 28" descr="Priorities outline">
            <a:hlinkClick r:id="rId14" action="ppaction://hlinksldjump"/>
            <a:extLst>
              <a:ext uri="{FF2B5EF4-FFF2-40B4-BE49-F238E27FC236}">
                <a16:creationId xmlns:a16="http://schemas.microsoft.com/office/drawing/2014/main" id="{A1AC1997-E303-63C8-E5DF-B0E5AD3A2B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30" name="Graphic 29" descr="Lightbulb outline">
            <a:hlinkClick r:id="rId17" action="ppaction://hlinksldjump"/>
            <a:extLst>
              <a:ext uri="{FF2B5EF4-FFF2-40B4-BE49-F238E27FC236}">
                <a16:creationId xmlns:a16="http://schemas.microsoft.com/office/drawing/2014/main" id="{99C68747-7CCE-8715-557C-8F5FEE863B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31" name="Graphic 30" descr="Idea outline">
            <a:hlinkClick r:id="rId20" action="ppaction://hlinksldjump"/>
            <a:extLst>
              <a:ext uri="{FF2B5EF4-FFF2-40B4-BE49-F238E27FC236}">
                <a16:creationId xmlns:a16="http://schemas.microsoft.com/office/drawing/2014/main" id="{75E4CB54-03C8-5672-2265-B66B600E80E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32" name="Graphic 31" descr="Research outline">
            <a:hlinkClick r:id="rId23" action="ppaction://hlinksldjump"/>
            <a:extLst>
              <a:ext uri="{FF2B5EF4-FFF2-40B4-BE49-F238E27FC236}">
                <a16:creationId xmlns:a16="http://schemas.microsoft.com/office/drawing/2014/main" id="{E59A3A7C-61C5-84D7-D3D3-4FB7DE5EAF9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33" name="Graphic 32" descr="Information outline">
            <a:hlinkClick r:id="rId26" action="ppaction://hlinksldjump"/>
            <a:extLst>
              <a:ext uri="{FF2B5EF4-FFF2-40B4-BE49-F238E27FC236}">
                <a16:creationId xmlns:a16="http://schemas.microsoft.com/office/drawing/2014/main" id="{7266DB7F-6883-17B2-3430-6E236451106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4" name="Graphic 33" descr="Bar chart outline">
            <a:hlinkClick r:id="rId29" action="ppaction://hlinksldjump"/>
            <a:extLst>
              <a:ext uri="{FF2B5EF4-FFF2-40B4-BE49-F238E27FC236}">
                <a16:creationId xmlns:a16="http://schemas.microsoft.com/office/drawing/2014/main" id="{BBF48908-D2F8-2806-D8A4-85226E4899D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FC8BCB45-C272-AE2D-D4DB-F3734A29EE0D}"/>
              </a:ext>
            </a:extLst>
          </p:cNvPr>
          <p:cNvSpPr/>
          <p:nvPr/>
        </p:nvSpPr>
        <p:spPr>
          <a:xfrm>
            <a:off x="2613357" y="204551"/>
            <a:ext cx="76867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The Best Performing Model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4D0DC-2AB0-76BB-F410-1EEC29E7E1E8}"/>
              </a:ext>
            </a:extLst>
          </p:cNvPr>
          <p:cNvSpPr txBox="1"/>
          <p:nvPr/>
        </p:nvSpPr>
        <p:spPr>
          <a:xfrm>
            <a:off x="2287020" y="1385653"/>
            <a:ext cx="9410993" cy="5778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Highlighting the best-performing model and its performance metrics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8FF40-0C4A-5DCA-BD65-8F716F62AAF7}"/>
              </a:ext>
            </a:extLst>
          </p:cNvPr>
          <p:cNvSpPr txBox="1"/>
          <p:nvPr/>
        </p:nvSpPr>
        <p:spPr>
          <a:xfrm>
            <a:off x="2287021" y="2421201"/>
            <a:ext cx="9410993" cy="1524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best-performing model is AdaBoostClassifier With an accuracy of 77.81%, a cross-validation score of 75.24%, and a f1 score of 63.38%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model has been selected based on the highest accuracy and cross-validation score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f1 score is also good, indicating that the model is good at predicting both classes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03977AC-B221-9048-7F87-4E0BEEDDF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57" y="4066181"/>
            <a:ext cx="7409414" cy="281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16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1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E4676F-3F44-9119-0C80-D7EF77191881}"/>
              </a:ext>
            </a:extLst>
          </p:cNvPr>
          <p:cNvGrpSpPr/>
          <p:nvPr/>
        </p:nvGrpSpPr>
        <p:grpSpPr>
          <a:xfrm>
            <a:off x="-748219" y="4929417"/>
            <a:ext cx="702111" cy="694707"/>
            <a:chOff x="-767136" y="4929417"/>
            <a:chExt cx="702111" cy="69470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5BB8C7-935D-1C28-B637-9CBCD7A98CD0}"/>
                </a:ext>
              </a:extLst>
            </p:cNvPr>
            <p:cNvSpPr/>
            <p:nvPr/>
          </p:nvSpPr>
          <p:spPr>
            <a:xfrm>
              <a:off x="-759732" y="4929417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7" name="Graphic 6" descr="Priorities outline">
              <a:extLst>
                <a:ext uri="{FF2B5EF4-FFF2-40B4-BE49-F238E27FC236}">
                  <a16:creationId xmlns:a16="http://schemas.microsoft.com/office/drawing/2014/main" id="{9EA4C5E8-788B-52ED-1C2F-61E839F18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67136" y="5008469"/>
              <a:ext cx="612904" cy="61290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22EE5E-7235-C8C8-0774-EB4F90E5FC87}"/>
              </a:ext>
            </a:extLst>
          </p:cNvPr>
          <p:cNvGrpSpPr/>
          <p:nvPr/>
        </p:nvGrpSpPr>
        <p:grpSpPr>
          <a:xfrm>
            <a:off x="-723519" y="3905045"/>
            <a:ext cx="694707" cy="694707"/>
            <a:chOff x="-759732" y="3905045"/>
            <a:chExt cx="694707" cy="69470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F1D414-6FAE-475D-B314-A2AE2513E718}"/>
                </a:ext>
              </a:extLst>
            </p:cNvPr>
            <p:cNvSpPr/>
            <p:nvPr/>
          </p:nvSpPr>
          <p:spPr>
            <a:xfrm>
              <a:off x="-759732" y="3905045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0" name="Graphic 9" descr="Idea outline">
              <a:extLst>
                <a:ext uri="{FF2B5EF4-FFF2-40B4-BE49-F238E27FC236}">
                  <a16:creationId xmlns:a16="http://schemas.microsoft.com/office/drawing/2014/main" id="{00ED4594-4DF9-AEBF-EDF8-F2013F94C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698817" y="3948375"/>
              <a:ext cx="612904" cy="61290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2BFDDB-713B-842D-3EBD-0035FEA4EA1A}"/>
              </a:ext>
            </a:extLst>
          </p:cNvPr>
          <p:cNvGrpSpPr/>
          <p:nvPr/>
        </p:nvGrpSpPr>
        <p:grpSpPr>
          <a:xfrm>
            <a:off x="-748218" y="1292094"/>
            <a:ext cx="694707" cy="694707"/>
            <a:chOff x="-748218" y="1292094"/>
            <a:chExt cx="694707" cy="69470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34D03D-B5AD-DDC8-8FF0-A39630D1B92D}"/>
                </a:ext>
              </a:extLst>
            </p:cNvPr>
            <p:cNvSpPr/>
            <p:nvPr/>
          </p:nvSpPr>
          <p:spPr>
            <a:xfrm>
              <a:off x="-748218" y="1292094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3" name="Graphic 12" descr="Research outline">
              <a:extLst>
                <a:ext uri="{FF2B5EF4-FFF2-40B4-BE49-F238E27FC236}">
                  <a16:creationId xmlns:a16="http://schemas.microsoft.com/office/drawing/2014/main" id="{AB5E112A-2410-D50A-B13C-C9A08B38C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702074" y="1338933"/>
              <a:ext cx="612904" cy="61290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E58F72-F89C-DD89-5958-D95794AE9EFB}"/>
              </a:ext>
            </a:extLst>
          </p:cNvPr>
          <p:cNvGrpSpPr/>
          <p:nvPr/>
        </p:nvGrpSpPr>
        <p:grpSpPr>
          <a:xfrm>
            <a:off x="-748219" y="204551"/>
            <a:ext cx="694707" cy="694707"/>
            <a:chOff x="-748219" y="204551"/>
            <a:chExt cx="694707" cy="6947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D68E4CE-7E35-1AE7-9A6D-60329618D1A0}"/>
                </a:ext>
              </a:extLst>
            </p:cNvPr>
            <p:cNvSpPr/>
            <p:nvPr/>
          </p:nvSpPr>
          <p:spPr>
            <a:xfrm>
              <a:off x="-748219" y="20455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6" name="Graphic 15" descr="Information outline">
              <a:extLst>
                <a:ext uri="{FF2B5EF4-FFF2-40B4-BE49-F238E27FC236}">
                  <a16:creationId xmlns:a16="http://schemas.microsoft.com/office/drawing/2014/main" id="{2BCACF33-05BF-5448-7952-C970A0A45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739719" y="218164"/>
              <a:ext cx="667483" cy="66748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7421CC-1915-61E1-3F3F-7BAC3E23AB98}"/>
              </a:ext>
            </a:extLst>
          </p:cNvPr>
          <p:cNvGrpSpPr/>
          <p:nvPr/>
        </p:nvGrpSpPr>
        <p:grpSpPr>
          <a:xfrm>
            <a:off x="728592" y="5989221"/>
            <a:ext cx="694707" cy="694707"/>
            <a:chOff x="-764720" y="5989221"/>
            <a:chExt cx="694707" cy="69470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AFC8E-474D-DA3E-6D79-4587CD757E2A}"/>
                </a:ext>
              </a:extLst>
            </p:cNvPr>
            <p:cNvSpPr/>
            <p:nvPr/>
          </p:nvSpPr>
          <p:spPr>
            <a:xfrm>
              <a:off x="-764720" y="5989221"/>
              <a:ext cx="694707" cy="6947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9" name="Graphic 18" descr="Lightbulb outline">
              <a:extLst>
                <a:ext uri="{FF2B5EF4-FFF2-40B4-BE49-F238E27FC236}">
                  <a16:creationId xmlns:a16="http://schemas.microsoft.com/office/drawing/2014/main" id="{139BA7DE-BAE3-0D83-72A1-F5BA7049E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727521" y="6030123"/>
              <a:ext cx="612904" cy="61290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C3134C-AC7B-6CB7-E728-4069C811E278}"/>
              </a:ext>
            </a:extLst>
          </p:cNvPr>
          <p:cNvGrpSpPr/>
          <p:nvPr/>
        </p:nvGrpSpPr>
        <p:grpSpPr>
          <a:xfrm>
            <a:off x="-759732" y="2353094"/>
            <a:ext cx="694707" cy="694707"/>
            <a:chOff x="-739719" y="2353094"/>
            <a:chExt cx="694707" cy="694707"/>
          </a:xfrm>
          <a:solidFill>
            <a:schemeClr val="bg1"/>
          </a:solidFill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A40922-53CE-4BC2-EF46-18298A207202}"/>
                </a:ext>
              </a:extLst>
            </p:cNvPr>
            <p:cNvSpPr/>
            <p:nvPr/>
          </p:nvSpPr>
          <p:spPr>
            <a:xfrm>
              <a:off x="-739719" y="2353094"/>
              <a:ext cx="694707" cy="694707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2" name="Graphic 21" descr="Bar chart outline">
              <a:extLst>
                <a:ext uri="{FF2B5EF4-FFF2-40B4-BE49-F238E27FC236}">
                  <a16:creationId xmlns:a16="http://schemas.microsoft.com/office/drawing/2014/main" id="{13A40E32-19DF-E14A-0126-21D6EC1B1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-707316" y="2393996"/>
              <a:ext cx="612904" cy="612904"/>
            </a:xfrm>
            <a:prstGeom prst="rect">
              <a:avLst/>
            </a:prstGeom>
          </p:spPr>
        </p:pic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891296D-F0F6-4959-9DF1-11C3DA0C405E}"/>
              </a:ext>
            </a:extLst>
          </p:cNvPr>
          <p:cNvSpPr/>
          <p:nvPr/>
        </p:nvSpPr>
        <p:spPr>
          <a:xfrm rot="10800000">
            <a:off x="-4110" y="-2853146"/>
            <a:ext cx="1074420" cy="18379440"/>
          </a:xfrm>
          <a:custGeom>
            <a:avLst/>
            <a:gdLst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92897 w 1074420"/>
              <a:gd name="connsiteY2" fmla="*/ 9189720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  <a:gd name="connsiteX0" fmla="*/ 0 w 1074420"/>
              <a:gd name="connsiteY0" fmla="*/ 18379440 h 18379440"/>
              <a:gd name="connsiteX1" fmla="*/ 0 w 1074420"/>
              <a:gd name="connsiteY1" fmla="*/ 9848218 h 18379440"/>
              <a:gd name="connsiteX2" fmla="*/ 531937 w 1074420"/>
              <a:gd name="connsiteY2" fmla="*/ 9184005 h 18379440"/>
              <a:gd name="connsiteX3" fmla="*/ 0 w 1074420"/>
              <a:gd name="connsiteY3" fmla="*/ 8531222 h 18379440"/>
              <a:gd name="connsiteX4" fmla="*/ 0 w 1074420"/>
              <a:gd name="connsiteY4" fmla="*/ 0 h 18379440"/>
              <a:gd name="connsiteX5" fmla="*/ 1074420 w 1074420"/>
              <a:gd name="connsiteY5" fmla="*/ 0 h 18379440"/>
              <a:gd name="connsiteX6" fmla="*/ 1074420 w 1074420"/>
              <a:gd name="connsiteY6" fmla="*/ 18379440 h 18379440"/>
              <a:gd name="connsiteX7" fmla="*/ 0 w 1074420"/>
              <a:gd name="connsiteY7" fmla="*/ 18379440 h 1837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4420" h="18379440">
                <a:moveTo>
                  <a:pt x="0" y="18379440"/>
                </a:moveTo>
                <a:lnTo>
                  <a:pt x="0" y="9848218"/>
                </a:lnTo>
                <a:cubicBezTo>
                  <a:pt x="3322" y="9546804"/>
                  <a:pt x="530520" y="9512089"/>
                  <a:pt x="531937" y="9184005"/>
                </a:cubicBezTo>
                <a:cubicBezTo>
                  <a:pt x="533354" y="8855921"/>
                  <a:pt x="1417" y="8826921"/>
                  <a:pt x="0" y="8531222"/>
                </a:cubicBezTo>
                <a:lnTo>
                  <a:pt x="0" y="0"/>
                </a:lnTo>
                <a:lnTo>
                  <a:pt x="1074420" y="0"/>
                </a:lnTo>
                <a:lnTo>
                  <a:pt x="1074420" y="18379440"/>
                </a:lnTo>
                <a:lnTo>
                  <a:pt x="0" y="183794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1" anchor="ctr">
            <a:noAutofit/>
          </a:bodyPr>
          <a:lstStyle/>
          <a:p>
            <a:pPr algn="ctr"/>
            <a:endParaRPr lang="he-IL" dirty="0"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334B8D-AA5A-687C-4745-A6A632F70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Graphic 24" descr="Priorities outline">
            <a:hlinkClick r:id="rId15" action="ppaction://hlinksldjump"/>
            <a:extLst>
              <a:ext uri="{FF2B5EF4-FFF2-40B4-BE49-F238E27FC236}">
                <a16:creationId xmlns:a16="http://schemas.microsoft.com/office/drawing/2014/main" id="{640E5C03-5979-73B1-668E-D2C7D35D7B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0758" y="5008469"/>
            <a:ext cx="612904" cy="612904"/>
          </a:xfrm>
          <a:prstGeom prst="rect">
            <a:avLst/>
          </a:prstGeom>
        </p:spPr>
      </p:pic>
      <p:pic>
        <p:nvPicPr>
          <p:cNvPr id="26" name="Graphic 25" descr="Lightbulb outline">
            <a:hlinkClick r:id="rId18" action="ppaction://hlinksldjump"/>
            <a:extLst>
              <a:ext uri="{FF2B5EF4-FFF2-40B4-BE49-F238E27FC236}">
                <a16:creationId xmlns:a16="http://schemas.microsoft.com/office/drawing/2014/main" id="{4A8AF4DE-17E8-8D65-ABE3-DA72ACAE5D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0758" y="6030123"/>
            <a:ext cx="612904" cy="612904"/>
          </a:xfrm>
          <a:prstGeom prst="rect">
            <a:avLst/>
          </a:prstGeom>
        </p:spPr>
      </p:pic>
      <p:pic>
        <p:nvPicPr>
          <p:cNvPr id="27" name="Graphic 26" descr="Idea outline">
            <a:hlinkClick r:id="rId21" action="ppaction://hlinksldjump"/>
            <a:extLst>
              <a:ext uri="{FF2B5EF4-FFF2-40B4-BE49-F238E27FC236}">
                <a16:creationId xmlns:a16="http://schemas.microsoft.com/office/drawing/2014/main" id="{3631FF78-066A-7720-D029-BB8F9D1ABFA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0758" y="3948375"/>
            <a:ext cx="612904" cy="612904"/>
          </a:xfrm>
          <a:prstGeom prst="rect">
            <a:avLst/>
          </a:prstGeom>
        </p:spPr>
      </p:pic>
      <p:pic>
        <p:nvPicPr>
          <p:cNvPr id="28" name="Graphic 27" descr="Research outline">
            <a:hlinkClick r:id="rId24" action="ppaction://hlinksldjump"/>
            <a:extLst>
              <a:ext uri="{FF2B5EF4-FFF2-40B4-BE49-F238E27FC236}">
                <a16:creationId xmlns:a16="http://schemas.microsoft.com/office/drawing/2014/main" id="{017BA397-865C-079F-B946-7D54BAC1F5C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30758" y="1338933"/>
            <a:ext cx="612904" cy="612904"/>
          </a:xfrm>
          <a:prstGeom prst="rect">
            <a:avLst/>
          </a:prstGeom>
        </p:spPr>
      </p:pic>
      <p:pic>
        <p:nvPicPr>
          <p:cNvPr id="29" name="Graphic 28" descr="Information outline">
            <a:hlinkClick r:id="rId27" action="ppaction://hlinksldjump"/>
            <a:extLst>
              <a:ext uri="{FF2B5EF4-FFF2-40B4-BE49-F238E27FC236}">
                <a16:creationId xmlns:a16="http://schemas.microsoft.com/office/drawing/2014/main" id="{55191A31-6F6B-AAD0-3248-1D10EDF049A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03469" y="218164"/>
            <a:ext cx="667483" cy="667483"/>
          </a:xfrm>
          <a:prstGeom prst="rect">
            <a:avLst/>
          </a:prstGeom>
        </p:spPr>
      </p:pic>
      <p:pic>
        <p:nvPicPr>
          <p:cNvPr id="30" name="Graphic 29" descr="Bar chart outline">
            <a:hlinkClick r:id="rId30" action="ppaction://hlinksldjump"/>
            <a:extLst>
              <a:ext uri="{FF2B5EF4-FFF2-40B4-BE49-F238E27FC236}">
                <a16:creationId xmlns:a16="http://schemas.microsoft.com/office/drawing/2014/main" id="{DE183962-9365-BD4C-B0CD-401EF0F2033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30758" y="2393996"/>
            <a:ext cx="612904" cy="61290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BF6DFE2-A056-DD05-6BBC-0A0E51B1517B}"/>
              </a:ext>
            </a:extLst>
          </p:cNvPr>
          <p:cNvSpPr/>
          <p:nvPr/>
        </p:nvSpPr>
        <p:spPr>
          <a:xfrm>
            <a:off x="4840730" y="204551"/>
            <a:ext cx="32319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Conclusion</a:t>
            </a:r>
            <a:endParaRPr lang="he-IL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27F00-9283-830B-FE50-46A125426E5A}"/>
              </a:ext>
            </a:extLst>
          </p:cNvPr>
          <p:cNvSpPr txBox="1"/>
          <p:nvPr/>
        </p:nvSpPr>
        <p:spPr>
          <a:xfrm>
            <a:off x="2300273" y="1240099"/>
            <a:ext cx="9410993" cy="18933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After analyzing and visualizing the data, we found some interesting insights about the wine industry. We also applied several machine learning techniques to predict the quality of a wine based on its characteristics and reviews. Out of the various models we tried, AdaBoostClassifier performed the best with an accuracy of 77%. However, it is important to note that all the models had a relatively high accuracy, indicating that there are strong correlations between the features and the target variable.</a:t>
            </a:r>
          </a:p>
        </p:txBody>
      </p:sp>
    </p:spTree>
    <p:extLst>
      <p:ext uri="{BB962C8B-B14F-4D97-AF65-F5344CB8AC3E}">
        <p14:creationId xmlns:p14="http://schemas.microsoft.com/office/powerpoint/2010/main" val="316760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506</Words>
  <Application>Microsoft Office PowerPoint</Application>
  <PresentationFormat>Widescreen</PresentationFormat>
  <Paragraphs>46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 Cohen</dc:creator>
  <cp:lastModifiedBy>Ariel Cohen</cp:lastModifiedBy>
  <cp:revision>6</cp:revision>
  <dcterms:created xsi:type="dcterms:W3CDTF">2023-01-18T13:34:31Z</dcterms:created>
  <dcterms:modified xsi:type="dcterms:W3CDTF">2023-01-20T12:55:15Z</dcterms:modified>
</cp:coreProperties>
</file>