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59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21A95-A687-46CE-8CB7-E987E0298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22E17-FC07-4F37-A604-FB899B6EF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04C7C-0797-47BD-9665-7E47EE5CE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B525-AC72-41C9-A88F-B0A1445E5E45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1FE51-28D6-4FA2-AC4A-7DC1DCEB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528F0-E3BC-429C-A9C5-EB23F367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92BA-39D8-4278-8512-29BE964B9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9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61F8-4B75-4351-BE84-8948F0B1A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ABF5C-2C88-4FFB-9679-8F93C3EC7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D2791-877A-440F-8E30-BCE0EAE92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B525-AC72-41C9-A88F-B0A1445E5E45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00B41-2426-488E-8F4B-4DF12B92B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48A01-6C93-4BBB-938D-B08CD0EFD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92BA-39D8-4278-8512-29BE964B9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1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6AC533-2B3A-4FFB-A8F7-540800740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46155-AE54-442F-8348-D5062C9F1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C9459-BE55-4C51-9B1B-BC08C125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B525-AC72-41C9-A88F-B0A1445E5E45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920B7-E4EA-4C43-898D-1B5507C98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632AD-9228-4ABA-B642-55EB8AD1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92BA-39D8-4278-8512-29BE964B9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8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BAA1-D111-4F2A-8F80-1E477395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1423C-3DDD-48ED-9306-A2AC6A64A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EC36B-898A-40D6-84FC-3D97F98F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B525-AC72-41C9-A88F-B0A1445E5E45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BF5DD-57B3-4B58-92C3-D4DFE701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13935-70F8-429D-ABCB-46BAA3C69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92BA-39D8-4278-8512-29BE964B9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6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BD9E-7D16-4189-A016-E2ABBC202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A8D67-5C11-4EF7-9CA1-065D6AD7F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C9507-F063-468B-B5BF-10321B514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B525-AC72-41C9-A88F-B0A1445E5E45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B1DFB-936F-4364-83FA-C728BF248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DB0B3-6E86-47B5-98A8-12B788C2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92BA-39D8-4278-8512-29BE964B9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AD1A-4AF7-4CED-8ED7-87F2DE9A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AE630-6958-4A65-AA75-AB9E52464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87D01-F1E0-4711-92C7-C4C15EFBC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572B8-6009-43D7-809E-B4473F2D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B525-AC72-41C9-A88F-B0A1445E5E45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F1741-D71C-4687-95BD-C3B1C49B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33384-C17F-493C-B2E6-211BAA4B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92BA-39D8-4278-8512-29BE964B9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3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0B8A-8DD8-4675-8918-9EA1C21DF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C9290-9C86-4FC2-87F0-54F48923C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2FA59-C552-4DA5-BB4C-EC511EB80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6C1748-3B01-457D-8A05-6FC0C16AE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AE8265-8066-452F-B471-72669E18C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B26DC5-CD84-4B73-A3E3-AE1A05D48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B525-AC72-41C9-A88F-B0A1445E5E45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E3BD8E-7DAA-4D1A-8296-CF2632C5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0E4CB6-5A4B-47B8-85AD-633C146F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92BA-39D8-4278-8512-29BE964B9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91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CF8E-6B9D-4438-BEAB-46425D89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4C3700-A3FB-4988-AB83-A7F15AE1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B525-AC72-41C9-A88F-B0A1445E5E45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2E2DE-3D11-44BD-B884-FB510E07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AF404-C284-43AC-A877-A89CA902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92BA-39D8-4278-8512-29BE964B9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6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2675C0-C9D4-446F-AC59-FF16401C4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B525-AC72-41C9-A88F-B0A1445E5E45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B6FDBC-BE9E-4961-92BE-F828D5401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9E359-43CD-40A4-9A1D-E6251AAD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92BA-39D8-4278-8512-29BE964B9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9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42A56-917D-404B-AE49-1FDC6276A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D7A84-5876-4C81-AAEC-B4A1A3929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FE858-7139-4521-8851-2E6668CD3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AFB85-6396-4AF6-B151-6785DE9E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B525-AC72-41C9-A88F-B0A1445E5E45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769F7-F1A1-4F43-86ED-018BB938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BF8DA-231A-4D25-A11C-049A56E2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92BA-39D8-4278-8512-29BE964B9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9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712C-6D2E-4A53-82ED-F59FBA3CE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D707FF-54BC-466F-93F1-CA843C5791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545E3-E46C-450B-B97B-5144C72DB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C1141-41D7-4368-BFEB-4BB344F2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B525-AC72-41C9-A88F-B0A1445E5E45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0AE6A-55E5-43BA-BFA6-E5A4B898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A8D18-B227-422D-87A3-E2B63335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92BA-39D8-4278-8512-29BE964B9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8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4A7C3D-8A08-40C0-86BA-3E69A1A3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FD2B5-BEA1-4C22-B9E6-FD31C6DEA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A009C-47C2-45A5-B723-89FD60D8D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FB525-AC72-41C9-A88F-B0A1445E5E45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EAFBC-BDEE-492B-A96D-A9F74450C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952B6-8532-43B7-A8BF-C8BE95638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192BA-39D8-4278-8512-29BE964B9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9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90CF-9C51-4AD2-ACAA-DB7B073FD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Breast Cancer Diagnosis using ML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1DC2C-5217-495C-9DA9-0069FAB0B3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Yue </a:t>
            </a:r>
            <a:r>
              <a:rPr lang="en-US" dirty="0" err="1"/>
              <a:t>Hou</a:t>
            </a:r>
            <a:endParaRPr lang="en-US" dirty="0"/>
          </a:p>
          <a:p>
            <a:r>
              <a:rPr lang="en-US" dirty="0"/>
              <a:t>7-13-2017</a:t>
            </a:r>
          </a:p>
        </p:txBody>
      </p:sp>
    </p:spTree>
    <p:extLst>
      <p:ext uri="{BB962C8B-B14F-4D97-AF65-F5344CB8AC3E}">
        <p14:creationId xmlns:p14="http://schemas.microsoft.com/office/powerpoint/2010/main" val="163296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BE55-2567-430F-AA72-96510D202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models to predict breast cancer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A3396-722C-4BD9-85E0-AE1EBC14A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Breast cancer for women: </a:t>
            </a:r>
          </a:p>
          <a:p>
            <a:pPr lvl="1"/>
            <a:r>
              <a:rPr lang="en-US" dirty="0"/>
              <a:t>1/3 of cancer patients, 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leading cause of death</a:t>
            </a:r>
          </a:p>
          <a:p>
            <a:endParaRPr lang="en-US" dirty="0"/>
          </a:p>
          <a:p>
            <a:r>
              <a:rPr lang="en-US" dirty="0"/>
              <a:t>Early detection: more likely to cure</a:t>
            </a:r>
          </a:p>
          <a:p>
            <a:endParaRPr lang="en-US" dirty="0"/>
          </a:p>
          <a:p>
            <a:r>
              <a:rPr lang="en-US" dirty="0"/>
              <a:t>Wisconsin data set from </a:t>
            </a:r>
            <a:r>
              <a:rPr lang="en-US" dirty="0" err="1"/>
              <a:t>Kaggle</a:t>
            </a:r>
            <a:r>
              <a:rPr lang="en-US" dirty="0"/>
              <a:t>/UCI:</a:t>
            </a:r>
          </a:p>
          <a:p>
            <a:pPr lvl="1"/>
            <a:r>
              <a:rPr lang="en-US" dirty="0"/>
              <a:t>19/50 rank for estimated new cases and deaths in 2017 </a:t>
            </a:r>
          </a:p>
          <a:p>
            <a:pPr lvl="1"/>
            <a:r>
              <a:rPr lang="en-US" dirty="0"/>
              <a:t>Well-studied</a:t>
            </a:r>
          </a:p>
          <a:p>
            <a:pPr lvl="1"/>
            <a:r>
              <a:rPr lang="en-US" dirty="0"/>
              <a:t>https://www.kaggle.com/uciml/breast-cancer-wisconsin-data</a:t>
            </a:r>
          </a:p>
        </p:txBody>
      </p:sp>
    </p:spTree>
    <p:extLst>
      <p:ext uri="{BB962C8B-B14F-4D97-AF65-F5344CB8AC3E}">
        <p14:creationId xmlns:p14="http://schemas.microsoft.com/office/powerpoint/2010/main" val="366999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F50D-1BA2-4B75-A8EF-13C33EC96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A859A-E28B-40CF-996B-A643DB382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 good model among 4 classification models: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Rank important features for future diagnosis/interpretation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7159D2-6757-48D0-A015-30416E96B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388210"/>
              </p:ext>
            </p:extLst>
          </p:nvPr>
        </p:nvGraphicFramePr>
        <p:xfrm>
          <a:off x="1585951" y="2537314"/>
          <a:ext cx="5071328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5664">
                  <a:extLst>
                    <a:ext uri="{9D8B030D-6E8A-4147-A177-3AD203B41FA5}">
                      <a16:colId xmlns:a16="http://schemas.microsoft.com/office/drawing/2014/main" val="1730723456"/>
                    </a:ext>
                  </a:extLst>
                </a:gridCol>
                <a:gridCol w="2535664">
                  <a:extLst>
                    <a:ext uri="{9D8B030D-6E8A-4147-A177-3AD203B41FA5}">
                      <a16:colId xmlns:a16="http://schemas.microsoft.com/office/drawing/2014/main" val="2206778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Models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Methods in “caret” R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480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Logistic Regression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glm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7171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Classification Tree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rpart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320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Random Forest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rf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3401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SVM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svmRadial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670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75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32A1-7138-4D7E-809C-EE1E1F427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769A5-B71B-4192-AEA5-DB378A6CB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049000" cy="81805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nrows</a:t>
            </a:r>
            <a:r>
              <a:rPr lang="en-US" dirty="0"/>
              <a:t> =  569 sample images; </a:t>
            </a:r>
          </a:p>
          <a:p>
            <a:r>
              <a:rPr lang="en-US" dirty="0" err="1"/>
              <a:t>ncols</a:t>
            </a:r>
            <a:r>
              <a:rPr lang="en-US" dirty="0"/>
              <a:t>   =  30 variables + 1 diagnosis outcome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8E8ED4-52D2-45A2-8428-6B808DB4D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417549"/>
              </p:ext>
            </p:extLst>
          </p:nvPr>
        </p:nvGraphicFramePr>
        <p:xfrm>
          <a:off x="375138" y="2669028"/>
          <a:ext cx="1165273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101">
                  <a:extLst>
                    <a:ext uri="{9D8B030D-6E8A-4147-A177-3AD203B41FA5}">
                      <a16:colId xmlns:a16="http://schemas.microsoft.com/office/drawing/2014/main" val="163344419"/>
                    </a:ext>
                  </a:extLst>
                </a:gridCol>
                <a:gridCol w="892606">
                  <a:extLst>
                    <a:ext uri="{9D8B030D-6E8A-4147-A177-3AD203B41FA5}">
                      <a16:colId xmlns:a16="http://schemas.microsoft.com/office/drawing/2014/main" val="3753694842"/>
                    </a:ext>
                  </a:extLst>
                </a:gridCol>
                <a:gridCol w="940856">
                  <a:extLst>
                    <a:ext uri="{9D8B030D-6E8A-4147-A177-3AD203B41FA5}">
                      <a16:colId xmlns:a16="http://schemas.microsoft.com/office/drawing/2014/main" val="212250346"/>
                    </a:ext>
                  </a:extLst>
                </a:gridCol>
                <a:gridCol w="1206225">
                  <a:extLst>
                    <a:ext uri="{9D8B030D-6E8A-4147-A177-3AD203B41FA5}">
                      <a16:colId xmlns:a16="http://schemas.microsoft.com/office/drawing/2014/main" val="3781315218"/>
                    </a:ext>
                  </a:extLst>
                </a:gridCol>
                <a:gridCol w="832295">
                  <a:extLst>
                    <a:ext uri="{9D8B030D-6E8A-4147-A177-3AD203B41FA5}">
                      <a16:colId xmlns:a16="http://schemas.microsoft.com/office/drawing/2014/main" val="2785630894"/>
                    </a:ext>
                  </a:extLst>
                </a:gridCol>
                <a:gridCol w="940856">
                  <a:extLst>
                    <a:ext uri="{9D8B030D-6E8A-4147-A177-3AD203B41FA5}">
                      <a16:colId xmlns:a16="http://schemas.microsoft.com/office/drawing/2014/main" val="16882114"/>
                    </a:ext>
                  </a:extLst>
                </a:gridCol>
                <a:gridCol w="1025292">
                  <a:extLst>
                    <a:ext uri="{9D8B030D-6E8A-4147-A177-3AD203B41FA5}">
                      <a16:colId xmlns:a16="http://schemas.microsoft.com/office/drawing/2014/main" val="2150120676"/>
                    </a:ext>
                  </a:extLst>
                </a:gridCol>
                <a:gridCol w="1121789">
                  <a:extLst>
                    <a:ext uri="{9D8B030D-6E8A-4147-A177-3AD203B41FA5}">
                      <a16:colId xmlns:a16="http://schemas.microsoft.com/office/drawing/2014/main" val="2212352662"/>
                    </a:ext>
                  </a:extLst>
                </a:gridCol>
                <a:gridCol w="1025291">
                  <a:extLst>
                    <a:ext uri="{9D8B030D-6E8A-4147-A177-3AD203B41FA5}">
                      <a16:colId xmlns:a16="http://schemas.microsoft.com/office/drawing/2014/main" val="1117824278"/>
                    </a:ext>
                  </a:extLst>
                </a:gridCol>
                <a:gridCol w="1278598">
                  <a:extLst>
                    <a:ext uri="{9D8B030D-6E8A-4147-A177-3AD203B41FA5}">
                      <a16:colId xmlns:a16="http://schemas.microsoft.com/office/drawing/2014/main" val="2546267033"/>
                    </a:ext>
                  </a:extLst>
                </a:gridCol>
                <a:gridCol w="1206830">
                  <a:extLst>
                    <a:ext uri="{9D8B030D-6E8A-4147-A177-3AD203B41FA5}">
                      <a16:colId xmlns:a16="http://schemas.microsoft.com/office/drawing/2014/main" val="205935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Diagnosis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radius_mean</a:t>
                      </a:r>
                      <a:endParaRPr 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texture_mean</a:t>
                      </a:r>
                      <a:endParaRPr 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perimeter_mean</a:t>
                      </a:r>
                      <a:endParaRPr 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area_mean</a:t>
                      </a:r>
                      <a:endParaRPr 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smoothness_ mean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compactness_ mean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concavity_mean</a:t>
                      </a:r>
                      <a:endParaRPr 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concave.points_mean</a:t>
                      </a:r>
                      <a:endParaRPr 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symmetry_mean</a:t>
                      </a:r>
                      <a:endParaRPr 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fractal_ </a:t>
                      </a:r>
                      <a:r>
                        <a:rPr lang="en-US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dimension_mean</a:t>
                      </a:r>
                      <a:endParaRPr 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68575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61809C-C971-4D16-B4AE-C676F3E7A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461216"/>
              </p:ext>
            </p:extLst>
          </p:nvPr>
        </p:nvGraphicFramePr>
        <p:xfrm>
          <a:off x="1557239" y="3743718"/>
          <a:ext cx="1047063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606">
                  <a:extLst>
                    <a:ext uri="{9D8B030D-6E8A-4147-A177-3AD203B41FA5}">
                      <a16:colId xmlns:a16="http://schemas.microsoft.com/office/drawing/2014/main" val="3753694842"/>
                    </a:ext>
                  </a:extLst>
                </a:gridCol>
                <a:gridCol w="940856">
                  <a:extLst>
                    <a:ext uri="{9D8B030D-6E8A-4147-A177-3AD203B41FA5}">
                      <a16:colId xmlns:a16="http://schemas.microsoft.com/office/drawing/2014/main" val="212250346"/>
                    </a:ext>
                  </a:extLst>
                </a:gridCol>
                <a:gridCol w="1206225">
                  <a:extLst>
                    <a:ext uri="{9D8B030D-6E8A-4147-A177-3AD203B41FA5}">
                      <a16:colId xmlns:a16="http://schemas.microsoft.com/office/drawing/2014/main" val="3781315218"/>
                    </a:ext>
                  </a:extLst>
                </a:gridCol>
                <a:gridCol w="832295">
                  <a:extLst>
                    <a:ext uri="{9D8B030D-6E8A-4147-A177-3AD203B41FA5}">
                      <a16:colId xmlns:a16="http://schemas.microsoft.com/office/drawing/2014/main" val="2785630894"/>
                    </a:ext>
                  </a:extLst>
                </a:gridCol>
                <a:gridCol w="940856">
                  <a:extLst>
                    <a:ext uri="{9D8B030D-6E8A-4147-A177-3AD203B41FA5}">
                      <a16:colId xmlns:a16="http://schemas.microsoft.com/office/drawing/2014/main" val="16882114"/>
                    </a:ext>
                  </a:extLst>
                </a:gridCol>
                <a:gridCol w="1025292">
                  <a:extLst>
                    <a:ext uri="{9D8B030D-6E8A-4147-A177-3AD203B41FA5}">
                      <a16:colId xmlns:a16="http://schemas.microsoft.com/office/drawing/2014/main" val="2150120676"/>
                    </a:ext>
                  </a:extLst>
                </a:gridCol>
                <a:gridCol w="1121789">
                  <a:extLst>
                    <a:ext uri="{9D8B030D-6E8A-4147-A177-3AD203B41FA5}">
                      <a16:colId xmlns:a16="http://schemas.microsoft.com/office/drawing/2014/main" val="2212352662"/>
                    </a:ext>
                  </a:extLst>
                </a:gridCol>
                <a:gridCol w="1025291">
                  <a:extLst>
                    <a:ext uri="{9D8B030D-6E8A-4147-A177-3AD203B41FA5}">
                      <a16:colId xmlns:a16="http://schemas.microsoft.com/office/drawing/2014/main" val="1117824278"/>
                    </a:ext>
                  </a:extLst>
                </a:gridCol>
                <a:gridCol w="1278598">
                  <a:extLst>
                    <a:ext uri="{9D8B030D-6E8A-4147-A177-3AD203B41FA5}">
                      <a16:colId xmlns:a16="http://schemas.microsoft.com/office/drawing/2014/main" val="2546267033"/>
                    </a:ext>
                  </a:extLst>
                </a:gridCol>
                <a:gridCol w="1206830">
                  <a:extLst>
                    <a:ext uri="{9D8B030D-6E8A-4147-A177-3AD203B41FA5}">
                      <a16:colId xmlns:a16="http://schemas.microsoft.com/office/drawing/2014/main" val="205935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</a:rPr>
                        <a:t>radius_se</a:t>
                      </a:r>
                      <a:endParaRPr lang="en-US" dirty="0">
                        <a:ln>
                          <a:noFill/>
                        </a:ln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</a:rPr>
                        <a:t>texture_se</a:t>
                      </a:r>
                      <a:endParaRPr lang="en-US" dirty="0">
                        <a:ln>
                          <a:noFill/>
                        </a:ln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</a:rPr>
                        <a:t>perimeter_se</a:t>
                      </a:r>
                      <a:endParaRPr lang="en-US" dirty="0">
                        <a:ln>
                          <a:noFill/>
                        </a:ln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rgbClr val="00B050"/>
                          </a:solidFill>
                        </a:rPr>
                        <a:t>area_ 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rgbClr val="00B050"/>
                          </a:solidFill>
                        </a:rPr>
                        <a:t>smoothness_ 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rgbClr val="00B050"/>
                          </a:solidFill>
                        </a:rPr>
                        <a:t>compactness_   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</a:rPr>
                        <a:t>concavity_se</a:t>
                      </a:r>
                      <a:endParaRPr lang="en-US" dirty="0">
                        <a:ln>
                          <a:noFill/>
                        </a:ln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</a:rPr>
                        <a:t>concave.points</a:t>
                      </a:r>
                      <a:r>
                        <a:rPr lang="en-US" dirty="0">
                          <a:ln>
                            <a:noFill/>
                          </a:ln>
                          <a:solidFill>
                            <a:srgbClr val="00B050"/>
                          </a:solidFill>
                        </a:rPr>
                        <a:t>_ 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</a:rPr>
                        <a:t>symmetry_se</a:t>
                      </a:r>
                      <a:endParaRPr lang="en-US" dirty="0">
                        <a:ln>
                          <a:noFill/>
                        </a:ln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rgbClr val="00B050"/>
                          </a:solidFill>
                        </a:rPr>
                        <a:t>fractal_ </a:t>
                      </a:r>
                      <a:r>
                        <a:rPr lang="en-US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</a:rPr>
                        <a:t>dimension_se</a:t>
                      </a:r>
                      <a:endParaRPr lang="en-US" dirty="0">
                        <a:ln>
                          <a:noFill/>
                        </a:ln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68575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C8FAE3-5263-490B-8A53-740ECFAF7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785192"/>
              </p:ext>
            </p:extLst>
          </p:nvPr>
        </p:nvGraphicFramePr>
        <p:xfrm>
          <a:off x="1557239" y="4818408"/>
          <a:ext cx="1047063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606">
                  <a:extLst>
                    <a:ext uri="{9D8B030D-6E8A-4147-A177-3AD203B41FA5}">
                      <a16:colId xmlns:a16="http://schemas.microsoft.com/office/drawing/2014/main" val="3753694842"/>
                    </a:ext>
                  </a:extLst>
                </a:gridCol>
                <a:gridCol w="940856">
                  <a:extLst>
                    <a:ext uri="{9D8B030D-6E8A-4147-A177-3AD203B41FA5}">
                      <a16:colId xmlns:a16="http://schemas.microsoft.com/office/drawing/2014/main" val="212250346"/>
                    </a:ext>
                  </a:extLst>
                </a:gridCol>
                <a:gridCol w="1206225">
                  <a:extLst>
                    <a:ext uri="{9D8B030D-6E8A-4147-A177-3AD203B41FA5}">
                      <a16:colId xmlns:a16="http://schemas.microsoft.com/office/drawing/2014/main" val="3781315218"/>
                    </a:ext>
                  </a:extLst>
                </a:gridCol>
                <a:gridCol w="832295">
                  <a:extLst>
                    <a:ext uri="{9D8B030D-6E8A-4147-A177-3AD203B41FA5}">
                      <a16:colId xmlns:a16="http://schemas.microsoft.com/office/drawing/2014/main" val="2785630894"/>
                    </a:ext>
                  </a:extLst>
                </a:gridCol>
                <a:gridCol w="940856">
                  <a:extLst>
                    <a:ext uri="{9D8B030D-6E8A-4147-A177-3AD203B41FA5}">
                      <a16:colId xmlns:a16="http://schemas.microsoft.com/office/drawing/2014/main" val="16882114"/>
                    </a:ext>
                  </a:extLst>
                </a:gridCol>
                <a:gridCol w="1025292">
                  <a:extLst>
                    <a:ext uri="{9D8B030D-6E8A-4147-A177-3AD203B41FA5}">
                      <a16:colId xmlns:a16="http://schemas.microsoft.com/office/drawing/2014/main" val="2150120676"/>
                    </a:ext>
                  </a:extLst>
                </a:gridCol>
                <a:gridCol w="1121789">
                  <a:extLst>
                    <a:ext uri="{9D8B030D-6E8A-4147-A177-3AD203B41FA5}">
                      <a16:colId xmlns:a16="http://schemas.microsoft.com/office/drawing/2014/main" val="2212352662"/>
                    </a:ext>
                  </a:extLst>
                </a:gridCol>
                <a:gridCol w="1025291">
                  <a:extLst>
                    <a:ext uri="{9D8B030D-6E8A-4147-A177-3AD203B41FA5}">
                      <a16:colId xmlns:a16="http://schemas.microsoft.com/office/drawing/2014/main" val="1117824278"/>
                    </a:ext>
                  </a:extLst>
                </a:gridCol>
                <a:gridCol w="1278598">
                  <a:extLst>
                    <a:ext uri="{9D8B030D-6E8A-4147-A177-3AD203B41FA5}">
                      <a16:colId xmlns:a16="http://schemas.microsoft.com/office/drawing/2014/main" val="2546267033"/>
                    </a:ext>
                  </a:extLst>
                </a:gridCol>
                <a:gridCol w="1206830">
                  <a:extLst>
                    <a:ext uri="{9D8B030D-6E8A-4147-A177-3AD203B41FA5}">
                      <a16:colId xmlns:a16="http://schemas.microsoft.com/office/drawing/2014/main" val="205935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</a:rPr>
                        <a:t>radius_worst</a:t>
                      </a:r>
                      <a:endParaRPr lang="en-US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</a:rPr>
                        <a:t>texture_worst</a:t>
                      </a:r>
                      <a:endParaRPr lang="en-US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</a:rPr>
                        <a:t>perimeter_worst</a:t>
                      </a:r>
                      <a:endParaRPr lang="en-US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rgbClr val="0070C0"/>
                          </a:solidFill>
                        </a:rPr>
                        <a:t>area_ worst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rgbClr val="0070C0"/>
                          </a:solidFill>
                        </a:rPr>
                        <a:t>smoothness_ worst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rgbClr val="0070C0"/>
                          </a:solidFill>
                        </a:rPr>
                        <a:t>compactness_   worst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</a:rPr>
                        <a:t>concavity_worst</a:t>
                      </a:r>
                      <a:endParaRPr lang="en-US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</a:rPr>
                        <a:t>concave.points</a:t>
                      </a:r>
                      <a:r>
                        <a:rPr lang="en-US" dirty="0">
                          <a:ln>
                            <a:noFill/>
                          </a:ln>
                          <a:solidFill>
                            <a:srgbClr val="0070C0"/>
                          </a:solidFill>
                        </a:rPr>
                        <a:t>_ worst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</a:rPr>
                        <a:t>symmetry_worst</a:t>
                      </a:r>
                      <a:endParaRPr lang="en-US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rgbClr val="0070C0"/>
                          </a:solidFill>
                        </a:rPr>
                        <a:t>fractal_ </a:t>
                      </a:r>
                      <a:r>
                        <a:rPr lang="en-US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</a:rPr>
                        <a:t>dimension_worst</a:t>
                      </a:r>
                      <a:endParaRPr lang="en-US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685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83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8F25E-863B-40D9-8C17-78275EAC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Selection: </a:t>
            </a:r>
            <a:r>
              <a:rPr lang="en-US" b="1" dirty="0">
                <a:solidFill>
                  <a:srgbClr val="FF0000"/>
                </a:solidFill>
              </a:rPr>
              <a:t>SVM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1168B4-CB6F-47A4-A0F6-C1D0037CE6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252204"/>
              </p:ext>
            </p:extLst>
          </p:nvPr>
        </p:nvGraphicFramePr>
        <p:xfrm>
          <a:off x="449862" y="2179430"/>
          <a:ext cx="6373835" cy="39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299">
                  <a:extLst>
                    <a:ext uri="{9D8B030D-6E8A-4147-A177-3AD203B41FA5}">
                      <a16:colId xmlns:a16="http://schemas.microsoft.com/office/drawing/2014/main" val="4274037245"/>
                    </a:ext>
                  </a:extLst>
                </a:gridCol>
                <a:gridCol w="1275235">
                  <a:extLst>
                    <a:ext uri="{9D8B030D-6E8A-4147-A177-3AD203B41FA5}">
                      <a16:colId xmlns:a16="http://schemas.microsoft.com/office/drawing/2014/main" val="1550462613"/>
                    </a:ext>
                  </a:extLst>
                </a:gridCol>
                <a:gridCol w="1274767">
                  <a:extLst>
                    <a:ext uri="{9D8B030D-6E8A-4147-A177-3AD203B41FA5}">
                      <a16:colId xmlns:a16="http://schemas.microsoft.com/office/drawing/2014/main" val="3673968023"/>
                    </a:ext>
                  </a:extLst>
                </a:gridCol>
                <a:gridCol w="1274767">
                  <a:extLst>
                    <a:ext uri="{9D8B030D-6E8A-4147-A177-3AD203B41FA5}">
                      <a16:colId xmlns:a16="http://schemas.microsoft.com/office/drawing/2014/main" val="3299592004"/>
                    </a:ext>
                  </a:extLst>
                </a:gridCol>
                <a:gridCol w="1274767">
                  <a:extLst>
                    <a:ext uri="{9D8B030D-6E8A-4147-A177-3AD203B41FA5}">
                      <a16:colId xmlns:a16="http://schemas.microsoft.com/office/drawing/2014/main" val="326809176"/>
                    </a:ext>
                  </a:extLst>
                </a:gridCol>
              </a:tblGrid>
              <a:tr h="5863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635396"/>
                  </a:ext>
                </a:extLst>
              </a:tr>
              <a:tr h="83117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0.9047619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0.9047619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0.9206349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0.9682540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571436"/>
                  </a:ext>
                </a:extLst>
              </a:tr>
              <a:tr h="83117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0.9439252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0.9439252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0.9626168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0.9626168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324257"/>
                  </a:ext>
                </a:extLst>
              </a:tr>
              <a:tr h="83117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Pos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Pred</a:t>
                      </a:r>
                      <a:r>
                        <a:rPr lang="en-US" b="1" dirty="0"/>
                        <a:t>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0.9047619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0.9047619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0.9354839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0.9384615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813734"/>
                  </a:ext>
                </a:extLst>
              </a:tr>
              <a:tr h="83117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Neg </a:t>
                      </a:r>
                      <a:r>
                        <a:rPr lang="en-US" b="1" dirty="0" err="1"/>
                        <a:t>Pred</a:t>
                      </a:r>
                      <a:r>
                        <a:rPr lang="en-US" b="1" dirty="0"/>
                        <a:t>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0.9439252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0.9439252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0.9537037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0.9809524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25718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DFA0242-E143-4F83-9150-B468C51987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7" t="4379" r="23335" b="4312"/>
          <a:stretch/>
        </p:blipFill>
        <p:spPr>
          <a:xfrm>
            <a:off x="7337503" y="1762770"/>
            <a:ext cx="4572000" cy="47443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3D3D52-36F0-41C0-AAE2-1365112D2292}"/>
              </a:ext>
            </a:extLst>
          </p:cNvPr>
          <p:cNvSpPr txBox="1"/>
          <p:nvPr/>
        </p:nvSpPr>
        <p:spPr>
          <a:xfrm>
            <a:off x="7482469" y="1168479"/>
            <a:ext cx="428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Average of 10 resamples data set</a:t>
            </a:r>
          </a:p>
        </p:txBody>
      </p:sp>
    </p:spTree>
    <p:extLst>
      <p:ext uri="{BB962C8B-B14F-4D97-AF65-F5344CB8AC3E}">
        <p14:creationId xmlns:p14="http://schemas.microsoft.com/office/powerpoint/2010/main" val="3861684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EDC7-CA5D-4FD6-BE36-0EC02E08D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23" y="142387"/>
            <a:ext cx="10515600" cy="772013"/>
          </a:xfrm>
        </p:spPr>
        <p:txBody>
          <a:bodyPr/>
          <a:lstStyle/>
          <a:p>
            <a:r>
              <a:rPr lang="en-US" dirty="0"/>
              <a:t>Rank Predictors: </a:t>
            </a:r>
            <a:r>
              <a:rPr lang="en-US" b="1" dirty="0">
                <a:solidFill>
                  <a:srgbClr val="FF0000"/>
                </a:solidFill>
              </a:rPr>
              <a:t>“_worst” set is important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2BFAAD-002A-4D09-A0CE-C694B465D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46" y="1303550"/>
            <a:ext cx="9143999" cy="5486400"/>
          </a:xfrm>
        </p:spPr>
      </p:pic>
    </p:spTree>
    <p:extLst>
      <p:ext uri="{BB962C8B-B14F-4D97-AF65-F5344CB8AC3E}">
        <p14:creationId xmlns:p14="http://schemas.microsoft.com/office/powerpoint/2010/main" val="857283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017C5-EA52-421C-8AAD-FDC6B80A9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54" y="107218"/>
            <a:ext cx="11629292" cy="74856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Worst set is more distinctive in malignant samples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7A964C-7591-488D-9AEC-25DA59A95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" y="1330272"/>
            <a:ext cx="4572000" cy="5486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BC4BA1-EC14-4728-AEC6-92E38FF81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984" y="1341423"/>
            <a:ext cx="4572000" cy="5486400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BFEDA1E-346F-4A17-8AE9-07A23E120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92509"/>
              </p:ext>
            </p:extLst>
          </p:nvPr>
        </p:nvGraphicFramePr>
        <p:xfrm>
          <a:off x="4617467" y="859066"/>
          <a:ext cx="3165330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9304">
                  <a:extLst>
                    <a:ext uri="{9D8B030D-6E8A-4147-A177-3AD203B41FA5}">
                      <a16:colId xmlns:a16="http://schemas.microsoft.com/office/drawing/2014/main" val="2288309694"/>
                    </a:ext>
                  </a:extLst>
                </a:gridCol>
                <a:gridCol w="1118013">
                  <a:extLst>
                    <a:ext uri="{9D8B030D-6E8A-4147-A177-3AD203B41FA5}">
                      <a16:colId xmlns:a16="http://schemas.microsoft.com/office/drawing/2014/main" val="2714024054"/>
                    </a:ext>
                  </a:extLst>
                </a:gridCol>
                <a:gridCol w="1118013">
                  <a:extLst>
                    <a:ext uri="{9D8B030D-6E8A-4147-A177-3AD203B41FA5}">
                      <a16:colId xmlns:a16="http://schemas.microsoft.com/office/drawing/2014/main" val="907004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P_</a:t>
                      </a:r>
                    </a:p>
                    <a:p>
                      <a:pPr algn="ctr"/>
                      <a:r>
                        <a:rPr lang="en-US" b="1" dirty="0"/>
                        <a:t>values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Concave.point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Radius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04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worst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1.863319e-65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3.839961e-55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288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2.746554e-52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2.328380e-51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9330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1.297386e-18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6.054321e-28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687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782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F50D-1BA2-4B75-A8EF-13C33EC96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A859A-E28B-40CF-996B-A643DB382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 good model among some classification models: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Logistic Regression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Classification Tree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Random Forest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rgbClr val="FF0000"/>
                </a:solidFill>
              </a:rPr>
              <a:t>SVM </a:t>
            </a:r>
            <a:r>
              <a:rPr lang="en-US" sz="3200" dirty="0">
                <a:solidFill>
                  <a:srgbClr val="FF0000"/>
                </a:solidFill>
              </a:rPr>
              <a:t>(sensitivity = 0.97, specificity = 0.96)</a:t>
            </a:r>
            <a:endParaRPr lang="en-US" sz="3200" b="1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Rank important features for future diagnosis/interpretation: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rgbClr val="FF0000"/>
                </a:solidFill>
              </a:rPr>
              <a:t>Worst Set is more important for detecting malignant patients</a:t>
            </a:r>
          </a:p>
        </p:txBody>
      </p:sp>
    </p:spTree>
    <p:extLst>
      <p:ext uri="{BB962C8B-B14F-4D97-AF65-F5344CB8AC3E}">
        <p14:creationId xmlns:p14="http://schemas.microsoft.com/office/powerpoint/2010/main" val="1059134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4141</TotalTime>
  <Words>339</Words>
  <Application>Microsoft Office PowerPoint</Application>
  <PresentationFormat>Widescreen</PresentationFormat>
  <Paragraphs>117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Breast Cancer Diagnosis using ML models</vt:lpstr>
      <vt:lpstr>ML models to predict breast cancer</vt:lpstr>
      <vt:lpstr>Goals</vt:lpstr>
      <vt:lpstr>Data Structure</vt:lpstr>
      <vt:lpstr>Model Selection: SVM</vt:lpstr>
      <vt:lpstr>Rank Predictors: “_worst” set is important</vt:lpstr>
      <vt:lpstr>Worst set is more distinctive in malignant samples 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Lele</dc:creator>
  <cp:lastModifiedBy>Lele</cp:lastModifiedBy>
  <cp:revision>30</cp:revision>
  <dcterms:created xsi:type="dcterms:W3CDTF">2017-07-10T15:10:14Z</dcterms:created>
  <dcterms:modified xsi:type="dcterms:W3CDTF">2017-07-13T19:13:04Z</dcterms:modified>
</cp:coreProperties>
</file>