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4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2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63195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Compresión de imágenes y vídeos vía Wavelets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 esta presentación, exploraremos cómo las Wavelets pueden ser utilizadas para comprimir imágenes y videos. Descubriremos qué son las Wavelets, las ventajas de su uso en compresión y los algoritmos empleados en este proceso.</a:t>
            </a:r>
            <a:endParaRPr lang="en-US" sz="1750" dirty="0"/>
          </a:p>
        </p:txBody>
      </p:sp>
      <p:pic>
        <p:nvPicPr>
          <p:cNvPr id="1026" name="Picture 2" descr="Wavelet Compression for Images - MATLAB &amp; Simulink">
            <a:extLst>
              <a:ext uri="{FF2B5EF4-FFF2-40B4-BE49-F238E27FC236}">
                <a16:creationId xmlns:a16="http://schemas.microsoft.com/office/drawing/2014/main" id="{E7FDC024-262C-4970-7B3C-A0B3F0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64"/>
          <a:stretch/>
        </p:blipFill>
        <p:spPr bwMode="auto">
          <a:xfrm>
            <a:off x="614990" y="1305465"/>
            <a:ext cx="5270356" cy="5229279"/>
          </a:xfrm>
          <a:prstGeom prst="rect">
            <a:avLst/>
          </a:prstGeom>
          <a:noFill/>
          <a:ln w="38100">
            <a:solidFill>
              <a:srgbClr val="FF726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037993" y="1176695"/>
            <a:ext cx="5638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Qué son las Wavelets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315408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6" name="Text 4"/>
          <p:cNvSpPr/>
          <p:nvPr/>
        </p:nvSpPr>
        <p:spPr>
          <a:xfrm>
            <a:off x="2260163" y="2537579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Análisis multiresolución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10693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Las Wavelets son funciones matemáticas que permiten realizar un análisis multiresolución de una señal.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315408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9" name="Text 7"/>
          <p:cNvSpPr/>
          <p:nvPr/>
        </p:nvSpPr>
        <p:spPr>
          <a:xfrm>
            <a:off x="7648456" y="2537579"/>
            <a:ext cx="3566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Representación de patrones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106936"/>
            <a:ext cx="49439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 utilizan para representar patrones en diferentes escalas y orientaciones, brindando una descripción detallada de la señal.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2" name="Text 10"/>
          <p:cNvSpPr/>
          <p:nvPr/>
        </p:nvSpPr>
        <p:spPr>
          <a:xfrm>
            <a:off x="2260163" y="4839653"/>
            <a:ext cx="4114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Decomposición y reconstrucción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09009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proceso de Wavelet transform permite descomponer y reconstruir una señal de manera eficiente en diferentes niveles de detalle.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5" name="Text 13"/>
          <p:cNvSpPr/>
          <p:nvPr/>
        </p:nvSpPr>
        <p:spPr>
          <a:xfrm>
            <a:off x="7648456" y="48396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Adaptabilidad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09009"/>
            <a:ext cx="49439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principal ventaja de las Wavelets es su capacidad para adaptarse a las características locales de la señal, capturando detalles importantes y reduciendo redundancias.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180630" y="594479"/>
            <a:ext cx="10269141" cy="1351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20"/>
              </a:lnSpc>
              <a:buNone/>
            </a:pPr>
            <a:r>
              <a:rPr lang="en-US" sz="425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Ventajas de la compresión de imágenes y vídeos con Wavelets</a:t>
            </a:r>
            <a:endParaRPr lang="en-US" sz="4256" dirty="0"/>
          </a:p>
        </p:txBody>
      </p:sp>
      <p:sp>
        <p:nvSpPr>
          <p:cNvPr id="5" name="Shape 3"/>
          <p:cNvSpPr/>
          <p:nvPr/>
        </p:nvSpPr>
        <p:spPr>
          <a:xfrm>
            <a:off x="2180630" y="2380731"/>
            <a:ext cx="486370" cy="486370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6" name="Text 4"/>
          <p:cNvSpPr/>
          <p:nvPr/>
        </p:nvSpPr>
        <p:spPr>
          <a:xfrm>
            <a:off x="2339935" y="2421212"/>
            <a:ext cx="167640" cy="405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2"/>
              </a:lnSpc>
              <a:buNone/>
            </a:pPr>
            <a:r>
              <a:rPr lang="en-US" sz="255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553" dirty="0"/>
          </a:p>
        </p:txBody>
      </p:sp>
      <p:sp>
        <p:nvSpPr>
          <p:cNvPr id="7" name="Text 5"/>
          <p:cNvSpPr/>
          <p:nvPr/>
        </p:nvSpPr>
        <p:spPr>
          <a:xfrm>
            <a:off x="2883098" y="2455026"/>
            <a:ext cx="4324112" cy="675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0"/>
              </a:lnSpc>
              <a:buNone/>
            </a:pPr>
            <a:r>
              <a:rPr lang="en-US" sz="212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Mayor relación compresión-calidad</a:t>
            </a:r>
            <a:endParaRPr lang="en-US" sz="2128" dirty="0"/>
          </a:p>
        </p:txBody>
      </p:sp>
      <p:sp>
        <p:nvSpPr>
          <p:cNvPr id="8" name="Text 6"/>
          <p:cNvSpPr/>
          <p:nvPr/>
        </p:nvSpPr>
        <p:spPr>
          <a:xfrm>
            <a:off x="2883098" y="3346685"/>
            <a:ext cx="4324112" cy="1383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4"/>
              </a:lnSpc>
              <a:buNone/>
            </a:pP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compresión con Wavelets permite obtener una mayor relación entre la tasa de compresión y la calidad de las imágenes y vídeos comprimidos.</a:t>
            </a:r>
            <a:endParaRPr lang="en-US" sz="1702" dirty="0"/>
          </a:p>
        </p:txBody>
      </p:sp>
      <p:sp>
        <p:nvSpPr>
          <p:cNvPr id="9" name="Shape 7"/>
          <p:cNvSpPr/>
          <p:nvPr/>
        </p:nvSpPr>
        <p:spPr>
          <a:xfrm>
            <a:off x="7423309" y="2380731"/>
            <a:ext cx="486370" cy="486370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0" name="Text 8"/>
          <p:cNvSpPr/>
          <p:nvPr/>
        </p:nvSpPr>
        <p:spPr>
          <a:xfrm>
            <a:off x="7582614" y="2421212"/>
            <a:ext cx="167640" cy="405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2"/>
              </a:lnSpc>
              <a:buNone/>
            </a:pPr>
            <a:r>
              <a:rPr lang="en-US" sz="255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553" dirty="0"/>
          </a:p>
        </p:txBody>
      </p:sp>
      <p:sp>
        <p:nvSpPr>
          <p:cNvPr id="11" name="Text 9"/>
          <p:cNvSpPr/>
          <p:nvPr/>
        </p:nvSpPr>
        <p:spPr>
          <a:xfrm>
            <a:off x="8125778" y="2455026"/>
            <a:ext cx="4324112" cy="675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0"/>
              </a:lnSpc>
              <a:buNone/>
            </a:pPr>
            <a:r>
              <a:rPr lang="en-US" sz="212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Preservación de detalles importantes</a:t>
            </a:r>
            <a:endParaRPr lang="en-US" sz="2128" dirty="0"/>
          </a:p>
        </p:txBody>
      </p:sp>
      <p:sp>
        <p:nvSpPr>
          <p:cNvPr id="12" name="Text 10"/>
          <p:cNvSpPr/>
          <p:nvPr/>
        </p:nvSpPr>
        <p:spPr>
          <a:xfrm>
            <a:off x="8125778" y="3346685"/>
            <a:ext cx="4603086" cy="1383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4"/>
              </a:lnSpc>
              <a:buNone/>
            </a:pP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Las Wavelets preservan los detalles relevantes de la imagen o video original mientras eliminan información redundante, logrando una mejor reproducción visual.</a:t>
            </a:r>
            <a:endParaRPr lang="en-US" sz="1702" dirty="0"/>
          </a:p>
        </p:txBody>
      </p:sp>
      <p:sp>
        <p:nvSpPr>
          <p:cNvPr id="13" name="Shape 11"/>
          <p:cNvSpPr/>
          <p:nvPr/>
        </p:nvSpPr>
        <p:spPr>
          <a:xfrm>
            <a:off x="2180630" y="5115120"/>
            <a:ext cx="486370" cy="486370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4" name="Text 12"/>
          <p:cNvSpPr/>
          <p:nvPr/>
        </p:nvSpPr>
        <p:spPr>
          <a:xfrm>
            <a:off x="2339935" y="5155602"/>
            <a:ext cx="167640" cy="405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2"/>
              </a:lnSpc>
              <a:buNone/>
            </a:pPr>
            <a:r>
              <a:rPr lang="en-US" sz="255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553" dirty="0"/>
          </a:p>
        </p:txBody>
      </p:sp>
      <p:sp>
        <p:nvSpPr>
          <p:cNvPr id="15" name="Text 13"/>
          <p:cNvSpPr/>
          <p:nvPr/>
        </p:nvSpPr>
        <p:spPr>
          <a:xfrm>
            <a:off x="2883098" y="5189415"/>
            <a:ext cx="3154680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0"/>
              </a:lnSpc>
              <a:buNone/>
            </a:pPr>
            <a:r>
              <a:rPr lang="en-US" sz="212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Menor tamaño de archivo</a:t>
            </a:r>
            <a:endParaRPr lang="en-US" sz="2128" dirty="0"/>
          </a:p>
        </p:txBody>
      </p:sp>
      <p:sp>
        <p:nvSpPr>
          <p:cNvPr id="16" name="Text 14"/>
          <p:cNvSpPr/>
          <p:nvPr/>
        </p:nvSpPr>
        <p:spPr>
          <a:xfrm>
            <a:off x="2883098" y="5743294"/>
            <a:ext cx="4324112" cy="1383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4"/>
              </a:lnSpc>
              <a:buNone/>
            </a:pP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compresión con Wavelets reduce significativamente el tamaño de los archivos, lo que facilita su almacenamiento y transmisión.</a:t>
            </a:r>
            <a:endParaRPr lang="en-US" sz="1702" dirty="0"/>
          </a:p>
        </p:txBody>
      </p:sp>
      <p:sp>
        <p:nvSpPr>
          <p:cNvPr id="17" name="Shape 15"/>
          <p:cNvSpPr/>
          <p:nvPr/>
        </p:nvSpPr>
        <p:spPr>
          <a:xfrm>
            <a:off x="7423309" y="5115120"/>
            <a:ext cx="486370" cy="486370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8" name="Text 16"/>
          <p:cNvSpPr/>
          <p:nvPr/>
        </p:nvSpPr>
        <p:spPr>
          <a:xfrm>
            <a:off x="7582614" y="5155602"/>
            <a:ext cx="167640" cy="405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2"/>
              </a:lnSpc>
              <a:buNone/>
            </a:pPr>
            <a:r>
              <a:rPr lang="en-US" sz="255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553" dirty="0"/>
          </a:p>
        </p:txBody>
      </p:sp>
      <p:sp>
        <p:nvSpPr>
          <p:cNvPr id="19" name="Text 17"/>
          <p:cNvSpPr/>
          <p:nvPr/>
        </p:nvSpPr>
        <p:spPr>
          <a:xfrm>
            <a:off x="8125778" y="5189415"/>
            <a:ext cx="3429000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0"/>
              </a:lnSpc>
              <a:buNone/>
            </a:pPr>
            <a:r>
              <a:rPr lang="en-US" sz="212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Flexibilidad en el acceso</a:t>
            </a:r>
            <a:endParaRPr lang="en-US" sz="2128" dirty="0"/>
          </a:p>
        </p:txBody>
      </p:sp>
      <p:sp>
        <p:nvSpPr>
          <p:cNvPr id="20" name="Text 18"/>
          <p:cNvSpPr/>
          <p:nvPr/>
        </p:nvSpPr>
        <p:spPr>
          <a:xfrm>
            <a:off x="8125778" y="5743294"/>
            <a:ext cx="4324112" cy="17293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4"/>
              </a:lnSpc>
              <a:buNone/>
            </a:pP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compresión con Wavelets permite una navegación rápida y flexible dentro de los archivos comprimidos, facilitando la búsqueda y reproducción selectiva de contenido.</a:t>
            </a:r>
            <a:endParaRPr lang="en-US" sz="170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1764383" y="515711"/>
            <a:ext cx="11126400" cy="1234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4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Proceso de compresión utilizando Wavelets</a:t>
            </a:r>
            <a:endParaRPr lang="en-US" sz="4200" dirty="0"/>
          </a:p>
        </p:txBody>
      </p:sp>
      <p:sp>
        <p:nvSpPr>
          <p:cNvPr id="5" name="Shape 3"/>
          <p:cNvSpPr/>
          <p:nvPr/>
        </p:nvSpPr>
        <p:spPr>
          <a:xfrm>
            <a:off x="7302937" y="1933183"/>
            <a:ext cx="24646" cy="5514380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6" name="Shape 4"/>
          <p:cNvSpPr/>
          <p:nvPr/>
        </p:nvSpPr>
        <p:spPr>
          <a:xfrm>
            <a:off x="7537371" y="2297336"/>
            <a:ext cx="691277" cy="24646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7" name="Shape 5"/>
          <p:cNvSpPr/>
          <p:nvPr/>
        </p:nvSpPr>
        <p:spPr>
          <a:xfrm>
            <a:off x="7093029" y="2087488"/>
            <a:ext cx="444341" cy="444341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8" name="Text 6"/>
          <p:cNvSpPr/>
          <p:nvPr/>
        </p:nvSpPr>
        <p:spPr>
          <a:xfrm>
            <a:off x="7239000" y="2124517"/>
            <a:ext cx="15240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333" dirty="0"/>
          </a:p>
        </p:txBody>
      </p:sp>
      <p:sp>
        <p:nvSpPr>
          <p:cNvPr id="9" name="Text 7"/>
          <p:cNvSpPr/>
          <p:nvPr/>
        </p:nvSpPr>
        <p:spPr>
          <a:xfrm>
            <a:off x="8401407" y="2130589"/>
            <a:ext cx="197500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Análisis</a:t>
            </a: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8401407" y="2636604"/>
            <a:ext cx="3604617" cy="9479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8"/>
              </a:lnSpc>
              <a:buNone/>
            </a:pPr>
            <a:r>
              <a:rPr lang="en-US" sz="155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señal original se descompone en diferentes niveles de resolución utilizando la transformada Wavelet.</a:t>
            </a:r>
            <a:endParaRPr lang="en-US" sz="1555" dirty="0"/>
          </a:p>
        </p:txBody>
      </p:sp>
      <p:sp>
        <p:nvSpPr>
          <p:cNvPr id="11" name="Shape 9"/>
          <p:cNvSpPr/>
          <p:nvPr/>
        </p:nvSpPr>
        <p:spPr>
          <a:xfrm>
            <a:off x="6401753" y="3284721"/>
            <a:ext cx="691277" cy="24646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2" name="Shape 10"/>
          <p:cNvSpPr/>
          <p:nvPr/>
        </p:nvSpPr>
        <p:spPr>
          <a:xfrm>
            <a:off x="7093029" y="3074874"/>
            <a:ext cx="444341" cy="444341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3" name="Text 11"/>
          <p:cNvSpPr/>
          <p:nvPr/>
        </p:nvSpPr>
        <p:spPr>
          <a:xfrm>
            <a:off x="7239000" y="3111902"/>
            <a:ext cx="15240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333" dirty="0"/>
          </a:p>
        </p:txBody>
      </p:sp>
      <p:sp>
        <p:nvSpPr>
          <p:cNvPr id="14" name="Text 12"/>
          <p:cNvSpPr/>
          <p:nvPr/>
        </p:nvSpPr>
        <p:spPr>
          <a:xfrm>
            <a:off x="4253984" y="3117974"/>
            <a:ext cx="197500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Cuantización</a:t>
            </a: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2624376" y="3623990"/>
            <a:ext cx="3604617" cy="12639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88"/>
              </a:lnSpc>
              <a:buNone/>
            </a:pPr>
            <a:r>
              <a:rPr lang="en-US" sz="155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Los coeficientes resultantes de la descomposición son cuantizados para eliminar información redundante basada en su importancia percibida.</a:t>
            </a:r>
            <a:endParaRPr lang="en-US" sz="1555" dirty="0"/>
          </a:p>
        </p:txBody>
      </p:sp>
      <p:sp>
        <p:nvSpPr>
          <p:cNvPr id="16" name="Shape 14"/>
          <p:cNvSpPr/>
          <p:nvPr/>
        </p:nvSpPr>
        <p:spPr>
          <a:xfrm>
            <a:off x="7537371" y="4465821"/>
            <a:ext cx="691277" cy="24646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7" name="Shape 15"/>
          <p:cNvSpPr/>
          <p:nvPr/>
        </p:nvSpPr>
        <p:spPr>
          <a:xfrm>
            <a:off x="7093029" y="4255974"/>
            <a:ext cx="444341" cy="444341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8" name="Text 16"/>
          <p:cNvSpPr/>
          <p:nvPr/>
        </p:nvSpPr>
        <p:spPr>
          <a:xfrm>
            <a:off x="7239000" y="4293002"/>
            <a:ext cx="15240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333" dirty="0"/>
          </a:p>
        </p:txBody>
      </p:sp>
      <p:sp>
        <p:nvSpPr>
          <p:cNvPr id="19" name="Text 17"/>
          <p:cNvSpPr/>
          <p:nvPr/>
        </p:nvSpPr>
        <p:spPr>
          <a:xfrm>
            <a:off x="8401407" y="4299074"/>
            <a:ext cx="197500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Codificación</a:t>
            </a:r>
            <a:endParaRPr lang="en-US" sz="1944" dirty="0"/>
          </a:p>
        </p:txBody>
      </p:sp>
      <p:sp>
        <p:nvSpPr>
          <p:cNvPr id="20" name="Text 18"/>
          <p:cNvSpPr/>
          <p:nvPr/>
        </p:nvSpPr>
        <p:spPr>
          <a:xfrm>
            <a:off x="8401407" y="4805090"/>
            <a:ext cx="3604617" cy="12639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8"/>
              </a:lnSpc>
              <a:buNone/>
            </a:pPr>
            <a:r>
              <a:rPr lang="en-US" sz="155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Los coeficientes cuantizados se codifican de manera eficiente utilizando técnicas de compresión, como la codificación Huffman.</a:t>
            </a:r>
            <a:endParaRPr lang="en-US" sz="1555" dirty="0"/>
          </a:p>
        </p:txBody>
      </p:sp>
      <p:sp>
        <p:nvSpPr>
          <p:cNvPr id="21" name="Shape 19"/>
          <p:cNvSpPr/>
          <p:nvPr/>
        </p:nvSpPr>
        <p:spPr>
          <a:xfrm>
            <a:off x="6401753" y="5646921"/>
            <a:ext cx="691277" cy="24646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22" name="Shape 20"/>
          <p:cNvSpPr/>
          <p:nvPr/>
        </p:nvSpPr>
        <p:spPr>
          <a:xfrm>
            <a:off x="7093029" y="5437074"/>
            <a:ext cx="444341" cy="444341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23" name="Text 21"/>
          <p:cNvSpPr/>
          <p:nvPr/>
        </p:nvSpPr>
        <p:spPr>
          <a:xfrm>
            <a:off x="7239000" y="5474102"/>
            <a:ext cx="15240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333" dirty="0"/>
          </a:p>
        </p:txBody>
      </p:sp>
      <p:sp>
        <p:nvSpPr>
          <p:cNvPr id="24" name="Text 22"/>
          <p:cNvSpPr/>
          <p:nvPr/>
        </p:nvSpPr>
        <p:spPr>
          <a:xfrm>
            <a:off x="4253984" y="5480174"/>
            <a:ext cx="197500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Decodificación</a:t>
            </a:r>
            <a:endParaRPr lang="en-US" sz="1944" dirty="0"/>
          </a:p>
        </p:txBody>
      </p:sp>
      <p:sp>
        <p:nvSpPr>
          <p:cNvPr id="25" name="Text 23"/>
          <p:cNvSpPr/>
          <p:nvPr/>
        </p:nvSpPr>
        <p:spPr>
          <a:xfrm>
            <a:off x="2624376" y="5986190"/>
            <a:ext cx="3604617" cy="12639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88"/>
              </a:lnSpc>
              <a:buNone/>
            </a:pPr>
            <a:r>
              <a:rPr lang="en-US" sz="155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Los coeficientes codificados se decodifican y reconstruyen utilizando el proceso inverso, y se obtiene una versión comprimida de la señal original.</a:t>
            </a:r>
            <a:endParaRPr lang="en-US" sz="155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968865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1223496" y="421839"/>
            <a:ext cx="12183407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Algoritmos y técnicas empleadas en la compresión con Wavelets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482088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3887270"/>
            <a:ext cx="19812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Transformada Wavelet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285772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cálculo de la transformada Wavelet se basa en funciones Kernel específicas, como la DWT y la SWT.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1482088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3887389"/>
            <a:ext cx="27736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Cuantización de Coeficientes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285891"/>
            <a:ext cx="3577471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cuantización determina el nivel de precisión con el cual se representan los coeficientes Wavelet, influyendo en la calidad y la tasa de compresión.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5514021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7919202"/>
            <a:ext cx="19812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Codificación Huffman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621167" y="8546306"/>
            <a:ext cx="3577352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codificación Huffman es un algoritmo utilizado para comprimir los coeficientes cuantizados, aprovechando las frecuencias de aparición de los símbolos.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762" y="5514021"/>
            <a:ext cx="3577471" cy="22109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1762" y="7919321"/>
            <a:ext cx="24765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Reconstrucción de Señales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7431762" y="8546425"/>
            <a:ext cx="357747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proceso de reconstrucción permite obtener una versión aproximada de la señal original a partir de los coeficientes cuantizados.</a:t>
            </a:r>
            <a:endParaRPr lang="en-US" sz="12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4" name="Text 2"/>
          <p:cNvSpPr/>
          <p:nvPr/>
        </p:nvSpPr>
        <p:spPr>
          <a:xfrm>
            <a:off x="7770498" y="652969"/>
            <a:ext cx="6093779" cy="809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05"/>
              </a:lnSpc>
              <a:buNone/>
            </a:pPr>
            <a:r>
              <a:rPr lang="en-US" sz="424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Compresión</a:t>
            </a:r>
            <a:r>
              <a:rPr lang="en-US" sz="42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</a:t>
            </a:r>
            <a:r>
              <a:rPr lang="en-US" sz="424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imágenes</a:t>
            </a:r>
            <a:endParaRPr lang="en-US" sz="4244" dirty="0"/>
          </a:p>
        </p:txBody>
      </p:sp>
      <p:pic>
        <p:nvPicPr>
          <p:cNvPr id="20" name="Imagen 19" descr="Imagen en blanco y negro de una mujer con un sombrero en la cabeza&#10;&#10;Descripción generada automáticamente">
            <a:extLst>
              <a:ext uri="{FF2B5EF4-FFF2-40B4-BE49-F238E27FC236}">
                <a16:creationId xmlns:a16="http://schemas.microsoft.com/office/drawing/2014/main" id="{796D9849-AD5A-1CB8-959F-170D7AF13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7" y="1219247"/>
            <a:ext cx="2947505" cy="2947505"/>
          </a:xfrm>
          <a:prstGeom prst="rect">
            <a:avLst/>
          </a:prstGeom>
          <a:ln w="19050">
            <a:solidFill>
              <a:srgbClr val="FF726D"/>
            </a:solidFill>
          </a:ln>
        </p:spPr>
      </p:pic>
      <p:pic>
        <p:nvPicPr>
          <p:cNvPr id="22" name="Imagen 21" descr="Imagen en blanco y negro de una mujer con un sombrero&#10;&#10;Descripción generada automáticamente">
            <a:extLst>
              <a:ext uri="{FF2B5EF4-FFF2-40B4-BE49-F238E27FC236}">
                <a16:creationId xmlns:a16="http://schemas.microsoft.com/office/drawing/2014/main" id="{DD355F6F-0A45-ACB9-52D2-B684743A3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869" y="1219247"/>
            <a:ext cx="2947505" cy="2947505"/>
          </a:xfrm>
          <a:prstGeom prst="rect">
            <a:avLst/>
          </a:prstGeom>
          <a:ln w="19050">
            <a:solidFill>
              <a:srgbClr val="FF726D"/>
            </a:solidFill>
          </a:ln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A07AC38-560C-4248-84F2-3208824A7D01}"/>
              </a:ext>
            </a:extLst>
          </p:cNvPr>
          <p:cNvSpPr txBox="1"/>
          <p:nvPr/>
        </p:nvSpPr>
        <p:spPr>
          <a:xfrm>
            <a:off x="1111827" y="4165859"/>
            <a:ext cx="2556793" cy="38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726D"/>
                </a:solidFill>
              </a:rPr>
              <a:t>Imagen original – 257kB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9160D0-1897-0D10-691A-4B32AE9BE294}"/>
              </a:ext>
            </a:extLst>
          </p:cNvPr>
          <p:cNvSpPr txBox="1"/>
          <p:nvPr/>
        </p:nvSpPr>
        <p:spPr>
          <a:xfrm>
            <a:off x="4738254" y="4165859"/>
            <a:ext cx="2447529" cy="38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726D"/>
                </a:solidFill>
              </a:rPr>
              <a:t>“</a:t>
            </a:r>
            <a:r>
              <a:rPr lang="es-ES" dirty="0" err="1">
                <a:solidFill>
                  <a:srgbClr val="FF726D"/>
                </a:solidFill>
              </a:rPr>
              <a:t>haar</a:t>
            </a:r>
            <a:r>
              <a:rPr lang="es-ES" dirty="0">
                <a:solidFill>
                  <a:srgbClr val="FF726D"/>
                </a:solidFill>
              </a:rPr>
              <a:t>”, </a:t>
            </a:r>
            <a:r>
              <a:rPr lang="es-ES" dirty="0" err="1">
                <a:solidFill>
                  <a:srgbClr val="FF726D"/>
                </a:solidFill>
              </a:rPr>
              <a:t>th</a:t>
            </a:r>
            <a:r>
              <a:rPr lang="es-ES" dirty="0">
                <a:solidFill>
                  <a:srgbClr val="FF726D"/>
                </a:solidFill>
              </a:rPr>
              <a:t> = 5 – 105kB</a:t>
            </a:r>
          </a:p>
        </p:txBody>
      </p:sp>
      <p:pic>
        <p:nvPicPr>
          <p:cNvPr id="26" name="Imagen 25" descr="Imagen en blanco y negro de una mujer con un sombrero&#10;&#10;Descripción generada automáticamente">
            <a:extLst>
              <a:ext uri="{FF2B5EF4-FFF2-40B4-BE49-F238E27FC236}">
                <a16:creationId xmlns:a16="http://schemas.microsoft.com/office/drawing/2014/main" id="{761BEA3F-43F7-C5B5-48A4-FCA9CA150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869" y="4543082"/>
            <a:ext cx="2947505" cy="2947505"/>
          </a:xfrm>
          <a:prstGeom prst="rect">
            <a:avLst/>
          </a:prstGeom>
          <a:ln w="19050">
            <a:solidFill>
              <a:srgbClr val="FF726D"/>
            </a:solidFill>
          </a:ln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2B24AB9-3B5B-8E4C-7402-647C2F5B3ADB}"/>
              </a:ext>
            </a:extLst>
          </p:cNvPr>
          <p:cNvSpPr txBox="1"/>
          <p:nvPr/>
        </p:nvSpPr>
        <p:spPr>
          <a:xfrm>
            <a:off x="4821382" y="7484295"/>
            <a:ext cx="2447529" cy="38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726D"/>
                </a:solidFill>
              </a:rPr>
              <a:t>“db2”, </a:t>
            </a:r>
            <a:r>
              <a:rPr lang="es-ES" dirty="0" err="1">
                <a:solidFill>
                  <a:srgbClr val="FF726D"/>
                </a:solidFill>
              </a:rPr>
              <a:t>th</a:t>
            </a:r>
            <a:r>
              <a:rPr lang="es-ES" dirty="0">
                <a:solidFill>
                  <a:srgbClr val="FF726D"/>
                </a:solidFill>
              </a:rPr>
              <a:t> = 5 – 136kB</a:t>
            </a:r>
          </a:p>
        </p:txBody>
      </p:sp>
      <p:pic>
        <p:nvPicPr>
          <p:cNvPr id="29" name="Imagen 28" descr="Imagen en blanco y negro de una mujer con un sombrero&#10;&#10;Descripción generada automáticamente">
            <a:extLst>
              <a:ext uri="{FF2B5EF4-FFF2-40B4-BE49-F238E27FC236}">
                <a16:creationId xmlns:a16="http://schemas.microsoft.com/office/drawing/2014/main" id="{EAD40E27-65A4-8417-70AC-68F518DE1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17" y="4548074"/>
            <a:ext cx="2947505" cy="2947505"/>
          </a:xfrm>
          <a:prstGeom prst="rect">
            <a:avLst/>
          </a:prstGeom>
          <a:ln w="19050">
            <a:solidFill>
              <a:srgbClr val="FF726D"/>
            </a:solidFill>
          </a:ln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82DE4CAC-4DBE-F021-F830-1B05BA8A356A}"/>
              </a:ext>
            </a:extLst>
          </p:cNvPr>
          <p:cNvSpPr txBox="1"/>
          <p:nvPr/>
        </p:nvSpPr>
        <p:spPr>
          <a:xfrm>
            <a:off x="1139231" y="7484295"/>
            <a:ext cx="2637240" cy="38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726D"/>
                </a:solidFill>
              </a:rPr>
              <a:t>“</a:t>
            </a:r>
            <a:r>
              <a:rPr lang="es-ES" dirty="0" err="1">
                <a:solidFill>
                  <a:srgbClr val="FF726D"/>
                </a:solidFill>
              </a:rPr>
              <a:t>haar</a:t>
            </a:r>
            <a:r>
              <a:rPr lang="es-ES" dirty="0">
                <a:solidFill>
                  <a:srgbClr val="FF726D"/>
                </a:solidFill>
              </a:rPr>
              <a:t>”, </a:t>
            </a:r>
            <a:r>
              <a:rPr lang="es-ES" dirty="0" err="1">
                <a:solidFill>
                  <a:srgbClr val="FF726D"/>
                </a:solidFill>
              </a:rPr>
              <a:t>th</a:t>
            </a:r>
            <a:r>
              <a:rPr lang="es-ES" dirty="0">
                <a:solidFill>
                  <a:srgbClr val="FF726D"/>
                </a:solidFill>
              </a:rPr>
              <a:t> = 0.1 – 146kB</a:t>
            </a:r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DA8D4-6D5F-5D19-15E5-E0A43B3767B3}"/>
              </a:ext>
            </a:extLst>
          </p:cNvPr>
          <p:cNvSpPr/>
          <p:nvPr/>
        </p:nvSpPr>
        <p:spPr>
          <a:xfrm>
            <a:off x="7966995" y="1963178"/>
            <a:ext cx="5780178" cy="35024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4"/>
              </a:lnSpc>
              <a:buNone/>
            </a:pP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 lo relative a la compression de </a:t>
            </a:r>
            <a:r>
              <a:rPr lang="en-US" sz="1702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imagenes</a:t>
            </a: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via Wavelets hay </a:t>
            </a:r>
            <a:r>
              <a:rPr lang="en-US" sz="1702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varios</a:t>
            </a: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702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parámetros</a:t>
            </a: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 </a:t>
            </a:r>
            <a:r>
              <a:rPr lang="en-US" sz="1702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tener</a:t>
            </a: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702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</a:t>
            </a: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702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cuenta</a:t>
            </a:r>
            <a:endParaRPr lang="en-US" sz="1702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24"/>
              </a:lnSpc>
              <a:buNone/>
            </a:pPr>
            <a:endParaRPr lang="en-US" sz="1702" dirty="0">
              <a:solidFill>
                <a:srgbClr val="DAD1E6"/>
              </a:solidFill>
              <a:latin typeface="Fira Sans" pitchFamily="34" charset="0"/>
            </a:endParaRPr>
          </a:p>
          <a:p>
            <a:pPr marL="285750" indent="-285750">
              <a:lnSpc>
                <a:spcPts val="2724"/>
              </a:lnSpc>
              <a:buFont typeface="Arial" panose="020B0604020202020204" pitchFamily="34" charset="0"/>
              <a:buChar char="•"/>
            </a:pPr>
            <a:r>
              <a:rPr lang="en-US" sz="1702" dirty="0">
                <a:solidFill>
                  <a:srgbClr val="DAD1E6"/>
                </a:solidFill>
                <a:latin typeface="Fira Sans" pitchFamily="34" charset="0"/>
              </a:rPr>
              <a:t>Familia de wavelets:</a:t>
            </a:r>
          </a:p>
          <a:p>
            <a:pPr marL="285750" indent="-285750">
              <a:lnSpc>
                <a:spcPts val="2724"/>
              </a:lnSpc>
              <a:buFont typeface="Arial" panose="020B0604020202020204" pitchFamily="34" charset="0"/>
              <a:buChar char="•"/>
            </a:pPr>
            <a:endParaRPr lang="en-US" sz="1702" dirty="0">
              <a:solidFill>
                <a:srgbClr val="DAD1E6"/>
              </a:solidFill>
              <a:latin typeface="Fira Sans" pitchFamily="34" charset="0"/>
            </a:endParaRPr>
          </a:p>
          <a:p>
            <a:pPr marL="285750" indent="-285750">
              <a:lnSpc>
                <a:spcPts val="2724"/>
              </a:lnSpc>
              <a:buFont typeface="Arial" panose="020B0604020202020204" pitchFamily="34" charset="0"/>
              <a:buChar char="•"/>
            </a:pPr>
            <a:r>
              <a:rPr lang="en-US" sz="1702" dirty="0">
                <a:solidFill>
                  <a:srgbClr val="DAD1E6"/>
                </a:solidFill>
                <a:latin typeface="Fira Sans" pitchFamily="34" charset="0"/>
              </a:rPr>
              <a:t>Umbral</a:t>
            </a:r>
            <a:endParaRPr lang="en-US" sz="170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037993" y="6518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Aplicaciones de la compresión de imágenes y vídeos con Wavelets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84953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6" name="Text 4"/>
          <p:cNvSpPr/>
          <p:nvPr/>
        </p:nvSpPr>
        <p:spPr>
          <a:xfrm>
            <a:off x="2260163" y="2707124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Telecomunicaciones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76481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compresión de imágenes y vídeos con Wavelets ha permitido una transmisión eficiente a través de redes de comunicación con ancho de banda limitado.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84953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9" name="Text 7"/>
          <p:cNvSpPr/>
          <p:nvPr/>
        </p:nvSpPr>
        <p:spPr>
          <a:xfrm>
            <a:off x="7648456" y="2707124"/>
            <a:ext cx="3154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Almacenamiento de datos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7648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compresión wavelet ha reducido el espacio de almacenamiento requerido para archivos multimedia, facilitando su gestión y respaldo.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2" name="Text 10"/>
          <p:cNvSpPr/>
          <p:nvPr/>
        </p:nvSpPr>
        <p:spPr>
          <a:xfrm>
            <a:off x="2260163" y="5364599"/>
            <a:ext cx="4526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Procesamiento de imágenes médicas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933956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Las Wavelets se utilizan en aplicaciones médicas para comprimir y mejorar la calidad de las imágenes, facilitando un diagnóstico preciso.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5" name="Text 13"/>
          <p:cNvSpPr/>
          <p:nvPr/>
        </p:nvSpPr>
        <p:spPr>
          <a:xfrm>
            <a:off x="7648456" y="5364599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Vigilancia y seguridad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933956"/>
            <a:ext cx="49439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Los sistemas de vigilancia y seguridad utilizan la compresión con Wavelets para almacenar y transmitir imágenes y vídeos de manera eficiente, sin comprometer la calidad.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037993" y="2140267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Conclusiones y perspectivas del uso de Wavelets en compresión de imágenes y vídeos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667726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compresión de imágenes y vídeos con Wavelets ha revolucionado la forma en que almacenamos, transmitimos y visualizamos contenido multimedia. A medida que la tecnología avanza, es probable que veamos mejoras continuas en los algoritmos y técnicas empleadas, brindando una mayor calidad visual con una menor carga de datos.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676784" y="612803"/>
            <a:ext cx="4601798" cy="748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Código </a:t>
            </a:r>
            <a:r>
              <a:rPr lang="en-US" sz="437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utilizado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113202" y="1654363"/>
            <a:ext cx="11023381" cy="57751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compress_image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wavelet_family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image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array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image_array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Decompose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specified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wavelet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family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coeffs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pywt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dwt2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image_array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wavelet_family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Discard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coefficients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compress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image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compressed_coeffs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pywt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s-E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coeffs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Reconstruct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image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compressed_image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pywt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idwt2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compressed_coeffs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wavelet_family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array back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image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compressed_image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fromarray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uint8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compressed_image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compressed_image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usage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'data/Lena.png'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wavelet_family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haar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compressed_image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compress_image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wavelet_family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compressed_image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compressed_image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"./data/</a:t>
            </a:r>
            <a:r>
              <a:rPr lang="es-E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Lena_comp_haar.png"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"PNG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047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929</Words>
  <Application>Microsoft Office PowerPoint</Application>
  <PresentationFormat>Personalizado</PresentationFormat>
  <Paragraphs>97</Paragraphs>
  <Slides>9</Slides>
  <Notes>9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Fira Sans</vt:lpstr>
      <vt:lpstr>Inconsolata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Pablo Vicente Martínez</cp:lastModifiedBy>
  <cp:revision>2</cp:revision>
  <dcterms:created xsi:type="dcterms:W3CDTF">2023-10-23T11:40:33Z</dcterms:created>
  <dcterms:modified xsi:type="dcterms:W3CDTF">2023-10-23T13:19:37Z</dcterms:modified>
</cp:coreProperties>
</file>