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4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Compresión de imágenes y vídeos vía Wavelets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 esta presentación, exploraremos cómo las Wavelets pueden ser utilizadas para comprimir imágenes y videos. Descubriremos qué son las Wavelets, las ventajas de su uso en compresión y los algoritmos empleados en este proceso.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78024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755958"/>
            <a:ext cx="28346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Jesús Martínez Leal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037993" y="1176695"/>
            <a:ext cx="5638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Qué son las Wavelets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15408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4"/>
          <p:cNvSpPr/>
          <p:nvPr/>
        </p:nvSpPr>
        <p:spPr>
          <a:xfrm>
            <a:off x="2260163" y="2537579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Análisis multiresolución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10693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Las Wavelets son funciones matemáticas que permiten realizar un análisis multiresolución de una señal.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315408"/>
            <a:ext cx="5166122" cy="2079903"/>
          </a:xfrm>
          <a:prstGeom prst="roundRect">
            <a:avLst>
              <a:gd name="adj" fmla="val 320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9" name="Text 7"/>
          <p:cNvSpPr/>
          <p:nvPr/>
        </p:nvSpPr>
        <p:spPr>
          <a:xfrm>
            <a:off x="7648456" y="2537579"/>
            <a:ext cx="3566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Representación de patrones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10693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 utilizan para representar patrones en diferentes escalas y orientaciones, brindando una descripción detallada de la señal.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2" name="Text 10"/>
          <p:cNvSpPr/>
          <p:nvPr/>
        </p:nvSpPr>
        <p:spPr>
          <a:xfrm>
            <a:off x="2260163" y="4839653"/>
            <a:ext cx="4114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Decomposición y reconstrucción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09009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proceso de Wavelet transform permite descomponer y reconstruir una señal de manera eficiente en diferentes niveles de detalle.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5" name="Text 13"/>
          <p:cNvSpPr/>
          <p:nvPr/>
        </p:nvSpPr>
        <p:spPr>
          <a:xfrm>
            <a:off x="7648456" y="48396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Adaptabilidad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09009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principal ventaja de las Wavelets es su capacidad para adaptarse a las características locales de la señal, capturando detalles importantes y reduciendo redundancias.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180630" y="594479"/>
            <a:ext cx="10269141" cy="1351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20"/>
              </a:lnSpc>
              <a:buNone/>
            </a:pPr>
            <a:r>
              <a:rPr lang="en-US" sz="425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Ventajas de la compresión de imágenes y vídeos con Wavelets</a:t>
            </a:r>
            <a:endParaRPr lang="en-US" sz="4256" dirty="0"/>
          </a:p>
        </p:txBody>
      </p:sp>
      <p:sp>
        <p:nvSpPr>
          <p:cNvPr id="5" name="Shape 3"/>
          <p:cNvSpPr/>
          <p:nvPr/>
        </p:nvSpPr>
        <p:spPr>
          <a:xfrm>
            <a:off x="2180630" y="2546985"/>
            <a:ext cx="486370" cy="486370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4"/>
          <p:cNvSpPr/>
          <p:nvPr/>
        </p:nvSpPr>
        <p:spPr>
          <a:xfrm>
            <a:off x="2339935" y="2587466"/>
            <a:ext cx="16764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553" dirty="0"/>
          </a:p>
        </p:txBody>
      </p:sp>
      <p:sp>
        <p:nvSpPr>
          <p:cNvPr id="7" name="Text 5"/>
          <p:cNvSpPr/>
          <p:nvPr/>
        </p:nvSpPr>
        <p:spPr>
          <a:xfrm>
            <a:off x="2883098" y="2621280"/>
            <a:ext cx="4324112" cy="675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Mayor relación compresión-calidad</a:t>
            </a:r>
            <a:endParaRPr lang="en-US" sz="2128" dirty="0"/>
          </a:p>
        </p:txBody>
      </p:sp>
      <p:sp>
        <p:nvSpPr>
          <p:cNvPr id="8" name="Text 6"/>
          <p:cNvSpPr/>
          <p:nvPr/>
        </p:nvSpPr>
        <p:spPr>
          <a:xfrm>
            <a:off x="2883098" y="3512939"/>
            <a:ext cx="4324112" cy="1383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con Wavelets permite obtener una mayor relación entre la tasa de compresión y la calidad de las imágenes y vídeos comprimidos.</a:t>
            </a:r>
            <a:endParaRPr lang="en-US" sz="1702" dirty="0"/>
          </a:p>
        </p:txBody>
      </p:sp>
      <p:sp>
        <p:nvSpPr>
          <p:cNvPr id="9" name="Shape 7"/>
          <p:cNvSpPr/>
          <p:nvPr/>
        </p:nvSpPr>
        <p:spPr>
          <a:xfrm>
            <a:off x="7423309" y="2546985"/>
            <a:ext cx="486370" cy="486370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0" name="Text 8"/>
          <p:cNvSpPr/>
          <p:nvPr/>
        </p:nvSpPr>
        <p:spPr>
          <a:xfrm>
            <a:off x="7582614" y="2587466"/>
            <a:ext cx="16764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553" dirty="0"/>
          </a:p>
        </p:txBody>
      </p:sp>
      <p:sp>
        <p:nvSpPr>
          <p:cNvPr id="11" name="Text 9"/>
          <p:cNvSpPr/>
          <p:nvPr/>
        </p:nvSpPr>
        <p:spPr>
          <a:xfrm>
            <a:off x="8125778" y="2621280"/>
            <a:ext cx="4324112" cy="675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Preservación de detalles importantes</a:t>
            </a:r>
            <a:endParaRPr lang="en-US" sz="2128" dirty="0"/>
          </a:p>
        </p:txBody>
      </p:sp>
      <p:sp>
        <p:nvSpPr>
          <p:cNvPr id="12" name="Text 10"/>
          <p:cNvSpPr/>
          <p:nvPr/>
        </p:nvSpPr>
        <p:spPr>
          <a:xfrm>
            <a:off x="8125778" y="3512939"/>
            <a:ext cx="4324112" cy="1383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Las Wavelets preservan los detalles relevantes de la imagen o video original mientras eliminan información redundante, logrando una mejor reproducción visual.</a:t>
            </a:r>
            <a:endParaRPr lang="en-US" sz="1702" dirty="0"/>
          </a:p>
        </p:txBody>
      </p:sp>
      <p:sp>
        <p:nvSpPr>
          <p:cNvPr id="13" name="Shape 11"/>
          <p:cNvSpPr/>
          <p:nvPr/>
        </p:nvSpPr>
        <p:spPr>
          <a:xfrm>
            <a:off x="2180630" y="5281374"/>
            <a:ext cx="486370" cy="486370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4" name="Text 12"/>
          <p:cNvSpPr/>
          <p:nvPr/>
        </p:nvSpPr>
        <p:spPr>
          <a:xfrm>
            <a:off x="2339935" y="5321856"/>
            <a:ext cx="16764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553" dirty="0"/>
          </a:p>
        </p:txBody>
      </p:sp>
      <p:sp>
        <p:nvSpPr>
          <p:cNvPr id="15" name="Text 13"/>
          <p:cNvSpPr/>
          <p:nvPr/>
        </p:nvSpPr>
        <p:spPr>
          <a:xfrm>
            <a:off x="2883098" y="5355669"/>
            <a:ext cx="3154680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Menor tamaño de archivo</a:t>
            </a:r>
            <a:endParaRPr lang="en-US" sz="2128" dirty="0"/>
          </a:p>
        </p:txBody>
      </p:sp>
      <p:sp>
        <p:nvSpPr>
          <p:cNvPr id="16" name="Text 14"/>
          <p:cNvSpPr/>
          <p:nvPr/>
        </p:nvSpPr>
        <p:spPr>
          <a:xfrm>
            <a:off x="2883098" y="5909548"/>
            <a:ext cx="4324112" cy="1383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con Wavelets reduce significativamente el tamaño de los archivos, lo que facilita su almacenamiento y transmisión.</a:t>
            </a:r>
            <a:endParaRPr lang="en-US" sz="1702" dirty="0"/>
          </a:p>
        </p:txBody>
      </p:sp>
      <p:sp>
        <p:nvSpPr>
          <p:cNvPr id="17" name="Shape 15"/>
          <p:cNvSpPr/>
          <p:nvPr/>
        </p:nvSpPr>
        <p:spPr>
          <a:xfrm>
            <a:off x="7423309" y="5281374"/>
            <a:ext cx="486370" cy="486370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8" name="Text 16"/>
          <p:cNvSpPr/>
          <p:nvPr/>
        </p:nvSpPr>
        <p:spPr>
          <a:xfrm>
            <a:off x="7582614" y="5321856"/>
            <a:ext cx="167640" cy="405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2"/>
              </a:lnSpc>
              <a:buNone/>
            </a:pPr>
            <a:r>
              <a:rPr lang="en-US" sz="255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553" dirty="0"/>
          </a:p>
        </p:txBody>
      </p:sp>
      <p:sp>
        <p:nvSpPr>
          <p:cNvPr id="19" name="Text 17"/>
          <p:cNvSpPr/>
          <p:nvPr/>
        </p:nvSpPr>
        <p:spPr>
          <a:xfrm>
            <a:off x="8125778" y="5355669"/>
            <a:ext cx="3429000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0"/>
              </a:lnSpc>
              <a:buNone/>
            </a:pPr>
            <a:r>
              <a:rPr lang="en-US" sz="212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Flexibilidad en el acceso</a:t>
            </a:r>
            <a:endParaRPr lang="en-US" sz="2128" dirty="0"/>
          </a:p>
        </p:txBody>
      </p:sp>
      <p:sp>
        <p:nvSpPr>
          <p:cNvPr id="20" name="Text 18"/>
          <p:cNvSpPr/>
          <p:nvPr/>
        </p:nvSpPr>
        <p:spPr>
          <a:xfrm>
            <a:off x="8125778" y="5909548"/>
            <a:ext cx="4324112" cy="17293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4"/>
              </a:lnSpc>
              <a:buNone/>
            </a:pPr>
            <a:r>
              <a:rPr lang="en-US" sz="1702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con Wavelets permite una navegación rápida y flexible dentro de los archivos comprimidos, facilitando la búsqueda y reproducción selectiva de contenido.</a:t>
            </a:r>
            <a:endParaRPr lang="en-US" sz="1702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624376" y="543044"/>
            <a:ext cx="9381649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Proceso de compresión utilizando Wavelets</a:t>
            </a:r>
            <a:endParaRPr lang="en-US" sz="3888" dirty="0"/>
          </a:p>
        </p:txBody>
      </p:sp>
      <p:sp>
        <p:nvSpPr>
          <p:cNvPr id="5" name="Shape 3"/>
          <p:cNvSpPr/>
          <p:nvPr/>
        </p:nvSpPr>
        <p:spPr>
          <a:xfrm>
            <a:off x="7302937" y="2172176"/>
            <a:ext cx="24646" cy="5514380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Shape 4"/>
          <p:cNvSpPr/>
          <p:nvPr/>
        </p:nvSpPr>
        <p:spPr>
          <a:xfrm>
            <a:off x="7537371" y="2536329"/>
            <a:ext cx="691277" cy="24646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7" name="Shape 5"/>
          <p:cNvSpPr/>
          <p:nvPr/>
        </p:nvSpPr>
        <p:spPr>
          <a:xfrm>
            <a:off x="7093029" y="2326481"/>
            <a:ext cx="444341" cy="444341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8" name="Text 6"/>
          <p:cNvSpPr/>
          <p:nvPr/>
        </p:nvSpPr>
        <p:spPr>
          <a:xfrm>
            <a:off x="7239000" y="2363510"/>
            <a:ext cx="1524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333" dirty="0"/>
          </a:p>
        </p:txBody>
      </p:sp>
      <p:sp>
        <p:nvSpPr>
          <p:cNvPr id="9" name="Text 7"/>
          <p:cNvSpPr/>
          <p:nvPr/>
        </p:nvSpPr>
        <p:spPr>
          <a:xfrm>
            <a:off x="8401407" y="2369582"/>
            <a:ext cx="197500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Análisis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8401407" y="2875597"/>
            <a:ext cx="3604617" cy="947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55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señal original se descompone en diferentes niveles de resolución utilizando la transformada Wavelet.</a:t>
            </a:r>
            <a:endParaRPr lang="en-US" sz="1555" dirty="0"/>
          </a:p>
        </p:txBody>
      </p:sp>
      <p:sp>
        <p:nvSpPr>
          <p:cNvPr id="11" name="Shape 9"/>
          <p:cNvSpPr/>
          <p:nvPr/>
        </p:nvSpPr>
        <p:spPr>
          <a:xfrm>
            <a:off x="6401753" y="3523714"/>
            <a:ext cx="691277" cy="24646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2" name="Shape 10"/>
          <p:cNvSpPr/>
          <p:nvPr/>
        </p:nvSpPr>
        <p:spPr>
          <a:xfrm>
            <a:off x="7093029" y="3313867"/>
            <a:ext cx="444341" cy="444341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3" name="Text 11"/>
          <p:cNvSpPr/>
          <p:nvPr/>
        </p:nvSpPr>
        <p:spPr>
          <a:xfrm>
            <a:off x="7239000" y="3350895"/>
            <a:ext cx="1524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333" dirty="0"/>
          </a:p>
        </p:txBody>
      </p:sp>
      <p:sp>
        <p:nvSpPr>
          <p:cNvPr id="14" name="Text 12"/>
          <p:cNvSpPr/>
          <p:nvPr/>
        </p:nvSpPr>
        <p:spPr>
          <a:xfrm>
            <a:off x="4253984" y="3356967"/>
            <a:ext cx="197500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Cuantización</a:t>
            </a: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2624376" y="3862983"/>
            <a:ext cx="3604617" cy="1263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88"/>
              </a:lnSpc>
              <a:buNone/>
            </a:pPr>
            <a:r>
              <a:rPr lang="en-US" sz="155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coeficientes resultantes de la descomposición son cuantizados para eliminar información redundante basada en su importancia percibida.</a:t>
            </a:r>
            <a:endParaRPr lang="en-US" sz="1555" dirty="0"/>
          </a:p>
        </p:txBody>
      </p:sp>
      <p:sp>
        <p:nvSpPr>
          <p:cNvPr id="16" name="Shape 14"/>
          <p:cNvSpPr/>
          <p:nvPr/>
        </p:nvSpPr>
        <p:spPr>
          <a:xfrm>
            <a:off x="7537371" y="4704814"/>
            <a:ext cx="691277" cy="24646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7" name="Shape 15"/>
          <p:cNvSpPr/>
          <p:nvPr/>
        </p:nvSpPr>
        <p:spPr>
          <a:xfrm>
            <a:off x="7093029" y="4494967"/>
            <a:ext cx="444341" cy="444341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8" name="Text 16"/>
          <p:cNvSpPr/>
          <p:nvPr/>
        </p:nvSpPr>
        <p:spPr>
          <a:xfrm>
            <a:off x="7239000" y="4531995"/>
            <a:ext cx="1524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333" dirty="0"/>
          </a:p>
        </p:txBody>
      </p:sp>
      <p:sp>
        <p:nvSpPr>
          <p:cNvPr id="19" name="Text 17"/>
          <p:cNvSpPr/>
          <p:nvPr/>
        </p:nvSpPr>
        <p:spPr>
          <a:xfrm>
            <a:off x="8401407" y="4538067"/>
            <a:ext cx="197500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Codificación</a:t>
            </a:r>
            <a:endParaRPr lang="en-US" sz="1944" dirty="0"/>
          </a:p>
        </p:txBody>
      </p:sp>
      <p:sp>
        <p:nvSpPr>
          <p:cNvPr id="20" name="Text 18"/>
          <p:cNvSpPr/>
          <p:nvPr/>
        </p:nvSpPr>
        <p:spPr>
          <a:xfrm>
            <a:off x="8401407" y="5044083"/>
            <a:ext cx="3604617" cy="1263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55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coeficientes cuantizados se codifican de manera eficiente utilizando técnicas de compresión, como la codificación Huffman.</a:t>
            </a:r>
            <a:endParaRPr lang="en-US" sz="1555" dirty="0"/>
          </a:p>
        </p:txBody>
      </p:sp>
      <p:sp>
        <p:nvSpPr>
          <p:cNvPr id="21" name="Shape 19"/>
          <p:cNvSpPr/>
          <p:nvPr/>
        </p:nvSpPr>
        <p:spPr>
          <a:xfrm>
            <a:off x="6401753" y="5885914"/>
            <a:ext cx="691277" cy="24646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22" name="Shape 20"/>
          <p:cNvSpPr/>
          <p:nvPr/>
        </p:nvSpPr>
        <p:spPr>
          <a:xfrm>
            <a:off x="7093029" y="5676067"/>
            <a:ext cx="444341" cy="444341"/>
          </a:xfrm>
          <a:prstGeom prst="roundRect">
            <a:avLst>
              <a:gd name="adj" fmla="val 13335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23" name="Text 21"/>
          <p:cNvSpPr/>
          <p:nvPr/>
        </p:nvSpPr>
        <p:spPr>
          <a:xfrm>
            <a:off x="7239000" y="5713095"/>
            <a:ext cx="1524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333" dirty="0"/>
          </a:p>
        </p:txBody>
      </p:sp>
      <p:sp>
        <p:nvSpPr>
          <p:cNvPr id="24" name="Text 22"/>
          <p:cNvSpPr/>
          <p:nvPr/>
        </p:nvSpPr>
        <p:spPr>
          <a:xfrm>
            <a:off x="4253984" y="5719167"/>
            <a:ext cx="197500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Decodificación</a:t>
            </a:r>
            <a:endParaRPr lang="en-US" sz="1944" dirty="0"/>
          </a:p>
        </p:txBody>
      </p:sp>
      <p:sp>
        <p:nvSpPr>
          <p:cNvPr id="25" name="Text 23"/>
          <p:cNvSpPr/>
          <p:nvPr/>
        </p:nvSpPr>
        <p:spPr>
          <a:xfrm>
            <a:off x="2624376" y="6225183"/>
            <a:ext cx="3604617" cy="1263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88"/>
              </a:lnSpc>
              <a:buNone/>
            </a:pPr>
            <a:r>
              <a:rPr lang="en-US" sz="155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coeficientes codificados se decodifican y reconstruyen utilizando el proceso inverso, y se obtiene una versión comprimida de la señal original.</a:t>
            </a:r>
            <a:endParaRPr lang="en-US" sz="1555" dirty="0"/>
          </a:p>
        </p:txBody>
      </p:sp>
      <p:pic>
        <p:nvPicPr>
          <p:cNvPr id="2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968865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Algoritmos y técnicas empleadas en la compresión con Wavelets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710690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4115872"/>
            <a:ext cx="19812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Transformada Wavelet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514374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cálculo de la transformada Wavelet se basa en funciones Kernel específicas, como la DWT y la SWT.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710690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4115991"/>
            <a:ext cx="27736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Cuantización de Coeficientes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514493"/>
            <a:ext cx="3577471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cuantización determina el nivel de precisión con el cual se representan los coeficientes Wavelet, influyendo en la calidad y la tasa de compresión.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5742623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8147804"/>
            <a:ext cx="19812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Codificación Huffman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8546306"/>
            <a:ext cx="3577352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codificación Huffman es un algoritmo utilizado para comprimir los coeficientes cuantizados, aprovechando las frecuencias de aparición de los símbolos.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762" y="5742623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8147923"/>
            <a:ext cx="24765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Reconstrucción de Señales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8546425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proceso de reconstrucción permite obtener una versión aproximada de la señal original a partir de los coeficientes cuantizados.</a:t>
            </a:r>
            <a:endParaRPr lang="en-US" sz="1225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194441" y="592812"/>
            <a:ext cx="10241518" cy="1347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5"/>
              </a:lnSpc>
              <a:buNone/>
            </a:pPr>
            <a:r>
              <a:rPr lang="en-US" sz="424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Ejemplos de compresión de imágenes y vídeos utilizando Wavelets</a:t>
            </a:r>
            <a:endParaRPr lang="en-US" sz="424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441" y="2371249"/>
            <a:ext cx="4959072" cy="306490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94441" y="5705594"/>
            <a:ext cx="2743200" cy="3369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3"/>
              </a:lnSpc>
              <a:buNone/>
            </a:pPr>
            <a:r>
              <a:rPr lang="en-US" sz="212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Compresión de Imagen</a:t>
            </a:r>
            <a:endParaRPr lang="en-US" sz="2122" dirty="0"/>
          </a:p>
        </p:txBody>
      </p:sp>
      <p:sp>
        <p:nvSpPr>
          <p:cNvPr id="7" name="Text 4"/>
          <p:cNvSpPr/>
          <p:nvPr/>
        </p:nvSpPr>
        <p:spPr>
          <a:xfrm>
            <a:off x="2194441" y="6258044"/>
            <a:ext cx="4959072" cy="13796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169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 ejemplo es la compresión JPEG2000, que utiliza el estándar de compresión basado en Wavelets para comprimir imágenes con mayor calidad y menor tamaño de archivo.</a:t>
            </a:r>
            <a:endParaRPr lang="en-US" sz="169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87" y="2371249"/>
            <a:ext cx="4959072" cy="306490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76887" y="5705594"/>
            <a:ext cx="2606040" cy="3369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3"/>
              </a:lnSpc>
              <a:buNone/>
            </a:pPr>
            <a:r>
              <a:rPr lang="en-US" sz="212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Compresión de Video</a:t>
            </a:r>
            <a:endParaRPr lang="en-US" sz="2122" dirty="0"/>
          </a:p>
        </p:txBody>
      </p:sp>
      <p:sp>
        <p:nvSpPr>
          <p:cNvPr id="10" name="Text 6"/>
          <p:cNvSpPr/>
          <p:nvPr/>
        </p:nvSpPr>
        <p:spPr>
          <a:xfrm>
            <a:off x="7476887" y="6258044"/>
            <a:ext cx="4959072" cy="13796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6"/>
              </a:lnSpc>
              <a:buNone/>
            </a:pPr>
            <a:r>
              <a:rPr lang="en-US" sz="169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estándar de compresión de video H.264 utilizó técnicas basadas en Wavelets para lograr una alta eficiencia de compresión y una claridad de reproducción.</a:t>
            </a:r>
            <a:endParaRPr lang="en-US" sz="1698" dirty="0"/>
          </a:p>
        </p:txBody>
      </p:sp>
      <p:pic>
        <p:nvPicPr>
          <p:cNvPr id="11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037993" y="6518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Aplicaciones de la compresión de imágenes y vídeos con Wavelets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84953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4"/>
          <p:cNvSpPr/>
          <p:nvPr/>
        </p:nvSpPr>
        <p:spPr>
          <a:xfrm>
            <a:off x="2260163" y="2707124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Telecomunicaciones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7648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de imágenes y vídeos con Wavelets ha permitido una transmisión eficiente a través de redes de comunicación con ancho de banda limitado.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84953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9" name="Text 7"/>
          <p:cNvSpPr/>
          <p:nvPr/>
        </p:nvSpPr>
        <p:spPr>
          <a:xfrm>
            <a:off x="7648456" y="2707124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Almacenamiento de datos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7648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wavelet ha reducido el espacio de almacenamiento requerido para archivos multimedia, facilitando su gestión y respaldo.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2" name="Text 10"/>
          <p:cNvSpPr/>
          <p:nvPr/>
        </p:nvSpPr>
        <p:spPr>
          <a:xfrm>
            <a:off x="2260163" y="5364599"/>
            <a:ext cx="4526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Procesamiento de imágenes médicas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93395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Las Wavelets se utilizan en aplicaciones médicas para comprimir y mejorar la calidad de las imágenes, facilitando un diagnóstico preciso.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435304"/>
          </a:xfrm>
          <a:prstGeom prst="roundRect">
            <a:avLst>
              <a:gd name="adj" fmla="val 2737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5" name="Text 13"/>
          <p:cNvSpPr/>
          <p:nvPr/>
        </p:nvSpPr>
        <p:spPr>
          <a:xfrm>
            <a:off x="7648456" y="5364599"/>
            <a:ext cx="3017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Vigilancia y seguridad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93395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Los sistemas de vigilancia y seguridad utilizan la compresión con Wavelets para almacenar y transmitir imágenes y vídeos de manera eficiente, sin comprometer la calidad.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037993" y="2140267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Conclusiones y perspectivas del uso de Wavelets en compresión de imágenes y vídeos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667726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compresión de imágenes y vídeos con Wavelets ha revolucionado la forma en que almacenamos, transmitimos y visualizamos contenido multimedia. A medida que la tecnología avanza, es probable que veamos mejoras continuas en los algoritmos y técnicas empleadas, brindando una mayor calidad visual con una menor carga de datos.</a:t>
            </a:r>
            <a:endParaRPr lang="en-US" sz="175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717</Words>
  <Application>Microsoft Office PowerPoint</Application>
  <PresentationFormat>Personalizado</PresentationFormat>
  <Paragraphs>71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Fira Sans</vt:lpstr>
      <vt:lpstr>Inconsolata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Jesús Martínez Leal</cp:lastModifiedBy>
  <cp:revision>1</cp:revision>
  <dcterms:created xsi:type="dcterms:W3CDTF">2023-10-23T11:40:33Z</dcterms:created>
  <dcterms:modified xsi:type="dcterms:W3CDTF">2023-10-23T11:42:19Z</dcterms:modified>
</cp:coreProperties>
</file>