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392480-2184-4551-A26A-7F88D817AA90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2896B5-3AFD-41D9-A7A5-409AAA463F39}" type="datetimeFigureOut">
              <a:rPr lang="id-ID" smtClean="0"/>
              <a:t>29/08/2012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DASAR HTML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572000"/>
            <a:ext cx="6391984" cy="1066800"/>
          </a:xfrm>
        </p:spPr>
        <p:txBody>
          <a:bodyPr/>
          <a:lstStyle/>
          <a:p>
            <a:r>
              <a:rPr lang="en-US" dirty="0" smtClean="0"/>
              <a:t>Marina </a:t>
            </a:r>
            <a:r>
              <a:rPr lang="en-US" dirty="0" err="1" smtClean="0"/>
              <a:t>Azizah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155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id-ID" dirty="0" smtClean="0"/>
              <a:t>Ketikkan source code berikut, kemudian simpan.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&lt;title&gt;Paragraf&lt;/title&gt;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777240" lvl="2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Ini paragraf pertama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Internet merupkan jaringan global yang menghubungkan suatu network dengan network lainya di seluruh dunia. 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TCP/IP  menjadi protocol penghubung antara jaringan-jaringan yang beragam di seluruh dunia untuk dapat berkomunikasi.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	Ini paragraf ketiga</a:t>
            </a: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777240" lvl="2" indent="0">
              <a:buNone/>
            </a:pPr>
            <a:endParaRPr lang="id-ID" dirty="0">
              <a:latin typeface="Courier New" pitchFamily="49" charset="0"/>
              <a:cs typeface="Courier New" pitchFamily="49" charset="0"/>
            </a:endParaRPr>
          </a:p>
          <a:p>
            <a:pPr marL="777240" lvl="2" indent="0">
              <a:buNone/>
            </a:pPr>
            <a:r>
              <a:rPr lang="id-ID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4528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Line Break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Line break digunakan untuk menuliskan teks pada baris berikutnya. Line break dibuat dengan tag tunggal </a:t>
            </a:r>
            <a:r>
              <a:rPr lang="id-ID" dirty="0" smtClean="0"/>
              <a:t>&lt;br /&gt;. </a:t>
            </a:r>
            <a:r>
              <a:rPr lang="id-ID" dirty="0"/>
              <a:t>Tag ini akan membuat baris baru tanpa memberi baris kosong sebagaimana pada tag </a:t>
            </a:r>
            <a:r>
              <a:rPr lang="id-ID" dirty="0" smtClean="0"/>
              <a:t>&lt;p&gt;.</a:t>
            </a:r>
          </a:p>
          <a:p>
            <a:r>
              <a:rPr lang="id-ID" dirty="0" smtClean="0"/>
              <a:t>Ketikkan source code berikut, kemudian simpan.</a:t>
            </a:r>
          </a:p>
          <a:p>
            <a:pPr marL="777240" lvl="2" indent="0">
              <a:buNone/>
            </a:pPr>
            <a:r>
              <a:rPr lang="id-ID" sz="1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1900" dirty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Membuat baris baru &lt;br /&gt;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Membuat baris baru &lt;br /&gt;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&lt;!-- break di dalam paragraf --&gt;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Internet merupkan jaringan global yang menghubungkan suatu network dengan network lainya di seluruh dunia. &lt;br /&gt;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TCP/IP  menjadi protocol penghubung antara jaringan-jaringan yang beragam di seluruh dunia untuk dapat berkomunikasi.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77240" lvl="2" indent="0">
              <a:buNone/>
            </a:pPr>
            <a:r>
              <a:rPr lang="id-ID" sz="19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id-ID" sz="19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id-ID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2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List item di gunakan untuk mengelompokkan data baik berurutan (ordered list) maupun yang tidak berurutan (unordered list).</a:t>
            </a:r>
          </a:p>
          <a:p>
            <a:pPr marL="114300" indent="0">
              <a:buNone/>
            </a:pPr>
            <a:r>
              <a:rPr lang="id-ID" dirty="0"/>
              <a:t>Ada tiga macam list yang bisa anda tambahkan ke dokument </a:t>
            </a:r>
            <a:r>
              <a:rPr lang="id-ID" i="1" dirty="0"/>
              <a:t>HTML</a:t>
            </a:r>
            <a:r>
              <a:rPr lang="id-ID" dirty="0"/>
              <a:t>:</a:t>
            </a:r>
          </a:p>
          <a:p>
            <a:r>
              <a:rPr lang="id-ID" b="1" dirty="0" smtClean="0"/>
              <a:t>Unordered </a:t>
            </a:r>
            <a:r>
              <a:rPr lang="id-ID" b="1" dirty="0"/>
              <a:t>List (Bullet</a:t>
            </a:r>
            <a:r>
              <a:rPr lang="id-ID" b="1" dirty="0" smtClean="0"/>
              <a:t>)</a:t>
            </a:r>
          </a:p>
          <a:p>
            <a:r>
              <a:rPr lang="id-ID" b="1" dirty="0"/>
              <a:t>Ordered List (Numbering</a:t>
            </a:r>
            <a:r>
              <a:rPr lang="id-ID" b="1" dirty="0" smtClean="0"/>
              <a:t>)</a:t>
            </a:r>
          </a:p>
          <a:p>
            <a:r>
              <a:rPr lang="id-ID" b="1" dirty="0"/>
              <a:t>Definition List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209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Unordered List (Bullet)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Ketikkan tag Unordered List (Bullet) di dalam tag </a:t>
            </a:r>
            <a:r>
              <a:rPr lang="id-ID" b="1" dirty="0"/>
              <a:t>&lt;body&gt;&lt;/body&gt; </a:t>
            </a:r>
            <a:r>
              <a:rPr lang="id-ID" dirty="0"/>
              <a:t>seperti pada contoh dibawah ini.</a:t>
            </a:r>
          </a:p>
          <a:p>
            <a:pPr marL="114300" indent="0">
              <a:buNone/>
            </a:pPr>
            <a:r>
              <a:rPr lang="id-ID" dirty="0"/>
              <a:t>Contoh :</a:t>
            </a:r>
          </a:p>
          <a:p>
            <a:pPr marL="777240" lvl="2" indent="0">
              <a:buNone/>
            </a:pPr>
            <a:r>
              <a:rPr lang="en-US" dirty="0"/>
              <a:t> </a:t>
            </a:r>
            <a:r>
              <a:rPr lang="id-ID" sz="2400" dirty="0" smtClean="0"/>
              <a:t>&lt;</a:t>
            </a:r>
            <a:r>
              <a:rPr lang="id-ID" sz="2400" dirty="0"/>
              <a:t>ul&gt;</a:t>
            </a:r>
          </a:p>
          <a:p>
            <a:pPr marL="777240" lvl="2" indent="0">
              <a:buNone/>
            </a:pPr>
            <a:r>
              <a:rPr lang="id-ID" sz="2400" dirty="0"/>
              <a:t>  </a:t>
            </a:r>
            <a:r>
              <a:rPr lang="id-ID" sz="2400" dirty="0" smtClean="0"/>
              <a:t>      &lt;</a:t>
            </a:r>
            <a:r>
              <a:rPr lang="id-ID" sz="2400" dirty="0"/>
              <a:t>li&gt;html&lt;/li&gt;</a:t>
            </a:r>
          </a:p>
          <a:p>
            <a:pPr marL="777240" lvl="2" indent="0">
              <a:buNone/>
            </a:pPr>
            <a:r>
              <a:rPr lang="id-ID" sz="2400" dirty="0"/>
              <a:t>  </a:t>
            </a:r>
            <a:r>
              <a:rPr lang="id-ID" sz="2400" dirty="0" smtClean="0"/>
              <a:t>      &lt;</a:t>
            </a:r>
            <a:r>
              <a:rPr lang="id-ID" sz="2400" dirty="0"/>
              <a:t>li&gt;php&lt;/li&gt;</a:t>
            </a:r>
          </a:p>
          <a:p>
            <a:pPr marL="777240" lvl="2" indent="0"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118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Hasil...</a:t>
            </a:r>
            <a:endParaRPr lang="id-ID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9"/>
            <a:ext cx="5904656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6827"/>
              </p:ext>
            </p:extLst>
          </p:nvPr>
        </p:nvGraphicFramePr>
        <p:xfrm>
          <a:off x="1115616" y="5157192"/>
          <a:ext cx="5832649" cy="12961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66530"/>
                <a:gridCol w="1166530"/>
                <a:gridCol w="1275892"/>
                <a:gridCol w="2223697"/>
              </a:tblGrid>
              <a:tr h="307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Tag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Attribute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Value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Description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88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&lt;UL&gt;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TYPE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SQUARE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DISC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CIRCLE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Bullet Kotak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Bullet Titik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Bullet Lingkaran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0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Ordered List (Numbering)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dirty="0"/>
              <a:t>Ketikkan tag Ordered List (Numbering) di dalam </a:t>
            </a:r>
            <a:r>
              <a:rPr lang="id-ID" dirty="0" smtClean="0"/>
              <a:t>tag </a:t>
            </a:r>
            <a:r>
              <a:rPr lang="id-ID" b="1" dirty="0" smtClean="0"/>
              <a:t>&lt;body</a:t>
            </a:r>
            <a:r>
              <a:rPr lang="id-ID" b="1" dirty="0"/>
              <a:t>&gt;&lt;/body&gt; </a:t>
            </a:r>
            <a:r>
              <a:rPr lang="id-ID" dirty="0"/>
              <a:t>seperti pada contoh dibawah ini.</a:t>
            </a:r>
          </a:p>
          <a:p>
            <a:pPr marL="114300" indent="0">
              <a:buNone/>
            </a:pPr>
            <a:r>
              <a:rPr lang="id-ID" dirty="0"/>
              <a:t> </a:t>
            </a:r>
          </a:p>
          <a:p>
            <a:pPr marL="114300" indent="0">
              <a:buNone/>
            </a:pPr>
            <a:r>
              <a:rPr lang="id-ID" dirty="0"/>
              <a:t>Contoh</a:t>
            </a:r>
            <a:r>
              <a:rPr lang="id-ID" dirty="0" smtClean="0"/>
              <a:t>:</a:t>
            </a:r>
            <a:endParaRPr lang="id-ID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284984"/>
            <a:ext cx="421903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Hasil...</a:t>
            </a:r>
            <a:endParaRPr lang="id-ID" dirty="0"/>
          </a:p>
        </p:txBody>
      </p:sp>
      <p:pic>
        <p:nvPicPr>
          <p:cNvPr id="819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29830" r="38886" b="41398"/>
          <a:stretch/>
        </p:blipFill>
        <p:spPr bwMode="auto">
          <a:xfrm>
            <a:off x="1259632" y="1484784"/>
            <a:ext cx="4968552" cy="17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0840"/>
              </p:ext>
            </p:extLst>
          </p:nvPr>
        </p:nvGraphicFramePr>
        <p:xfrm>
          <a:off x="1259632" y="4077072"/>
          <a:ext cx="5400600" cy="20882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0150"/>
                <a:gridCol w="945105"/>
                <a:gridCol w="1080120"/>
                <a:gridCol w="2025225"/>
              </a:tblGrid>
              <a:tr h="328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Tag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Attribute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Value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Description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31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&lt;OL&gt;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TYPE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u="sng">
                          <a:effectLst/>
                        </a:rPr>
                        <a:t>I</a:t>
                      </a:r>
                      <a:endParaRPr lang="id-ID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i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Upper Roman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Lower Roman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Upercase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Lowercase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8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&lt;OL&gt;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START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Begin Number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Definition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 smtClean="0"/>
              <a:t>Definition </a:t>
            </a:r>
            <a:r>
              <a:rPr lang="id-ID" dirty="0"/>
              <a:t>List dinyatakan oleh tag &lt;DL&gt; … &lt;/DL&gt; dan &lt;DT&gt; tag menentukan definition  term  serta &lt;DD&gt; tag menentukan definition itu sendiri.</a:t>
            </a:r>
          </a:p>
          <a:p>
            <a:pPr marL="114300" indent="0">
              <a:buNone/>
            </a:pPr>
            <a:r>
              <a:rPr lang="id-ID" dirty="0"/>
              <a:t>Contoh:</a:t>
            </a: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47" y="3645024"/>
            <a:ext cx="42205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87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Dengan tag &lt;FONT&gt; anda bisa menentukan format tampilan font dalam dokumen </a:t>
            </a:r>
            <a:r>
              <a:rPr lang="id-ID" i="1" dirty="0"/>
              <a:t>HTML</a:t>
            </a:r>
            <a:r>
              <a:rPr lang="id-ID" dirty="0"/>
              <a:t> seperti color, size, style dan lainya. </a:t>
            </a:r>
            <a:endParaRPr lang="en-US" dirty="0"/>
          </a:p>
          <a:p>
            <a:pPr marL="114300" indent="0">
              <a:buNone/>
            </a:pPr>
            <a:r>
              <a:rPr lang="id-ID" dirty="0" smtClean="0"/>
              <a:t>Contoh</a:t>
            </a:r>
            <a:r>
              <a:rPr lang="id-ID" dirty="0"/>
              <a:t>:</a:t>
            </a:r>
          </a:p>
          <a:p>
            <a:pPr marL="777240" lvl="2" indent="0">
              <a:buNone/>
            </a:pP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font color="#9966FF" size="5"&gt; Menentukan </a:t>
            </a:r>
            <a:r>
              <a:rPr lang="id-ID" sz="2000" dirty="0" smtClean="0">
                <a:latin typeface="Courier New" pitchFamily="49" charset="0"/>
                <a:cs typeface="Courier New" pitchFamily="49" charset="0"/>
              </a:rPr>
              <a:t>Format Tampilan </a:t>
            </a:r>
            <a:r>
              <a:rPr lang="id-ID" sz="2000" dirty="0">
                <a:latin typeface="Courier New" pitchFamily="49" charset="0"/>
                <a:cs typeface="Courier New" pitchFamily="49" charset="0"/>
              </a:rPr>
              <a:t>Font &lt;/font&gt;</a:t>
            </a:r>
          </a:p>
          <a:p>
            <a:pPr marL="11430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79458"/>
              </p:ext>
            </p:extLst>
          </p:nvPr>
        </p:nvGraphicFramePr>
        <p:xfrm>
          <a:off x="1115616" y="3861048"/>
          <a:ext cx="6336704" cy="25922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36459"/>
                <a:gridCol w="5400245"/>
              </a:tblGrid>
              <a:tr h="64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Attribute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Description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color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menentukan warna font, kita bisa menggunakan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 nama font atau hexadecimal (#000000 - #ffffff).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57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size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Untuk menentukan ukuran dari font 1 – 7.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3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face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Untuk menentukan jenis font biasanya dalam satu list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ada beberapa font dan akan di baca mulai dari yang paling kiri.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3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dakalanya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agar </a:t>
            </a:r>
            <a:r>
              <a:rPr lang="en-US" dirty="0" err="1" smtClean="0"/>
              <a:t>teks</a:t>
            </a:r>
            <a:r>
              <a:rPr lang="en-US" dirty="0" smtClean="0"/>
              <a:t> yang </a:t>
            </a:r>
            <a:r>
              <a:rPr lang="en-US" dirty="0" err="1" smtClean="0"/>
              <a:t>tertulis</a:t>
            </a:r>
            <a:r>
              <a:rPr lang="en-US" dirty="0" smtClean="0"/>
              <a:t> di editor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tag &lt;pre&gt;. Tag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font Courier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 </a:t>
            </a:r>
          </a:p>
          <a:p>
            <a:pPr marL="114300" indent="0">
              <a:buNone/>
            </a:pPr>
            <a:r>
              <a:rPr lang="en-US" dirty="0" err="1" smtClean="0"/>
              <a:t>Ketikkan</a:t>
            </a:r>
            <a:r>
              <a:rPr lang="en-US" dirty="0" smtClean="0"/>
              <a:t> source code </a:t>
            </a:r>
            <a:r>
              <a:rPr lang="en-US" dirty="0" err="1" smtClean="0"/>
              <a:t>berikut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4273"/>
            <a:ext cx="4896544" cy="223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4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Dokumen HTML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Dokumen </a:t>
            </a:r>
            <a:r>
              <a:rPr lang="id-ID" i="1" dirty="0"/>
              <a:t>HTML</a:t>
            </a:r>
            <a:r>
              <a:rPr lang="id-ID" dirty="0"/>
              <a:t> bisa di bagi mejadi tiga bagian utama:</a:t>
            </a:r>
          </a:p>
          <a:p>
            <a:pPr lvl="0"/>
            <a:r>
              <a:rPr lang="id-ID" b="1" dirty="0" smtClean="0"/>
              <a:t>HTML</a:t>
            </a:r>
            <a:endParaRPr lang="id-ID" dirty="0"/>
          </a:p>
          <a:p>
            <a:pPr marL="0" lvl="0" indent="0">
              <a:buNone/>
            </a:pPr>
            <a:r>
              <a:rPr lang="id-ID" dirty="0" smtClean="0"/>
              <a:t>Setiap </a:t>
            </a:r>
            <a:r>
              <a:rPr lang="id-ID" dirty="0"/>
              <a:t>dokumen </a:t>
            </a:r>
            <a:r>
              <a:rPr lang="id-ID" i="1" dirty="0"/>
              <a:t>HTML</a:t>
            </a:r>
            <a:r>
              <a:rPr lang="id-ID" dirty="0"/>
              <a:t> harus di awali dan di tutup dengan tag </a:t>
            </a:r>
            <a:r>
              <a:rPr lang="id-ID" i="1" dirty="0"/>
              <a:t>HTML</a:t>
            </a:r>
            <a:r>
              <a:rPr lang="id-ID" dirty="0"/>
              <a:t> </a:t>
            </a:r>
            <a:r>
              <a:rPr lang="id-ID" b="1" dirty="0"/>
              <a:t>&lt;HTML&gt; &lt;/HTML&gt; </a:t>
            </a:r>
            <a:r>
              <a:rPr lang="id-ID" dirty="0"/>
              <a:t>tag </a:t>
            </a:r>
            <a:r>
              <a:rPr lang="id-ID" i="1" dirty="0"/>
              <a:t>HTML </a:t>
            </a:r>
            <a:r>
              <a:rPr lang="id-ID" dirty="0"/>
              <a:t>memberi tahu browser bahawa yang di dalam kedua tag tersebut adalah dokument HTML.</a:t>
            </a:r>
          </a:p>
          <a:p>
            <a:pPr lvl="0"/>
            <a:r>
              <a:rPr lang="id-ID" b="1" dirty="0"/>
              <a:t>HEAD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Bagian header dari document HTML di apit oleh tag &lt;HEAD&gt;&lt;/HEAD&gt; di dalam bagian ini biasanya dimuat tag &lt;TITLE&gt; yang menampilkan judul dari halaman pada titlenya browser</a:t>
            </a:r>
            <a:r>
              <a:rPr lang="id-ID" dirty="0" smtClean="0"/>
              <a:t>.</a:t>
            </a:r>
          </a:p>
          <a:p>
            <a:pPr lvl="0"/>
            <a:r>
              <a:rPr lang="id-ID" b="1" dirty="0"/>
              <a:t>BODY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Dokument body di gunakan untuk menampilkan text, image link dan semua yang akan di tampilkan pada web page.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040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dirty="0"/>
              <a:t>Untuk mempercantik tampilan halaman HTML, kita dapat </a:t>
            </a:r>
            <a:r>
              <a:rPr lang="id-ID" dirty="0" smtClean="0"/>
              <a:t>menambahkan</a:t>
            </a:r>
            <a:r>
              <a:rPr lang="en-US" dirty="0" smtClean="0"/>
              <a:t> </a:t>
            </a:r>
            <a:r>
              <a:rPr lang="id-ID" dirty="0" smtClean="0"/>
              <a:t>garis </a:t>
            </a:r>
            <a:r>
              <a:rPr lang="id-ID" dirty="0"/>
              <a:t>horizontal dengan tag &lt;HR&gt;.  Tag &lt;HR&gt; mempunyai </a:t>
            </a:r>
            <a:r>
              <a:rPr lang="id-ID" dirty="0" smtClean="0"/>
              <a:t>atribut</a:t>
            </a:r>
            <a:r>
              <a:rPr lang="en-US" dirty="0" smtClean="0"/>
              <a:t> </a:t>
            </a:r>
            <a:r>
              <a:rPr lang="id-ID" dirty="0" smtClean="0"/>
              <a:t>SIZE </a:t>
            </a:r>
            <a:r>
              <a:rPr lang="id-ID" dirty="0"/>
              <a:t>untuk menentukan ketebalan garis, atribut WIDTH </a:t>
            </a:r>
            <a:r>
              <a:rPr lang="id-ID" dirty="0" smtClean="0"/>
              <a:t>untuk</a:t>
            </a:r>
            <a:r>
              <a:rPr lang="en-US" dirty="0" smtClean="0"/>
              <a:t> </a:t>
            </a:r>
            <a:r>
              <a:rPr lang="id-ID" dirty="0" smtClean="0"/>
              <a:t>menentukan </a:t>
            </a:r>
            <a:r>
              <a:rPr lang="id-ID" dirty="0"/>
              <a:t>lebar garis, Atribut ALIGN untuk menentukan </a:t>
            </a:r>
            <a:r>
              <a:rPr lang="id-ID" dirty="0" smtClean="0"/>
              <a:t>letak</a:t>
            </a:r>
            <a:r>
              <a:rPr lang="en-US" dirty="0" smtClean="0"/>
              <a:t> </a:t>
            </a:r>
            <a:r>
              <a:rPr lang="id-ID" dirty="0" smtClean="0"/>
              <a:t>teks </a:t>
            </a:r>
            <a:r>
              <a:rPr lang="id-ID" dirty="0"/>
              <a:t>dalam garis, dan atribut NOSHADE untuk mengatur </a:t>
            </a:r>
            <a:r>
              <a:rPr lang="id-ID" dirty="0" smtClean="0"/>
              <a:t>agar</a:t>
            </a:r>
            <a:r>
              <a:rPr lang="en-US" dirty="0" smtClean="0"/>
              <a:t> </a:t>
            </a:r>
            <a:r>
              <a:rPr lang="id-ID" dirty="0" smtClean="0"/>
              <a:t>garis </a:t>
            </a:r>
            <a:r>
              <a:rPr lang="id-ID" dirty="0"/>
              <a:t>tidak disertai bayangan.  Gambar 13.28 </a:t>
            </a:r>
            <a:r>
              <a:rPr lang="id-ID" dirty="0" smtClean="0"/>
              <a:t>menunjukkan</a:t>
            </a:r>
            <a:r>
              <a:rPr lang="en-US" dirty="0" smtClean="0"/>
              <a:t> </a:t>
            </a:r>
            <a:r>
              <a:rPr lang="id-ID" dirty="0" smtClean="0"/>
              <a:t>bagaimana </a:t>
            </a:r>
            <a:r>
              <a:rPr lang="id-ID" dirty="0"/>
              <a:t>tag &lt;HR&gt; digunakan</a:t>
            </a:r>
            <a:r>
              <a:rPr lang="id-ID" dirty="0" smtClean="0"/>
              <a:t>.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Ketikkan</a:t>
            </a:r>
            <a:r>
              <a:rPr lang="en-US" dirty="0" smtClean="0"/>
              <a:t> source code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77724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77724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Membuat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garis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Horizontal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77724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777240" lvl="2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7724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id-ID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Tag IMG di gunakan untuk menginsertkan image ke dokumen </a:t>
            </a:r>
            <a:r>
              <a:rPr lang="id-ID" i="1" dirty="0"/>
              <a:t>HTML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114300" indent="0">
              <a:buNone/>
            </a:pPr>
            <a:r>
              <a:rPr lang="id-ID" dirty="0"/>
              <a:t>Contoh : </a:t>
            </a:r>
          </a:p>
          <a:p>
            <a:pPr marL="411480" lvl="1" indent="0"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img src=" F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:\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gambar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kucing</a:t>
            </a:r>
            <a:r>
              <a:rPr lang="id-ID" dirty="0" smtClean="0">
                <a:latin typeface="Courier New" pitchFamily="49" charset="0"/>
                <a:cs typeface="Courier New" pitchFamily="49" charset="0"/>
              </a:rPr>
              <a:t>.jpg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11430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91202"/>
              </p:ext>
            </p:extLst>
          </p:nvPr>
        </p:nvGraphicFramePr>
        <p:xfrm>
          <a:off x="755576" y="3573016"/>
          <a:ext cx="6336705" cy="25922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1980"/>
                <a:gridCol w="2097639"/>
                <a:gridCol w="3327086"/>
              </a:tblGrid>
              <a:tr h="630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Attribute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Value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Description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619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Align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Center | justify | left | right |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Baseline | top | bottom |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Middle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Top, bottom, middle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digunakan untuk menentukan posisi image terhadap text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Left, right, center untuk menentukan posisi image di document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7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format </a:t>
            </a:r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garis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. Di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minimal </a:t>
            </a:r>
            <a:r>
              <a:rPr lang="en-US" dirty="0" err="1" smtClean="0"/>
              <a:t>sebuah</a:t>
            </a:r>
            <a:r>
              <a:rPr lang="en-US" dirty="0" smtClean="0"/>
              <a:t> heading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berwarna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r>
              <a:rPr lang="en-US" dirty="0" smtClean="0"/>
              <a:t> (border),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/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sembarang</a:t>
            </a:r>
            <a:r>
              <a:rPr lang="en-US" dirty="0" smtClean="0"/>
              <a:t>. Minimal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  <a:endParaRPr lang="id-ID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22821"/>
            <a:ext cx="4576167" cy="329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0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5013176"/>
            <a:ext cx="7408333" cy="1112986"/>
          </a:xfrm>
        </p:spPr>
        <p:txBody>
          <a:bodyPr/>
          <a:lstStyle/>
          <a:p>
            <a:r>
              <a:rPr lang="id-ID" dirty="0" smtClean="0"/>
              <a:t>Simpan dengan nama latihan1.html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26597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97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Hasil...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71181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5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Format Dokumen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tag HTML yang </a:t>
            </a:r>
            <a:r>
              <a:rPr lang="en-US" dirty="0" err="1"/>
              <a:t>tersedia</a:t>
            </a:r>
            <a:r>
              <a:rPr lang="en-US" dirty="0" smtClean="0"/>
              <a:t>,</a:t>
            </a:r>
            <a:r>
              <a:rPr lang="id-ID" dirty="0" smtClean="0"/>
              <a:t> antara lain: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Heading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Paragraph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Line break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List</a:t>
            </a:r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Font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62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Heading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kata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subjudul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 Heading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&lt;TITLE&gt;. HTML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heading, </a:t>
            </a:r>
            <a:r>
              <a:rPr lang="en-US" dirty="0" err="1"/>
              <a:t>dimana</a:t>
            </a:r>
            <a:r>
              <a:rPr lang="en-US" dirty="0"/>
              <a:t> heading level 1 (&lt;H1&gt;)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heading level 6 (&lt;H6&gt;)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terkecil</a:t>
            </a:r>
            <a:r>
              <a:rPr lang="en-US" dirty="0" smtClean="0"/>
              <a:t>.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Ketikkan source code dibawah ini, kemudian simpan.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98" y="3861048"/>
            <a:ext cx="3118098" cy="300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9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Hasil...</a:t>
            </a:r>
            <a:endParaRPr lang="id-ID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400600" cy="356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1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0" y="2852936"/>
            <a:ext cx="7620000" cy="936104"/>
          </a:xfrm>
        </p:spPr>
        <p:txBody>
          <a:bodyPr/>
          <a:lstStyle/>
          <a:p>
            <a:pPr marL="114300" indent="0">
              <a:buNone/>
            </a:pPr>
            <a:r>
              <a:rPr lang="id-ID" dirty="0" smtClean="0"/>
              <a:t> ketikkan source code diatas, kemudian simpan. Hasilny:</a:t>
            </a:r>
            <a:endParaRPr lang="id-ID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53154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5904656" cy="294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0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Paragraph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Paragraf dalam HTML dibuat dengan tag &lt;P&gt;. Tag ini akan membuat baris baru dengan menyisipi satu baris kosong. Penulisan isi paragraf diapit oleh &lt;P&gt; dan &lt;/P&gt;. Pengaturan posisi paragraf dapat dilakukan dengan atribut ALIGN yang diikuti dengan posisi yang diinginkan, yaitu left untuk rata kiri, center untuk rata tengah horisontal dan right untuk rata kanan</a:t>
            </a:r>
            <a:r>
              <a:rPr lang="id-ID" dirty="0" smtClean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4181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245</TotalTime>
  <Words>853</Words>
  <Application>Microsoft Office PowerPoint</Application>
  <PresentationFormat>On-screen Show 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DASAR HTML</vt:lpstr>
      <vt:lpstr>Struktur Dokumen HTML</vt:lpstr>
      <vt:lpstr>PowerPoint Presentation</vt:lpstr>
      <vt:lpstr>Hasil...</vt:lpstr>
      <vt:lpstr>Format Dokumen</vt:lpstr>
      <vt:lpstr>Heading</vt:lpstr>
      <vt:lpstr>Hasil...</vt:lpstr>
      <vt:lpstr>PowerPoint Presentation</vt:lpstr>
      <vt:lpstr>Paragraph </vt:lpstr>
      <vt:lpstr>PowerPoint Presentation</vt:lpstr>
      <vt:lpstr>Line Break</vt:lpstr>
      <vt:lpstr>List </vt:lpstr>
      <vt:lpstr>Unordered List (Bullet)</vt:lpstr>
      <vt:lpstr>Hasil...</vt:lpstr>
      <vt:lpstr>Ordered List (Numbering)</vt:lpstr>
      <vt:lpstr>Hasil...</vt:lpstr>
      <vt:lpstr>Definition List</vt:lpstr>
      <vt:lpstr>Font</vt:lpstr>
      <vt:lpstr>Preformatted Text</vt:lpstr>
      <vt:lpstr>Horizontal Line</vt:lpstr>
      <vt:lpstr>Image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Ariend</dc:creator>
  <cp:lastModifiedBy>Ariend</cp:lastModifiedBy>
  <cp:revision>19</cp:revision>
  <dcterms:created xsi:type="dcterms:W3CDTF">2012-08-29T13:25:50Z</dcterms:created>
  <dcterms:modified xsi:type="dcterms:W3CDTF">2012-08-29T17:31:18Z</dcterms:modified>
</cp:coreProperties>
</file>