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6EE138-5369-446E-97BF-3ECC3C78E26B}" v="11" dt="2024-06-28T16:50:57.0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75" d="100"/>
          <a:sy n="75" d="100"/>
        </p:scale>
        <p:origin x="970" y="2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anya Nagisetti" userId="167a64a414db7f34" providerId="LiveId" clId="{9F6EE138-5369-446E-97BF-3ECC3C78E26B}"/>
    <pc:docChg chg="undo redo custSel modSld">
      <pc:chgData name="Chaitanya Nagisetti" userId="167a64a414db7f34" providerId="LiveId" clId="{9F6EE138-5369-446E-97BF-3ECC3C78E26B}" dt="2024-06-28T16:52:36.176" v="8697" actId="14100"/>
      <pc:docMkLst>
        <pc:docMk/>
      </pc:docMkLst>
      <pc:sldChg chg="modSp mod">
        <pc:chgData name="Chaitanya Nagisetti" userId="167a64a414db7f34" providerId="LiveId" clId="{9F6EE138-5369-446E-97BF-3ECC3C78E26B}" dt="2024-06-28T13:11:43.845" v="244" actId="20577"/>
        <pc:sldMkLst>
          <pc:docMk/>
          <pc:sldMk cId="953325580" sldId="256"/>
        </pc:sldMkLst>
        <pc:spChg chg="mod">
          <ac:chgData name="Chaitanya Nagisetti" userId="167a64a414db7f34" providerId="LiveId" clId="{9F6EE138-5369-446E-97BF-3ECC3C78E26B}" dt="2024-06-28T13:11:43.845" v="244" actId="20577"/>
          <ac:spMkLst>
            <pc:docMk/>
            <pc:sldMk cId="953325580" sldId="256"/>
            <ac:spMk id="4" creationId="{00000000-0000-0000-0000-000000000000}"/>
          </ac:spMkLst>
        </pc:spChg>
      </pc:sldChg>
      <pc:sldChg chg="modSp mod">
        <pc:chgData name="Chaitanya Nagisetti" userId="167a64a414db7f34" providerId="LiveId" clId="{9F6EE138-5369-446E-97BF-3ECC3C78E26B}" dt="2024-06-28T16:26:41.742" v="7537" actId="20577"/>
        <pc:sldMkLst>
          <pc:docMk/>
          <pc:sldMk cId="1186421160" sldId="262"/>
        </pc:sldMkLst>
        <pc:spChg chg="mod">
          <ac:chgData name="Chaitanya Nagisetti" userId="167a64a414db7f34" providerId="LiveId" clId="{9F6EE138-5369-446E-97BF-3ECC3C78E26B}" dt="2024-06-28T16:26:41.742" v="7537" actId="20577"/>
          <ac:spMkLst>
            <pc:docMk/>
            <pc:sldMk cId="1186421160" sldId="262"/>
            <ac:spMk id="2" creationId="{8FEE4A9C-3F57-7DA7-91FD-715C3FB47F93}"/>
          </ac:spMkLst>
        </pc:spChg>
      </pc:sldChg>
      <pc:sldChg chg="modSp mod">
        <pc:chgData name="Chaitanya Nagisetti" userId="167a64a414db7f34" providerId="LiveId" clId="{9F6EE138-5369-446E-97BF-3ECC3C78E26B}" dt="2024-06-28T16:31:10.716" v="7677" actId="20577"/>
        <pc:sldMkLst>
          <pc:docMk/>
          <pc:sldMk cId="3210358481" sldId="263"/>
        </pc:sldMkLst>
        <pc:spChg chg="mod">
          <ac:chgData name="Chaitanya Nagisetti" userId="167a64a414db7f34" providerId="LiveId" clId="{9F6EE138-5369-446E-97BF-3ECC3C78E26B}" dt="2024-06-28T16:31:10.716" v="7677" actId="20577"/>
          <ac:spMkLst>
            <pc:docMk/>
            <pc:sldMk cId="3210358481" sldId="263"/>
            <ac:spMk id="2" creationId="{E041FD9D-DF07-9C37-1E61-1D920E0EF1D4}"/>
          </ac:spMkLst>
        </pc:spChg>
      </pc:sldChg>
      <pc:sldChg chg="modSp mod">
        <pc:chgData name="Chaitanya Nagisetti" userId="167a64a414db7f34" providerId="LiveId" clId="{9F6EE138-5369-446E-97BF-3ECC3C78E26B}" dt="2024-06-28T16:27:36.472" v="7584" actId="20577"/>
        <pc:sldMkLst>
          <pc:docMk/>
          <pc:sldMk cId="3202024527" sldId="265"/>
        </pc:sldMkLst>
        <pc:spChg chg="mod">
          <ac:chgData name="Chaitanya Nagisetti" userId="167a64a414db7f34" providerId="LiveId" clId="{9F6EE138-5369-446E-97BF-3ECC3C78E26B}" dt="2024-06-28T16:27:36.472" v="7584" actId="20577"/>
          <ac:spMkLst>
            <pc:docMk/>
            <pc:sldMk cId="3202024527" sldId="265"/>
            <ac:spMk id="2" creationId="{C4FFAF3C-BA60-9181-132C-C36C403AAEA7}"/>
          </ac:spMkLst>
        </pc:spChg>
      </pc:sldChg>
      <pc:sldChg chg="modSp mod">
        <pc:chgData name="Chaitanya Nagisetti" userId="167a64a414db7f34" providerId="LiveId" clId="{9F6EE138-5369-446E-97BF-3ECC3C78E26B}" dt="2024-06-28T16:42:09.863" v="8543" actId="20577"/>
        <pc:sldMkLst>
          <pc:docMk/>
          <pc:sldMk cId="4154508776" sldId="266"/>
        </pc:sldMkLst>
        <pc:spChg chg="mod">
          <ac:chgData name="Chaitanya Nagisetti" userId="167a64a414db7f34" providerId="LiveId" clId="{9F6EE138-5369-446E-97BF-3ECC3C78E26B}" dt="2024-06-28T16:42:09.863" v="8543" actId="20577"/>
          <ac:spMkLst>
            <pc:docMk/>
            <pc:sldMk cId="4154508776" sldId="266"/>
            <ac:spMk id="2" creationId="{F7F0871F-2198-9E37-C96F-3611AA199B60}"/>
          </ac:spMkLst>
        </pc:spChg>
      </pc:sldChg>
      <pc:sldChg chg="addSp delSp modSp mod">
        <pc:chgData name="Chaitanya Nagisetti" userId="167a64a414db7f34" providerId="LiveId" clId="{9F6EE138-5369-446E-97BF-3ECC3C78E26B}" dt="2024-06-28T16:52:36.176" v="8697" actId="14100"/>
        <pc:sldMkLst>
          <pc:docMk/>
          <pc:sldMk cId="1483293388" sldId="267"/>
        </pc:sldMkLst>
        <pc:spChg chg="del mod">
          <ac:chgData name="Chaitanya Nagisetti" userId="167a64a414db7f34" providerId="LiveId" clId="{9F6EE138-5369-446E-97BF-3ECC3C78E26B}" dt="2024-06-28T16:49:56.209" v="8656"/>
          <ac:spMkLst>
            <pc:docMk/>
            <pc:sldMk cId="1483293388" sldId="267"/>
            <ac:spMk id="2" creationId="{D3304455-6802-6CA9-8475-2F6DD1B8D409}"/>
          </ac:spMkLst>
        </pc:spChg>
        <pc:picChg chg="add mod">
          <ac:chgData name="Chaitanya Nagisetti" userId="167a64a414db7f34" providerId="LiveId" clId="{9F6EE138-5369-446E-97BF-3ECC3C78E26B}" dt="2024-06-28T16:52:23.421" v="8693" actId="1076"/>
          <ac:picMkLst>
            <pc:docMk/>
            <pc:sldMk cId="1483293388" sldId="267"/>
            <ac:picMk id="4" creationId="{E5343778-C79E-92B2-31E3-E89BB48AE3A7}"/>
          </ac:picMkLst>
        </pc:picChg>
        <pc:picChg chg="add mod">
          <ac:chgData name="Chaitanya Nagisetti" userId="167a64a414db7f34" providerId="LiveId" clId="{9F6EE138-5369-446E-97BF-3ECC3C78E26B}" dt="2024-06-28T16:52:36.176" v="8697" actId="14100"/>
          <ac:picMkLst>
            <pc:docMk/>
            <pc:sldMk cId="1483293388" sldId="267"/>
            <ac:picMk id="7" creationId="{EAEB09DC-E86B-5F2A-EBA1-2D01E3249C68}"/>
          </ac:picMkLst>
        </pc:picChg>
        <pc:picChg chg="add mod">
          <ac:chgData name="Chaitanya Nagisetti" userId="167a64a414db7f34" providerId="LiveId" clId="{9F6EE138-5369-446E-97BF-3ECC3C78E26B}" dt="2024-06-28T16:52:31.812" v="8696" actId="14100"/>
          <ac:picMkLst>
            <pc:docMk/>
            <pc:sldMk cId="1483293388" sldId="267"/>
            <ac:picMk id="9" creationId="{4AB1296F-E83E-7DB1-6421-8BA2C77F582C}"/>
          </ac:picMkLst>
        </pc:picChg>
        <pc:picChg chg="add mod">
          <ac:chgData name="Chaitanya Nagisetti" userId="167a64a414db7f34" providerId="LiveId" clId="{9F6EE138-5369-446E-97BF-3ECC3C78E26B}" dt="2024-06-28T16:51:56.036" v="8683" actId="14100"/>
          <ac:picMkLst>
            <pc:docMk/>
            <pc:sldMk cId="1483293388" sldId="267"/>
            <ac:picMk id="11" creationId="{8AA12189-3D02-70FF-A526-9CF3E2AB631B}"/>
          </ac:picMkLst>
        </pc:picChg>
      </pc:sldChg>
      <pc:sldChg chg="modSp mod">
        <pc:chgData name="Chaitanya Nagisetti" userId="167a64a414db7f34" providerId="LiveId" clId="{9F6EE138-5369-446E-97BF-3ECC3C78E26B}" dt="2024-06-28T15:20:32.713" v="6528" actId="20577"/>
        <pc:sldMkLst>
          <pc:docMk/>
          <pc:sldMk cId="3183315129" sldId="268"/>
        </pc:sldMkLst>
        <pc:spChg chg="mod">
          <ac:chgData name="Chaitanya Nagisetti" userId="167a64a414db7f34" providerId="LiveId" clId="{9F6EE138-5369-446E-97BF-3ECC3C78E26B}" dt="2024-06-28T15:20:32.713" v="6528" actId="20577"/>
          <ac:spMkLst>
            <pc:docMk/>
            <pc:sldMk cId="3183315129" sldId="268"/>
            <ac:spMk id="2" creationId="{005E46AB-32C4-4B57-A2B1-50738A64BE1B}"/>
          </ac:spMkLst>
        </pc:spChg>
      </pc:sldChg>
      <pc:sldChg chg="modSp mod">
        <pc:chgData name="Chaitanya Nagisetti" userId="167a64a414db7f34" providerId="LiveId" clId="{9F6EE138-5369-446E-97BF-3ECC3C78E26B}" dt="2024-06-28T15:33:53.228" v="7484" actId="2711"/>
        <pc:sldMkLst>
          <pc:docMk/>
          <pc:sldMk cId="728950222" sldId="269"/>
        </pc:sldMkLst>
        <pc:spChg chg="mod">
          <ac:chgData name="Chaitanya Nagisetti" userId="167a64a414db7f34" providerId="LiveId" clId="{9F6EE138-5369-446E-97BF-3ECC3C78E26B}" dt="2024-06-28T15:33:53.228" v="7484" actId="2711"/>
          <ac:spMkLst>
            <pc:docMk/>
            <pc:sldMk cId="728950222" sldId="269"/>
            <ac:spMk id="2" creationId="{357C38BC-22B3-37B2-E0C3-812020A76077}"/>
          </ac:spMkLst>
        </pc:spChg>
      </pc:sldChg>
      <pc:sldChg chg="modSp mod">
        <pc:chgData name="Chaitanya Nagisetti" userId="167a64a414db7f34" providerId="LiveId" clId="{9F6EE138-5369-446E-97BF-3ECC3C78E26B}" dt="2024-06-28T13:14:12.864" v="306" actId="1076"/>
        <pc:sldMkLst>
          <pc:docMk/>
          <pc:sldMk cId="2900153716" sldId="2146847054"/>
        </pc:sldMkLst>
        <pc:spChg chg="mod">
          <ac:chgData name="Chaitanya Nagisetti" userId="167a64a414db7f34" providerId="LiveId" clId="{9F6EE138-5369-446E-97BF-3ECC3C78E26B}" dt="2024-06-28T13:14:12.864" v="306" actId="1076"/>
          <ac:spMkLst>
            <pc:docMk/>
            <pc:sldMk cId="2900153716" sldId="2146847054"/>
            <ac:spMk id="2" creationId="{49FFEB4C-F209-4AE7-AA2B-B3C26CE2C51D}"/>
          </ac:spMkLst>
        </pc:spChg>
        <pc:spChg chg="mod">
          <ac:chgData name="Chaitanya Nagisetti" userId="167a64a414db7f34" providerId="LiveId" clId="{9F6EE138-5369-446E-97BF-3ECC3C78E26B}" dt="2024-06-28T13:13:46.874" v="298" actId="14100"/>
          <ac:spMkLst>
            <pc:docMk/>
            <pc:sldMk cId="2900153716" sldId="2146847054"/>
            <ac:spMk id="3" creationId="{B2678641-EEA3-4EC4-BF39-4075B0C120E8}"/>
          </ac:spMkLst>
        </pc:spChg>
      </pc:sldChg>
      <pc:sldChg chg="modSp mod">
        <pc:chgData name="Chaitanya Nagisetti" userId="167a64a414db7f34" providerId="LiveId" clId="{9F6EE138-5369-446E-97BF-3ECC3C78E26B}" dt="2024-06-28T15:26:59.699" v="7278" actId="2711"/>
        <pc:sldMkLst>
          <pc:docMk/>
          <pc:sldMk cId="614882681" sldId="2146847055"/>
        </pc:sldMkLst>
        <pc:spChg chg="mod">
          <ac:chgData name="Chaitanya Nagisetti" userId="167a64a414db7f34" providerId="LiveId" clId="{9F6EE138-5369-446E-97BF-3ECC3C78E26B}" dt="2024-06-28T15:26:59.699" v="7278" actId="2711"/>
          <ac:spMkLst>
            <pc:docMk/>
            <pc:sldMk cId="614882681" sldId="2146847055"/>
            <ac:spMk id="3" creationId="{A6638FD1-D00E-E75B-705C-564F06D93D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dunetfoundationorg-my.sharepoint.com/:f:/g/personal/anusha_edunetfoundation_org/Ei-00pRRvYVCjL2Ly4wFUCABnx3QEII7flCSGKANfKLAgg" TargetMode="External"/><Relationship Id="rId2" Type="http://schemas.openxmlformats.org/officeDocument/2006/relationships/hyperlink" Target="https://www.linkedin.com/pulse/future-sentiment-analysis-shahbaz-anwa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Sentiment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98207" y="3156155"/>
            <a:ext cx="11253020" cy="25545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Nagisetti Chaitanya Rajeswari</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t>
            </a:r>
            <a:r>
              <a:rPr lang="en-US" sz="2000" b="1" dirty="0" err="1">
                <a:solidFill>
                  <a:schemeClr val="accent1">
                    <a:lumMod val="75000"/>
                  </a:schemeClr>
                </a:solidFill>
                <a:latin typeface="Arial"/>
                <a:cs typeface="Arial"/>
              </a:rPr>
              <a:t>Daita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Madhusudana</a:t>
            </a:r>
            <a:r>
              <a:rPr lang="en-US" sz="2000" b="1" dirty="0">
                <a:solidFill>
                  <a:schemeClr val="accent1">
                    <a:lumMod val="75000"/>
                  </a:schemeClr>
                </a:solidFill>
                <a:latin typeface="Arial"/>
                <a:cs typeface="Arial"/>
              </a:rPr>
              <a:t> Sastry Sri Venkateswara Hindu College of Engineering</a:t>
            </a:r>
          </a:p>
          <a:p>
            <a:r>
              <a:rPr lang="en-US" sz="2000" b="1" dirty="0">
                <a:solidFill>
                  <a:schemeClr val="accent1">
                    <a:lumMod val="75000"/>
                  </a:schemeClr>
                </a:solidFill>
                <a:latin typeface="Arial"/>
                <a:cs typeface="Arial"/>
              </a:rPr>
              <a:t>                          (DMSSVHCE)</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400" dirty="0">
                <a:latin typeface="+mj-lt"/>
              </a:rPr>
              <a:t>The future scope of sentiment analysis :</a:t>
            </a:r>
            <a:r>
              <a:rPr lang="en-IN" sz="2400" dirty="0">
                <a:hlinkClick r:id="rId2"/>
              </a:rPr>
              <a:t>https://www.linkedin.com/pulse/future-sentiment-analysis-shahbaz-anwar</a:t>
            </a:r>
            <a:endParaRPr lang="en-IN" sz="2400" dirty="0">
              <a:latin typeface="+mj-lt"/>
            </a:endParaRPr>
          </a:p>
          <a:p>
            <a:r>
              <a:rPr lang="en-IN" sz="2400" dirty="0">
                <a:latin typeface="+mj-lt"/>
              </a:rPr>
              <a:t>Source code reference : </a:t>
            </a:r>
            <a:r>
              <a:rPr lang="en-IN" sz="2400" dirty="0">
                <a:hlinkClick r:id="rId3"/>
              </a:rPr>
              <a:t>https://edunetfoundationorg</a:t>
            </a:r>
            <a:r>
              <a:rPr lang="en-IN" sz="2400" dirty="0">
                <a:hlinkClick r:id="rId3"/>
              </a:rPr>
              <a:t>-</a:t>
            </a:r>
            <a:r>
              <a:rPr lang="en-IN" sz="2400" dirty="0">
                <a:hlinkClick r:id="rId3"/>
              </a:rPr>
              <a:t>my.sharepoint.com/:f:/g/personal/anusha_edunetfoundation_org/Ei-00pRRvYVCjL2Ly4wFUCABnx3QEII7flCSGKANfKLAgg</a:t>
            </a:r>
            <a:endParaRPr lang="en-IN" sz="2400" dirty="0"/>
          </a:p>
          <a:p>
            <a:endParaRPr lang="en-IN" sz="2400" dirty="0">
              <a:latin typeface="+mj-lt"/>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811161"/>
            <a:ext cx="10515600" cy="689412"/>
          </a:xfrm>
        </p:spPr>
        <p:txBody>
          <a:bodyPr>
            <a:normAutofit/>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0208342" cy="4545888"/>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solidFill>
                  <a:srgbClr val="0F0F0F"/>
                </a:solidFill>
                <a:ea typeface="+mn-lt"/>
                <a:cs typeface="+mn-lt"/>
              </a:rPr>
              <a:t>With the rapid growth of online platforms for sharing opinions and reviews, restaurants often rely on the customer feedback to improve their services and attract a new customers. Analyzing the sentiment of these reviews can provide valuable insights into customer satisfaction.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customer reviews to improve restaurants services and attract a new customers. This involves develop a sentiment analysis model to classify restaurant reviews as positive or negative. Analysing the sentiment of these reviews can provide valuable insights into customer satisfaction. </a:t>
            </a:r>
            <a:r>
              <a:rPr lang="en-US" sz="1200" b="1" dirty="0">
                <a:solidFill>
                  <a:srgbClr val="0F0F0F"/>
                </a:solidFill>
                <a:latin typeface="Calibri"/>
                <a:ea typeface="+mn-lt"/>
                <a:cs typeface="+mn-lt"/>
              </a:rPr>
              <a:t>The solution will consist of the following components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customer review data on restaurants, including positive and negative reviews.</a:t>
            </a:r>
            <a:endParaRPr lang="en-IN" sz="1200" b="1" dirty="0">
              <a:latin typeface="Calibri"/>
              <a:cs typeface="Calibri"/>
            </a:endParaRPr>
          </a:p>
          <a:p>
            <a:pPr marL="629920" lvl="1" indent="-305435"/>
            <a:r>
              <a:rPr lang="en-IN" sz="1200" b="1" dirty="0">
                <a:latin typeface="Calibri"/>
                <a:cs typeface="Calibri"/>
              </a:rPr>
              <a:t>Store the collected data into a CVS or other file.</a:t>
            </a: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restaurants services.</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to train and test our data using </a:t>
            </a:r>
            <a:r>
              <a:rPr lang="en-IN" sz="1200" b="1" dirty="0" err="1">
                <a:latin typeface="Calibri"/>
                <a:ea typeface="+mn-lt"/>
                <a:cs typeface="+mn-lt"/>
              </a:rPr>
              <a:t>TfidVectorizer</a:t>
            </a:r>
            <a:r>
              <a:rPr lang="en-IN" sz="1200" b="1" dirty="0">
                <a:latin typeface="Calibri"/>
                <a:ea typeface="+mn-lt"/>
                <a:cs typeface="+mn-lt"/>
              </a:rPr>
              <a:t> </a:t>
            </a:r>
            <a:r>
              <a:rPr lang="en-IN" sz="1200" b="1" dirty="0" err="1">
                <a:latin typeface="Calibri"/>
                <a:ea typeface="+mn-lt"/>
                <a:cs typeface="+mn-lt"/>
              </a:rPr>
              <a:t>functiom</a:t>
            </a:r>
            <a:r>
              <a:rPr lang="en-IN" sz="1200" b="1" dirty="0">
                <a:latin typeface="Calibri"/>
                <a:ea typeface="+mn-lt"/>
                <a:cs typeface="+mn-lt"/>
              </a:rPr>
              <a:t> </a:t>
            </a:r>
            <a:r>
              <a:rPr lang="en-IN" sz="1200" b="1" dirty="0" err="1">
                <a:latin typeface="Calibri"/>
                <a:ea typeface="+mn-lt"/>
                <a:cs typeface="+mn-lt"/>
              </a:rPr>
              <a:t>MultinomialNB</a:t>
            </a:r>
            <a:r>
              <a:rPr lang="en-IN" sz="1200" b="1" dirty="0">
                <a:latin typeface="Calibri"/>
                <a:ea typeface="+mn-lt"/>
                <a:cs typeface="+mn-lt"/>
              </a:rPr>
              <a:t> function etc.</a:t>
            </a:r>
          </a:p>
          <a:p>
            <a:pPr marL="629920" lvl="1" indent="-305435"/>
            <a:r>
              <a:rPr lang="en-IN" sz="1200" b="1" dirty="0">
                <a:latin typeface="Calibri"/>
                <a:ea typeface="+mn-lt"/>
                <a:cs typeface="+mn-lt"/>
              </a:rPr>
              <a:t>Consider incorporating other factors like statistical information, sentiment value counts, word count of reviews, frequency of specific words to improve accurate analysis.</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Preprocess the text of the customer reviews like converting the data set into lower case, tokenization, removing the stop words, stemming etc.</a:t>
            </a:r>
          </a:p>
          <a:p>
            <a:pPr marL="629920" lvl="1" indent="-305435"/>
            <a:r>
              <a:rPr lang="en-IN" sz="1200" b="1" dirty="0">
                <a:latin typeface="Calibri"/>
                <a:cs typeface="Calibri"/>
              </a:rPr>
              <a:t>Process a word into its base or dictionary form, removing the numbers from reviews, removing special characters like @,#,%, etc.</a:t>
            </a: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F1 Precision etc.</a:t>
            </a:r>
          </a:p>
          <a:p>
            <a:pPr marL="629920" lvl="1" indent="-305435"/>
            <a:r>
              <a:rPr lang="en-IN" sz="1200" b="1" dirty="0">
                <a:latin typeface="Calibri"/>
                <a:ea typeface="+mn-lt"/>
                <a:cs typeface="+mn-lt"/>
              </a:rPr>
              <a:t>Fine-tune the model based on feedback and continuous monitoring of prediction accuracy.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87120"/>
            <a:ext cx="11029615" cy="5455920"/>
          </a:xfrm>
        </p:spPr>
        <p:txBody>
          <a:bodyPr>
            <a:normAutofit fontScale="70000" lnSpcReduction="20000"/>
          </a:bodyPr>
          <a:lstStyle/>
          <a:p>
            <a:pPr marL="305435" indent="-305435"/>
            <a:r>
              <a:rPr lang="en-IN" sz="2000" b="1" dirty="0">
                <a:solidFill>
                  <a:srgbClr val="0F0F0F"/>
                </a:solidFill>
              </a:rPr>
              <a:t>System requirements : </a:t>
            </a:r>
            <a:endParaRPr lang="en-IN" sz="2000" dirty="0">
              <a:solidFill>
                <a:srgbClr val="0F0F0F"/>
              </a:solidFill>
            </a:endParaRPr>
          </a:p>
          <a:p>
            <a:pPr lvl="1"/>
            <a:r>
              <a:rPr lang="en-IN" sz="1800" dirty="0">
                <a:solidFill>
                  <a:srgbClr val="0F0F0F"/>
                </a:solidFill>
              </a:rPr>
              <a:t>Windows 10 operating system. </a:t>
            </a:r>
          </a:p>
          <a:p>
            <a:pPr marL="629435" lvl="1" indent="-305435"/>
            <a:r>
              <a:rPr lang="en-IN" sz="1800" dirty="0">
                <a:solidFill>
                  <a:srgbClr val="0F0F0F"/>
                </a:solidFill>
              </a:rPr>
              <a:t>Apps supporting Python  like “Jupyter notebook”.</a:t>
            </a:r>
          </a:p>
          <a:p>
            <a:pPr marL="305435" indent="-305435"/>
            <a:r>
              <a:rPr lang="en-IN" sz="2000" b="1" dirty="0">
                <a:solidFill>
                  <a:srgbClr val="0F0F0F"/>
                </a:solidFill>
              </a:rPr>
              <a:t>Library required to build the model :</a:t>
            </a:r>
          </a:p>
          <a:p>
            <a:pPr lvl="1"/>
            <a:r>
              <a:rPr lang="en-IN" sz="1900" dirty="0">
                <a:solidFill>
                  <a:srgbClr val="0F0F0F"/>
                </a:solidFill>
              </a:rPr>
              <a:t>Pandas</a:t>
            </a:r>
          </a:p>
          <a:p>
            <a:pPr lvl="1"/>
            <a:r>
              <a:rPr lang="en-IN" sz="1900" dirty="0" err="1">
                <a:solidFill>
                  <a:srgbClr val="0F0F0F"/>
                </a:solidFill>
              </a:rPr>
              <a:t>Matplot</a:t>
            </a:r>
            <a:r>
              <a:rPr lang="en-IN" sz="1900" dirty="0">
                <a:solidFill>
                  <a:srgbClr val="0F0F0F"/>
                </a:solidFill>
              </a:rPr>
              <a:t> library</a:t>
            </a:r>
          </a:p>
          <a:p>
            <a:pPr lvl="1"/>
            <a:r>
              <a:rPr lang="en-IN" sz="1900" dirty="0">
                <a:solidFill>
                  <a:srgbClr val="0F0F0F"/>
                </a:solidFill>
              </a:rPr>
              <a:t>Seaborn</a:t>
            </a:r>
          </a:p>
          <a:p>
            <a:pPr lvl="1"/>
            <a:r>
              <a:rPr lang="en-IN" sz="1900" dirty="0" err="1">
                <a:solidFill>
                  <a:srgbClr val="0F0F0F"/>
                </a:solidFill>
              </a:rPr>
              <a:t>Wordcloud</a:t>
            </a:r>
            <a:endParaRPr lang="en-IN" sz="1900" dirty="0">
              <a:solidFill>
                <a:srgbClr val="0F0F0F"/>
              </a:solidFill>
            </a:endParaRPr>
          </a:p>
          <a:p>
            <a:pPr lvl="1"/>
            <a:r>
              <a:rPr lang="en-IN" sz="1900" dirty="0">
                <a:solidFill>
                  <a:srgbClr val="0F0F0F"/>
                </a:solidFill>
              </a:rPr>
              <a:t>Collections</a:t>
            </a:r>
          </a:p>
          <a:p>
            <a:pPr lvl="1"/>
            <a:r>
              <a:rPr lang="en-IN" sz="1900" dirty="0">
                <a:solidFill>
                  <a:srgbClr val="0F0F0F"/>
                </a:solidFill>
              </a:rPr>
              <a:t>String</a:t>
            </a:r>
          </a:p>
          <a:p>
            <a:pPr lvl="1"/>
            <a:r>
              <a:rPr lang="en-IN" sz="1900" dirty="0">
                <a:solidFill>
                  <a:srgbClr val="0F0F0F"/>
                </a:solidFill>
              </a:rPr>
              <a:t>NLTK</a:t>
            </a:r>
          </a:p>
          <a:p>
            <a:pPr lvl="1"/>
            <a:r>
              <a:rPr lang="en-IN" sz="1900" dirty="0">
                <a:solidFill>
                  <a:srgbClr val="0F0F0F"/>
                </a:solidFill>
              </a:rPr>
              <a:t>Wordnet</a:t>
            </a:r>
          </a:p>
          <a:p>
            <a:pPr lvl="1"/>
            <a:r>
              <a:rPr lang="en-IN" sz="1900" dirty="0" err="1">
                <a:solidFill>
                  <a:srgbClr val="0F0F0F"/>
                </a:solidFill>
              </a:rPr>
              <a:t>Stopword</a:t>
            </a:r>
            <a:endParaRPr lang="en-IN" sz="1900" dirty="0">
              <a:solidFill>
                <a:srgbClr val="0F0F0F"/>
              </a:solidFill>
            </a:endParaRPr>
          </a:p>
          <a:p>
            <a:pPr lvl="1"/>
            <a:r>
              <a:rPr lang="en-IN" sz="1900" dirty="0" err="1">
                <a:solidFill>
                  <a:srgbClr val="0F0F0F"/>
                </a:solidFill>
              </a:rPr>
              <a:t>lemmatizer</a:t>
            </a:r>
            <a:endParaRPr lang="en-IN" sz="1900" dirty="0">
              <a:solidFill>
                <a:srgbClr val="0F0F0F"/>
              </a:solidFill>
            </a:endParaRPr>
          </a:p>
          <a:p>
            <a:pPr lvl="1"/>
            <a:r>
              <a:rPr lang="en-IN" sz="1900" dirty="0">
                <a:solidFill>
                  <a:srgbClr val="0F0F0F"/>
                </a:solidFill>
              </a:rPr>
              <a:t>Re</a:t>
            </a:r>
          </a:p>
          <a:p>
            <a:pPr lvl="1"/>
            <a:r>
              <a:rPr lang="en-IN" sz="1900" dirty="0">
                <a:solidFill>
                  <a:srgbClr val="0F0F0F"/>
                </a:solidFill>
              </a:rPr>
              <a:t>Contractions</a:t>
            </a:r>
          </a:p>
          <a:p>
            <a:pPr lvl="1"/>
            <a:r>
              <a:rPr lang="en-IN" sz="1900" dirty="0">
                <a:solidFill>
                  <a:srgbClr val="0F0F0F"/>
                </a:solidFill>
              </a:rPr>
              <a:t>Emoji</a:t>
            </a:r>
          </a:p>
          <a:p>
            <a:pPr lvl="1"/>
            <a:r>
              <a:rPr lang="en-IN" sz="1900" dirty="0">
                <a:solidFill>
                  <a:srgbClr val="0F0F0F"/>
                </a:solidFill>
              </a:rPr>
              <a:t>Beautifulsoup4, etc.</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Navie bayes algorithm is used for Machine learning, for accurate score and classification report.</a:t>
            </a:r>
          </a:p>
          <a:p>
            <a:pPr marL="305920" indent="-305435"/>
            <a:r>
              <a:rPr lang="en-IN" b="1" dirty="0">
                <a:ea typeface="+mn-lt"/>
                <a:cs typeface="+mn-lt"/>
              </a:rPr>
              <a:t>Data Input:</a:t>
            </a:r>
            <a:endParaRPr lang="en-IN" dirty="0"/>
          </a:p>
          <a:p>
            <a:pPr marL="629920" lvl="1" indent="-305435"/>
            <a:r>
              <a:rPr lang="en-IN" dirty="0">
                <a:ea typeface="+mn-lt"/>
                <a:cs typeface="+mn-lt"/>
              </a:rPr>
              <a:t>Here the input data is Review and liked data set. We </a:t>
            </a:r>
            <a:r>
              <a:rPr lang="en-IN" dirty="0" err="1">
                <a:ea typeface="+mn-lt"/>
                <a:cs typeface="+mn-lt"/>
              </a:rPr>
              <a:t>classifiy</a:t>
            </a:r>
            <a:r>
              <a:rPr lang="en-IN" dirty="0">
                <a:ea typeface="+mn-lt"/>
                <a:cs typeface="+mn-lt"/>
              </a:rPr>
              <a:t> the review data set and liked data set here.</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We will import the necessary models for text analysis and sentiment analysis.</a:t>
            </a:r>
          </a:p>
          <a:p>
            <a:pPr marL="629920" lvl="1" indent="-305435"/>
            <a:r>
              <a:rPr lang="en-IN" dirty="0">
                <a:ea typeface="+mn-lt"/>
                <a:cs typeface="+mn-lt"/>
              </a:rPr>
              <a:t>We create two </a:t>
            </a:r>
            <a:r>
              <a:rPr lang="en-IN" dirty="0" err="1">
                <a:ea typeface="+mn-lt"/>
                <a:cs typeface="+mn-lt"/>
              </a:rPr>
              <a:t>vectores</a:t>
            </a:r>
            <a:r>
              <a:rPr lang="en-IN" dirty="0">
                <a:ea typeface="+mn-lt"/>
                <a:cs typeface="+mn-lt"/>
              </a:rPr>
              <a:t> that are x, y indicating review and liked data set respectively. We train the both data set and then test them using </a:t>
            </a:r>
            <a:r>
              <a:rPr lang="en-IN" dirty="0" err="1">
                <a:ea typeface="+mn-lt"/>
                <a:cs typeface="+mn-lt"/>
              </a:rPr>
              <a:t>x_train</a:t>
            </a:r>
            <a:r>
              <a:rPr lang="en-IN" dirty="0">
                <a:ea typeface="+mn-lt"/>
                <a:cs typeface="+mn-lt"/>
              </a:rPr>
              <a:t>, </a:t>
            </a:r>
            <a:r>
              <a:rPr lang="en-IN" dirty="0" err="1">
                <a:ea typeface="+mn-lt"/>
                <a:cs typeface="+mn-lt"/>
              </a:rPr>
              <a:t>y_train</a:t>
            </a:r>
            <a:r>
              <a:rPr lang="en-IN" dirty="0">
                <a:ea typeface="+mn-lt"/>
                <a:cs typeface="+mn-lt"/>
              </a:rPr>
              <a:t> to train and </a:t>
            </a:r>
            <a:r>
              <a:rPr lang="en-IN" dirty="0" err="1">
                <a:ea typeface="+mn-lt"/>
                <a:cs typeface="+mn-lt"/>
              </a:rPr>
              <a:t>x_test</a:t>
            </a:r>
            <a:r>
              <a:rPr lang="en-IN" dirty="0">
                <a:ea typeface="+mn-lt"/>
                <a:cs typeface="+mn-lt"/>
              </a:rPr>
              <a:t>, </a:t>
            </a:r>
            <a:r>
              <a:rPr lang="en-IN" dirty="0" err="1">
                <a:ea typeface="+mn-lt"/>
                <a:cs typeface="+mn-lt"/>
              </a:rPr>
              <a:t>y_test</a:t>
            </a:r>
            <a:r>
              <a:rPr lang="en-IN" dirty="0">
                <a:ea typeface="+mn-lt"/>
                <a:cs typeface="+mn-lt"/>
              </a:rPr>
              <a:t> for testing the data set</a:t>
            </a:r>
          </a:p>
          <a:p>
            <a:pPr marL="629920" lvl="1" indent="-305435"/>
            <a:r>
              <a:rPr lang="en-IN" dirty="0">
                <a:ea typeface="+mn-lt"/>
                <a:cs typeface="+mn-lt"/>
              </a:rPr>
              <a:t>We use </a:t>
            </a:r>
            <a:r>
              <a:rPr lang="en-IN" dirty="0" err="1">
                <a:ea typeface="+mn-lt"/>
                <a:cs typeface="+mn-lt"/>
              </a:rPr>
              <a:t>MultinomialNB</a:t>
            </a:r>
            <a:r>
              <a:rPr lang="en-IN" dirty="0">
                <a:ea typeface="+mn-lt"/>
                <a:cs typeface="+mn-lt"/>
              </a:rPr>
              <a:t>() function for training the data.</a:t>
            </a:r>
          </a:p>
          <a:p>
            <a:pPr marL="305920" indent="-305435"/>
            <a:r>
              <a:rPr lang="en-IN" b="1" dirty="0">
                <a:ea typeface="+mn-lt"/>
                <a:cs typeface="+mn-lt"/>
              </a:rPr>
              <a:t>Prediction Process:</a:t>
            </a:r>
          </a:p>
          <a:p>
            <a:pPr marL="629920" lvl="1" indent="-305435"/>
            <a:r>
              <a:rPr lang="en-IN" dirty="0"/>
              <a:t>we predict the trained data set accuracy and create a report.</a:t>
            </a:r>
          </a:p>
          <a:p>
            <a:pPr marL="629920" lvl="1" indent="-305435"/>
            <a:r>
              <a:rPr lang="en-IN" dirty="0"/>
              <a:t>We create accuracy prediction and classification report.</a:t>
            </a:r>
          </a:p>
          <a:p>
            <a:pPr marL="629920" lvl="1" indent="-305435"/>
            <a:r>
              <a:rPr lang="en-IN" dirty="0"/>
              <a:t>The accuracy I obtained in this model is 0.8 and the precision in classification report is 0.76.</a:t>
            </a:r>
          </a:p>
          <a:p>
            <a:pPr marL="629920" lvl="1" indent="-305435"/>
            <a:r>
              <a:rPr lang="en-IN" dirty="0"/>
              <a:t>Classification report has precision, recall, f1-socre and support.</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5343778-C79E-92B2-31E3-E89BB48AE3A7}"/>
              </a:ext>
            </a:extLst>
          </p:cNvPr>
          <p:cNvPicPr>
            <a:picLocks noGrp="1" noChangeAspect="1"/>
          </p:cNvPicPr>
          <p:nvPr>
            <p:ph idx="1"/>
          </p:nvPr>
        </p:nvPicPr>
        <p:blipFill>
          <a:blip r:embed="rId2"/>
          <a:stretch>
            <a:fillRect/>
          </a:stretch>
        </p:blipFill>
        <p:spPr>
          <a:xfrm>
            <a:off x="4568445" y="702156"/>
            <a:ext cx="2930149" cy="2560320"/>
          </a:xfrm>
        </p:spPr>
      </p:pic>
      <p:pic>
        <p:nvPicPr>
          <p:cNvPr id="7" name="Picture 6">
            <a:extLst>
              <a:ext uri="{FF2B5EF4-FFF2-40B4-BE49-F238E27FC236}">
                <a16:creationId xmlns:a16="http://schemas.microsoft.com/office/drawing/2014/main" id="{EAEB09DC-E86B-5F2A-EBA1-2D01E3249C68}"/>
              </a:ext>
            </a:extLst>
          </p:cNvPr>
          <p:cNvPicPr>
            <a:picLocks noChangeAspect="1"/>
          </p:cNvPicPr>
          <p:nvPr/>
        </p:nvPicPr>
        <p:blipFill>
          <a:blip r:embed="rId3"/>
          <a:stretch>
            <a:fillRect/>
          </a:stretch>
        </p:blipFill>
        <p:spPr>
          <a:xfrm>
            <a:off x="4568445" y="3404716"/>
            <a:ext cx="3529075" cy="2985924"/>
          </a:xfrm>
          <a:prstGeom prst="rect">
            <a:avLst/>
          </a:prstGeom>
        </p:spPr>
      </p:pic>
      <p:pic>
        <p:nvPicPr>
          <p:cNvPr id="9" name="Picture 8">
            <a:extLst>
              <a:ext uri="{FF2B5EF4-FFF2-40B4-BE49-F238E27FC236}">
                <a16:creationId xmlns:a16="http://schemas.microsoft.com/office/drawing/2014/main" id="{4AB1296F-E83E-7DB1-6421-8BA2C77F582C}"/>
              </a:ext>
            </a:extLst>
          </p:cNvPr>
          <p:cNvPicPr>
            <a:picLocks noChangeAspect="1"/>
          </p:cNvPicPr>
          <p:nvPr/>
        </p:nvPicPr>
        <p:blipFill>
          <a:blip r:embed="rId4"/>
          <a:stretch>
            <a:fillRect/>
          </a:stretch>
        </p:blipFill>
        <p:spPr>
          <a:xfrm>
            <a:off x="8199368" y="702156"/>
            <a:ext cx="3606552" cy="4784244"/>
          </a:xfrm>
          <a:prstGeom prst="rect">
            <a:avLst/>
          </a:prstGeom>
        </p:spPr>
      </p:pic>
      <p:pic>
        <p:nvPicPr>
          <p:cNvPr id="11" name="Picture 10">
            <a:extLst>
              <a:ext uri="{FF2B5EF4-FFF2-40B4-BE49-F238E27FC236}">
                <a16:creationId xmlns:a16="http://schemas.microsoft.com/office/drawing/2014/main" id="{8AA12189-3D02-70FF-A526-9CF3E2AB631B}"/>
              </a:ext>
            </a:extLst>
          </p:cNvPr>
          <p:cNvPicPr>
            <a:picLocks noChangeAspect="1"/>
          </p:cNvPicPr>
          <p:nvPr/>
        </p:nvPicPr>
        <p:blipFill>
          <a:blip r:embed="rId5"/>
          <a:stretch>
            <a:fillRect/>
          </a:stretch>
        </p:blipFill>
        <p:spPr>
          <a:xfrm>
            <a:off x="581192" y="1366848"/>
            <a:ext cx="3687292" cy="502379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Finally, the sentimental analysis model is used to understand the emotional tone of the text.</a:t>
            </a:r>
          </a:p>
          <a:p>
            <a:pPr marL="305435" indent="-305435"/>
            <a:r>
              <a:rPr lang="en-IN" sz="2000" dirty="0"/>
              <a:t>It identified the positive and negative sentiments in a piece of writing.</a:t>
            </a:r>
          </a:p>
          <a:p>
            <a:pPr marL="305435" indent="-305435"/>
            <a:r>
              <a:rPr lang="en-IN" sz="2000" dirty="0"/>
              <a:t>This is a basic model which is very effective for sentiment analysis.</a:t>
            </a:r>
          </a:p>
          <a:p>
            <a:pPr marL="305435" indent="-305435"/>
            <a:r>
              <a:rPr lang="en-IN" sz="2000" dirty="0"/>
              <a:t>There can be some improvements like we can find the neutral sentiments like the neutral emotional tone which is neither dislike or like.</a:t>
            </a:r>
          </a:p>
          <a:p>
            <a:pPr marL="305435" indent="-305435"/>
            <a:r>
              <a:rPr lang="en-IN" sz="2000" dirty="0"/>
              <a:t>The sentiment analysis model is important for accurate sentiment review count predictions for analysing the restaurant services. Big companies like google etc use this type of model for suggesting good restaurants according to their preferences.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Sentiment analysis is a uniquely powerful tool for business that are looking to measure attitudes, feeling and emotions regarding their brand. To date, the majority of the sentiment analysis projects have been conducted almost exclusively by companies and brand through the use of social media data, survey responses and other hubs of user generated content</a:t>
            </a:r>
          </a:p>
          <a:p>
            <a:pPr marL="0" indent="0">
              <a:buNone/>
            </a:pPr>
            <a:r>
              <a:rPr lang="en-US" dirty="0"/>
              <a:t>The future of sentiment analysis is going to continue to dig deeper, far past the surface of the number of likes, comments and shares and aim to reach and truly understand the significance of social media interactions and what they tell us about the consumers behind the screens.</a:t>
            </a:r>
          </a:p>
          <a:p>
            <a:pPr marL="0" indent="0">
              <a:buNone/>
            </a:pPr>
            <a:r>
              <a:rPr lang="en-US" b="0" i="0" dirty="0">
                <a:effectLst/>
              </a:rPr>
              <a:t>As a result of deeper and better understanding of the feelings, emotions and sentiments of a brand or organization’s key, high-value audiences, members of these audiences will increasingly receive experiences and messages that are personalized and directly related to their wants and needs. Rather than segment markets based on age, gender, income and other surface demographics, organizations can further segment based on how their audience members actually </a:t>
            </a:r>
            <a:r>
              <a:rPr lang="en-US" b="0" i="1" dirty="0">
                <a:effectLst/>
              </a:rPr>
              <a:t>feel </a:t>
            </a:r>
            <a:r>
              <a:rPr lang="en-US" b="0" i="0" dirty="0">
                <a:effectLst/>
              </a:rPr>
              <a:t>about the brand or how they use social media.</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227</TotalTime>
  <Words>914</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Sentiment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Chaitanya Nagisetti</cp:lastModifiedBy>
  <cp:revision>25</cp:revision>
  <dcterms:created xsi:type="dcterms:W3CDTF">2021-05-26T16:50:10Z</dcterms:created>
  <dcterms:modified xsi:type="dcterms:W3CDTF">2024-06-28T16:52:43Z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