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9" r:id="rId3"/>
    <p:sldId id="358" r:id="rId4"/>
    <p:sldId id="361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55" r:id="rId15"/>
    <p:sldId id="360" r:id="rId16"/>
    <p:sldId id="351" r:id="rId17"/>
    <p:sldId id="352" r:id="rId18"/>
    <p:sldId id="354" r:id="rId19"/>
    <p:sldId id="356" r:id="rId20"/>
    <p:sldId id="357" r:id="rId21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64D3-BCDA-40F3-9420-E1B3BE38C716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B4AA-970E-41B5-A6E5-96A784DC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2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7B4AA-970E-41B5-A6E5-96A784DCCB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7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ihu/ki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zhuanlan.zhihu.com/hackers/1955059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73400" y="2819400"/>
            <a:ext cx="7567777" cy="11741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0"/>
              </a:lnSpc>
              <a:tabLst/>
            </a:pPr>
            <a:r>
              <a:rPr lang="zh-CN" altLang="en-US" sz="6000" dirty="0">
                <a:solidFill>
                  <a:srgbClr val="535353"/>
                </a:solidFill>
                <a:latin typeface="Segoe UI" pitchFamily="18" charset="0"/>
                <a:cs typeface="Segoe UI" pitchFamily="18" charset="0"/>
              </a:rPr>
              <a:t>开</a:t>
            </a:r>
            <a:r>
              <a:rPr lang="zh-CN" altLang="en-US" sz="6000" dirty="0" smtClean="0">
                <a:solidFill>
                  <a:srgbClr val="535353"/>
                </a:solidFill>
                <a:latin typeface="Segoe UI" pitchFamily="18" charset="0"/>
                <a:cs typeface="Segoe UI" pitchFamily="18" charset="0"/>
              </a:rPr>
              <a:t>源日志系统</a:t>
            </a:r>
            <a:r>
              <a:rPr lang="en-US" altLang="zh-CN" sz="6000" dirty="0" smtClean="0">
                <a:solidFill>
                  <a:srgbClr val="535353"/>
                </a:solidFill>
                <a:latin typeface="Segoe UI" pitchFamily="18" charset="0"/>
                <a:cs typeface="Segoe UI" pitchFamily="18" charset="0"/>
              </a:rPr>
              <a:t>Kids</a:t>
            </a:r>
            <a:r>
              <a:rPr lang="zh-CN" altLang="en-US" sz="6000" dirty="0" smtClean="0">
                <a:solidFill>
                  <a:srgbClr val="535353"/>
                </a:solidFill>
                <a:latin typeface="Segoe UI" pitchFamily="18" charset="0"/>
                <a:cs typeface="Segoe UI" pitchFamily="18" charset="0"/>
              </a:rPr>
              <a:t>介绍</a:t>
            </a:r>
            <a:endParaRPr lang="en-US" altLang="zh-CN" sz="6000" dirty="0" smtClean="0">
              <a:solidFill>
                <a:srgbClr val="535353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024365" y="4191000"/>
            <a:ext cx="5665846" cy="15850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600" dirty="0">
                <a:hlinkClick r:id="rId3"/>
              </a:rPr>
              <a:t>https://</a:t>
            </a:r>
            <a:r>
              <a:rPr lang="en-US" altLang="zh-CN" sz="3600" dirty="0" smtClean="0">
                <a:hlinkClick r:id="rId3"/>
              </a:rPr>
              <a:t>github.com/zhihu/kids</a:t>
            </a:r>
            <a:endParaRPr lang="en-US" altLang="zh-CN" sz="3600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2015-03-10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3494546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存储类型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6500"/>
              </a:lnSpc>
              <a:tabLst/>
            </a:pP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600200"/>
            <a:ext cx="9611017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3494546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存储类型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6500"/>
              </a:lnSpc>
              <a:tabLst/>
            </a:pP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752600"/>
            <a:ext cx="92725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3494546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存储类型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6500"/>
              </a:lnSpc>
              <a:tabLst/>
            </a:pP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676400"/>
            <a:ext cx="9323657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4325" y="304800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线程模型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371600"/>
            <a:ext cx="9982200" cy="80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39871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实例讲解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3600" y="1585977"/>
            <a:ext cx="2335756" cy="1233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CGI</a:t>
            </a:r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  <p:sp>
        <p:nvSpPr>
          <p:cNvPr id="7" name="右箭头标注 6"/>
          <p:cNvSpPr/>
          <p:nvPr/>
        </p:nvSpPr>
        <p:spPr>
          <a:xfrm>
            <a:off x="2844800" y="1993138"/>
            <a:ext cx="1295400" cy="419100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Agent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50000" y="3581400"/>
            <a:ext cx="2280433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日志服务器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863600" y="3788665"/>
            <a:ext cx="2335756" cy="1233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CGI</a:t>
            </a:r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  <p:sp>
        <p:nvSpPr>
          <p:cNvPr id="18" name="右箭头标注 17"/>
          <p:cNvSpPr/>
          <p:nvPr/>
        </p:nvSpPr>
        <p:spPr>
          <a:xfrm>
            <a:off x="2844800" y="4195826"/>
            <a:ext cx="1295400" cy="419100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Agent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39800" y="5947187"/>
            <a:ext cx="2335756" cy="1233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Pay</a:t>
            </a:r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  <p:sp>
        <p:nvSpPr>
          <p:cNvPr id="20" name="右箭头标注 19"/>
          <p:cNvSpPr/>
          <p:nvPr/>
        </p:nvSpPr>
        <p:spPr>
          <a:xfrm>
            <a:off x="2921000" y="6354348"/>
            <a:ext cx="1295400" cy="419100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Agent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7" idx="3"/>
            <a:endCxn id="16" idx="1"/>
          </p:cNvCxnSpPr>
          <p:nvPr/>
        </p:nvCxnSpPr>
        <p:spPr>
          <a:xfrm>
            <a:off x="4140200" y="2202688"/>
            <a:ext cx="2209800" cy="225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</p:cNvCxnSpPr>
          <p:nvPr/>
        </p:nvCxnSpPr>
        <p:spPr>
          <a:xfrm>
            <a:off x="4140200" y="4405376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</p:cNvCxnSpPr>
          <p:nvPr/>
        </p:nvCxnSpPr>
        <p:spPr>
          <a:xfrm flipV="1">
            <a:off x="4216400" y="4405376"/>
            <a:ext cx="2133600" cy="215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柱形 26"/>
          <p:cNvSpPr/>
          <p:nvPr/>
        </p:nvSpPr>
        <p:spPr>
          <a:xfrm>
            <a:off x="10194447" y="1993138"/>
            <a:ext cx="1219200" cy="11310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存储脚本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10230633" y="3839845"/>
            <a:ext cx="1219200" cy="11310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分析脚本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10230633" y="5869715"/>
            <a:ext cx="1219200" cy="11310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告警脚本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2"/>
          </p:cNvCxnSpPr>
          <p:nvPr/>
        </p:nvCxnSpPr>
        <p:spPr>
          <a:xfrm flipV="1">
            <a:off x="8630433" y="2558669"/>
            <a:ext cx="1564014" cy="184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箭头连接符 1027"/>
          <p:cNvCxnSpPr>
            <a:stCxn id="16" idx="3"/>
          </p:cNvCxnSpPr>
          <p:nvPr/>
        </p:nvCxnSpPr>
        <p:spPr>
          <a:xfrm>
            <a:off x="8630433" y="44577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箭头连接符 1029"/>
          <p:cNvCxnSpPr>
            <a:endCxn id="30" idx="2"/>
          </p:cNvCxnSpPr>
          <p:nvPr/>
        </p:nvCxnSpPr>
        <p:spPr>
          <a:xfrm>
            <a:off x="8630433" y="4457700"/>
            <a:ext cx="1600200" cy="19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4145526" y="7947339"/>
            <a:ext cx="1219200" cy="11310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报表脚本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告警脚本</a:t>
            </a:r>
            <a:endParaRPr lang="zh-CN" altLang="en-US" dirty="0"/>
          </a:p>
        </p:txBody>
      </p:sp>
      <p:cxnSp>
        <p:nvCxnSpPr>
          <p:cNvPr id="1032" name="直接箭头连接符 1031"/>
          <p:cNvCxnSpPr/>
          <p:nvPr/>
        </p:nvCxnSpPr>
        <p:spPr>
          <a:xfrm>
            <a:off x="4216400" y="6563898"/>
            <a:ext cx="538726" cy="13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26815" y="3505329"/>
            <a:ext cx="290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stat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consume</a:t>
            </a:r>
            <a:r>
              <a:rPr lang="zh-CN" altLang="en-US" dirty="0"/>
              <a:t>、</a:t>
            </a:r>
            <a:r>
              <a:rPr lang="en-US" altLang="zh-CN" dirty="0" smtClean="0"/>
              <a:t>product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26815" y="5631591"/>
            <a:ext cx="290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topic: </a:t>
            </a:r>
            <a:br>
              <a:rPr lang="en-US" altLang="zh-CN" dirty="0" smtClean="0"/>
            </a:br>
            <a:r>
              <a:rPr lang="en-US" altLang="zh-CN" dirty="0" smtClean="0"/>
              <a:t>    pay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81489" y="9144397"/>
            <a:ext cx="17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PSUBSCRIBE pay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952157" y="3205775"/>
            <a:ext cx="17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PSUBSCRIBE *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898426" y="5022087"/>
            <a:ext cx="258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PSUBSCRIBE consume</a:t>
            </a:r>
          </a:p>
          <a:p>
            <a:r>
              <a:rPr lang="en-US" altLang="zh-CN" dirty="0"/>
              <a:t>PSUBSCRIBE </a:t>
            </a:r>
            <a:r>
              <a:rPr lang="en-US" altLang="zh-CN" dirty="0" smtClean="0"/>
              <a:t>product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15971" y="7159896"/>
            <a:ext cx="17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PSUBSCRIBE stat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445233" y="1378626"/>
            <a:ext cx="290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topic: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stat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consume</a:t>
            </a:r>
            <a:r>
              <a:rPr lang="zh-CN" altLang="en-US" dirty="0"/>
              <a:t>、</a:t>
            </a:r>
            <a:r>
              <a:rPr lang="en-US" altLang="zh-CN" dirty="0" smtClean="0"/>
              <a:t>product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5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01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实例讲解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00" y="1655162"/>
            <a:ext cx="1127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+mn-ea"/>
              </a:rPr>
              <a:t>Agent</a:t>
            </a:r>
            <a:r>
              <a:rPr lang="zh-CN" altLang="en-US" sz="3600" dirty="0" smtClean="0">
                <a:latin typeface="+mn-ea"/>
              </a:rPr>
              <a:t>节点（</a:t>
            </a:r>
            <a:r>
              <a:rPr lang="en-US" altLang="zh-CN" sz="3600" dirty="0" smtClean="0">
                <a:latin typeface="+mn-ea"/>
              </a:rPr>
              <a:t>10.221.12.157</a:t>
            </a:r>
            <a:r>
              <a:rPr lang="zh-CN" altLang="en-US" sz="3600" dirty="0" smtClean="0">
                <a:latin typeface="+mn-ea"/>
              </a:rPr>
              <a:t>）</a:t>
            </a:r>
            <a:endParaRPr lang="en-US" altLang="zh-CN" sz="3600" dirty="0" smtClean="0">
              <a:latin typeface="+mn-ea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启动命令：</a:t>
            </a:r>
            <a:r>
              <a:rPr lang="en-US" altLang="zh-CN" sz="2800" dirty="0">
                <a:latin typeface="+mn-ea"/>
              </a:rPr>
              <a:t> /data/kids/kids </a:t>
            </a:r>
            <a:r>
              <a:rPr lang="en-US" altLang="zh-CN" sz="2800" dirty="0" smtClean="0">
                <a:latin typeface="+mn-ea"/>
              </a:rPr>
              <a:t>-</a:t>
            </a:r>
            <a:r>
              <a:rPr lang="en-US" altLang="zh-CN" sz="2800" dirty="0">
                <a:latin typeface="+mn-ea"/>
              </a:rPr>
              <a:t>c /</a:t>
            </a:r>
            <a:r>
              <a:rPr lang="en-US" altLang="zh-CN" sz="2800" dirty="0" smtClean="0">
                <a:latin typeface="+mn-ea"/>
              </a:rPr>
              <a:t>data/kids/</a:t>
            </a:r>
            <a:r>
              <a:rPr lang="en-US" altLang="zh-CN" sz="2800" dirty="0" err="1" smtClean="0">
                <a:latin typeface="+mn-ea"/>
              </a:rPr>
              <a:t>agent.conf</a:t>
            </a:r>
            <a:r>
              <a:rPr lang="en-US" altLang="zh-CN" sz="2800" dirty="0" smtClean="0">
                <a:latin typeface="+mn-ea"/>
              </a:rPr>
              <a:t> –d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配置文件：</a:t>
            </a:r>
            <a:r>
              <a:rPr lang="en-US" altLang="zh-CN" sz="2800" dirty="0" err="1" smtClean="0">
                <a:latin typeface="+mn-ea"/>
              </a:rPr>
              <a:t>agent.conf</a:t>
            </a:r>
            <a:endParaRPr lang="en-US" altLang="zh-CN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4572000"/>
            <a:ext cx="1127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+mn-ea"/>
              </a:rPr>
              <a:t>Server</a:t>
            </a:r>
            <a:r>
              <a:rPr lang="zh-CN" altLang="en-US" sz="3600" dirty="0" smtClean="0">
                <a:latin typeface="+mn-ea"/>
              </a:rPr>
              <a:t>节点（</a:t>
            </a:r>
            <a:r>
              <a:rPr lang="en-US" altLang="zh-CN" sz="3600" dirty="0">
                <a:latin typeface="+mn-ea"/>
              </a:rPr>
              <a:t>10.251.58.186</a:t>
            </a:r>
            <a:r>
              <a:rPr lang="zh-CN" altLang="en-US" sz="3600" dirty="0" smtClean="0">
                <a:latin typeface="+mn-ea"/>
              </a:rPr>
              <a:t>）</a:t>
            </a:r>
            <a:endParaRPr lang="en-US" altLang="zh-CN" sz="3600" dirty="0" smtClean="0">
              <a:latin typeface="+mn-ea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启动命令：</a:t>
            </a:r>
            <a:r>
              <a:rPr lang="en-US" altLang="zh-CN" sz="2800" dirty="0">
                <a:latin typeface="+mn-ea"/>
              </a:rPr>
              <a:t>/data/kids/kids -c /data/kids/</a:t>
            </a:r>
            <a:r>
              <a:rPr lang="en-US" altLang="zh-CN" sz="2800" dirty="0" err="1">
                <a:latin typeface="+mn-ea"/>
              </a:rPr>
              <a:t>server.conf</a:t>
            </a:r>
            <a:r>
              <a:rPr lang="en-US" altLang="zh-CN" sz="2800" dirty="0">
                <a:latin typeface="+mn-ea"/>
              </a:rPr>
              <a:t> -d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配置文件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2800" dirty="0" err="1" smtClean="0">
                <a:latin typeface="+mn-ea"/>
              </a:rPr>
              <a:t>server.conf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7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58243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en-US" altLang="zh-CN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讲解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1" y="2971800"/>
            <a:ext cx="11804761" cy="58476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7101" y="1248251"/>
            <a:ext cx="9982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API</a:t>
            </a:r>
            <a:r>
              <a:rPr lang="zh-CN" altLang="en-US" dirty="0" smtClean="0">
                <a:latin typeface="+mj-ea"/>
                <a:ea typeface="+mj-ea"/>
              </a:rPr>
              <a:t>实现源码：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en-US" altLang="zh-CN" dirty="0" err="1">
                <a:latin typeface="+mj-ea"/>
                <a:ea typeface="+mj-ea"/>
              </a:rPr>
              <a:t>renlong_trunk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en-US" altLang="zh-CN" dirty="0" err="1">
                <a:latin typeface="+mj-ea"/>
                <a:ea typeface="+mj-ea"/>
              </a:rPr>
              <a:t>comm</a:t>
            </a:r>
            <a:r>
              <a:rPr lang="en-US" altLang="zh-CN" dirty="0">
                <a:latin typeface="+mj-ea"/>
                <a:ea typeface="+mj-ea"/>
              </a:rPr>
              <a:t>/logic/</a:t>
            </a:r>
            <a:r>
              <a:rPr lang="en-US" altLang="zh-CN" dirty="0" err="1">
                <a:latin typeface="+mj-ea"/>
                <a:ea typeface="+mj-ea"/>
              </a:rPr>
              <a:t>kids_agent.h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en-US" altLang="zh-CN" dirty="0" err="1" smtClean="0">
                <a:latin typeface="+mj-ea"/>
                <a:ea typeface="+mj-ea"/>
              </a:rPr>
              <a:t>renlong_trunk</a:t>
            </a: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en-US" altLang="zh-CN" dirty="0" err="1" smtClean="0">
                <a:latin typeface="+mj-ea"/>
                <a:ea typeface="+mj-ea"/>
              </a:rPr>
              <a:t>comm</a:t>
            </a:r>
            <a:r>
              <a:rPr lang="en-US" altLang="zh-CN" dirty="0" smtClean="0">
                <a:latin typeface="+mj-ea"/>
                <a:ea typeface="+mj-ea"/>
              </a:rPr>
              <a:t>/logic/kids_agent.cpp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59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58243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en-US" altLang="zh-CN" sz="5579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讲解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057400"/>
            <a:ext cx="12573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实例讲解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800" y="14726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实时订阅</a:t>
            </a:r>
            <a:r>
              <a:rPr lang="en-US" altLang="zh-CN" sz="3200" dirty="0" smtClean="0"/>
              <a:t>Server</a:t>
            </a:r>
            <a:r>
              <a:rPr lang="zh-CN" altLang="en-US" sz="2800" dirty="0"/>
              <a:t>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43" y="2057403"/>
            <a:ext cx="6703957" cy="17179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5" y="4144681"/>
            <a:ext cx="8486775" cy="1162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8800" y="574437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实时订阅</a:t>
            </a:r>
            <a:r>
              <a:rPr lang="en-US" altLang="zh-CN" sz="3200" dirty="0" smtClean="0"/>
              <a:t>Agent</a:t>
            </a:r>
            <a:r>
              <a:rPr lang="zh-CN" altLang="en-US" sz="2800" dirty="0" smtClean="0"/>
              <a:t>节点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446" y="6329152"/>
            <a:ext cx="4993753" cy="29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源码分析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184528"/>
            <a:ext cx="7162800" cy="83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06460" y="234684"/>
            <a:ext cx="1429879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目录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399" y="1685424"/>
            <a:ext cx="10668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600" dirty="0" smtClean="0"/>
              <a:t>目前日志系统（</a:t>
            </a:r>
            <a:r>
              <a:rPr lang="en-US" altLang="zh-CN" sz="3600" dirty="0" err="1" smtClean="0"/>
              <a:t>UDPSvr</a:t>
            </a:r>
            <a:r>
              <a:rPr lang="zh-CN" altLang="en-US" sz="3600" dirty="0" smtClean="0"/>
              <a:t>）的架构和缺陷</a:t>
            </a: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600" dirty="0" smtClean="0"/>
              <a:t>实现一个日志系统需要考虑的问题</a:t>
            </a:r>
            <a:endParaRPr lang="en-US" altLang="zh-CN" sz="3600" dirty="0"/>
          </a:p>
          <a:p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600" dirty="0" smtClean="0"/>
              <a:t>Kids</a:t>
            </a:r>
            <a:r>
              <a:rPr lang="zh-CN" altLang="en-US" sz="3600" dirty="0" smtClean="0"/>
              <a:t>概要介绍</a:t>
            </a:r>
            <a:endParaRPr lang="en-US" altLang="zh-CN" sz="3600" dirty="0" smtClean="0"/>
          </a:p>
          <a:p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600" dirty="0" smtClean="0"/>
              <a:t>Kids</a:t>
            </a:r>
            <a:r>
              <a:rPr lang="zh-CN" altLang="en-US" sz="3600" dirty="0" smtClean="0"/>
              <a:t>配置讲解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600" dirty="0" smtClean="0"/>
              <a:t>Kids</a:t>
            </a:r>
            <a:r>
              <a:rPr lang="zh-CN" altLang="en-US" sz="3600" dirty="0" smtClean="0"/>
              <a:t>实例演示</a:t>
            </a: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600" dirty="0" smtClean="0"/>
              <a:t>Kids</a:t>
            </a:r>
            <a:r>
              <a:rPr lang="zh-CN" altLang="en-US" sz="3600" dirty="0" smtClean="0"/>
              <a:t>代码分析</a:t>
            </a: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0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-17745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参考资料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000" y="1676400"/>
            <a:ext cx="1173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hlinkClick r:id="rId3"/>
              </a:rPr>
              <a:t>https://github.com/zhihu/kids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hlinkClick r:id="rId3"/>
              </a:rPr>
              <a:t>http</a:t>
            </a:r>
            <a:r>
              <a:rPr lang="en-US" altLang="zh-CN" sz="2800" dirty="0">
                <a:hlinkClick r:id="rId3"/>
              </a:rPr>
              <a:t>://</a:t>
            </a:r>
            <a:r>
              <a:rPr lang="en-US" altLang="zh-CN" sz="2800" dirty="0" smtClean="0">
                <a:hlinkClick r:id="rId3"/>
              </a:rPr>
              <a:t>zhuanlan.zhihu.com/hackers/19550594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http://www.oschina.net/p/zhihu-kids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http://www.infoq.com/cn/presentations/zhihu-from-0-to-100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89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35400" y="304800"/>
            <a:ext cx="599843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en-US" altLang="zh-CN" sz="5579" dirty="0" err="1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UDPSvr</a:t>
            </a: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存在的问题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50" y="1320587"/>
            <a:ext cx="7734300" cy="51603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6491874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缺点：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UDP</a:t>
            </a:r>
            <a:r>
              <a:rPr lang="zh-CN" altLang="en-US" sz="2000" dirty="0" smtClean="0"/>
              <a:t>不可靠，负载高时丢包率高。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数据分析和处理是离线方式，实时性差。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数据</a:t>
            </a:r>
            <a:r>
              <a:rPr lang="zh-CN" altLang="en-US" sz="2000" dirty="0" smtClean="0"/>
              <a:t>量太大，没有进行分类和筛选，处理起来耗时。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处理脚本实现上基本都是全量方式，效率太低。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无高效的监控、告警。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6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95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06460" y="234684"/>
            <a:ext cx="2859757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如何实现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0" y="1371355"/>
            <a:ext cx="10668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协议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二进制：</a:t>
            </a:r>
            <a:r>
              <a:rPr lang="en-US" altLang="zh-CN" sz="2400" dirty="0" smtClean="0"/>
              <a:t>Protocol Buffer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Hessian</a:t>
            </a:r>
            <a:r>
              <a:rPr lang="zh-CN" altLang="en-US" sz="2400" dirty="0" smtClean="0"/>
              <a:t>、自定义格式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纯文本：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JSON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/>
              <a:t>传输</a:t>
            </a:r>
            <a:r>
              <a:rPr lang="zh-CN" altLang="en-US" sz="3200" dirty="0" smtClean="0"/>
              <a:t>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网络库选型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70062"/>
              </p:ext>
            </p:extLst>
          </p:nvPr>
        </p:nvGraphicFramePr>
        <p:xfrm>
          <a:off x="847809" y="6553200"/>
          <a:ext cx="10988590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368"/>
                <a:gridCol w="1739772"/>
                <a:gridCol w="1817655"/>
                <a:gridCol w="1422513"/>
                <a:gridCol w="1422513"/>
                <a:gridCol w="1452753"/>
                <a:gridCol w="1712016"/>
              </a:tblGrid>
              <a:tr h="4875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方便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成本</a:t>
                      </a:r>
                      <a:endParaRPr lang="zh-CN" altLang="en-US" dirty="0"/>
                    </a:p>
                  </a:txBody>
                  <a:tcPr/>
                </a:tc>
              </a:tr>
              <a:tr h="51422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自己实现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★</a:t>
                      </a:r>
                      <a:r>
                        <a:rPr lang="zh-CN" altLang="en-US" dirty="0" smtClean="0"/>
                        <a:t>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</a:tr>
              <a:tr h="5008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Libevent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</a:tr>
              <a:tr h="5008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Redis</a:t>
                      </a:r>
                      <a:r>
                        <a:rPr lang="en-US" altLang="zh-CN" baseline="0" dirty="0" smtClean="0"/>
                        <a:t> 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</a:tr>
              <a:tr h="48083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ZeroMQ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</a:tr>
              <a:tr h="48750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Thrift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20932"/>
              </p:ext>
            </p:extLst>
          </p:nvPr>
        </p:nvGraphicFramePr>
        <p:xfrm>
          <a:off x="863600" y="3886200"/>
          <a:ext cx="9906000" cy="188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368"/>
                <a:gridCol w="1739772"/>
                <a:gridCol w="1817655"/>
                <a:gridCol w="1574405"/>
                <a:gridCol w="15240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可靠性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性能高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节约流量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Coding</a:t>
                      </a:r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</a:tr>
              <a:tr h="51422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TCP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★</a:t>
                      </a:r>
                      <a:r>
                        <a:rPr lang="zh-CN" altLang="en-US" dirty="0" smtClean="0"/>
                        <a:t>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</a:tr>
              <a:tr h="5008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UDP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</a:tr>
              <a:tr h="5008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★★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5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4325" y="304800"/>
            <a:ext cx="3496150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en-US" altLang="zh-CN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Kids</a:t>
            </a: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是什么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400" y="1600200"/>
            <a:ext cx="11430000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zh-CN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6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Kids </a:t>
            </a:r>
            <a:r>
              <a:rPr lang="zh-CN" altLang="en-US" sz="36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是一个日志收集系统，采用 </a:t>
            </a:r>
            <a:r>
              <a:rPr lang="en-US" altLang="zh-CN" sz="36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Scribe </a:t>
            </a:r>
            <a:r>
              <a:rPr lang="zh-CN" altLang="en-US" sz="36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的消息聚合模型和 </a:t>
            </a:r>
            <a:r>
              <a:rPr lang="en-US" altLang="zh-CN" sz="3600" dirty="0" err="1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Redis</a:t>
            </a:r>
            <a:r>
              <a:rPr lang="en-US" altLang="zh-CN" sz="36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zh-CN" altLang="en-US" sz="36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36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Pub/Sub </a:t>
            </a:r>
            <a:r>
              <a:rPr lang="zh-CN" altLang="en-US" sz="36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2200" y="3359656"/>
            <a:ext cx="10058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分布式</a:t>
            </a:r>
            <a:r>
              <a:rPr lang="zh-CN" altLang="en-US" sz="32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收集、统一处理</a:t>
            </a:r>
            <a:endParaRPr lang="en-US" altLang="zh-CN" sz="3200" dirty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集中存储</a:t>
            </a:r>
            <a:endParaRPr lang="en-US" altLang="zh-CN" sz="3200" dirty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实时订阅</a:t>
            </a:r>
            <a:endParaRPr lang="en-US" altLang="zh-CN" sz="3200" dirty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容错性高</a:t>
            </a:r>
            <a:endParaRPr lang="en-US" altLang="zh-CN" sz="3200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应用性能</a:t>
            </a:r>
            <a:r>
              <a:rPr lang="zh-CN" altLang="en-US" sz="3200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影响小</a:t>
            </a:r>
            <a:endParaRPr lang="en-US" altLang="zh-CN" sz="3200" dirty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3200" dirty="0" err="1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Redis</a:t>
            </a: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协议</a:t>
            </a:r>
            <a:endParaRPr lang="en-US" altLang="zh-CN" sz="3200" dirty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无第三方依赖</a:t>
            </a:r>
            <a:endParaRPr lang="en-US" altLang="zh-CN" sz="3200" dirty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多线程模型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4325" y="304800"/>
            <a:ext cx="214481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架构图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208536"/>
            <a:ext cx="5867400" cy="67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68400" y="8131472"/>
            <a:ext cx="1013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Kdis</a:t>
            </a:r>
            <a:r>
              <a:rPr lang="zh-CN" altLang="en-US" sz="2000" dirty="0"/>
              <a:t>在每台服务器上可以配置成</a:t>
            </a:r>
            <a:r>
              <a:rPr lang="en-US" altLang="zh-CN" sz="2000" dirty="0"/>
              <a:t>Agent</a:t>
            </a:r>
            <a:r>
              <a:rPr lang="zh-CN" altLang="en-US" sz="2000" dirty="0"/>
              <a:t>或 </a:t>
            </a:r>
            <a:r>
              <a:rPr lang="en-US" altLang="zh-CN" sz="2000" dirty="0"/>
              <a:t>Server</a:t>
            </a:r>
            <a:r>
              <a:rPr lang="zh-CN" altLang="en-US" sz="2000" dirty="0"/>
              <a:t>。</a:t>
            </a:r>
            <a:r>
              <a:rPr lang="en-US" altLang="zh-CN" sz="2000" dirty="0"/>
              <a:t>Agent</a:t>
            </a:r>
            <a:r>
              <a:rPr lang="zh-CN" altLang="en-US" sz="2000" dirty="0"/>
              <a:t>直接接受来自应用的消息，把消息汇集之后，可以打给下一个</a:t>
            </a:r>
            <a:r>
              <a:rPr lang="en-US" altLang="zh-CN" sz="2000" dirty="0"/>
              <a:t>Agent</a:t>
            </a:r>
            <a:r>
              <a:rPr lang="zh-CN" altLang="en-US" sz="2000" dirty="0"/>
              <a:t>或者直接打给中心</a:t>
            </a:r>
            <a:r>
              <a:rPr lang="en-US" altLang="zh-CN" sz="2000" dirty="0"/>
              <a:t>Server</a:t>
            </a:r>
            <a:r>
              <a:rPr lang="zh-CN" altLang="en-US" sz="2000" dirty="0"/>
              <a:t>。订阅日志时，可以从 </a:t>
            </a:r>
            <a:r>
              <a:rPr lang="en-US" altLang="zh-CN" sz="2000" dirty="0"/>
              <a:t>Server</a:t>
            </a:r>
            <a:r>
              <a:rPr lang="zh-CN" altLang="en-US" sz="2000" dirty="0"/>
              <a:t>上获取，也可以从中心节点的一些</a:t>
            </a:r>
            <a:r>
              <a:rPr lang="en-US" altLang="zh-CN" sz="2000" dirty="0"/>
              <a:t>Agent</a:t>
            </a:r>
            <a:r>
              <a:rPr lang="zh-CN" altLang="en-US" sz="2000" dirty="0"/>
              <a:t>上获取。</a:t>
            </a:r>
          </a:p>
        </p:txBody>
      </p:sp>
    </p:spTree>
    <p:extLst>
      <p:ext uri="{BB962C8B-B14F-4D97-AF65-F5344CB8AC3E}">
        <p14:creationId xmlns:p14="http://schemas.microsoft.com/office/powerpoint/2010/main" val="16012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11600" y="304800"/>
            <a:ext cx="6157135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配置示例（</a:t>
            </a:r>
            <a:r>
              <a:rPr lang="en-US" altLang="zh-CN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344756"/>
            <a:ext cx="5784642" cy="66897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00" y="8194707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stat.*</a:t>
            </a:r>
            <a:r>
              <a:rPr lang="zh-CN" altLang="en-US" sz="2400" dirty="0"/>
              <a:t>这类</a:t>
            </a:r>
            <a:r>
              <a:rPr lang="en-US" altLang="zh-CN" sz="2400" dirty="0"/>
              <a:t>topic</a:t>
            </a:r>
            <a:r>
              <a:rPr lang="zh-CN" altLang="en-US" sz="2400" dirty="0"/>
              <a:t>的日志全丢弃，其他日志写入磁盘，每小时一个文件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82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614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24118" y="282878"/>
            <a:ext cx="6036909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配置示例（</a:t>
            </a:r>
            <a:r>
              <a:rPr lang="en-US" altLang="zh-CN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8" y="1101541"/>
            <a:ext cx="5836892" cy="8617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6219" y="1455695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写入</a:t>
            </a:r>
            <a:r>
              <a:rPr lang="zh-CN" altLang="en-US" sz="2400" dirty="0"/>
              <a:t>两个远程节点中的任意一个，任何一个成功就可以。而写远程节点的时候又有备用的文件</a:t>
            </a:r>
            <a:r>
              <a:rPr lang="en-US" altLang="zh-CN" sz="2400" dirty="0"/>
              <a:t>store</a:t>
            </a:r>
            <a:r>
              <a:rPr lang="zh-CN" altLang="en-US" sz="2400" dirty="0"/>
              <a:t>，当远程节点挂了的时候会暂时写入文件，等恢复再</a:t>
            </a:r>
            <a:r>
              <a:rPr lang="zh-CN" altLang="en-US" sz="2400" dirty="0" smtClean="0"/>
              <a:t>导过去。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03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08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55126" y="304800"/>
            <a:ext cx="3494546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6500"/>
              </a:lnSpc>
              <a:tabLst/>
            </a:pPr>
            <a:r>
              <a:rPr lang="zh-CN" altLang="en-US" sz="5579" dirty="0" smtClean="0">
                <a:solidFill>
                  <a:srgbClr val="535353"/>
                </a:solidFill>
                <a:latin typeface="Times New Roman" pitchFamily="18" charset="0"/>
                <a:cs typeface="Times New Roman" pitchFamily="18" charset="0"/>
              </a:rPr>
              <a:t>存储类型</a:t>
            </a: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6500"/>
              </a:lnSpc>
              <a:tabLst/>
            </a:pPr>
            <a:endParaRPr lang="en-US" altLang="zh-CN" sz="5579" dirty="0" smtClean="0">
              <a:solidFill>
                <a:srgbClr val="5353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1161445"/>
            <a:ext cx="8763000" cy="6382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543801"/>
            <a:ext cx="8763000" cy="2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530</Words>
  <Application>Microsoft Office PowerPoint</Application>
  <PresentationFormat>自定义</PresentationFormat>
  <Paragraphs>165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Segoe UI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张念</cp:lastModifiedBy>
  <cp:revision>83</cp:revision>
  <dcterms:created xsi:type="dcterms:W3CDTF">2006-08-16T00:00:00Z</dcterms:created>
  <dcterms:modified xsi:type="dcterms:W3CDTF">2015-03-10T04:09:01Z</dcterms:modified>
</cp:coreProperties>
</file>