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340" r:id="rId4"/>
    <p:sldId id="341" r:id="rId5"/>
    <p:sldId id="343" r:id="rId6"/>
    <p:sldId id="342" r:id="rId7"/>
    <p:sldId id="344" r:id="rId8"/>
    <p:sldId id="347" r:id="rId9"/>
    <p:sldId id="346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64" r:id="rId19"/>
    <p:sldId id="356" r:id="rId20"/>
    <p:sldId id="357" r:id="rId21"/>
    <p:sldId id="358" r:id="rId22"/>
    <p:sldId id="362" r:id="rId23"/>
    <p:sldId id="359" r:id="rId24"/>
    <p:sldId id="360" r:id="rId25"/>
    <p:sldId id="363" r:id="rId26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854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6798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AD7BEF7-9811-46C4-A2DC-B5DB64BF3EBA}" type="datetimeFigureOut">
              <a:rPr lang="en-US" smtClean="0"/>
              <a:pPr/>
              <a:t>1/19/2014</a:t>
            </a:fld>
            <a:endParaRPr 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DA1DD9D-6B1E-4808-88E8-18FC87F3C0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7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1DD9D-6B1E-4808-88E8-18FC87F3C0C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352E-94B2-4115-A909-DFCE0E6E769A}" type="datetime1">
              <a:rPr kumimoji="1" lang="ja-JP" altLang="en-US" smtClean="0"/>
              <a:pPr/>
              <a:t>2014/1/19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CE1D-6C7E-4AE1-98F6-697CD70FC1E6}" type="datetime1">
              <a:rPr kumimoji="1" lang="ja-JP" altLang="en-US" smtClean="0"/>
              <a:pPr/>
              <a:t>2014/1/19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2966D-DE93-4C88-9661-37022BDBBA74}" type="datetime1">
              <a:rPr kumimoji="1" lang="ja-JP" altLang="en-US" smtClean="0"/>
              <a:pPr/>
              <a:t>2014/1/19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4368-A273-4913-9F76-79635F7FD98F}" type="datetime1">
              <a:rPr kumimoji="1" lang="ja-JP" altLang="en-US" smtClean="0"/>
              <a:pPr/>
              <a:t>2014/1/19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948264" y="44624"/>
            <a:ext cx="2133600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B702-63B8-4311-BFA1-33FA560B9D69}" type="datetime1">
              <a:rPr kumimoji="1" lang="ja-JP" altLang="en-US" smtClean="0"/>
              <a:pPr/>
              <a:t>2014/1/19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3F3F-FCBA-4E47-A1A7-AD6A252052DC}" type="datetime1">
              <a:rPr kumimoji="1" lang="ja-JP" altLang="en-US" smtClean="0"/>
              <a:pPr/>
              <a:t>2014/1/19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0107-4288-4745-BB15-5F60C8B0317B}" type="datetime1">
              <a:rPr kumimoji="1" lang="ja-JP" altLang="en-US" smtClean="0"/>
              <a:pPr/>
              <a:t>2014/1/19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D1B9-089A-4685-BEF2-A6B3B5D1D810}" type="datetime1">
              <a:rPr kumimoji="1" lang="ja-JP" altLang="en-US" smtClean="0"/>
              <a:pPr/>
              <a:t>2014/1/19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BF80-EBCD-4548-9AAB-E37A32E14392}" type="datetime1">
              <a:rPr kumimoji="1" lang="ja-JP" altLang="en-US" smtClean="0"/>
              <a:pPr/>
              <a:t>2014/1/19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4325-ECAC-4D98-9424-5A69DA559DC9}" type="datetime1">
              <a:rPr kumimoji="1" lang="ja-JP" altLang="en-US" smtClean="0"/>
              <a:pPr/>
              <a:t>2014/1/19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D134-92F3-4E41-A977-4A38534ACDD9}" type="datetime1">
              <a:rPr kumimoji="1" lang="ja-JP" altLang="en-US" smtClean="0"/>
              <a:pPr/>
              <a:t>2014/1/19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19242-3B8B-4E0E-86F0-9AB165BF2C78}" type="datetime1">
              <a:rPr kumimoji="1" lang="ja-JP" altLang="en-US" smtClean="0"/>
              <a:pPr/>
              <a:t>2014/1/19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i613 Algebraic Formal Methods</a:t>
            </a:r>
            <a:br>
              <a:rPr lang="en-US" dirty="0" smtClean="0"/>
            </a:br>
            <a:r>
              <a:rPr lang="en-US" sz="4000" dirty="0" smtClean="0"/>
              <a:t>12. </a:t>
            </a:r>
            <a:r>
              <a:rPr lang="en-US" altLang="ja-JP" sz="4000" dirty="0"/>
              <a:t>Analysis of trans-based system specifications with an integration</a:t>
            </a:r>
            <a:br>
              <a:rPr lang="en-US" altLang="ja-JP" sz="4000" dirty="0"/>
            </a:br>
            <a:r>
              <a:rPr lang="en-US" altLang="ja-JP" sz="4000" dirty="0"/>
              <a:t>of model checking and theorem </a:t>
            </a:r>
            <a:r>
              <a:rPr lang="en-US" altLang="ja-JP" sz="4000" dirty="0" smtClean="0"/>
              <a:t>proving</a:t>
            </a:r>
            <a:endParaRPr 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484712"/>
            <a:ext cx="6400800" cy="1752600"/>
          </a:xfrm>
        </p:spPr>
        <p:txBody>
          <a:bodyPr/>
          <a:lstStyle/>
          <a:p>
            <a:r>
              <a:rPr lang="en-US" altLang="ja-JP" dirty="0"/>
              <a:t>Kazuhiro Ogata (JAIST)</a:t>
            </a:r>
            <a:endParaRPr lang="ja-JP" altLang="en-US" dirty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Falsification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dirty="0"/>
              <a:t> for NSPK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-36512" y="5301208"/>
            <a:ext cx="656782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(C,Q,PI,PI',N,R)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m3(PI',PI,Q,c3(</a:t>
            </a:r>
            <a:r>
              <a:rPr lang="en-US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Q,n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(Q,PI,R))) \in </a:t>
            </a:r>
            <a:r>
              <a:rPr lang="en-US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msgs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m2(Q,Q,PI,c2(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PI,N,n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(Q,PI,R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 \in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implies m3(PI,PI,Q,c3(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Q,n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(Q,PI,R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 \in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.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37723" y="4797152"/>
            <a:ext cx="12794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reduce </a:t>
            </a:r>
            <a:r>
              <a:rPr lang="en-US" sz="2200" dirty="0" smtClean="0"/>
              <a:t>to</a:t>
            </a:r>
            <a:endParaRPr lang="en-US" sz="2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36247" y="4798313"/>
            <a:ext cx="40959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m3(pj',pj,b,c3(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b,pj,rn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\in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187624" y="3717032"/>
            <a:ext cx="5986191" cy="1584176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169518" y="3717032"/>
            <a:ext cx="47067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m3(pj',pj,b,c3(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b,pj,rn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\in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msgs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5496" y="1326827"/>
            <a:ext cx="904767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NSPK-RESPONSE + INV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…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m2(qi,qi,pi,c2(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pi,n,n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qi,pi,r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m2(b,b,pj,c2(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pj,m,n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b,pj,rn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qi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pj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rn 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(m1(pi',pi,qi,c1(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qi,n,pi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(rand: r)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ns)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=(*,1)=&gt;+ C:Config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suchThat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 (check(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(c,b,pj,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m,rn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(C,b,pj,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)))) 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169518" y="4150241"/>
            <a:ext cx="47067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m3(pj',pj,b,c3(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b,pj,rn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\in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msgs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250025" y="3934217"/>
            <a:ext cx="7296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Both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6544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Falsification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dirty="0"/>
              <a:t> for NSPK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496" y="1326827"/>
            <a:ext cx="904767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NSPK-RESPONSE + INV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…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m2(qi,qi,pi,c2(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pi,n,n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qi,pi,r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m2(b,b,pj,c2(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pj,m,n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b,pj,rn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qi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pj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rn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pt-BR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m3(pj',pj,b,c3(b,n(b,pj,rn))) \in nw </a:t>
            </a:r>
            <a:r>
              <a:rPr lang="pt-BR" sz="2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false .</a:t>
            </a:r>
            <a:endParaRPr lang="en-US" sz="2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(m1(pi',pi,qi,c1(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qi,n,pi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(rand: r)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ns)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=(*,1)=&gt;+ C:Config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suchThat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 (check(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(c,b,pj,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m,rn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(C,b,pj,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)))) 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496" y="4084617"/>
            <a:ext cx="904767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NSPK-RESPONSE + INV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…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m2(qi,qi,pi,c2(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pi,n,n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qi,pi,r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m2(b,b,pj,c2(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pj,m,n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b,pj,rn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qi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pj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rn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pt-BR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m3(pj',pj,b,c3(b,n(b,pj,rn))) \in nw </a:t>
            </a:r>
            <a:r>
              <a:rPr lang="pt-BR" sz="2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pt-BR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(m1(pi',pi,qi,c1(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qi,n,pi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(rand: r)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ns)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=(*,1)=&gt;+ C:Config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suchThat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 (check(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(c,b,pj,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m,rn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(C,b,pj,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)))) 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355264" y="2175247"/>
            <a:ext cx="1537216" cy="461665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2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discharged</a:t>
            </a:r>
            <a:endParaRPr 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821994" y="5020068"/>
            <a:ext cx="1070486" cy="461665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2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yet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439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Falsification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dirty="0"/>
              <a:t> for NSPK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496" y="1348313"/>
            <a:ext cx="904767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NSPK-RESPONSE + INV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…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m2(qi,qi,pi,c2(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pi,n,n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qi,pi,r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m2(b,b,pj,c2(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pj,m,n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b,pj,rn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qi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pj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pt-BR" sz="2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m3(pj',pj,b,c3(b,n(b,pj,</a:t>
            </a:r>
            <a:r>
              <a:rPr lang="pt-BR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 \in nw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(m1(pi',pi,qi,c1(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qi,n,pi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(rand: 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ns)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=(*,1)=&gt;+ C:Config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suchThat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 (check(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(c,b,pj,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m,rn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(C,b,pj,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)))) 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496" y="4294257"/>
            <a:ext cx="74257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There seems some contradiction on </a:t>
            </a:r>
            <a:r>
              <a:rPr lang="en-US" sz="2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 smtClean="0"/>
              <a:t> and </a:t>
            </a:r>
            <a:r>
              <a:rPr lang="en-US" sz="22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</a:t>
            </a:r>
            <a:r>
              <a:rPr lang="en-US" sz="2200" dirty="0" smtClean="0"/>
              <a:t> in the assumption.</a:t>
            </a:r>
            <a:endParaRPr lang="en-US" sz="2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7504" y="5078794"/>
            <a:ext cx="88376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randInConfirm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Prin&amp;Intrdr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Prin&amp;Intrdr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Prin&amp;Intrdr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Prin&amp;Intrdr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Nonce -&gt;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randInConfirm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(C,PI',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PI,PJ,PK,N)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m3(PI',PI,PJ,c3(PK,N)) \in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implies not(rand(N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rand(C)) .</a:t>
            </a:r>
          </a:p>
        </p:txBody>
      </p:sp>
    </p:spTree>
    <p:extLst>
      <p:ext uri="{BB962C8B-B14F-4D97-AF65-F5344CB8AC3E}">
        <p14:creationId xmlns:p14="http://schemas.microsoft.com/office/powerpoint/2010/main" val="130426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Falsification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dirty="0"/>
              <a:t> for NSPK </a:t>
            </a:r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496" y="1679317"/>
            <a:ext cx="885050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NSPK-RESPONSE + INV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…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m2(qi,qi,pi,c2(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pi,n,n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qi,pi,r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m2(b,b,pj,c2(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pj,m,n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b,pj,rn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qi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pj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rn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m3(pj',pj,b,c3(b,n(b,pj,rn))) \in nw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(m1(pi',pi,qi,c1(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qi,n,pi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(rand: 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ns)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=(*,1)=&gt;+ C:Config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suchThat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 (check(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(c,b,pj,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m,rn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en-US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randInConfirm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(c,</a:t>
            </a:r>
            <a:r>
              <a:rPr lang="en-US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r>
              <a:rPr lang="en-US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pj,b,b,n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b,pj,rn</a:t>
            </a:r>
            <a:r>
              <a:rPr lang="en-US" sz="2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(C,b,pj,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)))) 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90293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Falsification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dirty="0"/>
              <a:t> for NSPK </a:t>
            </a:r>
            <a:r>
              <a:rPr lang="en-US" dirty="0" smtClean="0"/>
              <a:t>(7)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496" y="1297791"/>
            <a:ext cx="911820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NSPK-FAKE32 + INV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…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m3(intrdr,p,q,c3) = m3(pj',pj,b,c3(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b,pj,rn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 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2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c3 </a:t>
            </a:r>
            <a:r>
              <a:rPr lang="en-US" sz="2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c3(</a:t>
            </a:r>
            <a:r>
              <a:rPr lang="en-US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b,n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b,pj,rn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sz="2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m2(q,q,p,c2(</a:t>
            </a:r>
            <a:r>
              <a:rPr lang="en-US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p,m,n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q,p,rn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 \in </a:t>
            </a:r>
            <a:r>
              <a:rPr lang="en-US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true </a:t>
            </a:r>
            <a:r>
              <a:rPr lang="en-US" sz="2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(m3(pi',pi,qi,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c3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(rand: r)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ns)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(p q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 = q)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=(*,1)=&gt;+ C:Config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suchThat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 (check(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(c,b,pj,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m,rn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(C,b,pj,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)))) 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496" y="4365104"/>
            <a:ext cx="24823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The successor state:</a:t>
            </a:r>
            <a:endParaRPr lang="en-US" sz="2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4015" y="4675783"/>
            <a:ext cx="79864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(m3(intrdr,p,q,c3(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q,n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q,p,rn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 m3(pi',pi,qi,c3(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q,n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q,p,rn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(rand: r)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ns)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(p q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496" y="5589240"/>
            <a:ext cx="41488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(C,b,pj,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m,rn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 smtClean="0">
                <a:cs typeface="Times New Roman" panose="02020603050405020304" pitchFamily="18" charset="0"/>
              </a:rPr>
              <a:t> reduces to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7544" y="6093296"/>
            <a:ext cx="71962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m3(p,p,q,c3(</a:t>
            </a:r>
            <a:r>
              <a:rPr lang="en-US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q,n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q,p,rn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 \in (m3(pi',pi,qi,c3(</a:t>
            </a:r>
            <a:r>
              <a:rPr lang="en-US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q,n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q,p,rn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 </a:t>
            </a:r>
            <a:r>
              <a:rPr lang="en-US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789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Falsification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dirty="0"/>
              <a:t> for NSPK </a:t>
            </a:r>
            <a:r>
              <a:rPr lang="en-US" dirty="0" smtClean="0"/>
              <a:t>(8)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496" y="1412776"/>
            <a:ext cx="91525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ciphInConfirm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Nonce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ciphInConfirm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(C,P,Q,N,R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m2(Q,Q,P,c2(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P,N,n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(Q,P,R))) \in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and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c3(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Q,n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(Q,P,R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\in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implies m3(P,P,Q,c3(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Q,n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(Q,P,R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 \in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.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496" y="2996952"/>
            <a:ext cx="8552341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NSPK-FAKE32 + INV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…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m3(intrdr,p,q,c3) = m3(pj',pj,b,c3(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b,pj,rn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 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c3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c3(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b,pj,rn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m2(q,q,p,c2(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p,m,n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q,p,rn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 \in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(m3(pi',pi,qi,c3)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(rand: r)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ns)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(p q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 = q)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=(*,1)=&gt;+ C:Config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suchThat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 (check(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(c,b,pj,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m,rn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2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ciphInConfirm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c,p,q,m,rn</a:t>
            </a:r>
            <a:r>
              <a:rPr lang="en-US" sz="2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(C,b,pj,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)))) 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03789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Falsification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dirty="0"/>
              <a:t> for NSPK </a:t>
            </a:r>
            <a:r>
              <a:rPr lang="en-US" dirty="0" smtClean="0"/>
              <a:t>(9)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81459" y="1484784"/>
            <a:ext cx="695889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NSPK-FAKE31 + INV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…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--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m3(pj',pj,b,c3(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b,pj,rn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 = m3(intrdr,p,q,c3(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q,n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2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2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2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2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n(</a:t>
            </a:r>
            <a:r>
              <a:rPr lang="en-US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b,pj,rn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(rand: r)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ns))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(p q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 = q)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 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=(*,1)=&gt;+ C:Config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suchThat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(not (check(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(c,b,pj,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m,rn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(C,b,pj,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)))) 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93459" y="5229200"/>
            <a:ext cx="75229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Nonce secrecy property is used as a lemma to discharge the case.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6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Falsification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dirty="0"/>
              <a:t> for NSPK </a:t>
            </a:r>
            <a:r>
              <a:rPr lang="en-US" dirty="0" smtClean="0"/>
              <a:t>(10)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7562" y="1556792"/>
            <a:ext cx="79848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nonSec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Nonce -&gt;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nonSec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\in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implies (gen(N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forWhom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5435" y="3068960"/>
            <a:ext cx="695889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NSPK-FAKE31 + INV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…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--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m3(pj',pj,b,c3(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b,pj,rn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 = m3(intrdr,p,q,c3(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q,n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b,pj,rn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(rand: r)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(n ns))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(p q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 = q)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 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=(*,1)=&gt;+ C:Config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suchThat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(not (check(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(c,b,pj,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m,rn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en-US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nonSec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c,n</a:t>
            </a:r>
            <a:r>
              <a:rPr lang="en-US" sz="2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(C,b,pj,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)))) 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205237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Falsification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dirty="0"/>
              <a:t> for NSPK (</a:t>
            </a:r>
            <a:r>
              <a:rPr lang="en-US" dirty="0" smtClean="0"/>
              <a:t>11)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9512" y="1556792"/>
            <a:ext cx="77898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Three lemmas were used in an attempt to prove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sz="2200" dirty="0" smtClean="0"/>
              <a:t> for NSPK.</a:t>
            </a:r>
            <a:endParaRPr lang="en-US" sz="2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496" y="2132856"/>
            <a:ext cx="87142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randInConfirm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(C,PI',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PI,PJ,PK,N)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m3(PI',PI,PJ,c3(PK,N)) \in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implies not(rand(N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rand(C)) .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496" y="3212976"/>
            <a:ext cx="92231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ciphInConfirm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(C,P,Q,N,R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m2(Q,Q,P,c2(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P,N,n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(Q,P,R))) \in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and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c3(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Q,n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(Q,P,R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\in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implies m3(P,P,Q,c3(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Q,n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(Q,P,R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 \in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.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496" y="4459759"/>
            <a:ext cx="80554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nonSec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\in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implies (gen(N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forWhom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6551" y="5518393"/>
            <a:ext cx="89774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Search is used to check if there exists a counterexample of each of the three lemmas in the bounded reachable state space up to depth 5 from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 q)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353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Falsification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dirty="0"/>
              <a:t> for NSPK (</a:t>
            </a:r>
            <a:r>
              <a:rPr lang="en-US" dirty="0" smtClean="0"/>
              <a:t>11)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9512" y="2694979"/>
            <a:ext cx="858921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NSPK + INV . …</a:t>
            </a: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 = q)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 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 q) =(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1,5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)=&gt;*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(m3(PI',PI,PJ,c3(PK,N)) MS)) C)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suchThat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randInConfirm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(m3(PI',PI,PJ,c3(PK,N)) MS)) C,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PI',PI,PJ,PK,N)) 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5869" y="1628800"/>
            <a:ext cx="86966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randInConfirm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(C,PI',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PI,PJ,PK,N)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m3(PI',PI,PJ,c3(PK,N)) \in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implies not(rand(N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rand(C)) .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9512" y="5415607"/>
            <a:ext cx="4566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 counterexample was not found.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938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lecture</a:t>
            </a:r>
            <a:endParaRPr 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A combination of theorem proving (TP) and model checking (MC)</a:t>
            </a:r>
          </a:p>
          <a:p>
            <a:r>
              <a:rPr lang="en-US" dirty="0"/>
              <a:t>Attempt to falsify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dirty="0"/>
              <a:t> with </a:t>
            </a:r>
            <a:r>
              <a:rPr lang="en-US" dirty="0" smtClean="0"/>
              <a:t>search (only)</a:t>
            </a:r>
          </a:p>
          <a:p>
            <a:r>
              <a:rPr lang="en-US" dirty="0"/>
              <a:t>Falsification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dirty="0"/>
              <a:t> for </a:t>
            </a:r>
            <a:r>
              <a:rPr lang="en-US" dirty="0" smtClean="0"/>
              <a:t>NSPK with a combination of </a:t>
            </a:r>
            <a:r>
              <a:rPr lang="en-US" dirty="0" err="1" smtClean="0"/>
              <a:t>seach</a:t>
            </a:r>
            <a:r>
              <a:rPr lang="en-US" dirty="0" smtClean="0"/>
              <a:t> and induction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Falsification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dirty="0"/>
              <a:t> for NSPK (</a:t>
            </a:r>
            <a:r>
              <a:rPr lang="en-US" dirty="0" smtClean="0"/>
              <a:t>12)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496" y="1412776"/>
            <a:ext cx="92231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ciphInConfirm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(C,P,Q,N,R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m2(Q,Q,P,c2(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P,N,n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(Q,P,R))) \in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and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c3(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Q,n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(Q,P,R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\in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implies m3(P,P,Q,c3(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Q,n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(Q,P,R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 \in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.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496" y="2694979"/>
            <a:ext cx="910928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NSPK + INV . …</a:t>
            </a: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 = q)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 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 q) =(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1,5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)=&gt;*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((nw: (m2(Q,Q,P,c2(P,N,n(Q,P,R))) MS)) C)</a:t>
            </a:r>
          </a:p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suchThat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 ciphInConfirm((nw: (m2(Q,Q,P,c2(P,N,n(Q,P,R))) MS)) C,</a:t>
            </a:r>
          </a:p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P,Q,N,R)) 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7504" y="5445224"/>
            <a:ext cx="4566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 counterexample was not found.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14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Falsification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dirty="0"/>
              <a:t> for NSPK (</a:t>
            </a:r>
            <a:r>
              <a:rPr lang="en-US" dirty="0" smtClean="0"/>
              <a:t>13)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7562" y="1556792"/>
            <a:ext cx="80554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nonSec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\in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implies (gen(N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forWhom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552" y="2348880"/>
            <a:ext cx="625203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NSPK + INV . …</a:t>
            </a: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 = q)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 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 q) =(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1,5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)=&gt;* ((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(N NS)) C)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suchThat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nonSec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(N NS)) C,N)) 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9552" y="4293096"/>
            <a:ext cx="3595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counterexample is found.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34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Falsification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dirty="0"/>
              <a:t> for NSPK (</a:t>
            </a:r>
            <a:r>
              <a:rPr lang="en-US" dirty="0" smtClean="0"/>
              <a:t>14)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560" y="1564337"/>
            <a:ext cx="763362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Found [state 307249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(m1(intrdr,p,q,c1(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q,n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p,intrdr,seed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),p))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m1(p,p,intrdr,c1(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intrdr,n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p,intrdr,seed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),p))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m2(intrdr,intrdr,p,c2(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p,n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p,intrdr,seed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),n(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q,p,next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(seed))))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m2(q,q,p,c2(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p,n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p,intrdr,seed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),n(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q,p,next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(seed))))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m3(p,p,intrdr,c3(</a:t>
            </a:r>
            <a:r>
              <a:rPr lang="en-US" sz="22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intrdr,n</a:t>
            </a:r>
            <a:r>
              <a:rPr lang="en-US" sz="2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q,p,next</a:t>
            </a:r>
            <a:r>
              <a:rPr lang="en-US" sz="2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(seed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rand: next(next(seed)))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(p q))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(n(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p,intrdr,seed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n(</a:t>
            </a:r>
            <a:r>
              <a:rPr lang="en-US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q,p,next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(seed))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9512" y="4653136"/>
            <a:ext cx="8640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Command “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path 307249 .</a:t>
            </a:r>
            <a:r>
              <a:rPr lang="en-US" sz="2200" dirty="0" smtClean="0"/>
              <a:t>” displays the trans sequence (the counterexample) to state 307249 from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 q)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9512" y="5590401"/>
            <a:ext cx="8640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Let s307249 refer to state 307249.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3759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Falsification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dirty="0"/>
              <a:t> for NSPK (</a:t>
            </a:r>
            <a:r>
              <a:rPr lang="en-US" dirty="0" smtClean="0"/>
              <a:t>14)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1520" y="1700808"/>
            <a:ext cx="871584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NSPK + INV . …</a:t>
            </a: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 = q)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s307249 = … 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s307249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1,5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)=&gt;*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((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(m3(PI',PI,Q,c3(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Q,n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(Q,PI,R)))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m2(Q,Q,PI,c2(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PI,N,n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(Q,PI,R))) MS)) C)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suchThat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(m3(PI',PI,Q,c3(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Q,n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(Q,PI,R)))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m2(Q,Q,PI,c2(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PI,N,n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(Q,PI,R))) MS)) C,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Q,PI,PI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',N,R))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7842" y="5157192"/>
            <a:ext cx="89961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 solution (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48</a:t>
            </a:r>
            <a:r>
              <a:rPr lang="en-US" sz="2200" dirty="0" smtClean="0"/>
              <a:t>) was found at depth 1 from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s307249</a:t>
            </a:r>
            <a:r>
              <a:rPr lang="en-US" sz="2200" dirty="0" smtClean="0"/>
              <a:t>, and then a counterexample of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sz="2200" dirty="0" smtClean="0"/>
              <a:t> was found by combining the counterexample of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nonSec</a:t>
            </a:r>
            <a:r>
              <a:rPr lang="en-US" sz="2200" dirty="0" smtClean="0"/>
              <a:t> and the trans sequence from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s307249</a:t>
            </a:r>
            <a:r>
              <a:rPr lang="en-US" sz="2200" dirty="0" smtClean="0"/>
              <a:t> to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48 </a:t>
            </a:r>
            <a:r>
              <a:rPr lang="en-US" sz="2200" dirty="0" smtClean="0"/>
              <a:t>displayed by “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path 48</a:t>
            </a:r>
            <a:r>
              <a:rPr lang="en-US" sz="2200" dirty="0" smtClean="0"/>
              <a:t>”.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338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Falsification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dirty="0"/>
              <a:t> for NSPK (</a:t>
            </a:r>
            <a:r>
              <a:rPr lang="en-US" dirty="0" smtClean="0"/>
              <a:t>15)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11681" y="1595163"/>
            <a:ext cx="4120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m1(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Alice,Alice,Cathy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c1(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Cathy,n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Alice,Cathy,seed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),Alice))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51763" y="2531267"/>
            <a:ext cx="39526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m1(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Cathy,Alice,Bob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c1(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Bob,n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Alice,Cathy,seed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),Alice))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92080" y="3645024"/>
            <a:ext cx="38347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m2(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Bob,Bob,Alice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c2(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Alice,n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Alice,Cathy,seed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n(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Bob,Alice,next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(seed)))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7296" y="3420288"/>
            <a:ext cx="38347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m2(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Cathy,Cathy,Alice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c2(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Alice,n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Alice,Cathy,seed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n(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Bob,Alice,next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(seed)))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72419" y="4966184"/>
            <a:ext cx="3859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m3(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Alice,Alice,Cathy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c3(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Cathy,n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Bob,Alice,next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(seed)))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4932040" y="1384999"/>
            <a:ext cx="324036" cy="363234"/>
            <a:chOff x="7164288" y="3831431"/>
            <a:chExt cx="648072" cy="648072"/>
          </a:xfrm>
        </p:grpSpPr>
        <p:sp>
          <p:nvSpPr>
            <p:cNvPr id="11" name="スマイル 10"/>
            <p:cNvSpPr/>
            <p:nvPr/>
          </p:nvSpPr>
          <p:spPr>
            <a:xfrm>
              <a:off x="7164288" y="3831431"/>
              <a:ext cx="648072" cy="648072"/>
            </a:xfrm>
            <a:prstGeom prst="smileyFac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7308304" y="4005064"/>
              <a:ext cx="144016" cy="111205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7524328" y="4005064"/>
              <a:ext cx="144016" cy="111205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スマイル 13"/>
          <p:cNvSpPr/>
          <p:nvPr/>
        </p:nvSpPr>
        <p:spPr>
          <a:xfrm>
            <a:off x="258080" y="1384999"/>
            <a:ext cx="324036" cy="363234"/>
          </a:xfrm>
          <a:prstGeom prst="smileyFac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スマイル 14"/>
          <p:cNvSpPr/>
          <p:nvPr/>
        </p:nvSpPr>
        <p:spPr>
          <a:xfrm>
            <a:off x="8424428" y="2285831"/>
            <a:ext cx="324036" cy="363234"/>
          </a:xfrm>
          <a:prstGeom prst="smileyFac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811681" y="1544647"/>
            <a:ext cx="3904335" cy="21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2039515" y="1124744"/>
            <a:ext cx="14486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Challenge2</a:t>
            </a:r>
            <a:endParaRPr lang="en-US" sz="2200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4108127" y="2337456"/>
            <a:ext cx="324036" cy="363234"/>
            <a:chOff x="7164288" y="3831431"/>
            <a:chExt cx="648072" cy="648072"/>
          </a:xfrm>
        </p:grpSpPr>
        <p:sp>
          <p:nvSpPr>
            <p:cNvPr id="19" name="スマイル 18"/>
            <p:cNvSpPr/>
            <p:nvPr/>
          </p:nvSpPr>
          <p:spPr>
            <a:xfrm>
              <a:off x="7164288" y="3831431"/>
              <a:ext cx="648072" cy="648072"/>
            </a:xfrm>
            <a:prstGeom prst="smileyFac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/>
          </p:nvSpPr>
          <p:spPr>
            <a:xfrm>
              <a:off x="7308304" y="4005064"/>
              <a:ext cx="144016" cy="111205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7524328" y="4005064"/>
              <a:ext cx="144016" cy="111205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2" name="直線矢印コネクタ 21"/>
          <p:cNvCxnSpPr/>
          <p:nvPr/>
        </p:nvCxnSpPr>
        <p:spPr>
          <a:xfrm>
            <a:off x="4651763" y="2519073"/>
            <a:ext cx="35926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787630" y="2088186"/>
            <a:ext cx="11346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Fake11b</a:t>
            </a:r>
            <a:endParaRPr lang="en-US" sz="2200" dirty="0"/>
          </a:p>
        </p:txBody>
      </p:sp>
      <p:sp>
        <p:nvSpPr>
          <p:cNvPr id="24" name="スマイル 23"/>
          <p:cNvSpPr/>
          <p:nvPr/>
        </p:nvSpPr>
        <p:spPr>
          <a:xfrm>
            <a:off x="8460432" y="3497814"/>
            <a:ext cx="324036" cy="363234"/>
          </a:xfrm>
          <a:prstGeom prst="smileyFac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/>
          <p:cNvCxnSpPr/>
          <p:nvPr/>
        </p:nvCxnSpPr>
        <p:spPr>
          <a:xfrm flipH="1">
            <a:off x="5184068" y="3679431"/>
            <a:ext cx="3060340" cy="11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グループ化 25"/>
          <p:cNvGrpSpPr/>
          <p:nvPr/>
        </p:nvGrpSpPr>
        <p:grpSpPr>
          <a:xfrm>
            <a:off x="4139952" y="3211815"/>
            <a:ext cx="324036" cy="363234"/>
            <a:chOff x="7164288" y="3831431"/>
            <a:chExt cx="648072" cy="648072"/>
          </a:xfrm>
        </p:grpSpPr>
        <p:sp>
          <p:nvSpPr>
            <p:cNvPr id="27" name="スマイル 26"/>
            <p:cNvSpPr/>
            <p:nvPr/>
          </p:nvSpPr>
          <p:spPr>
            <a:xfrm>
              <a:off x="7164288" y="3831431"/>
              <a:ext cx="648072" cy="648072"/>
            </a:xfrm>
            <a:prstGeom prst="smileyFac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7308304" y="4005064"/>
              <a:ext cx="144016" cy="111205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7524328" y="4005064"/>
              <a:ext cx="144016" cy="111205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テキスト ボックス 29"/>
          <p:cNvSpPr txBox="1"/>
          <p:nvPr/>
        </p:nvSpPr>
        <p:spPr>
          <a:xfrm>
            <a:off x="5796136" y="3214137"/>
            <a:ext cx="12890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Responce</a:t>
            </a:r>
            <a:endParaRPr lang="en-US" sz="2200" dirty="0"/>
          </a:p>
        </p:txBody>
      </p:sp>
      <p:grpSp>
        <p:nvGrpSpPr>
          <p:cNvPr id="31" name="グループ化 30"/>
          <p:cNvGrpSpPr/>
          <p:nvPr/>
        </p:nvGrpSpPr>
        <p:grpSpPr>
          <a:xfrm rot="1008347">
            <a:off x="4642571" y="3545808"/>
            <a:ext cx="376808" cy="45719"/>
            <a:chOff x="1331640" y="3861048"/>
            <a:chExt cx="376808" cy="45719"/>
          </a:xfrm>
        </p:grpSpPr>
        <p:sp>
          <p:nvSpPr>
            <p:cNvPr id="32" name="円/楕円 31"/>
            <p:cNvSpPr/>
            <p:nvPr/>
          </p:nvSpPr>
          <p:spPr>
            <a:xfrm>
              <a:off x="1331640" y="3861048"/>
              <a:ext cx="72008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1484040" y="3861048"/>
              <a:ext cx="72008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円/楕円 33"/>
            <p:cNvSpPr/>
            <p:nvPr/>
          </p:nvSpPr>
          <p:spPr>
            <a:xfrm>
              <a:off x="1636440" y="3861048"/>
              <a:ext cx="72008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直線矢印コネクタ 34"/>
          <p:cNvCxnSpPr/>
          <p:nvPr/>
        </p:nvCxnSpPr>
        <p:spPr>
          <a:xfrm flipH="1">
            <a:off x="651743" y="3427839"/>
            <a:ext cx="3272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スマイル 35"/>
          <p:cNvSpPr/>
          <p:nvPr/>
        </p:nvSpPr>
        <p:spPr>
          <a:xfrm>
            <a:off x="251520" y="3208621"/>
            <a:ext cx="324036" cy="363234"/>
          </a:xfrm>
          <a:prstGeom prst="smileyFac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835696" y="2996952"/>
            <a:ext cx="1121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Fake22a</a:t>
            </a:r>
            <a:endParaRPr lang="en-US" sz="2200" dirty="0"/>
          </a:p>
        </p:txBody>
      </p:sp>
      <p:sp>
        <p:nvSpPr>
          <p:cNvPr id="38" name="スマイル 37"/>
          <p:cNvSpPr/>
          <p:nvPr/>
        </p:nvSpPr>
        <p:spPr>
          <a:xfrm>
            <a:off x="251520" y="4746966"/>
            <a:ext cx="324036" cy="363234"/>
          </a:xfrm>
          <a:prstGeom prst="smileyFac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755576" y="4846030"/>
            <a:ext cx="3904335" cy="21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1794034" y="4437112"/>
            <a:ext cx="16920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Confirmation</a:t>
            </a:r>
            <a:endParaRPr lang="en-US" sz="2200" dirty="0"/>
          </a:p>
        </p:txBody>
      </p:sp>
      <p:grpSp>
        <p:nvGrpSpPr>
          <p:cNvPr id="41" name="グループ化 40"/>
          <p:cNvGrpSpPr/>
          <p:nvPr/>
        </p:nvGrpSpPr>
        <p:grpSpPr>
          <a:xfrm>
            <a:off x="4824028" y="4746966"/>
            <a:ext cx="324036" cy="363234"/>
            <a:chOff x="7164288" y="3831431"/>
            <a:chExt cx="648072" cy="648072"/>
          </a:xfrm>
        </p:grpSpPr>
        <p:sp>
          <p:nvSpPr>
            <p:cNvPr id="42" name="スマイル 41"/>
            <p:cNvSpPr/>
            <p:nvPr/>
          </p:nvSpPr>
          <p:spPr>
            <a:xfrm>
              <a:off x="7164288" y="3831431"/>
              <a:ext cx="648072" cy="648072"/>
            </a:xfrm>
            <a:prstGeom prst="smileyFac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/>
          </p:nvSpPr>
          <p:spPr>
            <a:xfrm>
              <a:off x="7308304" y="4005064"/>
              <a:ext cx="144016" cy="111205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7524328" y="4005064"/>
              <a:ext cx="144016" cy="111205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テキスト ボックス 45"/>
          <p:cNvSpPr txBox="1"/>
          <p:nvPr/>
        </p:nvSpPr>
        <p:spPr>
          <a:xfrm>
            <a:off x="5272452" y="5589240"/>
            <a:ext cx="3692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m3(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Cathy,Alice,Bob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c3(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Bob,n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Bob,Alice,next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(seed)))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" name="グループ化 46"/>
          <p:cNvGrpSpPr/>
          <p:nvPr/>
        </p:nvGrpSpPr>
        <p:grpSpPr>
          <a:xfrm>
            <a:off x="4824028" y="5370022"/>
            <a:ext cx="324036" cy="363234"/>
            <a:chOff x="7164288" y="3831431"/>
            <a:chExt cx="648072" cy="648072"/>
          </a:xfrm>
        </p:grpSpPr>
        <p:sp>
          <p:nvSpPr>
            <p:cNvPr id="48" name="スマイル 47"/>
            <p:cNvSpPr/>
            <p:nvPr/>
          </p:nvSpPr>
          <p:spPr>
            <a:xfrm>
              <a:off x="7164288" y="3831431"/>
              <a:ext cx="648072" cy="648072"/>
            </a:xfrm>
            <a:prstGeom prst="smileyFac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7308304" y="4005064"/>
              <a:ext cx="144016" cy="111205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7524328" y="4005064"/>
              <a:ext cx="144016" cy="111205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スマイル 50"/>
          <p:cNvSpPr/>
          <p:nvPr/>
        </p:nvSpPr>
        <p:spPr>
          <a:xfrm>
            <a:off x="8504939" y="5370022"/>
            <a:ext cx="324036" cy="363234"/>
          </a:xfrm>
          <a:prstGeom prst="smileyFac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5292080" y="5589240"/>
            <a:ext cx="31047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5976342" y="5157192"/>
            <a:ext cx="16920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Confirmation</a:t>
            </a:r>
            <a:endParaRPr lang="en-US" sz="22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20098" y="1012666"/>
            <a:ext cx="1079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(p, q)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4958666" y="5013176"/>
            <a:ext cx="10534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s307249</a:t>
            </a:r>
            <a:endParaRPr lang="en-US" sz="2000" dirty="0"/>
          </a:p>
        </p:txBody>
      </p:sp>
      <p:sp>
        <p:nvSpPr>
          <p:cNvPr id="57" name="正方形/長方形 56"/>
          <p:cNvSpPr/>
          <p:nvPr/>
        </p:nvSpPr>
        <p:spPr>
          <a:xfrm>
            <a:off x="8099774" y="4893995"/>
            <a:ext cx="9733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48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600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A combination of theorem proving (TP) and model checking (MC)</a:t>
            </a:r>
          </a:p>
          <a:p>
            <a:r>
              <a:rPr lang="en-US" dirty="0"/>
              <a:t>Attempt to falsify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dirty="0"/>
              <a:t> with </a:t>
            </a:r>
            <a:r>
              <a:rPr lang="en-US" dirty="0" smtClean="0"/>
              <a:t>search (only)</a:t>
            </a:r>
          </a:p>
          <a:p>
            <a:r>
              <a:rPr lang="en-US" dirty="0"/>
              <a:t>Falsification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dirty="0"/>
              <a:t> for </a:t>
            </a:r>
            <a:r>
              <a:rPr lang="en-US" dirty="0" smtClean="0"/>
              <a:t>NSPK with a combination of </a:t>
            </a:r>
            <a:r>
              <a:rPr lang="en-US" dirty="0" err="1" smtClean="0"/>
              <a:t>seach</a:t>
            </a:r>
            <a:r>
              <a:rPr lang="en-US" dirty="0" smtClean="0"/>
              <a:t> and induction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47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combination of TP &amp; MC (1)</a:t>
            </a:r>
            <a:endParaRPr 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grpSp>
        <p:nvGrpSpPr>
          <p:cNvPr id="25" name="グループ化 24"/>
          <p:cNvGrpSpPr/>
          <p:nvPr/>
        </p:nvGrpSpPr>
        <p:grpSpPr>
          <a:xfrm>
            <a:off x="2123727" y="1383159"/>
            <a:ext cx="4824537" cy="5214193"/>
            <a:chOff x="2051719" y="1383159"/>
            <a:chExt cx="4824537" cy="5214193"/>
          </a:xfrm>
        </p:grpSpPr>
        <p:sp>
          <p:nvSpPr>
            <p:cNvPr id="26" name="フリーフォーム 25"/>
            <p:cNvSpPr/>
            <p:nvPr/>
          </p:nvSpPr>
          <p:spPr bwMode="auto">
            <a:xfrm>
              <a:off x="2051719" y="1916832"/>
              <a:ext cx="4824537" cy="4680520"/>
            </a:xfrm>
            <a:custGeom>
              <a:avLst/>
              <a:gdLst>
                <a:gd name="connsiteX0" fmla="*/ 0 w 2381459"/>
                <a:gd name="connsiteY0" fmla="*/ 1979525 h 2280976"/>
                <a:gd name="connsiteX1" fmla="*/ 0 w 2381459"/>
                <a:gd name="connsiteY1" fmla="*/ 1979525 h 2280976"/>
                <a:gd name="connsiteX2" fmla="*/ 1165609 w 2381459"/>
                <a:gd name="connsiteY2" fmla="*/ 0 h 2280976"/>
                <a:gd name="connsiteX3" fmla="*/ 2381459 w 2381459"/>
                <a:gd name="connsiteY3" fmla="*/ 1979525 h 2280976"/>
                <a:gd name="connsiteX4" fmla="*/ 1969477 w 2381459"/>
                <a:gd name="connsiteY4" fmla="*/ 2160396 h 2280976"/>
                <a:gd name="connsiteX5" fmla="*/ 1517301 w 2381459"/>
                <a:gd name="connsiteY5" fmla="*/ 2260879 h 2280976"/>
                <a:gd name="connsiteX6" fmla="*/ 1175657 w 2381459"/>
                <a:gd name="connsiteY6" fmla="*/ 2280976 h 2280976"/>
                <a:gd name="connsiteX7" fmla="*/ 813917 w 2381459"/>
                <a:gd name="connsiteY7" fmla="*/ 2250831 h 2280976"/>
                <a:gd name="connsiteX8" fmla="*/ 331596 w 2381459"/>
                <a:gd name="connsiteY8" fmla="*/ 2140299 h 2280976"/>
                <a:gd name="connsiteX9" fmla="*/ 0 w 2381459"/>
                <a:gd name="connsiteY9" fmla="*/ 1979525 h 2280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459" h="2280976">
                  <a:moveTo>
                    <a:pt x="0" y="1979525"/>
                  </a:moveTo>
                  <a:lnTo>
                    <a:pt x="0" y="1979525"/>
                  </a:lnTo>
                  <a:lnTo>
                    <a:pt x="1165609" y="0"/>
                  </a:lnTo>
                  <a:lnTo>
                    <a:pt x="2381459" y="1979525"/>
                  </a:lnTo>
                  <a:lnTo>
                    <a:pt x="1969477" y="2160396"/>
                  </a:lnTo>
                  <a:lnTo>
                    <a:pt x="1517301" y="2260879"/>
                  </a:lnTo>
                  <a:lnTo>
                    <a:pt x="1175657" y="2280976"/>
                  </a:lnTo>
                  <a:lnTo>
                    <a:pt x="813917" y="2250831"/>
                  </a:lnTo>
                  <a:lnTo>
                    <a:pt x="331596" y="2140299"/>
                  </a:lnTo>
                  <a:lnTo>
                    <a:pt x="0" y="1979525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noFill/>
              <a:round/>
              <a:headEnd type="none" w="sm" len="sm"/>
              <a:tailEnd type="arrow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フリーフォーム 26"/>
            <p:cNvSpPr/>
            <p:nvPr/>
          </p:nvSpPr>
          <p:spPr bwMode="auto">
            <a:xfrm>
              <a:off x="2618045" y="1700808"/>
              <a:ext cx="3682147" cy="3750436"/>
            </a:xfrm>
            <a:custGeom>
              <a:avLst/>
              <a:gdLst>
                <a:gd name="connsiteX0" fmla="*/ 0 w 2381459"/>
                <a:gd name="connsiteY0" fmla="*/ 1979525 h 2280976"/>
                <a:gd name="connsiteX1" fmla="*/ 0 w 2381459"/>
                <a:gd name="connsiteY1" fmla="*/ 1979525 h 2280976"/>
                <a:gd name="connsiteX2" fmla="*/ 1165609 w 2381459"/>
                <a:gd name="connsiteY2" fmla="*/ 0 h 2280976"/>
                <a:gd name="connsiteX3" fmla="*/ 2381459 w 2381459"/>
                <a:gd name="connsiteY3" fmla="*/ 1979525 h 2280976"/>
                <a:gd name="connsiteX4" fmla="*/ 1969477 w 2381459"/>
                <a:gd name="connsiteY4" fmla="*/ 2160396 h 2280976"/>
                <a:gd name="connsiteX5" fmla="*/ 1517301 w 2381459"/>
                <a:gd name="connsiteY5" fmla="*/ 2260879 h 2280976"/>
                <a:gd name="connsiteX6" fmla="*/ 1175657 w 2381459"/>
                <a:gd name="connsiteY6" fmla="*/ 2280976 h 2280976"/>
                <a:gd name="connsiteX7" fmla="*/ 813917 w 2381459"/>
                <a:gd name="connsiteY7" fmla="*/ 2250831 h 2280976"/>
                <a:gd name="connsiteX8" fmla="*/ 331596 w 2381459"/>
                <a:gd name="connsiteY8" fmla="*/ 2140299 h 2280976"/>
                <a:gd name="connsiteX9" fmla="*/ 0 w 2381459"/>
                <a:gd name="connsiteY9" fmla="*/ 1979525 h 2280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459" h="2280976">
                  <a:moveTo>
                    <a:pt x="0" y="1979525"/>
                  </a:moveTo>
                  <a:lnTo>
                    <a:pt x="0" y="1979525"/>
                  </a:lnTo>
                  <a:lnTo>
                    <a:pt x="1165609" y="0"/>
                  </a:lnTo>
                  <a:lnTo>
                    <a:pt x="2381459" y="1979525"/>
                  </a:lnTo>
                  <a:lnTo>
                    <a:pt x="1969477" y="2160396"/>
                  </a:lnTo>
                  <a:lnTo>
                    <a:pt x="1517301" y="2260879"/>
                  </a:lnTo>
                  <a:lnTo>
                    <a:pt x="1175657" y="2280976"/>
                  </a:lnTo>
                  <a:lnTo>
                    <a:pt x="813917" y="2250831"/>
                  </a:lnTo>
                  <a:lnTo>
                    <a:pt x="331596" y="2140299"/>
                  </a:lnTo>
                  <a:lnTo>
                    <a:pt x="0" y="1979525"/>
                  </a:lnTo>
                  <a:close/>
                </a:path>
              </a:pathLst>
            </a:custGeom>
            <a:solidFill>
              <a:srgbClr val="F3F7FB"/>
            </a:solidFill>
            <a:ln w="12700">
              <a:noFill/>
              <a:round/>
              <a:headEnd type="none" w="sm" len="sm"/>
              <a:tailEnd type="arrow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直線矢印コネクタ 27"/>
            <p:cNvCxnSpPr/>
            <p:nvPr/>
          </p:nvCxnSpPr>
          <p:spPr>
            <a:xfrm flipH="1">
              <a:off x="2195736" y="1700808"/>
              <a:ext cx="72008" cy="381642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2339752" y="311135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4482624" y="1383159"/>
              <a:ext cx="593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init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4355976" y="1700808"/>
              <a:ext cx="126648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4211960" y="2204864"/>
              <a:ext cx="126648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4572000" y="2564904"/>
              <a:ext cx="126648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円/楕円 33"/>
            <p:cNvSpPr/>
            <p:nvPr/>
          </p:nvSpPr>
          <p:spPr>
            <a:xfrm>
              <a:off x="4211960" y="2996952"/>
              <a:ext cx="126648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3437240" y="4797152"/>
              <a:ext cx="126648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3797280" y="5301208"/>
              <a:ext cx="126648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直線矢印コネクタ 36"/>
            <p:cNvCxnSpPr>
              <a:stCxn id="31" idx="4"/>
              <a:endCxn id="32" idx="0"/>
            </p:cNvCxnSpPr>
            <p:nvPr/>
          </p:nvCxnSpPr>
          <p:spPr>
            <a:xfrm flipH="1">
              <a:off x="4275284" y="1844824"/>
              <a:ext cx="144016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>
              <a:stCxn id="32" idx="4"/>
              <a:endCxn id="33" idx="1"/>
            </p:cNvCxnSpPr>
            <p:nvPr/>
          </p:nvCxnSpPr>
          <p:spPr>
            <a:xfrm>
              <a:off x="4275284" y="2348880"/>
              <a:ext cx="315263" cy="2371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>
              <a:stCxn id="33" idx="3"/>
              <a:endCxn id="34" idx="7"/>
            </p:cNvCxnSpPr>
            <p:nvPr/>
          </p:nvCxnSpPr>
          <p:spPr>
            <a:xfrm flipH="1">
              <a:off x="4320061" y="2687829"/>
              <a:ext cx="270486" cy="3302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/>
            <p:cNvCxnSpPr>
              <a:stCxn id="34" idx="3"/>
            </p:cNvCxnSpPr>
            <p:nvPr/>
          </p:nvCxnSpPr>
          <p:spPr>
            <a:xfrm flipH="1">
              <a:off x="4067944" y="3119877"/>
              <a:ext cx="162563" cy="3811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/>
            <p:cNvCxnSpPr>
              <a:endCxn id="35" idx="0"/>
            </p:cNvCxnSpPr>
            <p:nvPr/>
          </p:nvCxnSpPr>
          <p:spPr>
            <a:xfrm flipH="1">
              <a:off x="3500564" y="4437112"/>
              <a:ext cx="63324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/>
            <p:cNvCxnSpPr>
              <a:stCxn id="35" idx="5"/>
              <a:endCxn id="36" idx="1"/>
            </p:cNvCxnSpPr>
            <p:nvPr/>
          </p:nvCxnSpPr>
          <p:spPr>
            <a:xfrm>
              <a:off x="3545341" y="4920077"/>
              <a:ext cx="270486" cy="4022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円/楕円 42"/>
            <p:cNvSpPr/>
            <p:nvPr/>
          </p:nvSpPr>
          <p:spPr>
            <a:xfrm>
              <a:off x="3491880" y="5805264"/>
              <a:ext cx="126648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直線矢印コネクタ 43"/>
            <p:cNvCxnSpPr>
              <a:stCxn id="36" idx="2"/>
              <a:endCxn id="43" idx="7"/>
            </p:cNvCxnSpPr>
            <p:nvPr/>
          </p:nvCxnSpPr>
          <p:spPr>
            <a:xfrm flipH="1">
              <a:off x="3599981" y="5373216"/>
              <a:ext cx="197299" cy="453139"/>
            </a:xfrm>
            <a:prstGeom prst="straightConnector1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/>
            <p:cNvSpPr txBox="1"/>
            <p:nvPr/>
          </p:nvSpPr>
          <p:spPr>
            <a:xfrm>
              <a:off x="3635896" y="5631631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￢</a:t>
              </a:r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3657382" y="476753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2915816" y="4335487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–1 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3059832" y="5301208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 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3968316" y="1743199"/>
              <a:ext cx="387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4355976" y="2103239"/>
              <a:ext cx="387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4211960" y="2535287"/>
              <a:ext cx="387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4184340" y="3111351"/>
              <a:ext cx="387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テキスト ボックス 46"/>
          <p:cNvSpPr txBox="1"/>
          <p:nvPr/>
        </p:nvSpPr>
        <p:spPr>
          <a:xfrm>
            <a:off x="4211960" y="3501008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  <a:r>
              <a:rPr lang="en-US" sz="2400" dirty="0" smtClean="0"/>
              <a:t>xhaustive traverse is doable up to depth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211960" y="5919663"/>
            <a:ext cx="4392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  <a:r>
              <a:rPr lang="en-US" sz="2400" dirty="0" smtClean="0"/>
              <a:t>xhaustive traverse is not doable</a:t>
            </a:r>
          </a:p>
          <a:p>
            <a:r>
              <a:rPr lang="en-US" sz="2400" dirty="0" smtClean="0"/>
              <a:t>(</a:t>
            </a:r>
            <a:r>
              <a:rPr lang="en-US" sz="2400" i="1" dirty="0" smtClean="0"/>
              <a:t>state explosion problem</a:t>
            </a:r>
            <a:r>
              <a:rPr lang="en-US" sz="2400" dirty="0" smtClean="0"/>
              <a:t>) </a:t>
            </a:r>
            <a:endParaRPr lang="en-US" sz="2400" dirty="0"/>
          </a:p>
        </p:txBody>
      </p:sp>
      <p:grpSp>
        <p:nvGrpSpPr>
          <p:cNvPr id="52" name="グループ化 51"/>
          <p:cNvGrpSpPr/>
          <p:nvPr/>
        </p:nvGrpSpPr>
        <p:grpSpPr>
          <a:xfrm>
            <a:off x="3779912" y="3789040"/>
            <a:ext cx="189735" cy="391617"/>
            <a:chOff x="8028384" y="1613991"/>
            <a:chExt cx="189735" cy="391617"/>
          </a:xfrm>
        </p:grpSpPr>
        <p:sp>
          <p:nvSpPr>
            <p:cNvPr id="49" name="円/楕円 48"/>
            <p:cNvSpPr/>
            <p:nvPr/>
          </p:nvSpPr>
          <p:spPr>
            <a:xfrm>
              <a:off x="8172400" y="1613991"/>
              <a:ext cx="45719" cy="8681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shade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8100392" y="1766391"/>
              <a:ext cx="45719" cy="8681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shade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8028384" y="1918791"/>
              <a:ext cx="45719" cy="8681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shade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combination of TP &amp; MC (2)</a:t>
            </a:r>
            <a:endParaRPr 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grpSp>
        <p:nvGrpSpPr>
          <p:cNvPr id="25" name="グループ化 24"/>
          <p:cNvGrpSpPr/>
          <p:nvPr/>
        </p:nvGrpSpPr>
        <p:grpSpPr>
          <a:xfrm>
            <a:off x="6255521" y="1887215"/>
            <a:ext cx="2727621" cy="3413993"/>
            <a:chOff x="2051719" y="1383159"/>
            <a:chExt cx="4824537" cy="5214193"/>
          </a:xfrm>
        </p:grpSpPr>
        <p:sp>
          <p:nvSpPr>
            <p:cNvPr id="26" name="フリーフォーム 25"/>
            <p:cNvSpPr/>
            <p:nvPr/>
          </p:nvSpPr>
          <p:spPr bwMode="auto">
            <a:xfrm>
              <a:off x="2051719" y="1916832"/>
              <a:ext cx="4824537" cy="4680520"/>
            </a:xfrm>
            <a:custGeom>
              <a:avLst/>
              <a:gdLst>
                <a:gd name="connsiteX0" fmla="*/ 0 w 2381459"/>
                <a:gd name="connsiteY0" fmla="*/ 1979525 h 2280976"/>
                <a:gd name="connsiteX1" fmla="*/ 0 w 2381459"/>
                <a:gd name="connsiteY1" fmla="*/ 1979525 h 2280976"/>
                <a:gd name="connsiteX2" fmla="*/ 1165609 w 2381459"/>
                <a:gd name="connsiteY2" fmla="*/ 0 h 2280976"/>
                <a:gd name="connsiteX3" fmla="*/ 2381459 w 2381459"/>
                <a:gd name="connsiteY3" fmla="*/ 1979525 h 2280976"/>
                <a:gd name="connsiteX4" fmla="*/ 1969477 w 2381459"/>
                <a:gd name="connsiteY4" fmla="*/ 2160396 h 2280976"/>
                <a:gd name="connsiteX5" fmla="*/ 1517301 w 2381459"/>
                <a:gd name="connsiteY5" fmla="*/ 2260879 h 2280976"/>
                <a:gd name="connsiteX6" fmla="*/ 1175657 w 2381459"/>
                <a:gd name="connsiteY6" fmla="*/ 2280976 h 2280976"/>
                <a:gd name="connsiteX7" fmla="*/ 813917 w 2381459"/>
                <a:gd name="connsiteY7" fmla="*/ 2250831 h 2280976"/>
                <a:gd name="connsiteX8" fmla="*/ 331596 w 2381459"/>
                <a:gd name="connsiteY8" fmla="*/ 2140299 h 2280976"/>
                <a:gd name="connsiteX9" fmla="*/ 0 w 2381459"/>
                <a:gd name="connsiteY9" fmla="*/ 1979525 h 2280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459" h="2280976">
                  <a:moveTo>
                    <a:pt x="0" y="1979525"/>
                  </a:moveTo>
                  <a:lnTo>
                    <a:pt x="0" y="1979525"/>
                  </a:lnTo>
                  <a:lnTo>
                    <a:pt x="1165609" y="0"/>
                  </a:lnTo>
                  <a:lnTo>
                    <a:pt x="2381459" y="1979525"/>
                  </a:lnTo>
                  <a:lnTo>
                    <a:pt x="1969477" y="2160396"/>
                  </a:lnTo>
                  <a:lnTo>
                    <a:pt x="1517301" y="2260879"/>
                  </a:lnTo>
                  <a:lnTo>
                    <a:pt x="1175657" y="2280976"/>
                  </a:lnTo>
                  <a:lnTo>
                    <a:pt x="813917" y="2250831"/>
                  </a:lnTo>
                  <a:lnTo>
                    <a:pt x="331596" y="2140299"/>
                  </a:lnTo>
                  <a:lnTo>
                    <a:pt x="0" y="1979525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noFill/>
              <a:round/>
              <a:headEnd type="none" w="sm" len="sm"/>
              <a:tailEnd type="arrow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フリーフォーム 26"/>
            <p:cNvSpPr/>
            <p:nvPr/>
          </p:nvSpPr>
          <p:spPr bwMode="auto">
            <a:xfrm>
              <a:off x="2618045" y="1700808"/>
              <a:ext cx="3682147" cy="3750436"/>
            </a:xfrm>
            <a:custGeom>
              <a:avLst/>
              <a:gdLst>
                <a:gd name="connsiteX0" fmla="*/ 0 w 2381459"/>
                <a:gd name="connsiteY0" fmla="*/ 1979525 h 2280976"/>
                <a:gd name="connsiteX1" fmla="*/ 0 w 2381459"/>
                <a:gd name="connsiteY1" fmla="*/ 1979525 h 2280976"/>
                <a:gd name="connsiteX2" fmla="*/ 1165609 w 2381459"/>
                <a:gd name="connsiteY2" fmla="*/ 0 h 2280976"/>
                <a:gd name="connsiteX3" fmla="*/ 2381459 w 2381459"/>
                <a:gd name="connsiteY3" fmla="*/ 1979525 h 2280976"/>
                <a:gd name="connsiteX4" fmla="*/ 1969477 w 2381459"/>
                <a:gd name="connsiteY4" fmla="*/ 2160396 h 2280976"/>
                <a:gd name="connsiteX5" fmla="*/ 1517301 w 2381459"/>
                <a:gd name="connsiteY5" fmla="*/ 2260879 h 2280976"/>
                <a:gd name="connsiteX6" fmla="*/ 1175657 w 2381459"/>
                <a:gd name="connsiteY6" fmla="*/ 2280976 h 2280976"/>
                <a:gd name="connsiteX7" fmla="*/ 813917 w 2381459"/>
                <a:gd name="connsiteY7" fmla="*/ 2250831 h 2280976"/>
                <a:gd name="connsiteX8" fmla="*/ 331596 w 2381459"/>
                <a:gd name="connsiteY8" fmla="*/ 2140299 h 2280976"/>
                <a:gd name="connsiteX9" fmla="*/ 0 w 2381459"/>
                <a:gd name="connsiteY9" fmla="*/ 1979525 h 2280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459" h="2280976">
                  <a:moveTo>
                    <a:pt x="0" y="1979525"/>
                  </a:moveTo>
                  <a:lnTo>
                    <a:pt x="0" y="1979525"/>
                  </a:lnTo>
                  <a:lnTo>
                    <a:pt x="1165609" y="0"/>
                  </a:lnTo>
                  <a:lnTo>
                    <a:pt x="2381459" y="1979525"/>
                  </a:lnTo>
                  <a:lnTo>
                    <a:pt x="1969477" y="2160396"/>
                  </a:lnTo>
                  <a:lnTo>
                    <a:pt x="1517301" y="2260879"/>
                  </a:lnTo>
                  <a:lnTo>
                    <a:pt x="1175657" y="2280976"/>
                  </a:lnTo>
                  <a:lnTo>
                    <a:pt x="813917" y="2250831"/>
                  </a:lnTo>
                  <a:lnTo>
                    <a:pt x="331596" y="2140299"/>
                  </a:lnTo>
                  <a:lnTo>
                    <a:pt x="0" y="1979525"/>
                  </a:lnTo>
                  <a:close/>
                </a:path>
              </a:pathLst>
            </a:custGeom>
            <a:solidFill>
              <a:srgbClr val="F3F7FB"/>
            </a:solidFill>
            <a:ln w="12700">
              <a:noFill/>
              <a:round/>
              <a:headEnd type="none" w="sm" len="sm"/>
              <a:tailEnd type="arrow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直線矢印コネクタ 27"/>
            <p:cNvCxnSpPr/>
            <p:nvPr/>
          </p:nvCxnSpPr>
          <p:spPr>
            <a:xfrm flipH="1">
              <a:off x="2195736" y="1700808"/>
              <a:ext cx="72008" cy="381642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2339752" y="311135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4482624" y="1383159"/>
              <a:ext cx="593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init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4355976" y="1700808"/>
              <a:ext cx="126648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4211960" y="2204864"/>
              <a:ext cx="126648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4572000" y="2564904"/>
              <a:ext cx="126648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円/楕円 33"/>
            <p:cNvSpPr/>
            <p:nvPr/>
          </p:nvSpPr>
          <p:spPr>
            <a:xfrm>
              <a:off x="4211960" y="2996952"/>
              <a:ext cx="126648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3437240" y="4797152"/>
              <a:ext cx="126648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3797280" y="5301208"/>
              <a:ext cx="126648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直線矢印コネクタ 36"/>
            <p:cNvCxnSpPr>
              <a:stCxn id="31" idx="4"/>
              <a:endCxn id="32" idx="0"/>
            </p:cNvCxnSpPr>
            <p:nvPr/>
          </p:nvCxnSpPr>
          <p:spPr>
            <a:xfrm flipH="1">
              <a:off x="4275284" y="1844824"/>
              <a:ext cx="144016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>
              <a:stCxn id="32" idx="4"/>
              <a:endCxn id="33" idx="1"/>
            </p:cNvCxnSpPr>
            <p:nvPr/>
          </p:nvCxnSpPr>
          <p:spPr>
            <a:xfrm>
              <a:off x="4275284" y="2348880"/>
              <a:ext cx="315263" cy="2371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>
              <a:stCxn id="33" idx="3"/>
              <a:endCxn id="34" idx="7"/>
            </p:cNvCxnSpPr>
            <p:nvPr/>
          </p:nvCxnSpPr>
          <p:spPr>
            <a:xfrm flipH="1">
              <a:off x="4320061" y="2687829"/>
              <a:ext cx="270486" cy="3302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/>
            <p:cNvCxnSpPr>
              <a:stCxn id="34" idx="3"/>
            </p:cNvCxnSpPr>
            <p:nvPr/>
          </p:nvCxnSpPr>
          <p:spPr>
            <a:xfrm flipH="1">
              <a:off x="4067944" y="3119877"/>
              <a:ext cx="162563" cy="3811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/>
            <p:cNvCxnSpPr>
              <a:endCxn id="35" idx="0"/>
            </p:cNvCxnSpPr>
            <p:nvPr/>
          </p:nvCxnSpPr>
          <p:spPr>
            <a:xfrm flipH="1">
              <a:off x="3500564" y="4437112"/>
              <a:ext cx="63324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/>
            <p:cNvCxnSpPr>
              <a:stCxn id="35" idx="5"/>
              <a:endCxn id="36" idx="1"/>
            </p:cNvCxnSpPr>
            <p:nvPr/>
          </p:nvCxnSpPr>
          <p:spPr>
            <a:xfrm>
              <a:off x="3545341" y="4920077"/>
              <a:ext cx="270486" cy="4022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円/楕円 42"/>
            <p:cNvSpPr/>
            <p:nvPr/>
          </p:nvSpPr>
          <p:spPr>
            <a:xfrm>
              <a:off x="3491880" y="5805264"/>
              <a:ext cx="126648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直線矢印コネクタ 43"/>
            <p:cNvCxnSpPr>
              <a:stCxn id="36" idx="2"/>
              <a:endCxn id="43" idx="7"/>
            </p:cNvCxnSpPr>
            <p:nvPr/>
          </p:nvCxnSpPr>
          <p:spPr>
            <a:xfrm flipH="1">
              <a:off x="3599981" y="5373216"/>
              <a:ext cx="197299" cy="453139"/>
            </a:xfrm>
            <a:prstGeom prst="straightConnector1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/>
            <p:cNvSpPr txBox="1"/>
            <p:nvPr/>
          </p:nvSpPr>
          <p:spPr>
            <a:xfrm>
              <a:off x="3531754" y="5631631"/>
              <a:ext cx="646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￢</a:t>
              </a:r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3659120" y="4795835"/>
              <a:ext cx="1293485" cy="705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￢</a:t>
              </a:r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3149657" y="4795835"/>
              <a:ext cx="539284" cy="705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2894926" y="5410469"/>
              <a:ext cx="655531" cy="705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s'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179512" y="1988840"/>
            <a:ext cx="6157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Trying to prove that p is invariant by </a:t>
            </a:r>
            <a:r>
              <a:rPr lang="en-US" sz="2400" dirty="0" smtClean="0"/>
              <a:t>induction, conjecturing </a:t>
            </a:r>
            <a:r>
              <a:rPr lang="en-US" sz="2400" dirty="0" smtClean="0"/>
              <a:t>some lemmas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79512" y="3308791"/>
            <a:ext cx="6157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some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/>
              <a:t> has a state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/>
              <a:t> at depth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smtClean="0"/>
              <a:t> such that </a:t>
            </a:r>
            <a:r>
              <a:rPr lang="ja-JP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￢</a:t>
            </a:r>
            <a:r>
              <a:rPr lang="en-US" altLang="ja-JP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ja-JP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ja-JP" sz="2400" dirty="0" smtClean="0"/>
              <a:t>, then 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ja-JP" sz="2400" dirty="0" smtClean="0"/>
              <a:t> may lead to a state </a:t>
            </a:r>
            <a:r>
              <a:rPr lang="en-US" altLang="ja-JP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ja-JP" sz="2400" dirty="0" smtClean="0"/>
              <a:t> at depth </a:t>
            </a:r>
            <a:r>
              <a:rPr lang="en-US" altLang="ja-JP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ja-JP" sz="2400" dirty="0" smtClean="0"/>
              <a:t> such that </a:t>
            </a:r>
            <a:r>
              <a:rPr lang="ja-JP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￢</a:t>
            </a:r>
            <a:r>
              <a:rPr lang="en-US" altLang="ja-JP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r>
              <a:rPr lang="en-US" altLang="ja-JP" sz="2400" dirty="0" smtClean="0"/>
              <a:t>, then 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ja-JP" sz="2400" dirty="0" smtClean="0"/>
              <a:t> is falsified.</a:t>
            </a:r>
            <a:endParaRPr lang="en-US" sz="24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23528" y="5374957"/>
            <a:ext cx="8561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Kazuhiro Ogata, Masahiro Nakano, </a:t>
            </a:r>
            <a:r>
              <a:rPr lang="en-US" dirty="0" err="1"/>
              <a:t>Weiqiang</a:t>
            </a:r>
            <a:r>
              <a:rPr lang="en-US" dirty="0"/>
              <a:t> Kong, </a:t>
            </a:r>
            <a:r>
              <a:rPr lang="en-US" dirty="0" err="1"/>
              <a:t>Kokichi</a:t>
            </a:r>
            <a:r>
              <a:rPr lang="en-US" dirty="0"/>
              <a:t> </a:t>
            </a:r>
            <a:r>
              <a:rPr lang="en-US" dirty="0" err="1"/>
              <a:t>Futatsugi</a:t>
            </a:r>
            <a:r>
              <a:rPr lang="en-US" dirty="0"/>
              <a:t>: Induction-Guided Falsification. ICFEM 2006: 114-131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23528" y="6095037"/>
            <a:ext cx="8561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Kazuhiro Ogata, </a:t>
            </a:r>
            <a:r>
              <a:rPr lang="en-US" dirty="0" err="1"/>
              <a:t>Kokichi</a:t>
            </a:r>
            <a:r>
              <a:rPr lang="en-US" dirty="0"/>
              <a:t> </a:t>
            </a:r>
            <a:r>
              <a:rPr lang="en-US" dirty="0" err="1"/>
              <a:t>Futatsugi</a:t>
            </a:r>
            <a:r>
              <a:rPr lang="en-US" dirty="0"/>
              <a:t>: A Combination of Forward and Backward Reachability Analysis Methods. ICFEM 2010: 501-517</a:t>
            </a:r>
          </a:p>
        </p:txBody>
      </p:sp>
    </p:spTree>
    <p:extLst>
      <p:ext uri="{BB962C8B-B14F-4D97-AF65-F5344CB8AC3E}">
        <p14:creationId xmlns:p14="http://schemas.microsoft.com/office/powerpoint/2010/main" val="364950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Attempt to falsify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sz="4000" dirty="0" smtClean="0"/>
              <a:t> with search (1)</a:t>
            </a:r>
            <a:endParaRPr lang="en-US" sz="4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48048" y="1737390"/>
            <a:ext cx="815640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Prin&amp;Intrdr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Prin&amp;Intrdr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Nonce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(C,Q,PI,PI',N,R)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m3(PI',PI,Q,c3(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Q,n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(Q,PI,R))) \in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and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m2(Q,Q,PI,c2(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PI,N,n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(Q,PI,R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 \in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implies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m3(PI,PI,Q,c3(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Q,n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(Q,PI,R))) \in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.</a:t>
            </a:r>
          </a:p>
        </p:txBody>
      </p:sp>
      <p:sp>
        <p:nvSpPr>
          <p:cNvPr id="6" name="雲 5"/>
          <p:cNvSpPr/>
          <p:nvPr/>
        </p:nvSpPr>
        <p:spPr>
          <a:xfrm>
            <a:off x="1344434" y="4059864"/>
            <a:ext cx="6107886" cy="2393472"/>
          </a:xfrm>
          <a:prstGeom prst="cloud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678578" y="4903762"/>
            <a:ext cx="32864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m3(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,Alice,Bob,c2(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Bob,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000" dirty="0"/>
          </a:p>
        </p:txBody>
      </p:sp>
      <p:sp>
        <p:nvSpPr>
          <p:cNvPr id="8" name="正方形/長方形 7"/>
          <p:cNvSpPr/>
          <p:nvPr/>
        </p:nvSpPr>
        <p:spPr>
          <a:xfrm>
            <a:off x="2223479" y="4469050"/>
            <a:ext cx="49103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m2(Bob,Bob,Alice,c2(Alice,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,Bob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4280913" y="4311098"/>
            <a:ext cx="354501" cy="108012"/>
            <a:chOff x="2483768" y="6381328"/>
            <a:chExt cx="936104" cy="216024"/>
          </a:xfrm>
        </p:grpSpPr>
        <p:sp>
          <p:nvSpPr>
            <p:cNvPr id="10" name="円/楕円 9"/>
            <p:cNvSpPr/>
            <p:nvPr/>
          </p:nvSpPr>
          <p:spPr>
            <a:xfrm>
              <a:off x="2483768" y="6381328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2843808" y="6381328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3203848" y="6381328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4317250" y="5445224"/>
            <a:ext cx="354501" cy="108012"/>
            <a:chOff x="2483768" y="6381328"/>
            <a:chExt cx="936104" cy="216024"/>
          </a:xfrm>
        </p:grpSpPr>
        <p:sp>
          <p:nvSpPr>
            <p:cNvPr id="14" name="円/楕円 13"/>
            <p:cNvSpPr/>
            <p:nvPr/>
          </p:nvSpPr>
          <p:spPr>
            <a:xfrm>
              <a:off x="2483768" y="6381328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2843808" y="6381328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3203848" y="6381328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2672641" y="5589240"/>
            <a:ext cx="3727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m3(Alice,Alice,Bob,c2(</a:t>
            </a:r>
            <a:r>
              <a:rPr lang="en-US" sz="20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Bob,</a:t>
            </a:r>
            <a:r>
              <a:rPr lang="en-US" sz="2000" i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r>
              <a:rPr 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solidFill>
                <a:schemeClr val="accent1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4311711" y="6129300"/>
            <a:ext cx="354501" cy="108012"/>
            <a:chOff x="2483768" y="6381328"/>
            <a:chExt cx="936104" cy="216024"/>
          </a:xfrm>
        </p:grpSpPr>
        <p:sp>
          <p:nvSpPr>
            <p:cNvPr id="19" name="円/楕円 18"/>
            <p:cNvSpPr/>
            <p:nvPr/>
          </p:nvSpPr>
          <p:spPr>
            <a:xfrm>
              <a:off x="2483768" y="6381328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円/楕円 19"/>
            <p:cNvSpPr/>
            <p:nvPr/>
          </p:nvSpPr>
          <p:spPr>
            <a:xfrm>
              <a:off x="2843808" y="6381328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3203848" y="6381328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9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Attempt to falsify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dirty="0"/>
              <a:t> with search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5576" y="1772816"/>
            <a:ext cx="65004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NSPK 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q : -&gt;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 = q)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 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 q) =(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1,5)=&gt;*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suchThat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5576" y="3501008"/>
            <a:ext cx="65004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NSPK 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q : -&gt;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 = q)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 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 q) =(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1,6)=&gt;*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suchThat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</a:p>
        </p:txBody>
      </p:sp>
      <p:sp>
        <p:nvSpPr>
          <p:cNvPr id="9" name="乗算記号 8"/>
          <p:cNvSpPr/>
          <p:nvPr/>
        </p:nvSpPr>
        <p:spPr>
          <a:xfrm>
            <a:off x="1835696" y="3284984"/>
            <a:ext cx="4176464" cy="1872208"/>
          </a:xfrm>
          <a:prstGeom prst="mathMultiply">
            <a:avLst>
              <a:gd name="adj1" fmla="val 9565"/>
            </a:avLst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ドーナツ 9"/>
          <p:cNvSpPr/>
          <p:nvPr/>
        </p:nvSpPr>
        <p:spPr>
          <a:xfrm>
            <a:off x="2987824" y="1772816"/>
            <a:ext cx="1656184" cy="1512168"/>
          </a:xfrm>
          <a:prstGeom prst="donut">
            <a:avLst>
              <a:gd name="adj" fmla="val 13471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39552" y="6237312"/>
            <a:ext cx="660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that every search in this lecture has been conducted by Maude.</a:t>
            </a:r>
            <a:endParaRPr 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39552" y="5229200"/>
            <a:ext cx="570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maximum depth of search for NSPK is 5.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482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Attempt to falsify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dirty="0"/>
              <a:t> with search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1520" y="1772816"/>
            <a:ext cx="871584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NSPK + INV . …</a:t>
            </a: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 = q)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 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 q) =(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1,5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)=&gt;*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((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(m3(PI',PI,Q,c3(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Q,n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(Q,PI,R)))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m2(Q,Q,PI,c2(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PI,N,n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(Q,PI,R))) MS)) C)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suchThat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(m3(PI',PI,Q,c3(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Q,n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(Q,PI,R)))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m2(Q,Q,PI,c2(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PI,N,n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(Q,PI,R))) MS)) C,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Q,PI,PI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',N,R))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5271591"/>
            <a:ext cx="4566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 counterexample was not found.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208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Falsification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dirty="0"/>
              <a:t> for NSPK (1)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496" y="1412776"/>
            <a:ext cx="911820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NSPK-RESPONSE + INV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…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(m1(pi',pi,qi,c1(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qi,n,pi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(rand: r)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ns)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=(*,1)=&gt;+ C:Config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suchThat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 (check(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(c,b,pj,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m,rn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(C,b,pj,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)))) 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7504" y="3617148"/>
            <a:ext cx="77620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m2(qi,qi,pi,c2(</a:t>
            </a:r>
            <a:r>
              <a:rPr lang="en-US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pi,n,n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qi,pi,r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(m1(pi',pi,qi,c1(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qi,n,pi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(if pi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(n(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qi,pi,r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 ns) else ns fi))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(rand: next(r))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496" y="3286145"/>
            <a:ext cx="24823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The successor state:</a:t>
            </a:r>
            <a:endParaRPr lang="en-US" sz="2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496" y="4956264"/>
            <a:ext cx="600356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(C,Q,PI,PI',N,R)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m3(PI',PI,Q,c3(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Q,n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(Q,PI,R))) \in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and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m2(Q,Q,PI,c2(</a:t>
            </a:r>
            <a:r>
              <a:rPr lang="en-US" sz="22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PI,N,n</a:t>
            </a:r>
            <a:r>
              <a:rPr lang="en-US" sz="2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(Q,PI,R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 \in </a:t>
            </a:r>
            <a:r>
              <a:rPr lang="en-US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msgs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implies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m3(PI,PI,Q,c3(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Q,n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(Q,PI,R))) \in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.</a:t>
            </a:r>
          </a:p>
        </p:txBody>
      </p:sp>
    </p:spTree>
    <p:extLst>
      <p:ext uri="{BB962C8B-B14F-4D97-AF65-F5344CB8AC3E}">
        <p14:creationId xmlns:p14="http://schemas.microsoft.com/office/powerpoint/2010/main" val="351761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Falsification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dirty="0"/>
              <a:t> for NSPK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496" y="1593374"/>
            <a:ext cx="904767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NSPK-RESPONSE + INV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…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(m2(qi,qi,pi,c2(</a:t>
            </a:r>
            <a:r>
              <a:rPr lang="en-US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pi,n,n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qi,pi,r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 </a:t>
            </a:r>
            <a:r>
              <a:rPr lang="en-US" sz="2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m2(b,b,pj,c2(</a:t>
            </a:r>
            <a:r>
              <a:rPr lang="en-US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pj,m,n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b,pj,rn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)))) = false 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(m1(pi',pi,qi,c1(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qi,n,pi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(rand: r)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ns)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=(*,1)=&gt;+ C:Config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suchThat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 (check(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(c,b,pj,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m,rn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(C,b,pj,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)))) 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10848" y="3429000"/>
            <a:ext cx="1537216" cy="461665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2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discharged</a:t>
            </a:r>
            <a:endParaRPr 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496" y="4005064"/>
            <a:ext cx="904767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NSPK-RESPONSE + INV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…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en-US" sz="22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m2(qi,qi,pi,c2(</a:t>
            </a:r>
            <a:r>
              <a:rPr lang="en-US" sz="22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pi,n,n</a:t>
            </a:r>
            <a:r>
              <a:rPr lang="en-US" sz="2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qi,pi,r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 </a:t>
            </a:r>
            <a:r>
              <a:rPr lang="en-US" sz="2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m2(b,b,pj,c2(</a:t>
            </a:r>
            <a:r>
              <a:rPr lang="en-US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pj,m,n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b,pj,rn</a:t>
            </a:r>
            <a:r>
              <a:rPr lang="en-US" sz="2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 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2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pt-BR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qi </a:t>
            </a:r>
            <a:r>
              <a:rPr lang="pt-BR" sz="2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pt-BR" sz="2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pt-BR" sz="2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pt-BR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</a:t>
            </a:r>
            <a:r>
              <a:rPr lang="pt-BR" sz="2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pj </a:t>
            </a:r>
            <a:r>
              <a:rPr lang="pt-BR" sz="2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pt-BR" sz="2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pt-BR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pt-BR" sz="2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pt-BR" sz="2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pt-BR" sz="2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pt-BR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pt-BR" sz="2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rn .</a:t>
            </a:r>
            <a:endParaRPr lang="en-US" sz="2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(m1(pi',pi,qi,c1(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qi,n,pi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(rand: r)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ns)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=(*,1)=&gt;+ C:Config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suchThat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 (check(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(c,b,pj,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m,rn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authInit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(C,b,pj,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)))) 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35896" y="6165304"/>
            <a:ext cx="1070486" cy="461665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2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yet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398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65757</TotalTime>
  <Words>2743</Words>
  <Application>Microsoft Office PowerPoint</Application>
  <PresentationFormat>画面に合わせる (4:3)</PresentationFormat>
  <Paragraphs>333</Paragraphs>
  <Slides>25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26" baseType="lpstr">
      <vt:lpstr>Office テーマ</vt:lpstr>
      <vt:lpstr>i613 Algebraic Formal Methods 12. Analysis of trans-based system specifications with an integration of model checking and theorem proving</vt:lpstr>
      <vt:lpstr>Outline of lecture</vt:lpstr>
      <vt:lpstr>A combination of TP &amp; MC (1)</vt:lpstr>
      <vt:lpstr>A combination of TP &amp; MC (2)</vt:lpstr>
      <vt:lpstr>Attempt to falsify authInit with search (1)</vt:lpstr>
      <vt:lpstr>Attempt to falsify authInit with search (2)</vt:lpstr>
      <vt:lpstr>Attempt to falsify authInit with search (3)</vt:lpstr>
      <vt:lpstr>Falsification of authInit for NSPK (1)</vt:lpstr>
      <vt:lpstr>Falsification of authInit for NSPK (2)</vt:lpstr>
      <vt:lpstr>Falsification of authInit for NSPK (3)</vt:lpstr>
      <vt:lpstr>Falsification of authInit for NSPK (4)</vt:lpstr>
      <vt:lpstr>Falsification of authInit for NSPK (5)</vt:lpstr>
      <vt:lpstr>Falsification of authInit for NSPK (6)</vt:lpstr>
      <vt:lpstr>Falsification of authInit for NSPK (7)</vt:lpstr>
      <vt:lpstr>Falsification of authInit for NSPK (8)</vt:lpstr>
      <vt:lpstr>Falsification of authInit for NSPK (9)</vt:lpstr>
      <vt:lpstr>Falsification of authInit for NSPK (10)</vt:lpstr>
      <vt:lpstr>Falsification of authInit for NSPK (11)</vt:lpstr>
      <vt:lpstr>Falsification of authInit for NSPK (11)</vt:lpstr>
      <vt:lpstr>Falsification of authInit for NSPK (12)</vt:lpstr>
      <vt:lpstr>Falsification of authInit for NSPK (13)</vt:lpstr>
      <vt:lpstr>Falsification of authInit for NSPK (14)</vt:lpstr>
      <vt:lpstr>Falsification of authInit for NSPK (14)</vt:lpstr>
      <vt:lpstr>Falsification of authInit for NSPK (15)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i219 Software Design Methodology 0. On this course</dc:title>
  <dc:creator>ogata</dc:creator>
  <cp:lastModifiedBy>ogata</cp:lastModifiedBy>
  <cp:revision>1725</cp:revision>
  <dcterms:created xsi:type="dcterms:W3CDTF">2012-11-18T05:30:14Z</dcterms:created>
  <dcterms:modified xsi:type="dcterms:W3CDTF">2014-01-19T05:55:17Z</dcterms:modified>
</cp:coreProperties>
</file>