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3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124.6</c:v>
                </c:pt>
                <c:pt idx="1">
                  <c:v>140.6</c:v>
                </c:pt>
                <c:pt idx="2">
                  <c:v>151.1</c:v>
                </c:pt>
                <c:pt idx="3">
                  <c:v>165.6</c:v>
                </c:pt>
                <c:pt idx="4">
                  <c:v>176</c:v>
                </c:pt>
                <c:pt idx="5">
                  <c:v>172</c:v>
                </c:pt>
                <c:pt idx="6">
                  <c:v>164.9</c:v>
                </c:pt>
                <c:pt idx="7">
                  <c:v>177</c:v>
                </c:pt>
                <c:pt idx="8">
                  <c:v>201</c:v>
                </c:pt>
                <c:pt idx="9">
                  <c:v>238</c:v>
                </c:pt>
                <c:pt idx="10">
                  <c:v>285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44</c:v>
                </c:pt>
                <c:pt idx="1">
                  <c:v>47</c:v>
                </c:pt>
                <c:pt idx="2">
                  <c:v>49</c:v>
                </c:pt>
                <c:pt idx="3">
                  <c:v>52</c:v>
                </c:pt>
                <c:pt idx="4">
                  <c:v>54</c:v>
                </c:pt>
                <c:pt idx="5">
                  <c:v>54.8</c:v>
                </c:pt>
                <c:pt idx="6">
                  <c:v>57</c:v>
                </c:pt>
                <c:pt idx="7">
                  <c:v>60</c:v>
                </c:pt>
                <c:pt idx="8">
                  <c:v>64</c:v>
                </c:pt>
                <c:pt idx="9">
                  <c:v>68</c:v>
                </c:pt>
                <c:pt idx="10">
                  <c:v>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毕业人数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531.1</c:v>
                </c:pt>
                <c:pt idx="1">
                  <c:v>575.4</c:v>
                </c:pt>
                <c:pt idx="2">
                  <c:v>608.20000000000005</c:v>
                </c:pt>
                <c:pt idx="3">
                  <c:v>624.70000000000005</c:v>
                </c:pt>
                <c:pt idx="4">
                  <c:v>699</c:v>
                </c:pt>
                <c:pt idx="5">
                  <c:v>727</c:v>
                </c:pt>
                <c:pt idx="6">
                  <c:v>749</c:v>
                </c:pt>
                <c:pt idx="7">
                  <c:v>765</c:v>
                </c:pt>
                <c:pt idx="8">
                  <c:v>795</c:v>
                </c:pt>
                <c:pt idx="9">
                  <c:v>820</c:v>
                </c:pt>
                <c:pt idx="10">
                  <c:v>860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491464"/>
        <c:axId val="507492640"/>
      </c:lineChart>
      <c:catAx>
        <c:axId val="507491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7492640"/>
        <c:crosses val="autoZero"/>
        <c:auto val="1"/>
        <c:lblAlgn val="ctr"/>
        <c:lblOffset val="100"/>
        <c:noMultiLvlLbl val="0"/>
      </c:catAx>
      <c:valAx>
        <c:axId val="507492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7491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4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5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9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0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3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31F1-74FE-4FB0-A81C-1A6F9D69EFB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005-C768-4432-B254-4533CE54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17020242481437944&amp;wfr=spider&amp;for=pc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86249"/>
              </p:ext>
            </p:extLst>
          </p:nvPr>
        </p:nvGraphicFramePr>
        <p:xfrm>
          <a:off x="457200" y="1600201"/>
          <a:ext cx="7931224" cy="413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hlinkClick r:id="rId3"/>
          </p:cNvPr>
          <p:cNvSpPr/>
          <p:nvPr/>
        </p:nvSpPr>
        <p:spPr>
          <a:xfrm>
            <a:off x="570602" y="602128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https://baijiahao.baidu.com/s?id=1617020242481437944&amp;wfr=spider&amp;for=pc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8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251053"/>
              </p:ext>
            </p:extLst>
          </p:nvPr>
        </p:nvGraphicFramePr>
        <p:xfrm>
          <a:off x="1331640" y="2708922"/>
          <a:ext cx="5774010" cy="1685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445"/>
                <a:gridCol w="1403707"/>
                <a:gridCol w="955099"/>
                <a:gridCol w="477550"/>
                <a:gridCol w="651204"/>
                <a:gridCol w="1505005"/>
              </a:tblGrid>
              <a:tr h="280959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规模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市场占有率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0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平台其他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  </a:t>
                      </a:r>
                      <a:r>
                        <a:rPr lang="en-US" altLang="zh-CN" sz="1100" u="none" strike="noStrike" dirty="0">
                          <a:effectLst/>
                        </a:rPr>
                        <a:t>3,000,000.00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 </a:t>
                      </a:r>
                      <a:r>
                        <a:rPr lang="en-US" altLang="zh-CN" sz="1100" u="none" strike="noStrike">
                          <a:effectLst/>
                        </a:rPr>
                        <a:t>22,500,000.00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0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压</a:t>
                      </a:r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  </a:t>
                      </a:r>
                      <a:r>
                        <a:rPr lang="en-US" altLang="zh-CN" sz="1100" u="none" strike="noStrike" dirty="0">
                          <a:effectLst/>
                        </a:rPr>
                        <a:t>3,000,000.00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 </a:t>
                      </a:r>
                      <a:r>
                        <a:rPr lang="en-US" altLang="zh-CN" sz="1100" u="none" strike="noStrike">
                          <a:effectLst/>
                        </a:rPr>
                        <a:t>22,500,000.00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0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 </a:t>
                      </a:r>
                      <a:r>
                        <a:rPr lang="en-US" altLang="zh-CN" sz="1100" u="none" strike="noStrike">
                          <a:effectLst/>
                        </a:rPr>
                        <a:t>3,000,000.00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</a:t>
                      </a:r>
                      <a:r>
                        <a:rPr lang="en-US" altLang="zh-CN" sz="1100" u="none" strike="noStrike">
                          <a:effectLst/>
                        </a:rPr>
                        <a:t>300,000,000.00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0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ztda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 </a:t>
                      </a:r>
                      <a:r>
                        <a:rPr lang="en-US" altLang="zh-CN" sz="1100" u="none" strike="noStrike">
                          <a:effectLst/>
                        </a:rPr>
                        <a:t>3,000,000.00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  </a:t>
                      </a:r>
                      <a:r>
                        <a:rPr lang="en-US" altLang="zh-CN" sz="1100" u="none" strike="noStrike" dirty="0">
                          <a:effectLst/>
                        </a:rPr>
                        <a:t>18,000,000.00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0959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</a:rPr>
                        <a:t>363,000,000.00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52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郭瑞功(GUORUIGONG)-1</dc:creator>
  <cp:lastModifiedBy>朱清清</cp:lastModifiedBy>
  <cp:revision>9</cp:revision>
  <dcterms:created xsi:type="dcterms:W3CDTF">2019-02-14T02:32:42Z</dcterms:created>
  <dcterms:modified xsi:type="dcterms:W3CDTF">2019-02-25T01:40:47Z</dcterms:modified>
</cp:coreProperties>
</file>