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4.webp" ContentType="image/webp"/>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5" r:id="rId9"/>
    <p:sldId id="261" r:id="rId10"/>
    <p:sldId id="262"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webp"/><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ctrTitle"/>
          </p:nvPr>
        </p:nvSpPr>
        <p:spPr/>
        <p:txBody>
          <a:bodyPr/>
          <a:p>
            <a:r>
              <a:rPr lang="en-IN" altLang="en-US" sz="6000" u="sng">
                <a:solidFill>
                  <a:schemeClr val="bg1"/>
                </a:solidFill>
                <a:latin typeface="Impact" panose="020B0806030902050204" charset="0"/>
                <a:cs typeface="Impact" panose="020B0806030902050204" charset="0"/>
              </a:rPr>
              <a:t>1-DOF ROBOT GRIPPER</a:t>
            </a:r>
            <a:endParaRPr lang="en-IN" altLang="en-US" sz="6000" u="sng">
              <a:solidFill>
                <a:schemeClr val="bg1"/>
              </a:solidFill>
              <a:latin typeface="Impact" panose="020B0806030902050204" charset="0"/>
              <a:cs typeface="Impact" panose="020B0806030902050204" charset="0"/>
            </a:endParaRPr>
          </a:p>
        </p:txBody>
      </p:sp>
      <p:sp>
        <p:nvSpPr>
          <p:cNvPr id="3" name="Subtitle 2"/>
          <p:cNvSpPr>
            <a:spLocks noGrp="1"/>
          </p:cNvSpPr>
          <p:nvPr>
            <p:ph type="subTitle" idx="1"/>
          </p:nvPr>
        </p:nvSpPr>
        <p:spPr/>
        <p:txBody>
          <a:bodyPr/>
          <a:p>
            <a:r>
              <a:rPr lang="en-IN" altLang="en-US" sz="2800" u="sng">
                <a:solidFill>
                  <a:schemeClr val="bg1"/>
                </a:solidFill>
                <a:latin typeface="Impact" panose="020B0806030902050204" charset="0"/>
                <a:cs typeface="Impact" panose="020B0806030902050204" charset="0"/>
              </a:rPr>
              <a:t>WRIST+END EFFECTOR</a:t>
            </a:r>
            <a:endParaRPr lang="en-IN" altLang="en-US" sz="2800" u="sng">
              <a:solidFill>
                <a:schemeClr val="bg1"/>
              </a:solidFill>
              <a:latin typeface="Impact" panose="020B0806030902050204" charset="0"/>
              <a:cs typeface="Impact" panose="020B080603090205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p:sp>
        <p:nvSpPr>
          <p:cNvPr id="2" name="Title 1"/>
          <p:cNvSpPr>
            <a:spLocks noGrp="1"/>
          </p:cNvSpPr>
          <p:nvPr>
            <p:ph type="title"/>
          </p:nvPr>
        </p:nvSpPr>
        <p:spPr/>
        <p:txBody>
          <a:bodyPr/>
          <a:p>
            <a:r>
              <a:rPr lang="en-IN" u="sng" dirty="0">
                <a:latin typeface="Impact" panose="020B0806030902050204" charset="0"/>
                <a:cs typeface="Impact" panose="020B0806030902050204" charset="0"/>
                <a:sym typeface="+mn-ea"/>
              </a:rPr>
              <a:t>Project Overview</a:t>
            </a:r>
            <a:endParaRPr lang="en-IN" altLang="en-US" u="sng">
              <a:latin typeface="Impact" panose="020B0806030902050204" charset="0"/>
              <a:cs typeface="Impact" panose="020B0806030902050204" charset="0"/>
            </a:endParaRPr>
          </a:p>
        </p:txBody>
      </p:sp>
      <p:sp>
        <p:nvSpPr>
          <p:cNvPr id="3" name="Content Placeholder 2"/>
          <p:cNvSpPr>
            <a:spLocks noGrp="1"/>
          </p:cNvSpPr>
          <p:nvPr>
            <p:ph idx="1"/>
          </p:nvPr>
        </p:nvSpPr>
        <p:spPr/>
        <p:txBody>
          <a:bodyPr/>
          <a:p>
            <a:pPr marL="0" indent="0">
              <a:buNone/>
            </a:pPr>
            <a:r>
              <a:rPr lang="en-IN" sz="2400" b="1" u="sng" dirty="0">
                <a:latin typeface="Cambria" panose="02040503050406030204" charset="0"/>
                <a:cs typeface="Cambria" panose="02040503050406030204" charset="0"/>
                <a:sym typeface="+mn-ea"/>
              </a:rPr>
              <a:t>PROBLEM STATEMENT:</a:t>
            </a:r>
            <a:endParaRPr lang="en-IN" sz="2400" b="1" u="sng" dirty="0">
              <a:latin typeface="Cambria" panose="02040503050406030204" charset="0"/>
              <a:cs typeface="Cambria" panose="02040503050406030204" charset="0"/>
              <a:sym typeface="+mn-ea"/>
            </a:endParaRPr>
          </a:p>
          <a:p>
            <a:pPr marL="0" indent="0">
              <a:buNone/>
            </a:pPr>
            <a:r>
              <a:rPr lang="en-IN" sz="2400" dirty="0">
                <a:latin typeface="Cambria" panose="02040503050406030204" charset="0"/>
                <a:cs typeface="Cambria" panose="02040503050406030204" charset="0"/>
                <a:sym typeface="+mn-ea"/>
              </a:rPr>
              <a:t>Ideate a robotic gripper and design a CAD Model. 3D print and manufacture it’s prototype.</a:t>
            </a:r>
            <a:endParaRPr lang="en-IN" sz="2400" dirty="0">
              <a:latin typeface="Cambria" panose="02040503050406030204" charset="0"/>
              <a:cs typeface="Cambria" panose="02040503050406030204" charset="0"/>
              <a:sym typeface="+mn-ea"/>
            </a:endParaRPr>
          </a:p>
          <a:p>
            <a:pPr marL="0" indent="0">
              <a:buNone/>
            </a:pPr>
            <a:endParaRPr lang="en-IN" sz="2400" dirty="0">
              <a:latin typeface="Cambria" panose="02040503050406030204" charset="0"/>
              <a:cs typeface="Cambria" panose="02040503050406030204" charset="0"/>
              <a:sym typeface="+mn-ea"/>
            </a:endParaRPr>
          </a:p>
          <a:p>
            <a:pPr marL="0" indent="0">
              <a:buNone/>
            </a:pPr>
            <a:r>
              <a:rPr lang="en-IN" sz="2400" b="1" u="sng" dirty="0">
                <a:latin typeface="Cambria" panose="02040503050406030204" charset="0"/>
                <a:cs typeface="Cambria" panose="02040503050406030204" charset="0"/>
                <a:sym typeface="+mn-ea"/>
              </a:rPr>
              <a:t>CURRENT PROGRESS:</a:t>
            </a:r>
            <a:endParaRPr lang="en-IN" sz="2400" b="1" u="sng" dirty="0">
              <a:latin typeface="Cambria" panose="02040503050406030204" charset="0"/>
              <a:cs typeface="Cambria" panose="02040503050406030204" charset="0"/>
              <a:sym typeface="+mn-ea"/>
            </a:endParaRPr>
          </a:p>
          <a:p>
            <a:pPr>
              <a:buFont typeface="Wingdings" panose="05000000000000000000" charset="0"/>
              <a:buChar char="ü"/>
            </a:pPr>
            <a:r>
              <a:rPr lang="en-IN" sz="2400" dirty="0">
                <a:latin typeface="Cambria" panose="02040503050406030204" charset="0"/>
                <a:cs typeface="Cambria" panose="02040503050406030204" charset="0"/>
              </a:rPr>
              <a:t>Ideation done</a:t>
            </a:r>
            <a:endParaRPr lang="en-IN" sz="2400" dirty="0">
              <a:latin typeface="Cambria" panose="02040503050406030204" charset="0"/>
              <a:cs typeface="Cambria" panose="02040503050406030204" charset="0"/>
            </a:endParaRPr>
          </a:p>
          <a:p>
            <a:pPr>
              <a:buFont typeface="Wingdings" panose="05000000000000000000" charset="0"/>
              <a:buChar char="ü"/>
            </a:pPr>
            <a:r>
              <a:rPr lang="en-IN" sz="2400" dirty="0">
                <a:latin typeface="Cambria" panose="02040503050406030204" charset="0"/>
                <a:cs typeface="Cambria" panose="02040503050406030204" charset="0"/>
              </a:rPr>
              <a:t>Mechanism finalized</a:t>
            </a:r>
            <a:endParaRPr lang="en-IN" sz="2400" dirty="0">
              <a:latin typeface="Cambria" panose="02040503050406030204" charset="0"/>
              <a:cs typeface="Cambria" panose="02040503050406030204" charset="0"/>
            </a:endParaRPr>
          </a:p>
          <a:p>
            <a:pPr>
              <a:buFont typeface="Wingdings" panose="05000000000000000000" charset="0"/>
              <a:buChar char="ü"/>
            </a:pPr>
            <a:r>
              <a:rPr lang="en-IN" sz="2400" dirty="0">
                <a:latin typeface="Cambria" panose="02040503050406030204" charset="0"/>
                <a:cs typeface="Cambria" panose="02040503050406030204" charset="0"/>
              </a:rPr>
              <a:t>CAD model designed</a:t>
            </a:r>
            <a:endParaRPr lang="en-IN" sz="2400" dirty="0">
              <a:latin typeface="Cambria" panose="02040503050406030204" charset="0"/>
              <a:cs typeface="Cambria" panose="02040503050406030204" charset="0"/>
            </a:endParaRPr>
          </a:p>
          <a:p>
            <a:pPr>
              <a:buFont typeface="Wingdings" panose="05000000000000000000" charset="0"/>
              <a:buChar char="ü"/>
            </a:pPr>
            <a:r>
              <a:rPr lang="en-IN" sz="2400" dirty="0">
                <a:latin typeface="Cambria" panose="02040503050406030204" charset="0"/>
                <a:cs typeface="Cambria" panose="02040503050406030204" charset="0"/>
              </a:rPr>
              <a:t>Ready for 3D printing</a:t>
            </a:r>
            <a:endParaRPr lang="en-IN" sz="2400" b="1" u="sng" dirty="0">
              <a:latin typeface="Cambria" panose="02040503050406030204" charset="0"/>
              <a:cs typeface="Cambria" panose="02040503050406030204" charset="0"/>
            </a:endParaRPr>
          </a:p>
          <a:p>
            <a:pPr marL="0" indent="0">
              <a:buNone/>
            </a:pPr>
            <a:endParaRPr lang="en-US" sz="2400" b="1" u="sng">
              <a:latin typeface="Cambria" panose="02040503050406030204" charset="0"/>
              <a:cs typeface="Cambria" panose="02040503050406030204" charset="0"/>
            </a:endParaRPr>
          </a:p>
        </p:txBody>
      </p:sp>
      <p:pic>
        <p:nvPicPr>
          <p:cNvPr id="4" name="Picture 3" descr="robotic gripper"/>
          <p:cNvPicPr>
            <a:picLocks noChangeAspect="1"/>
          </p:cNvPicPr>
          <p:nvPr/>
        </p:nvPicPr>
        <p:blipFill>
          <a:blip r:embed="rId1"/>
          <a:stretch>
            <a:fillRect/>
          </a:stretch>
        </p:blipFill>
        <p:spPr>
          <a:xfrm>
            <a:off x="8093710" y="3044825"/>
            <a:ext cx="3390900" cy="33585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7B32B2"/>
            </a:gs>
            <a:gs pos="0">
              <a:srgbClr val="4F2073">
                <a:alpha val="100000"/>
              </a:srgbClr>
            </a:gs>
            <a:gs pos="0">
              <a:srgbClr val="5E2688">
                <a:alpha val="100000"/>
              </a:srgbClr>
            </a:gs>
            <a:gs pos="0">
              <a:srgbClr val="5E2688">
                <a:alpha val="100000"/>
              </a:srgbClr>
            </a:gs>
            <a:gs pos="0">
              <a:srgbClr val="401A5D">
                <a:alpha val="14000"/>
              </a:srgbClr>
            </a:gs>
          </a:gsLst>
          <a:lin ang="0" scaled="0"/>
        </a:gradFill>
        <a:effectLst/>
      </p:bgPr>
    </p:bg>
    <p:spTree>
      <p:nvGrpSpPr>
        <p:cNvPr id="1" name=""/>
        <p:cNvGrpSpPr/>
        <p:nvPr/>
      </p:nvGrpSpPr>
      <p:grpSpPr/>
      <p:sp>
        <p:nvSpPr>
          <p:cNvPr id="2" name="Title 1"/>
          <p:cNvSpPr>
            <a:spLocks noGrp="1"/>
          </p:cNvSpPr>
          <p:nvPr>
            <p:ph type="title"/>
          </p:nvPr>
        </p:nvSpPr>
        <p:spPr/>
        <p:txBody>
          <a:bodyPr/>
          <a:p>
            <a:pPr algn="l"/>
            <a:br>
              <a:rPr lang="en-IN" altLang="en-US" u="sng">
                <a:latin typeface="Impact" panose="020B0806030902050204" charset="0"/>
                <a:cs typeface="Impact" panose="020B0806030902050204" charset="0"/>
              </a:rPr>
            </a:br>
            <a:r>
              <a:rPr lang="en-IN" altLang="en-US" u="sng">
                <a:latin typeface="Impact" panose="020B0806030902050204" charset="0"/>
                <a:cs typeface="Impact" panose="020B0806030902050204" charset="0"/>
              </a:rPr>
              <a:t>TYPES OF GRIPPERS</a:t>
            </a:r>
            <a:br>
              <a:rPr lang="en-IN" altLang="en-US" u="sng">
                <a:latin typeface="Impact" panose="020B0806030902050204" charset="0"/>
                <a:cs typeface="Impact" panose="020B0806030902050204" charset="0"/>
              </a:rPr>
            </a:br>
            <a:r>
              <a:rPr lang="en-IN" altLang="en-US" sz="2400">
                <a:latin typeface="Cambria" panose="02040503050406030204" charset="0"/>
                <a:cs typeface="Cambria" panose="02040503050406030204" charset="0"/>
              </a:rPr>
              <a:t>We went through many types of magnetic grippers. We studied about them, and finalized the </a:t>
            </a:r>
            <a:r>
              <a:rPr lang="en-IN" altLang="en-US" sz="2400" b="1" u="sng">
                <a:latin typeface="Cambria" panose="02040503050406030204" charset="0"/>
                <a:cs typeface="Cambria" panose="02040503050406030204" charset="0"/>
              </a:rPr>
              <a:t>PARELLEL JAW GRIPPER</a:t>
            </a:r>
            <a:r>
              <a:rPr lang="en-IN" altLang="en-US" sz="2400">
                <a:latin typeface="Cambria" panose="02040503050406030204" charset="0"/>
                <a:cs typeface="Cambria" panose="02040503050406030204" charset="0"/>
              </a:rPr>
              <a:t>, taking into consideration, our needs and the procedure required to make it. The types of grippers we came across are as follows</a:t>
            </a:r>
            <a:endParaRPr lang="en-IN" altLang="en-US" sz="2400">
              <a:latin typeface="Cambria" panose="02040503050406030204" charset="0"/>
              <a:cs typeface="Cambria" panose="02040503050406030204" charset="0"/>
            </a:endParaRPr>
          </a:p>
        </p:txBody>
      </p:sp>
      <p:pic>
        <p:nvPicPr>
          <p:cNvPr id="9" name="Content Placeholder 8"/>
          <p:cNvPicPr>
            <a:picLocks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09600" y="2287270"/>
            <a:ext cx="2860040" cy="2825115"/>
          </a:xfrm>
          <a:prstGeom prst="rect">
            <a:avLst/>
          </a:prstGeom>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5576" y="1919677"/>
            <a:ext cx="2701624" cy="3388609"/>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5717" y="2952678"/>
            <a:ext cx="2741202" cy="2112028"/>
          </a:xfrm>
          <a:prstGeom prst="rect">
            <a:avLst/>
          </a:prstGeom>
        </p:spPr>
      </p:pic>
      <p:pic>
        <p:nvPicPr>
          <p:cNvPr id="2050" name="Picture 2" descr="Pneumatic / Hydraulic Gripper | 3D CAD Model Library | GrabCA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9926" y="2952678"/>
            <a:ext cx="2674852" cy="2006139"/>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9"/>
          <p:cNvSpPr txBox="1"/>
          <p:nvPr/>
        </p:nvSpPr>
        <p:spPr>
          <a:xfrm>
            <a:off x="887095" y="5112385"/>
            <a:ext cx="2165350" cy="398780"/>
          </a:xfrm>
          <a:prstGeom prst="rect">
            <a:avLst/>
          </a:prstGeom>
          <a:noFill/>
        </p:spPr>
        <p:txBody>
          <a:bodyPr wrap="square" rtlCol="0">
            <a:spAutoFit/>
          </a:bodyPr>
          <a:p>
            <a:r>
              <a:rPr lang="en-IN" altLang="en-US" sz="2000" b="1"/>
              <a:t>Parellel gripper</a:t>
            </a:r>
            <a:endParaRPr lang="en-IN" altLang="en-US" sz="2000" b="1"/>
          </a:p>
        </p:txBody>
      </p:sp>
      <p:sp>
        <p:nvSpPr>
          <p:cNvPr id="16" name="Text Box 15"/>
          <p:cNvSpPr txBox="1"/>
          <p:nvPr/>
        </p:nvSpPr>
        <p:spPr>
          <a:xfrm>
            <a:off x="4196715" y="4958715"/>
            <a:ext cx="2100580" cy="706755"/>
          </a:xfrm>
          <a:prstGeom prst="rect">
            <a:avLst/>
          </a:prstGeom>
          <a:noFill/>
        </p:spPr>
        <p:txBody>
          <a:bodyPr wrap="square" rtlCol="0">
            <a:noAutofit/>
          </a:bodyPr>
          <a:p>
            <a:r>
              <a:rPr lang="en-IN" altLang="en-US" sz="2000" b="1"/>
              <a:t>Sunction gripper</a:t>
            </a:r>
            <a:endParaRPr lang="en-IN" altLang="en-US" sz="2000" b="1"/>
          </a:p>
        </p:txBody>
      </p:sp>
      <p:sp>
        <p:nvSpPr>
          <p:cNvPr id="17" name="Text Box 16"/>
          <p:cNvSpPr txBox="1"/>
          <p:nvPr/>
        </p:nvSpPr>
        <p:spPr>
          <a:xfrm>
            <a:off x="6750685" y="4909820"/>
            <a:ext cx="2315210" cy="398780"/>
          </a:xfrm>
          <a:prstGeom prst="rect">
            <a:avLst/>
          </a:prstGeom>
          <a:noFill/>
        </p:spPr>
        <p:txBody>
          <a:bodyPr wrap="square" rtlCol="0">
            <a:spAutoFit/>
          </a:bodyPr>
          <a:p>
            <a:r>
              <a:rPr lang="en-IN" altLang="en-US" sz="2000" b="1"/>
              <a:t>Vacuum gripper</a:t>
            </a:r>
            <a:endParaRPr lang="en-IN" altLang="en-US" sz="2000" b="1"/>
          </a:p>
        </p:txBody>
      </p:sp>
      <p:sp>
        <p:nvSpPr>
          <p:cNvPr id="18" name="Text Box 17"/>
          <p:cNvSpPr txBox="1"/>
          <p:nvPr/>
        </p:nvSpPr>
        <p:spPr>
          <a:xfrm>
            <a:off x="9304655" y="4939030"/>
            <a:ext cx="2498725" cy="398780"/>
          </a:xfrm>
          <a:prstGeom prst="rect">
            <a:avLst/>
          </a:prstGeom>
          <a:noFill/>
        </p:spPr>
        <p:txBody>
          <a:bodyPr wrap="square" rtlCol="0">
            <a:spAutoFit/>
          </a:bodyPr>
          <a:p>
            <a:r>
              <a:rPr lang="en-IN" altLang="en-US" sz="2000" b="1"/>
              <a:t>Pneumatic gripper</a:t>
            </a:r>
            <a:endParaRPr lang="en-IN" altLang="en-US" sz="20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p>
            <a:r>
              <a:rPr lang="en-IN" altLang="en-US" u="sng">
                <a:latin typeface="Impact" panose="020B0806030902050204" charset="0"/>
                <a:cs typeface="Impact" panose="020B0806030902050204" charset="0"/>
              </a:rPr>
              <a:t>MECHANISM:RACK AND PINION</a:t>
            </a:r>
            <a:endParaRPr lang="en-IN" altLang="en-US" u="sng">
              <a:latin typeface="Impact" panose="020B0806030902050204" charset="0"/>
              <a:cs typeface="Impact" panose="020B0806030902050204" charset="0"/>
            </a:endParaRPr>
          </a:p>
        </p:txBody>
      </p:sp>
      <p:pic>
        <p:nvPicPr>
          <p:cNvPr id="4" name="Content Placeholder 3" descr="rack and pinion"/>
          <p:cNvPicPr>
            <a:picLocks noChangeAspect="1"/>
          </p:cNvPicPr>
          <p:nvPr>
            <p:ph idx="1"/>
          </p:nvPr>
        </p:nvPicPr>
        <p:blipFill>
          <a:blip r:embed="rId2"/>
          <a:stretch>
            <a:fillRect/>
          </a:stretch>
        </p:blipFill>
        <p:spPr>
          <a:xfrm>
            <a:off x="8258810" y="1581785"/>
            <a:ext cx="3719195" cy="3077845"/>
          </a:xfrm>
          <a:prstGeom prst="rect">
            <a:avLst/>
          </a:prstGeom>
        </p:spPr>
      </p:pic>
      <p:sp>
        <p:nvSpPr>
          <p:cNvPr id="5" name="Text Box 4"/>
          <p:cNvSpPr txBox="1"/>
          <p:nvPr/>
        </p:nvSpPr>
        <p:spPr>
          <a:xfrm>
            <a:off x="609600" y="1911350"/>
            <a:ext cx="6096000" cy="3429635"/>
          </a:xfrm>
          <a:prstGeom prst="rect">
            <a:avLst/>
          </a:prstGeom>
          <a:noFill/>
        </p:spPr>
        <p:txBody>
          <a:bodyPr wrap="square" rtlCol="0" anchor="t">
            <a:noAutofit/>
          </a:bodyPr>
          <a:p>
            <a:pPr marL="285750" indent="-285750">
              <a:buFont typeface="Arial" panose="020B0604020202020204" pitchFamily="34" charset="0"/>
              <a:buChar char="•"/>
            </a:pPr>
            <a:r>
              <a:rPr lang="en-IN" sz="2400" dirty="0">
                <a:latin typeface="Cambria" panose="02040503050406030204" charset="0"/>
                <a:cs typeface="Cambria" panose="02040503050406030204" charset="0"/>
                <a:sym typeface="+mn-ea"/>
              </a:rPr>
              <a:t>Rack: Connected to gripper arm</a:t>
            </a:r>
            <a:endParaRPr lang="en-IN" sz="2400" dirty="0">
              <a:latin typeface="Cambria" panose="02040503050406030204" charset="0"/>
              <a:cs typeface="Cambria" panose="02040503050406030204" charset="0"/>
            </a:endParaRPr>
          </a:p>
          <a:p>
            <a:pPr marL="285750" indent="-285750">
              <a:buFont typeface="Arial" panose="020B0604020202020204" pitchFamily="34" charset="0"/>
              <a:buChar char="•"/>
            </a:pPr>
            <a:r>
              <a:rPr lang="en-IN" sz="2400" dirty="0">
                <a:latin typeface="Cambria" panose="02040503050406030204" charset="0"/>
                <a:cs typeface="Cambria" panose="02040503050406030204" charset="0"/>
                <a:sym typeface="+mn-ea"/>
              </a:rPr>
              <a:t>Pinion: Bevel gear</a:t>
            </a:r>
            <a:endParaRPr lang="en-IN" sz="2400" dirty="0">
              <a:latin typeface="Cambria" panose="02040503050406030204" charset="0"/>
              <a:cs typeface="Cambria" panose="02040503050406030204" charset="0"/>
            </a:endParaRPr>
          </a:p>
          <a:p>
            <a:pPr marL="285750" indent="-285750">
              <a:buFont typeface="Arial" panose="020B0604020202020204" pitchFamily="34" charset="0"/>
              <a:buChar char="•"/>
            </a:pPr>
            <a:r>
              <a:rPr lang="en-IN" sz="2400" dirty="0">
                <a:latin typeface="Cambria" panose="02040503050406030204" charset="0"/>
                <a:cs typeface="Cambria" panose="02040503050406030204" charset="0"/>
                <a:sym typeface="+mn-ea"/>
              </a:rPr>
              <a:t>MG995 servo motor rotates pinion</a:t>
            </a:r>
            <a:endParaRPr lang="en-IN" sz="2400" dirty="0">
              <a:latin typeface="Cambria" panose="02040503050406030204" charset="0"/>
              <a:cs typeface="Cambria" panose="02040503050406030204" charset="0"/>
            </a:endParaRPr>
          </a:p>
          <a:p>
            <a:pPr marL="285750" indent="-285750">
              <a:buFont typeface="Arial" panose="020B0604020202020204" pitchFamily="34" charset="0"/>
              <a:buChar char="•"/>
            </a:pPr>
            <a:r>
              <a:rPr lang="en-IN" sz="2400" dirty="0">
                <a:latin typeface="Cambria" panose="02040503050406030204" charset="0"/>
                <a:cs typeface="Cambria" panose="02040503050406030204" charset="0"/>
                <a:sym typeface="+mn-ea"/>
              </a:rPr>
              <a:t>Pinion rotation pulls rack</a:t>
            </a:r>
            <a:endParaRPr lang="en-IN" sz="2400" dirty="0">
              <a:latin typeface="Cambria" panose="02040503050406030204" charset="0"/>
              <a:cs typeface="Cambria" panose="02040503050406030204" charset="0"/>
            </a:endParaRPr>
          </a:p>
          <a:p>
            <a:pPr marL="285750" indent="-285750">
              <a:buFont typeface="Arial" panose="020B0604020202020204" pitchFamily="34" charset="0"/>
              <a:buChar char="•"/>
            </a:pPr>
            <a:r>
              <a:rPr lang="en-IN" sz="2400" dirty="0">
                <a:latin typeface="Cambria" panose="02040503050406030204" charset="0"/>
                <a:cs typeface="Cambria" panose="02040503050406030204" charset="0"/>
                <a:sym typeface="+mn-ea"/>
              </a:rPr>
              <a:t>Jaws move closer to each other</a:t>
            </a:r>
            <a:endParaRPr lang="en-IN" sz="2400" dirty="0">
              <a:latin typeface="Cambria" panose="02040503050406030204" charset="0"/>
              <a:cs typeface="Cambria" panose="02040503050406030204"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alpha val="17000"/>
          </a:schemeClr>
        </a:solidFill>
        <a:effectLst/>
      </p:bgPr>
    </p:bg>
    <p:spTree>
      <p:nvGrpSpPr>
        <p:cNvPr id="1" name=""/>
        <p:cNvGrpSpPr/>
        <p:nvPr/>
      </p:nvGrpSpPr>
      <p:grpSpPr/>
      <p:sp>
        <p:nvSpPr>
          <p:cNvPr id="2" name="Title 1"/>
          <p:cNvSpPr>
            <a:spLocks noGrp="1"/>
          </p:cNvSpPr>
          <p:nvPr>
            <p:ph type="title"/>
          </p:nvPr>
        </p:nvSpPr>
        <p:spPr/>
        <p:txBody>
          <a:bodyPr/>
          <a:p>
            <a:r>
              <a:rPr lang="en-IN" altLang="en-US" u="sng">
                <a:latin typeface="Impact" panose="020B0806030902050204" charset="0"/>
                <a:cs typeface="Impact" panose="020B0806030902050204" charset="0"/>
              </a:rPr>
              <a:t>ELECTRONICS ITEMS:</a:t>
            </a:r>
            <a:endParaRPr lang="en-IN" altLang="en-US" u="sng">
              <a:latin typeface="Impact" panose="020B0806030902050204" charset="0"/>
              <a:cs typeface="Impact" panose="020B0806030902050204" charset="0"/>
            </a:endParaRPr>
          </a:p>
        </p:txBody>
      </p:sp>
      <p:sp>
        <p:nvSpPr>
          <p:cNvPr id="3" name="Content Placeholder 2"/>
          <p:cNvSpPr>
            <a:spLocks noGrp="1"/>
          </p:cNvSpPr>
          <p:nvPr>
            <p:ph idx="1"/>
          </p:nvPr>
        </p:nvSpPr>
        <p:spPr/>
        <p:txBody>
          <a:bodyPr/>
          <a:p>
            <a:r>
              <a:rPr lang="en-IN" altLang="en-US" sz="2400">
                <a:latin typeface="Cambria" panose="02040503050406030204" charset="0"/>
                <a:cs typeface="Cambria" panose="02040503050406030204" charset="0"/>
              </a:rPr>
              <a:t>Arduino UNO</a:t>
            </a:r>
            <a:endParaRPr lang="en-IN" altLang="en-US" sz="2400">
              <a:latin typeface="Cambria" panose="02040503050406030204" charset="0"/>
              <a:cs typeface="Cambria" panose="02040503050406030204" charset="0"/>
            </a:endParaRPr>
          </a:p>
          <a:p>
            <a:r>
              <a:rPr lang="en-IN" altLang="en-US" sz="2400">
                <a:latin typeface="Cambria" panose="02040503050406030204" charset="0"/>
                <a:cs typeface="Cambria" panose="02040503050406030204" charset="0"/>
              </a:rPr>
              <a:t>Mg995 servo motor</a:t>
            </a:r>
            <a:endParaRPr lang="en-IN" altLang="en-US" sz="2400">
              <a:latin typeface="Cambria" panose="02040503050406030204" charset="0"/>
              <a:cs typeface="Cambria" panose="02040503050406030204" charset="0"/>
            </a:endParaRPr>
          </a:p>
          <a:p>
            <a:r>
              <a:rPr lang="en-IN" altLang="en-US" sz="2400">
                <a:latin typeface="Cambria" panose="02040503050406030204" charset="0"/>
                <a:cs typeface="Cambria" panose="02040503050406030204" charset="0"/>
              </a:rPr>
              <a:t>15 jumper wires(male to male)</a:t>
            </a:r>
            <a:endParaRPr lang="en-IN" altLang="en-US" sz="2400">
              <a:latin typeface="Cambria" panose="02040503050406030204" charset="0"/>
              <a:cs typeface="Cambria" panose="02040503050406030204" charset="0"/>
            </a:endParaRPr>
          </a:p>
          <a:p>
            <a:r>
              <a:rPr lang="en-IN" altLang="en-US" sz="2400">
                <a:latin typeface="Cambria" panose="02040503050406030204" charset="0"/>
                <a:cs typeface="Cambria" panose="02040503050406030204" charset="0"/>
              </a:rPr>
              <a:t>10 jumper wires(female to female)</a:t>
            </a:r>
            <a:endParaRPr lang="en-IN" altLang="en-US" sz="2400">
              <a:latin typeface="Cambria" panose="02040503050406030204" charset="0"/>
              <a:cs typeface="Cambria" panose="02040503050406030204" charset="0"/>
            </a:endParaRPr>
          </a:p>
          <a:p>
            <a:r>
              <a:rPr lang="en-IN" altLang="en-US" sz="2400">
                <a:latin typeface="Cambria" panose="02040503050406030204" charset="0"/>
                <a:cs typeface="Cambria" panose="02040503050406030204" charset="0"/>
              </a:rPr>
              <a:t>Batteries</a:t>
            </a:r>
            <a:endParaRPr lang="en-IN" altLang="en-US" sz="2400">
              <a:latin typeface="Cambria" panose="02040503050406030204" charset="0"/>
              <a:cs typeface="Cambria" panose="02040503050406030204" charset="0"/>
            </a:endParaRPr>
          </a:p>
          <a:p>
            <a:r>
              <a:rPr lang="en-IN" altLang="en-US" sz="2400">
                <a:latin typeface="Cambria" panose="02040503050406030204" charset="0"/>
                <a:cs typeface="Cambria" panose="02040503050406030204" charset="0"/>
              </a:rPr>
              <a:t>Breadboard</a:t>
            </a:r>
            <a:endParaRPr lang="en-IN" altLang="en-US" sz="2400">
              <a:latin typeface="Cambria" panose="02040503050406030204" charset="0"/>
              <a:cs typeface="Cambria" panose="02040503050406030204" charset="0"/>
            </a:endParaRPr>
          </a:p>
        </p:txBody>
      </p:sp>
      <p:pic>
        <p:nvPicPr>
          <p:cNvPr id="7" name="Picture 6"/>
          <p:cNvPicPr>
            <a:picLocks noChangeAspect="1"/>
          </p:cNvPicPr>
          <p:nvPr/>
        </p:nvPicPr>
        <p:blipFill>
          <a:blip r:embed="rId1"/>
          <a:stretch>
            <a:fillRect/>
          </a:stretch>
        </p:blipFill>
        <p:spPr>
          <a:xfrm>
            <a:off x="8402320" y="1122045"/>
            <a:ext cx="3510280" cy="2741295"/>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2320" y="4093845"/>
            <a:ext cx="3561080" cy="251650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sp>
        <p:nvSpPr>
          <p:cNvPr id="2" name="Title 1"/>
          <p:cNvSpPr>
            <a:spLocks noGrp="1"/>
          </p:cNvSpPr>
          <p:nvPr>
            <p:ph type="title"/>
          </p:nvPr>
        </p:nvSpPr>
        <p:spPr/>
        <p:txBody>
          <a:bodyPr/>
          <a:p>
            <a:r>
              <a:rPr lang="en-IN" altLang="en-US" u="sng">
                <a:solidFill>
                  <a:schemeClr val="bg1"/>
                </a:solidFill>
                <a:latin typeface="Impact" panose="020B0806030902050204" charset="0"/>
                <a:cs typeface="Impact" panose="020B0806030902050204" charset="0"/>
              </a:rPr>
              <a:t>CAD COMPONENTS AND ASSEMBLY</a:t>
            </a:r>
            <a:endParaRPr lang="en-IN" altLang="en-US" u="sng">
              <a:solidFill>
                <a:schemeClr val="bg1"/>
              </a:solidFill>
              <a:latin typeface="Impact" panose="020B0806030902050204" charset="0"/>
              <a:cs typeface="Impact" panose="020B0806030902050204" charset="0"/>
            </a:endParaRPr>
          </a:p>
        </p:txBody>
      </p:sp>
      <p:pic>
        <p:nvPicPr>
          <p:cNvPr id="4" name="Content Placeholder 3" descr="gripper_base_Shambhavi"/>
          <p:cNvPicPr>
            <a:picLocks noChangeAspect="1"/>
          </p:cNvPicPr>
          <p:nvPr>
            <p:ph idx="1"/>
          </p:nvPr>
        </p:nvPicPr>
        <p:blipFill>
          <a:blip r:embed="rId1"/>
          <a:stretch>
            <a:fillRect/>
          </a:stretch>
        </p:blipFill>
        <p:spPr>
          <a:xfrm>
            <a:off x="2142490" y="1434465"/>
            <a:ext cx="3251200" cy="2130425"/>
          </a:xfrm>
          <a:prstGeom prst="rect">
            <a:avLst/>
          </a:prstGeom>
        </p:spPr>
      </p:pic>
      <p:pic>
        <p:nvPicPr>
          <p:cNvPr id="5" name="Picture 4" descr="Rod_Gripper_Shambhavi"/>
          <p:cNvPicPr>
            <a:picLocks noChangeAspect="1"/>
          </p:cNvPicPr>
          <p:nvPr/>
        </p:nvPicPr>
        <p:blipFill>
          <a:blip r:embed="rId2"/>
          <a:stretch>
            <a:fillRect/>
          </a:stretch>
        </p:blipFill>
        <p:spPr>
          <a:xfrm>
            <a:off x="6386830" y="1417955"/>
            <a:ext cx="3172460" cy="2146935"/>
          </a:xfrm>
          <a:prstGeom prst="rect">
            <a:avLst/>
          </a:prstGeom>
        </p:spPr>
      </p:pic>
      <p:pic>
        <p:nvPicPr>
          <p:cNvPr id="6" name="Picture 5" descr="assembly_Shambhavi"/>
          <p:cNvPicPr>
            <a:picLocks noChangeAspect="1"/>
          </p:cNvPicPr>
          <p:nvPr/>
        </p:nvPicPr>
        <p:blipFill>
          <a:blip r:embed="rId3"/>
          <a:stretch>
            <a:fillRect/>
          </a:stretch>
        </p:blipFill>
        <p:spPr>
          <a:xfrm>
            <a:off x="2864485" y="3783330"/>
            <a:ext cx="6045200" cy="28594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p>
            <a:r>
              <a:rPr lang="en-IN" altLang="en-US" u="sng">
                <a:latin typeface="Impact" panose="020B0806030902050204" charset="0"/>
                <a:cs typeface="Impact" panose="020B0806030902050204" charset="0"/>
              </a:rPr>
              <a:t>OUR TEAM</a:t>
            </a:r>
            <a:endParaRPr lang="en-IN" altLang="en-US" u="sng">
              <a:latin typeface="Impact" panose="020B0806030902050204" charset="0"/>
              <a:cs typeface="Impact" panose="020B0806030902050204" charset="0"/>
            </a:endParaRPr>
          </a:p>
        </p:txBody>
      </p:sp>
      <p:sp>
        <p:nvSpPr>
          <p:cNvPr id="3" name="Content Placeholder 2"/>
          <p:cNvSpPr>
            <a:spLocks noGrp="1"/>
          </p:cNvSpPr>
          <p:nvPr>
            <p:ph idx="1"/>
          </p:nvPr>
        </p:nvSpPr>
        <p:spPr/>
        <p:txBody>
          <a:bodyPr/>
          <a:p>
            <a:r>
              <a:rPr lang="en-IN" altLang="en-US" b="1" u="sng">
                <a:latin typeface="Cambria" panose="02040503050406030204" charset="0"/>
                <a:cs typeface="Cambria" panose="02040503050406030204" charset="0"/>
              </a:rPr>
              <a:t>Shambhavi: </a:t>
            </a:r>
            <a:r>
              <a:rPr lang="en-IN" altLang="en-US">
                <a:latin typeface="Cambria" panose="02040503050406030204" charset="0"/>
                <a:cs typeface="Cambria" panose="02040503050406030204" charset="0"/>
              </a:rPr>
              <a:t>Participated in mechanism finalization and CAD modelling</a:t>
            </a:r>
            <a:endParaRPr lang="en-IN" altLang="en-US">
              <a:latin typeface="Cambria" panose="02040503050406030204" charset="0"/>
              <a:cs typeface="Cambria" panose="02040503050406030204" charset="0"/>
            </a:endParaRPr>
          </a:p>
          <a:p>
            <a:r>
              <a:rPr lang="en-IN" altLang="en-US" b="1" u="sng">
                <a:latin typeface="Cambria" panose="02040503050406030204" charset="0"/>
                <a:cs typeface="Cambria" panose="02040503050406030204" charset="0"/>
              </a:rPr>
              <a:t>Shivang:</a:t>
            </a:r>
            <a:r>
              <a:rPr lang="en-IN" altLang="en-US">
                <a:latin typeface="Cambria" panose="02040503050406030204" charset="0"/>
                <a:cs typeface="Cambria" panose="02040503050406030204" charset="0"/>
              </a:rPr>
              <a:t>Participated in mechanism finalization and CAD  modelling</a:t>
            </a:r>
            <a:endParaRPr lang="en-IN" altLang="en-US">
              <a:latin typeface="Cambria" panose="02040503050406030204" charset="0"/>
              <a:cs typeface="Cambria" panose="02040503050406030204" charset="0"/>
            </a:endParaRPr>
          </a:p>
          <a:p>
            <a:r>
              <a:rPr lang="en-IN" altLang="en-US" b="1" u="sng">
                <a:latin typeface="Cambria" panose="02040503050406030204" charset="0"/>
                <a:cs typeface="Cambria" panose="02040503050406030204" charset="0"/>
              </a:rPr>
              <a:t>Pronoy:</a:t>
            </a:r>
            <a:r>
              <a:rPr lang="en-IN" altLang="en-US">
                <a:latin typeface="Cambria" panose="02040503050406030204" charset="0"/>
                <a:cs typeface="Cambria" panose="02040503050406030204" charset="0"/>
              </a:rPr>
              <a:t> Played a major role in the electronics and hardware part of the project and the final design of the gripper</a:t>
            </a:r>
            <a:endParaRPr lang="en-IN" altLang="en-US">
              <a:latin typeface="Cambria" panose="02040503050406030204" charset="0"/>
              <a:cs typeface="Cambria" panose="02040503050406030204" charset="0"/>
            </a:endParaRPr>
          </a:p>
          <a:p>
            <a:pPr marL="0" indent="0">
              <a:buNone/>
            </a:pPr>
            <a:endParaRPr lang="en-IN" altLang="en-US" b="1">
              <a:latin typeface="Cambria" panose="02040503050406030204" charset="0"/>
              <a:cs typeface="Cambria" panose="0204050305040603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p>
            <a:r>
              <a:rPr lang="en-IN" altLang="en-US" u="sng">
                <a:latin typeface="Impact" panose="020B0806030902050204" charset="0"/>
                <a:cs typeface="Impact" panose="020B0806030902050204" charset="0"/>
              </a:rPr>
              <a:t>OVERALL CONTRIBUTION AND EXPERIENCE</a:t>
            </a:r>
            <a:endParaRPr lang="en-IN" altLang="en-US" u="sng">
              <a:latin typeface="Impact" panose="020B0806030902050204" charset="0"/>
              <a:cs typeface="Impact" panose="020B0806030902050204" charset="0"/>
            </a:endParaRPr>
          </a:p>
        </p:txBody>
      </p:sp>
      <p:sp>
        <p:nvSpPr>
          <p:cNvPr id="3" name="Content Placeholder 2"/>
          <p:cNvSpPr>
            <a:spLocks noGrp="1"/>
          </p:cNvSpPr>
          <p:nvPr>
            <p:ph idx="1"/>
          </p:nvPr>
        </p:nvSpPr>
        <p:spPr/>
        <p:txBody>
          <a:bodyPr/>
          <a:p>
            <a:pPr marL="0" indent="0">
              <a:buNone/>
            </a:pPr>
            <a:r>
              <a:rPr lang="en-IN" altLang="en-US" sz="2800">
                <a:latin typeface="Cambria" panose="02040503050406030204" charset="0"/>
                <a:cs typeface="Cambria" panose="02040503050406030204" charset="0"/>
              </a:rPr>
              <a:t>All the team members co-ordinated well with each other and the seniors and will continue to do so in future. We fostered a culture of open communication, and each member participated actively in the discussions and meetings.By regularly assessing our progress and approach, and through research, we gained valuable learnings. Moving forward, we will apply these learnings in the future too, ensuring continued growth.</a:t>
            </a:r>
            <a:endParaRPr lang="en-IN" altLang="en-US" sz="2800">
              <a:latin typeface="Cambria" panose="02040503050406030204" charset="0"/>
              <a:cs typeface="Cambria" panose="02040503050406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itle 1"/>
          <p:cNvSpPr>
            <a:spLocks noGrp="1"/>
          </p:cNvSpPr>
          <p:nvPr>
            <p:ph type="title"/>
          </p:nvPr>
        </p:nvSpPr>
        <p:spPr/>
        <p:txBody>
          <a:bodyPr/>
          <a:p>
            <a:r>
              <a:rPr lang="en-IN" altLang="en-US" u="sng">
                <a:latin typeface="Impact" panose="020B0806030902050204" charset="0"/>
                <a:cs typeface="Impact" panose="020B0806030902050204" charset="0"/>
              </a:rPr>
              <a:t>REFERENCES</a:t>
            </a:r>
            <a:endParaRPr lang="en-IN" altLang="en-US" u="sng">
              <a:latin typeface="Impact" panose="020B0806030902050204" charset="0"/>
              <a:cs typeface="Impact" panose="020B0806030902050204" charset="0"/>
            </a:endParaRPr>
          </a:p>
        </p:txBody>
      </p:sp>
      <p:sp>
        <p:nvSpPr>
          <p:cNvPr id="3" name="Content Placeholder 2"/>
          <p:cNvSpPr>
            <a:spLocks noGrp="1"/>
          </p:cNvSpPr>
          <p:nvPr>
            <p:ph idx="1"/>
          </p:nvPr>
        </p:nvSpPr>
        <p:spPr/>
        <p:txBody>
          <a:bodyPr/>
          <a:p>
            <a:r>
              <a:rPr lang="en-US" sz="2400"/>
              <a:t>https://youtu.be/BzL9XSeHLVc?si=5pjTJaywO0T1a4tN</a:t>
            </a:r>
            <a:endParaRPr lang="en-US" sz="2400"/>
          </a:p>
          <a:p>
            <a:r>
              <a:rPr lang="en-US" sz="2400"/>
              <a:t>https://youtu.be/BzL9XSeHLVc?si=5pjTJaywO0T1a4tN</a:t>
            </a:r>
            <a:endParaRPr lang="en-US" sz="2400"/>
          </a:p>
          <a:p>
            <a:r>
              <a:rPr lang="en-US" sz="2400"/>
              <a:t>https://youtube.com/shorts/M8TJLqe-p8c?si=b4dI_3Nr_XtEoWcQ</a:t>
            </a:r>
            <a:endParaRPr lang="en-US" sz="2400"/>
          </a:p>
          <a:p>
            <a:r>
              <a:rPr lang="en-US" sz="2400"/>
              <a:t>https://youtu.be/2JQeXzM5KEE?si=EWx1u1rJMJ4hldtw</a:t>
            </a:r>
            <a:endParaRPr lang="en-US" sz="2400"/>
          </a:p>
          <a:p>
            <a:r>
              <a:rPr lang="en-US" sz="2400"/>
              <a:t>https://youtu.be/R7EfazP193A?feature=shared</a:t>
            </a:r>
            <a:endParaRPr lang="en-US" sz="2400"/>
          </a:p>
          <a:p>
            <a:r>
              <a:rPr lang="en-IN" altLang="en-US" sz="2400"/>
              <a:t>Grabcad</a:t>
            </a:r>
            <a:endParaRPr lang="en-US" sz="2400"/>
          </a:p>
          <a:p>
            <a:endParaRPr lang="en-US" sz="2400"/>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1853</Words>
  <Application>WPS Presentation</Application>
  <PresentationFormat>Widescreen</PresentationFormat>
  <Paragraphs>66</Paragraphs>
  <Slides>10</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10</vt:i4>
      </vt:variant>
    </vt:vector>
  </HeadingPairs>
  <TitlesOfParts>
    <vt:vector size="30" baseType="lpstr">
      <vt:lpstr>Arial</vt:lpstr>
      <vt:lpstr>SimSun</vt:lpstr>
      <vt:lpstr>Wingdings</vt:lpstr>
      <vt:lpstr>Arial Unicode MS</vt:lpstr>
      <vt:lpstr>Calibri Light</vt:lpstr>
      <vt:lpstr>Calibri</vt:lpstr>
      <vt:lpstr>Microsoft YaHei</vt:lpstr>
      <vt:lpstr>Bahnschrift</vt:lpstr>
      <vt:lpstr>Bahnschrift SemiLight</vt:lpstr>
      <vt:lpstr>Bahnschrift Light Condensed</vt:lpstr>
      <vt:lpstr>Arial Black</vt:lpstr>
      <vt:lpstr>algerian</vt:lpstr>
      <vt:lpstr>Segoe Print</vt:lpstr>
      <vt:lpstr>Impact</vt:lpstr>
      <vt:lpstr>Bahnschrift Light SemiCondensed</vt:lpstr>
      <vt:lpstr>Bahnschrift SemiBold SemiConden</vt:lpstr>
      <vt:lpstr>Bahnschrift SemiLight Condensed</vt:lpstr>
      <vt:lpstr>Cambria</vt:lpstr>
      <vt:lpstr>Wingdings</vt:lpstr>
      <vt:lpstr>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1-DOF ROBOT GRIPPER</dc:title>
  <dc:creator>Nivi</dc:creator>
  <cp:lastModifiedBy>Nivi</cp:lastModifiedBy>
  <cp:revision>1</cp:revision>
  <dcterms:created xsi:type="dcterms:W3CDTF">2024-04-24T15:20:57Z</dcterms:created>
  <dcterms:modified xsi:type="dcterms:W3CDTF">2024-04-24T15:20:57Z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EE311BB4F3E243F99C9F5A3C0006ADA9_11</vt:lpwstr>
  </property>
  <property fmtid="{D5CDD505-2E9C-101B-9397-08002B2CF9AE}" pid="3" name="KSOProductBuildVer">
    <vt:lpwstr>1033-12.2.0.13472</vt:lpwstr>
  </property>
</Properties>
</file>