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2" r:id="rId3"/>
    <p:sldId id="264" r:id="rId4"/>
    <p:sldId id="265" r:id="rId5"/>
    <p:sldId id="257" r:id="rId6"/>
    <p:sldId id="258" r:id="rId7"/>
    <p:sldId id="269" r:id="rId8"/>
    <p:sldId id="259" r:id="rId9"/>
    <p:sldId id="261" r:id="rId10"/>
    <p:sldId id="263" r:id="rId11"/>
    <p:sldId id="268" r:id="rId12"/>
    <p:sldId id="267" r:id="rId13"/>
    <p:sldId id="27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A1C1F5-73C4-401B-9502-E3BFB887D97A}"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901A9-72D4-4156-8980-506FB791FE76}" type="slidenum">
              <a:rPr lang="en-US" smtClean="0"/>
              <a:t>‹#›</a:t>
            </a:fld>
            <a:endParaRPr lang="en-US"/>
          </a:p>
        </p:txBody>
      </p:sp>
    </p:spTree>
    <p:extLst>
      <p:ext uri="{BB962C8B-B14F-4D97-AF65-F5344CB8AC3E}">
        <p14:creationId xmlns:p14="http://schemas.microsoft.com/office/powerpoint/2010/main" val="3877876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A1C1F5-73C4-401B-9502-E3BFB887D97A}"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901A9-72D4-4156-8980-506FB791FE76}" type="slidenum">
              <a:rPr lang="en-US" smtClean="0"/>
              <a:t>‹#›</a:t>
            </a:fld>
            <a:endParaRPr lang="en-US"/>
          </a:p>
        </p:txBody>
      </p:sp>
    </p:spTree>
    <p:extLst>
      <p:ext uri="{BB962C8B-B14F-4D97-AF65-F5344CB8AC3E}">
        <p14:creationId xmlns:p14="http://schemas.microsoft.com/office/powerpoint/2010/main" val="742768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A1C1F5-73C4-401B-9502-E3BFB887D97A}"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901A9-72D4-4156-8980-506FB791FE7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4722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A1C1F5-73C4-401B-9502-E3BFB887D97A}"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901A9-72D4-4156-8980-506FB791FE76}" type="slidenum">
              <a:rPr lang="en-US" smtClean="0"/>
              <a:t>‹#›</a:t>
            </a:fld>
            <a:endParaRPr lang="en-US"/>
          </a:p>
        </p:txBody>
      </p:sp>
    </p:spTree>
    <p:extLst>
      <p:ext uri="{BB962C8B-B14F-4D97-AF65-F5344CB8AC3E}">
        <p14:creationId xmlns:p14="http://schemas.microsoft.com/office/powerpoint/2010/main" val="2229693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A1C1F5-73C4-401B-9502-E3BFB887D97A}"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901A9-72D4-4156-8980-506FB791FE7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68256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A1C1F5-73C4-401B-9502-E3BFB887D97A}"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901A9-72D4-4156-8980-506FB791FE76}" type="slidenum">
              <a:rPr lang="en-US" smtClean="0"/>
              <a:t>‹#›</a:t>
            </a:fld>
            <a:endParaRPr lang="en-US"/>
          </a:p>
        </p:txBody>
      </p:sp>
    </p:spTree>
    <p:extLst>
      <p:ext uri="{BB962C8B-B14F-4D97-AF65-F5344CB8AC3E}">
        <p14:creationId xmlns:p14="http://schemas.microsoft.com/office/powerpoint/2010/main" val="2581534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A1C1F5-73C4-401B-9502-E3BFB887D97A}"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901A9-72D4-4156-8980-506FB791FE76}" type="slidenum">
              <a:rPr lang="en-US" smtClean="0"/>
              <a:t>‹#›</a:t>
            </a:fld>
            <a:endParaRPr lang="en-US"/>
          </a:p>
        </p:txBody>
      </p:sp>
    </p:spTree>
    <p:extLst>
      <p:ext uri="{BB962C8B-B14F-4D97-AF65-F5344CB8AC3E}">
        <p14:creationId xmlns:p14="http://schemas.microsoft.com/office/powerpoint/2010/main" val="3866213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A1C1F5-73C4-401B-9502-E3BFB887D97A}"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901A9-72D4-4156-8980-506FB791FE76}" type="slidenum">
              <a:rPr lang="en-US" smtClean="0"/>
              <a:t>‹#›</a:t>
            </a:fld>
            <a:endParaRPr lang="en-US"/>
          </a:p>
        </p:txBody>
      </p:sp>
    </p:spTree>
    <p:extLst>
      <p:ext uri="{BB962C8B-B14F-4D97-AF65-F5344CB8AC3E}">
        <p14:creationId xmlns:p14="http://schemas.microsoft.com/office/powerpoint/2010/main" val="1464760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A1C1F5-73C4-401B-9502-E3BFB887D97A}"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901A9-72D4-4156-8980-506FB791FE76}" type="slidenum">
              <a:rPr lang="en-US" smtClean="0"/>
              <a:t>‹#›</a:t>
            </a:fld>
            <a:endParaRPr lang="en-US"/>
          </a:p>
        </p:txBody>
      </p:sp>
    </p:spTree>
    <p:extLst>
      <p:ext uri="{BB962C8B-B14F-4D97-AF65-F5344CB8AC3E}">
        <p14:creationId xmlns:p14="http://schemas.microsoft.com/office/powerpoint/2010/main" val="2242268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A1C1F5-73C4-401B-9502-E3BFB887D97A}"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901A9-72D4-4156-8980-506FB791FE76}" type="slidenum">
              <a:rPr lang="en-US" smtClean="0"/>
              <a:t>‹#›</a:t>
            </a:fld>
            <a:endParaRPr lang="en-US"/>
          </a:p>
        </p:txBody>
      </p:sp>
    </p:spTree>
    <p:extLst>
      <p:ext uri="{BB962C8B-B14F-4D97-AF65-F5344CB8AC3E}">
        <p14:creationId xmlns:p14="http://schemas.microsoft.com/office/powerpoint/2010/main" val="28329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A1C1F5-73C4-401B-9502-E3BFB887D97A}"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901A9-72D4-4156-8980-506FB791FE76}" type="slidenum">
              <a:rPr lang="en-US" smtClean="0"/>
              <a:t>‹#›</a:t>
            </a:fld>
            <a:endParaRPr lang="en-US"/>
          </a:p>
        </p:txBody>
      </p:sp>
    </p:spTree>
    <p:extLst>
      <p:ext uri="{BB962C8B-B14F-4D97-AF65-F5344CB8AC3E}">
        <p14:creationId xmlns:p14="http://schemas.microsoft.com/office/powerpoint/2010/main" val="255408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A1C1F5-73C4-401B-9502-E3BFB887D97A}" type="datetimeFigureOut">
              <a:rPr lang="en-US" smtClean="0"/>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901A9-72D4-4156-8980-506FB791FE76}" type="slidenum">
              <a:rPr lang="en-US" smtClean="0"/>
              <a:t>‹#›</a:t>
            </a:fld>
            <a:endParaRPr lang="en-US"/>
          </a:p>
        </p:txBody>
      </p:sp>
    </p:spTree>
    <p:extLst>
      <p:ext uri="{BB962C8B-B14F-4D97-AF65-F5344CB8AC3E}">
        <p14:creationId xmlns:p14="http://schemas.microsoft.com/office/powerpoint/2010/main" val="2217424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A1C1F5-73C4-401B-9502-E3BFB887D97A}" type="datetimeFigureOut">
              <a:rPr lang="en-US" smtClean="0"/>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901A9-72D4-4156-8980-506FB791FE76}" type="slidenum">
              <a:rPr lang="en-US" smtClean="0"/>
              <a:t>‹#›</a:t>
            </a:fld>
            <a:endParaRPr lang="en-US"/>
          </a:p>
        </p:txBody>
      </p:sp>
    </p:spTree>
    <p:extLst>
      <p:ext uri="{BB962C8B-B14F-4D97-AF65-F5344CB8AC3E}">
        <p14:creationId xmlns:p14="http://schemas.microsoft.com/office/powerpoint/2010/main" val="2594924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1C1F5-73C4-401B-9502-E3BFB887D97A}" type="datetimeFigureOut">
              <a:rPr lang="en-US" smtClean="0"/>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901A9-72D4-4156-8980-506FB791FE76}" type="slidenum">
              <a:rPr lang="en-US" smtClean="0"/>
              <a:t>‹#›</a:t>
            </a:fld>
            <a:endParaRPr lang="en-US"/>
          </a:p>
        </p:txBody>
      </p:sp>
    </p:spTree>
    <p:extLst>
      <p:ext uri="{BB962C8B-B14F-4D97-AF65-F5344CB8AC3E}">
        <p14:creationId xmlns:p14="http://schemas.microsoft.com/office/powerpoint/2010/main" val="165008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A1C1F5-73C4-401B-9502-E3BFB887D97A}"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901A9-72D4-4156-8980-506FB791FE76}" type="slidenum">
              <a:rPr lang="en-US" smtClean="0"/>
              <a:t>‹#›</a:t>
            </a:fld>
            <a:endParaRPr lang="en-US"/>
          </a:p>
        </p:txBody>
      </p:sp>
    </p:spTree>
    <p:extLst>
      <p:ext uri="{BB962C8B-B14F-4D97-AF65-F5344CB8AC3E}">
        <p14:creationId xmlns:p14="http://schemas.microsoft.com/office/powerpoint/2010/main" val="331854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A1C1F5-73C4-401B-9502-E3BFB887D97A}"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901A9-72D4-4156-8980-506FB791FE76}" type="slidenum">
              <a:rPr lang="en-US" smtClean="0"/>
              <a:t>‹#›</a:t>
            </a:fld>
            <a:endParaRPr lang="en-US"/>
          </a:p>
        </p:txBody>
      </p:sp>
    </p:spTree>
    <p:extLst>
      <p:ext uri="{BB962C8B-B14F-4D97-AF65-F5344CB8AC3E}">
        <p14:creationId xmlns:p14="http://schemas.microsoft.com/office/powerpoint/2010/main" val="363388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A1C1F5-73C4-401B-9502-E3BFB887D97A}" type="datetimeFigureOut">
              <a:rPr lang="en-US" smtClean="0"/>
              <a:t>5/6/2022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D2901A9-72D4-4156-8980-506FB791FE76}" type="slidenum">
              <a:rPr lang="en-US" smtClean="0"/>
              <a:t>‹#›</a:t>
            </a:fld>
            <a:endParaRPr lang="en-US"/>
          </a:p>
        </p:txBody>
      </p:sp>
    </p:spTree>
    <p:extLst>
      <p:ext uri="{BB962C8B-B14F-4D97-AF65-F5344CB8AC3E}">
        <p14:creationId xmlns:p14="http://schemas.microsoft.com/office/powerpoint/2010/main" val="218471788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14CE-7130-9113-1D83-75639AF06BC7}"/>
              </a:ext>
            </a:extLst>
          </p:cNvPr>
          <p:cNvSpPr>
            <a:spLocks noGrp="1"/>
          </p:cNvSpPr>
          <p:nvPr>
            <p:ph type="ctrTitle"/>
          </p:nvPr>
        </p:nvSpPr>
        <p:spPr/>
        <p:txBody>
          <a:bodyPr>
            <a:normAutofit fontScale="90000"/>
          </a:bodyPr>
          <a:lstStyle/>
          <a:p>
            <a:r>
              <a:rPr lang="en-US" sz="6600" b="1" dirty="0"/>
              <a:t>AR APP FOR</a:t>
            </a:r>
            <a:br>
              <a:rPr lang="en-US" sz="6600" b="1" dirty="0"/>
            </a:br>
            <a:r>
              <a:rPr lang="en-US" sz="6600" b="1" dirty="0"/>
              <a:t>INTERACTIVE STUDIES</a:t>
            </a:r>
          </a:p>
        </p:txBody>
      </p:sp>
      <p:sp>
        <p:nvSpPr>
          <p:cNvPr id="3" name="Subtitle 2">
            <a:extLst>
              <a:ext uri="{FF2B5EF4-FFF2-40B4-BE49-F238E27FC236}">
                <a16:creationId xmlns:a16="http://schemas.microsoft.com/office/drawing/2014/main" id="{511842BC-8AAB-4A28-0C7B-42A1299DF94E}"/>
              </a:ext>
            </a:extLst>
          </p:cNvPr>
          <p:cNvSpPr>
            <a:spLocks noGrp="1"/>
          </p:cNvSpPr>
          <p:nvPr>
            <p:ph type="subTitle" idx="1"/>
          </p:nvPr>
        </p:nvSpPr>
        <p:spPr/>
        <p:txBody>
          <a:bodyPr/>
          <a:lstStyle/>
          <a:p>
            <a:r>
              <a:rPr lang="en-US" dirty="0"/>
              <a:t>An augmented reality to change the future</a:t>
            </a:r>
          </a:p>
        </p:txBody>
      </p:sp>
    </p:spTree>
    <p:extLst>
      <p:ext uri="{BB962C8B-B14F-4D97-AF65-F5344CB8AC3E}">
        <p14:creationId xmlns:p14="http://schemas.microsoft.com/office/powerpoint/2010/main" val="152738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BC71-692C-ABD8-4963-C011F8F6C383}"/>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BEC9D830-637F-B05E-034A-8085A2E18FCF}"/>
              </a:ext>
            </a:extLst>
          </p:cNvPr>
          <p:cNvSpPr>
            <a:spLocks noGrp="1"/>
          </p:cNvSpPr>
          <p:nvPr>
            <p:ph type="body" sz="half" idx="2"/>
          </p:nvPr>
        </p:nvSpPr>
        <p:spPr/>
        <p:txBody>
          <a:bodyPr>
            <a:noAutofit/>
          </a:bodyPr>
          <a:lstStyle/>
          <a:p>
            <a:pPr algn="ctr"/>
            <a:r>
              <a:rPr lang="en-US" sz="2400" dirty="0"/>
              <a:t>Teaching through 3D models which make the studies more interactive and improves understanding</a:t>
            </a:r>
          </a:p>
        </p:txBody>
      </p:sp>
      <p:pic>
        <p:nvPicPr>
          <p:cNvPr id="8" name="Picture Placeholder 7">
            <a:extLst>
              <a:ext uri="{FF2B5EF4-FFF2-40B4-BE49-F238E27FC236}">
                <a16:creationId xmlns:a16="http://schemas.microsoft.com/office/drawing/2014/main" id="{633E3B48-200B-F608-5669-2F43D0B5F84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6592" b="26592"/>
          <a:stretch>
            <a:fillRect/>
          </a:stretch>
        </p:blipFill>
        <p:spPr bwMode="auto">
          <a:xfrm>
            <a:off x="677334" y="609600"/>
            <a:ext cx="8596668" cy="4757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57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53AA-D7DA-544C-C9BF-127614068452}"/>
              </a:ext>
            </a:extLst>
          </p:cNvPr>
          <p:cNvSpPr>
            <a:spLocks noGrp="1"/>
          </p:cNvSpPr>
          <p:nvPr>
            <p:ph type="title"/>
          </p:nvPr>
        </p:nvSpPr>
        <p:spPr/>
        <p:txBody>
          <a:bodyPr/>
          <a:lstStyle/>
          <a:p>
            <a:r>
              <a:rPr lang="en-US" dirty="0"/>
              <a:t>ADVANTAGES OF OUR APP</a:t>
            </a:r>
          </a:p>
        </p:txBody>
      </p:sp>
      <p:sp>
        <p:nvSpPr>
          <p:cNvPr id="3" name="Content Placeholder 2">
            <a:extLst>
              <a:ext uri="{FF2B5EF4-FFF2-40B4-BE49-F238E27FC236}">
                <a16:creationId xmlns:a16="http://schemas.microsoft.com/office/drawing/2014/main" id="{550FE569-5A88-BC06-47CD-EBFEA4119808}"/>
              </a:ext>
            </a:extLst>
          </p:cNvPr>
          <p:cNvSpPr>
            <a:spLocks noGrp="1"/>
          </p:cNvSpPr>
          <p:nvPr>
            <p:ph idx="1"/>
          </p:nvPr>
        </p:nvSpPr>
        <p:spPr/>
        <p:txBody>
          <a:bodyPr/>
          <a:lstStyle/>
          <a:p>
            <a:pPr>
              <a:buFont typeface="+mj-lt"/>
              <a:buAutoNum type="arabicPeriod"/>
            </a:pPr>
            <a:r>
              <a:rPr lang="en-US" sz="2400" dirty="0"/>
              <a:t>The AR app for interactive studies is highly interactive in nature and operates simultaneously with real time environment.</a:t>
            </a:r>
          </a:p>
          <a:p>
            <a:pPr>
              <a:buFont typeface="+mj-lt"/>
              <a:buAutoNum type="arabicPeriod"/>
            </a:pPr>
            <a:r>
              <a:rPr lang="en-US" sz="2400" dirty="0"/>
              <a:t>It reduces the gap between real world and virtual world.</a:t>
            </a:r>
          </a:p>
          <a:p>
            <a:pPr>
              <a:buFont typeface="+mj-lt"/>
              <a:buAutoNum type="arabicPeriod"/>
            </a:pPr>
            <a:r>
              <a:rPr lang="en-US" sz="2400" dirty="0"/>
              <a:t>It enhances perceptions and interactions.</a:t>
            </a:r>
          </a:p>
          <a:p>
            <a:pPr>
              <a:buFont typeface="+mj-lt"/>
              <a:buAutoNum type="arabicPeriod"/>
            </a:pPr>
            <a:r>
              <a:rPr lang="en-US" sz="2400" dirty="0"/>
              <a:t>It can be applied to part of </a:t>
            </a:r>
            <a:r>
              <a:rPr lang="en-US" sz="2400" dirty="0" err="1"/>
              <a:t>practicals</a:t>
            </a:r>
            <a:r>
              <a:rPr lang="en-US" sz="2400" dirty="0"/>
              <a:t> as it makes things memorable and eye catching.</a:t>
            </a:r>
          </a:p>
          <a:p>
            <a:pPr>
              <a:buFont typeface="+mj-lt"/>
              <a:buAutoNum type="arabicPeriod"/>
            </a:pPr>
            <a:endParaRPr lang="en-US" dirty="0"/>
          </a:p>
        </p:txBody>
      </p:sp>
    </p:spTree>
    <p:extLst>
      <p:ext uri="{BB962C8B-B14F-4D97-AF65-F5344CB8AC3E}">
        <p14:creationId xmlns:p14="http://schemas.microsoft.com/office/powerpoint/2010/main" val="107039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6485-6B50-F538-E949-B0F0F99A8EB7}"/>
              </a:ext>
            </a:extLst>
          </p:cNvPr>
          <p:cNvSpPr>
            <a:spLocks noGrp="1"/>
          </p:cNvSpPr>
          <p:nvPr>
            <p:ph type="title"/>
          </p:nvPr>
        </p:nvSpPr>
        <p:spPr/>
        <p:txBody>
          <a:bodyPr>
            <a:normAutofit/>
          </a:bodyPr>
          <a:lstStyle/>
          <a:p>
            <a:pPr algn="ctr"/>
            <a:r>
              <a:rPr lang="en-US" sz="4000" dirty="0"/>
              <a:t>What we aim and the future of this app</a:t>
            </a:r>
          </a:p>
        </p:txBody>
      </p:sp>
      <p:sp>
        <p:nvSpPr>
          <p:cNvPr id="3" name="Content Placeholder 2">
            <a:extLst>
              <a:ext uri="{FF2B5EF4-FFF2-40B4-BE49-F238E27FC236}">
                <a16:creationId xmlns:a16="http://schemas.microsoft.com/office/drawing/2014/main" id="{9CFD4EA6-8A8E-52C1-B099-CD8012CF5247}"/>
              </a:ext>
            </a:extLst>
          </p:cNvPr>
          <p:cNvSpPr>
            <a:spLocks noGrp="1"/>
          </p:cNvSpPr>
          <p:nvPr>
            <p:ph idx="1"/>
          </p:nvPr>
        </p:nvSpPr>
        <p:spPr/>
        <p:txBody>
          <a:bodyPr/>
          <a:lstStyle/>
          <a:p>
            <a:r>
              <a:rPr lang="en-US" dirty="0"/>
              <a:t>We want to increase our database and scale our app in particular fields like human anatomy.</a:t>
            </a:r>
          </a:p>
          <a:p>
            <a:r>
              <a:rPr lang="en-US" dirty="0"/>
              <a:t>We also want to incorporate machine and deep learning so that different images of same object can be detected.</a:t>
            </a:r>
          </a:p>
          <a:p>
            <a:r>
              <a:rPr lang="en-US" dirty="0"/>
              <a:t>Scaling our app in educational field.</a:t>
            </a:r>
          </a:p>
        </p:txBody>
      </p:sp>
    </p:spTree>
    <p:extLst>
      <p:ext uri="{BB962C8B-B14F-4D97-AF65-F5344CB8AC3E}">
        <p14:creationId xmlns:p14="http://schemas.microsoft.com/office/powerpoint/2010/main" val="99576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9516-13B2-EE30-D641-2B57B1C3E63F}"/>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7EBF1EB2-ADF3-FB56-99D6-60E72EE00CF7}"/>
              </a:ext>
            </a:extLst>
          </p:cNvPr>
          <p:cNvSpPr>
            <a:spLocks noGrp="1"/>
          </p:cNvSpPr>
          <p:nvPr>
            <p:ph idx="1"/>
          </p:nvPr>
        </p:nvSpPr>
        <p:spPr/>
        <p:txBody>
          <a:bodyPr/>
          <a:lstStyle/>
          <a:p>
            <a:r>
              <a:rPr lang="en-US" dirty="0"/>
              <a:t>Anushka Gupta , ECE </a:t>
            </a:r>
          </a:p>
          <a:p>
            <a:r>
              <a:rPr lang="en-US" dirty="0" err="1"/>
              <a:t>Mitali</a:t>
            </a:r>
            <a:r>
              <a:rPr lang="en-US" dirty="0"/>
              <a:t> Saraswat, ECE</a:t>
            </a:r>
          </a:p>
          <a:p>
            <a:r>
              <a:rPr lang="en-US" dirty="0"/>
              <a:t>Apoorva Bansal, ECE</a:t>
            </a:r>
          </a:p>
          <a:p>
            <a:r>
              <a:rPr lang="en-US" dirty="0" err="1"/>
              <a:t>Janhavi</a:t>
            </a:r>
            <a:r>
              <a:rPr lang="en-US" dirty="0"/>
              <a:t> </a:t>
            </a:r>
            <a:r>
              <a:rPr lang="en-US" dirty="0" err="1"/>
              <a:t>Sukhadeve</a:t>
            </a:r>
            <a:r>
              <a:rPr lang="en-US" dirty="0"/>
              <a:t>, ECE</a:t>
            </a:r>
          </a:p>
          <a:p>
            <a:r>
              <a:rPr lang="en-US" dirty="0" err="1"/>
              <a:t>Priyanshu</a:t>
            </a:r>
            <a:r>
              <a:rPr lang="en-US" dirty="0"/>
              <a:t> Gupta, EE</a:t>
            </a:r>
          </a:p>
        </p:txBody>
      </p:sp>
    </p:spTree>
    <p:extLst>
      <p:ext uri="{BB962C8B-B14F-4D97-AF65-F5344CB8AC3E}">
        <p14:creationId xmlns:p14="http://schemas.microsoft.com/office/powerpoint/2010/main" val="400938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4E0F-4BDB-CC1C-EA24-459873C207E4}"/>
              </a:ext>
            </a:extLst>
          </p:cNvPr>
          <p:cNvSpPr>
            <a:spLocks noGrp="1"/>
          </p:cNvSpPr>
          <p:nvPr>
            <p:ph type="title"/>
          </p:nvPr>
        </p:nvSpPr>
        <p:spPr>
          <a:xfrm>
            <a:off x="677334" y="609600"/>
            <a:ext cx="8596668" cy="4382278"/>
          </a:xfrm>
        </p:spPr>
        <p:txBody>
          <a:bodyPr>
            <a:normAutofit/>
          </a:bodyPr>
          <a:lstStyle/>
          <a:p>
            <a:pPr algn="ctr"/>
            <a:br>
              <a:rPr lang="en-US" sz="7200" dirty="0"/>
            </a:br>
            <a:r>
              <a:rPr lang="en-US" sz="7200" dirty="0"/>
              <a:t>THANKYOU!</a:t>
            </a:r>
          </a:p>
        </p:txBody>
      </p:sp>
    </p:spTree>
    <p:extLst>
      <p:ext uri="{BB962C8B-B14F-4D97-AF65-F5344CB8AC3E}">
        <p14:creationId xmlns:p14="http://schemas.microsoft.com/office/powerpoint/2010/main" val="272194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DE02-2E3A-3E51-641E-823FDC002EB5}"/>
              </a:ext>
            </a:extLst>
          </p:cNvPr>
          <p:cNvSpPr>
            <a:spLocks noGrp="1"/>
          </p:cNvSpPr>
          <p:nvPr>
            <p:ph type="title"/>
          </p:nvPr>
        </p:nvSpPr>
        <p:spPr/>
        <p:txBody>
          <a:bodyPr/>
          <a:lstStyle/>
          <a:p>
            <a:r>
              <a:rPr lang="en-US" dirty="0"/>
              <a:t>What is Augmented Reality (AR)?</a:t>
            </a:r>
          </a:p>
        </p:txBody>
      </p:sp>
      <p:sp>
        <p:nvSpPr>
          <p:cNvPr id="3" name="Content Placeholder 2">
            <a:extLst>
              <a:ext uri="{FF2B5EF4-FFF2-40B4-BE49-F238E27FC236}">
                <a16:creationId xmlns:a16="http://schemas.microsoft.com/office/drawing/2014/main" id="{422893B0-223E-5664-1FF9-807368BC7E26}"/>
              </a:ext>
            </a:extLst>
          </p:cNvPr>
          <p:cNvSpPr>
            <a:spLocks noGrp="1"/>
          </p:cNvSpPr>
          <p:nvPr>
            <p:ph idx="1"/>
          </p:nvPr>
        </p:nvSpPr>
        <p:spPr/>
        <p:txBody>
          <a:bodyPr/>
          <a:lstStyle/>
          <a:p>
            <a:r>
              <a:rPr lang="en-US" sz="2400" b="0" i="0" dirty="0">
                <a:solidFill>
                  <a:srgbClr val="1B1C37"/>
                </a:solidFill>
                <a:effectLst/>
                <a:latin typeface="Roboto" panose="020B0604020202020204" pitchFamily="2" charset="0"/>
              </a:rPr>
              <a:t>Augmented Reality is a technology that let’s people superimpose digital content over a real world environment. This digital content includes images, sounds and texts.</a:t>
            </a:r>
          </a:p>
          <a:p>
            <a:r>
              <a:rPr lang="en-US" sz="2400" b="0" i="0" dirty="0">
                <a:solidFill>
                  <a:srgbClr val="1B1C37"/>
                </a:solidFill>
                <a:effectLst/>
                <a:latin typeface="Roboto" panose="020B0604020202020204" pitchFamily="2" charset="0"/>
              </a:rPr>
              <a:t>An Augmented Reality application will implement visual, auditory, and other sensory information into the world to enhance your experience.</a:t>
            </a:r>
            <a:endParaRPr lang="en-US" sz="2400" dirty="0"/>
          </a:p>
          <a:p>
            <a:endParaRPr lang="en-US" dirty="0"/>
          </a:p>
        </p:txBody>
      </p:sp>
    </p:spTree>
    <p:extLst>
      <p:ext uri="{BB962C8B-B14F-4D97-AF65-F5344CB8AC3E}">
        <p14:creationId xmlns:p14="http://schemas.microsoft.com/office/powerpoint/2010/main" val="251201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04B6-0E09-6CFB-54B9-5B04C12D2E96}"/>
              </a:ext>
            </a:extLst>
          </p:cNvPr>
          <p:cNvSpPr>
            <a:spLocks noGrp="1"/>
          </p:cNvSpPr>
          <p:nvPr>
            <p:ph type="title"/>
          </p:nvPr>
        </p:nvSpPr>
        <p:spPr/>
        <p:txBody>
          <a:bodyPr/>
          <a:lstStyle/>
          <a:p>
            <a:r>
              <a:rPr lang="en-US" dirty="0"/>
              <a:t>Why do we need AR ?</a:t>
            </a:r>
          </a:p>
        </p:txBody>
      </p:sp>
      <p:sp>
        <p:nvSpPr>
          <p:cNvPr id="3" name="Content Placeholder 2">
            <a:extLst>
              <a:ext uri="{FF2B5EF4-FFF2-40B4-BE49-F238E27FC236}">
                <a16:creationId xmlns:a16="http://schemas.microsoft.com/office/drawing/2014/main" id="{10941D9A-5292-5F4C-E1F6-C8331144D1DB}"/>
              </a:ext>
            </a:extLst>
          </p:cNvPr>
          <p:cNvSpPr>
            <a:spLocks noGrp="1"/>
          </p:cNvSpPr>
          <p:nvPr>
            <p:ph idx="1"/>
          </p:nvPr>
        </p:nvSpPr>
        <p:spPr/>
        <p:txBody>
          <a:bodyPr>
            <a:normAutofit/>
          </a:bodyPr>
          <a:lstStyle/>
          <a:p>
            <a:r>
              <a:rPr lang="en-US" sz="2800" b="0" i="0" dirty="0">
                <a:solidFill>
                  <a:srgbClr val="141414"/>
                </a:solidFill>
                <a:effectLst/>
                <a:latin typeface="Akkurat"/>
              </a:rPr>
              <a:t>Augmented Reality (AR) enables digital information to be superimposed and integrated into our physical environment. With many of us now at home during a global pandemic, AR is a tool that can help us transform our immediate surroundings into learning, work and entertainment spaces.</a:t>
            </a:r>
            <a:endParaRPr lang="en-US" sz="2800" dirty="0"/>
          </a:p>
        </p:txBody>
      </p:sp>
    </p:spTree>
    <p:extLst>
      <p:ext uri="{BB962C8B-B14F-4D97-AF65-F5344CB8AC3E}">
        <p14:creationId xmlns:p14="http://schemas.microsoft.com/office/powerpoint/2010/main" val="4103844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69019-3B0D-5CD7-2117-818C128241F7}"/>
              </a:ext>
            </a:extLst>
          </p:cNvPr>
          <p:cNvSpPr>
            <a:spLocks noGrp="1"/>
          </p:cNvSpPr>
          <p:nvPr>
            <p:ph type="title"/>
          </p:nvPr>
        </p:nvSpPr>
        <p:spPr/>
        <p:txBody>
          <a:bodyPr>
            <a:normAutofit fontScale="90000"/>
          </a:bodyPr>
          <a:lstStyle/>
          <a:p>
            <a:pPr algn="ctr"/>
            <a:r>
              <a:rPr lang="en-US" sz="6000" dirty="0"/>
              <a:t>Nintendo’s ‘</a:t>
            </a:r>
            <a:r>
              <a:rPr lang="en-US" sz="6000" dirty="0" err="1"/>
              <a:t>Pokemon</a:t>
            </a:r>
            <a:r>
              <a:rPr lang="en-US" sz="6000" dirty="0"/>
              <a:t> Go’</a:t>
            </a:r>
          </a:p>
        </p:txBody>
      </p:sp>
      <p:sp>
        <p:nvSpPr>
          <p:cNvPr id="3" name="Content Placeholder 2">
            <a:extLst>
              <a:ext uri="{FF2B5EF4-FFF2-40B4-BE49-F238E27FC236}">
                <a16:creationId xmlns:a16="http://schemas.microsoft.com/office/drawing/2014/main" id="{81F256FE-A842-FD2C-D9C9-DDBD2EAE5F74}"/>
              </a:ext>
            </a:extLst>
          </p:cNvPr>
          <p:cNvSpPr>
            <a:spLocks noGrp="1"/>
          </p:cNvSpPr>
          <p:nvPr>
            <p:ph idx="1"/>
          </p:nvPr>
        </p:nvSpPr>
        <p:spPr/>
        <p:txBody>
          <a:bodyPr>
            <a:normAutofit fontScale="85000" lnSpcReduction="10000"/>
          </a:bodyPr>
          <a:lstStyle/>
          <a:p>
            <a:r>
              <a:rPr lang="en-US" sz="3200" b="0" i="0" dirty="0">
                <a:solidFill>
                  <a:srgbClr val="000000"/>
                </a:solidFill>
                <a:effectLst/>
                <a:latin typeface="Aeonik"/>
              </a:rPr>
              <a:t>AR got a lot of attention in 2016 with around 65 million users when the game Pokémon Go made it possible to interact with Pokémon superimposed on the world via a smartphone screen.</a:t>
            </a:r>
            <a:r>
              <a:rPr lang="en-US" sz="3200" b="0" i="0" u="none" strike="noStrike" dirty="0">
                <a:solidFill>
                  <a:srgbClr val="000000"/>
                </a:solidFill>
                <a:effectLst/>
                <a:latin typeface="Aeonik"/>
              </a:rPr>
              <a:t> This mobile app gave users the ability to catch all types of virtual Pokémon in a real-world environment with superimposed overlays.</a:t>
            </a:r>
          </a:p>
          <a:p>
            <a:pPr algn="l"/>
            <a:r>
              <a:rPr lang="en-US" sz="3200" b="0" i="0" u="none" strike="noStrike" dirty="0">
                <a:solidFill>
                  <a:srgbClr val="000000"/>
                </a:solidFill>
                <a:effectLst/>
                <a:latin typeface="Aeonik"/>
              </a:rPr>
              <a:t>At its peak, the game kept plenty of people consistently engaged. It's a great example of how AR can blend the virtual and real worlds together in a seamless way.</a:t>
            </a:r>
          </a:p>
          <a:p>
            <a:endParaRPr lang="en-US" sz="3200" dirty="0"/>
          </a:p>
        </p:txBody>
      </p:sp>
    </p:spTree>
    <p:extLst>
      <p:ext uri="{BB962C8B-B14F-4D97-AF65-F5344CB8AC3E}">
        <p14:creationId xmlns:p14="http://schemas.microsoft.com/office/powerpoint/2010/main" val="81626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3D00-B377-00F1-AAD2-E88B946B5952}"/>
              </a:ext>
            </a:extLst>
          </p:cNvPr>
          <p:cNvSpPr>
            <a:spLocks noGrp="1"/>
          </p:cNvSpPr>
          <p:nvPr>
            <p:ph type="ctrTitle"/>
          </p:nvPr>
        </p:nvSpPr>
        <p:spPr>
          <a:xfrm>
            <a:off x="949682" y="1101012"/>
            <a:ext cx="8825658" cy="1250410"/>
          </a:xfrm>
        </p:spPr>
        <p:txBody>
          <a:bodyPr/>
          <a:lstStyle/>
          <a:p>
            <a:pPr algn="ctr"/>
            <a:r>
              <a:rPr lang="en-US" dirty="0"/>
              <a:t>Objective</a:t>
            </a:r>
          </a:p>
        </p:txBody>
      </p:sp>
      <p:sp>
        <p:nvSpPr>
          <p:cNvPr id="3" name="Subtitle 2">
            <a:extLst>
              <a:ext uri="{FF2B5EF4-FFF2-40B4-BE49-F238E27FC236}">
                <a16:creationId xmlns:a16="http://schemas.microsoft.com/office/drawing/2014/main" id="{5C94ED54-A180-4F39-6B61-627AC0372478}"/>
              </a:ext>
            </a:extLst>
          </p:cNvPr>
          <p:cNvSpPr>
            <a:spLocks noGrp="1"/>
          </p:cNvSpPr>
          <p:nvPr>
            <p:ph type="subTitle" idx="1"/>
          </p:nvPr>
        </p:nvSpPr>
        <p:spPr>
          <a:xfrm>
            <a:off x="949682" y="2817845"/>
            <a:ext cx="8825658" cy="1688734"/>
          </a:xfrm>
        </p:spPr>
        <p:txBody>
          <a:bodyPr>
            <a:normAutofit/>
          </a:bodyPr>
          <a:lstStyle/>
          <a:p>
            <a:pPr algn="l"/>
            <a:r>
              <a:rPr lang="en-US" sz="2400" dirty="0">
                <a:solidFill>
                  <a:schemeClr val="tx1"/>
                </a:solidFill>
              </a:rPr>
              <a:t>We aimed to develop an augmented reality based app which can be used by the students with their traditional textbooks. Our app will help the students to visualize 3-D representation of the entity they are learning about.</a:t>
            </a:r>
          </a:p>
        </p:txBody>
      </p:sp>
    </p:spTree>
    <p:extLst>
      <p:ext uri="{BB962C8B-B14F-4D97-AF65-F5344CB8AC3E}">
        <p14:creationId xmlns:p14="http://schemas.microsoft.com/office/powerpoint/2010/main" val="267182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93B0-65BC-4697-C5E9-7C7C58534580}"/>
              </a:ext>
            </a:extLst>
          </p:cNvPr>
          <p:cNvSpPr>
            <a:spLocks noGrp="1"/>
          </p:cNvSpPr>
          <p:nvPr>
            <p:ph type="ctrTitle"/>
          </p:nvPr>
        </p:nvSpPr>
        <p:spPr>
          <a:xfrm>
            <a:off x="1154955" y="1063691"/>
            <a:ext cx="8825658" cy="1007706"/>
          </a:xfrm>
        </p:spPr>
        <p:txBody>
          <a:bodyPr/>
          <a:lstStyle/>
          <a:p>
            <a:pPr algn="ctr"/>
            <a:r>
              <a:rPr lang="en-US" dirty="0"/>
              <a:t>Theory</a:t>
            </a:r>
          </a:p>
        </p:txBody>
      </p:sp>
      <p:sp>
        <p:nvSpPr>
          <p:cNvPr id="3" name="Subtitle 2">
            <a:extLst>
              <a:ext uri="{FF2B5EF4-FFF2-40B4-BE49-F238E27FC236}">
                <a16:creationId xmlns:a16="http://schemas.microsoft.com/office/drawing/2014/main" id="{830AC252-8174-D34B-8517-E15A33F342ED}"/>
              </a:ext>
            </a:extLst>
          </p:cNvPr>
          <p:cNvSpPr>
            <a:spLocks noGrp="1"/>
          </p:cNvSpPr>
          <p:nvPr>
            <p:ph type="subTitle" idx="1"/>
          </p:nvPr>
        </p:nvSpPr>
        <p:spPr>
          <a:xfrm>
            <a:off x="1154955" y="2771192"/>
            <a:ext cx="8825658" cy="2867608"/>
          </a:xfrm>
        </p:spPr>
        <p:txBody>
          <a:bodyPr>
            <a:normAutofit/>
          </a:bodyPr>
          <a:lstStyle/>
          <a:p>
            <a:pPr algn="l"/>
            <a:r>
              <a:rPr lang="en-US" sz="2400" dirty="0">
                <a:solidFill>
                  <a:schemeClr val="tx1"/>
                </a:solidFill>
              </a:rPr>
              <a:t>Our app is made </a:t>
            </a:r>
            <a:r>
              <a:rPr lang="en-US" sz="2400" dirty="0">
                <a:solidFill>
                  <a:schemeClr val="tx1"/>
                </a:solidFill>
                <a:latin typeface="Aeonik"/>
              </a:rPr>
              <a:t>using</a:t>
            </a:r>
            <a:r>
              <a:rPr lang="en-US" sz="2400" dirty="0">
                <a:solidFill>
                  <a:schemeClr val="tx1"/>
                </a:solidFill>
              </a:rPr>
              <a:t> Unity3d Game Engine. We used Vuforia SDK for Image Processing and Detection. This app allowed us to understand the concepts easily and way better than just seeing the 2d pictorial format of the subject. Basic requirement of the app is an Android phone or tablet with a camera on which our app will run. </a:t>
            </a:r>
          </a:p>
        </p:txBody>
      </p:sp>
    </p:spTree>
    <p:extLst>
      <p:ext uri="{BB962C8B-B14F-4D97-AF65-F5344CB8AC3E}">
        <p14:creationId xmlns:p14="http://schemas.microsoft.com/office/powerpoint/2010/main" val="279359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3E04-BF4C-4FF8-08CA-85E08FDA51D5}"/>
              </a:ext>
            </a:extLst>
          </p:cNvPr>
          <p:cNvSpPr>
            <a:spLocks noGrp="1"/>
          </p:cNvSpPr>
          <p:nvPr>
            <p:ph type="title"/>
          </p:nvPr>
        </p:nvSpPr>
        <p:spPr>
          <a:xfrm>
            <a:off x="677334" y="366229"/>
            <a:ext cx="8596668" cy="604575"/>
          </a:xfrm>
        </p:spPr>
        <p:txBody>
          <a:bodyPr>
            <a:normAutofit fontScale="90000"/>
          </a:bodyPr>
          <a:lstStyle/>
          <a:p>
            <a:r>
              <a:rPr lang="en-US" sz="4800" dirty="0"/>
              <a:t>Implementation</a:t>
            </a:r>
          </a:p>
        </p:txBody>
      </p:sp>
      <p:sp>
        <p:nvSpPr>
          <p:cNvPr id="3" name="Content Placeholder 2">
            <a:extLst>
              <a:ext uri="{FF2B5EF4-FFF2-40B4-BE49-F238E27FC236}">
                <a16:creationId xmlns:a16="http://schemas.microsoft.com/office/drawing/2014/main" id="{D24B646C-AAC6-6942-0464-9415A645F961}"/>
              </a:ext>
            </a:extLst>
          </p:cNvPr>
          <p:cNvSpPr>
            <a:spLocks noGrp="1"/>
          </p:cNvSpPr>
          <p:nvPr>
            <p:ph idx="1"/>
          </p:nvPr>
        </p:nvSpPr>
        <p:spPr>
          <a:xfrm>
            <a:off x="677334" y="1418253"/>
            <a:ext cx="8596668" cy="4623109"/>
          </a:xfrm>
        </p:spPr>
        <p:txBody>
          <a:bodyPr/>
          <a:lstStyle/>
          <a:p>
            <a:endParaRPr lang="en-US" dirty="0"/>
          </a:p>
        </p:txBody>
      </p:sp>
      <p:sp>
        <p:nvSpPr>
          <p:cNvPr id="6" name="Oval 5">
            <a:extLst>
              <a:ext uri="{FF2B5EF4-FFF2-40B4-BE49-F238E27FC236}">
                <a16:creationId xmlns:a16="http://schemas.microsoft.com/office/drawing/2014/main" id="{C659C03D-5424-0100-F83E-30E793B171EA}"/>
              </a:ext>
            </a:extLst>
          </p:cNvPr>
          <p:cNvSpPr/>
          <p:nvPr/>
        </p:nvSpPr>
        <p:spPr>
          <a:xfrm>
            <a:off x="951722" y="1940767"/>
            <a:ext cx="1567543" cy="662474"/>
          </a:xfrm>
          <a:prstGeom prst="ellipse">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a:t>
            </a:r>
          </a:p>
        </p:txBody>
      </p:sp>
      <p:cxnSp>
        <p:nvCxnSpPr>
          <p:cNvPr id="10" name="Straight Arrow Connector 9">
            <a:extLst>
              <a:ext uri="{FF2B5EF4-FFF2-40B4-BE49-F238E27FC236}">
                <a16:creationId xmlns:a16="http://schemas.microsoft.com/office/drawing/2014/main" id="{63401BD5-AF8E-709D-90C6-E5BFD28BE60D}"/>
              </a:ext>
            </a:extLst>
          </p:cNvPr>
          <p:cNvCxnSpPr/>
          <p:nvPr/>
        </p:nvCxnSpPr>
        <p:spPr>
          <a:xfrm>
            <a:off x="2519265" y="2136710"/>
            <a:ext cx="8584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690DB61-B0CE-20E8-AC53-68C14B9F237B}"/>
              </a:ext>
            </a:extLst>
          </p:cNvPr>
          <p:cNvCxnSpPr/>
          <p:nvPr/>
        </p:nvCxnSpPr>
        <p:spPr>
          <a:xfrm flipH="1">
            <a:off x="2519265" y="2323322"/>
            <a:ext cx="8584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239BAA9-DD76-B6CD-0320-93AFCB254C7E}"/>
              </a:ext>
            </a:extLst>
          </p:cNvPr>
          <p:cNvCxnSpPr/>
          <p:nvPr/>
        </p:nvCxnSpPr>
        <p:spPr>
          <a:xfrm>
            <a:off x="4460033" y="2677886"/>
            <a:ext cx="0" cy="751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18309F6-3A91-1DBA-1361-69BB7583F583}"/>
              </a:ext>
            </a:extLst>
          </p:cNvPr>
          <p:cNvCxnSpPr/>
          <p:nvPr/>
        </p:nvCxnSpPr>
        <p:spPr>
          <a:xfrm flipV="1">
            <a:off x="5850294" y="2677886"/>
            <a:ext cx="0" cy="751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634CA2C-6E41-CE2C-5519-8BB9DDC2B8CD}"/>
              </a:ext>
            </a:extLst>
          </p:cNvPr>
          <p:cNvCxnSpPr/>
          <p:nvPr/>
        </p:nvCxnSpPr>
        <p:spPr>
          <a:xfrm>
            <a:off x="4590661" y="4343400"/>
            <a:ext cx="0" cy="751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D7A398F7-9652-532F-ED0D-3F9A637B4AD8}"/>
              </a:ext>
            </a:extLst>
          </p:cNvPr>
          <p:cNvCxnSpPr/>
          <p:nvPr/>
        </p:nvCxnSpPr>
        <p:spPr>
          <a:xfrm flipV="1">
            <a:off x="5850294" y="4343400"/>
            <a:ext cx="0" cy="751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6A148E50-C30D-E754-52E4-6857A03A96D1}"/>
              </a:ext>
            </a:extLst>
          </p:cNvPr>
          <p:cNvSpPr/>
          <p:nvPr/>
        </p:nvSpPr>
        <p:spPr>
          <a:xfrm>
            <a:off x="3377682" y="1660851"/>
            <a:ext cx="3498979" cy="1031030"/>
          </a:xfrm>
          <a:prstGeom prst="ellipse">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Android phone with camera</a:t>
            </a:r>
          </a:p>
        </p:txBody>
      </p:sp>
      <p:sp>
        <p:nvSpPr>
          <p:cNvPr id="27" name="Oval 26">
            <a:extLst>
              <a:ext uri="{FF2B5EF4-FFF2-40B4-BE49-F238E27FC236}">
                <a16:creationId xmlns:a16="http://schemas.microsoft.com/office/drawing/2014/main" id="{6A850469-5FD3-3953-986C-AE027023824C}"/>
              </a:ext>
            </a:extLst>
          </p:cNvPr>
          <p:cNvSpPr/>
          <p:nvPr/>
        </p:nvSpPr>
        <p:spPr>
          <a:xfrm>
            <a:off x="4012163" y="3326365"/>
            <a:ext cx="2323316" cy="1031030"/>
          </a:xfrm>
          <a:prstGeom prst="ellipse">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 software</a:t>
            </a:r>
          </a:p>
        </p:txBody>
      </p:sp>
      <p:sp>
        <p:nvSpPr>
          <p:cNvPr id="28" name="Oval 27">
            <a:extLst>
              <a:ext uri="{FF2B5EF4-FFF2-40B4-BE49-F238E27FC236}">
                <a16:creationId xmlns:a16="http://schemas.microsoft.com/office/drawing/2014/main" id="{CD90544C-B16C-2FDD-7649-A023EA702707}"/>
              </a:ext>
            </a:extLst>
          </p:cNvPr>
          <p:cNvSpPr/>
          <p:nvPr/>
        </p:nvSpPr>
        <p:spPr>
          <a:xfrm>
            <a:off x="4133461" y="4991879"/>
            <a:ext cx="2323315" cy="933060"/>
          </a:xfrm>
          <a:prstGeom prst="ellipse">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3D object database</a:t>
            </a:r>
          </a:p>
        </p:txBody>
      </p:sp>
      <p:sp>
        <p:nvSpPr>
          <p:cNvPr id="29" name="Rectangle 28">
            <a:extLst>
              <a:ext uri="{FF2B5EF4-FFF2-40B4-BE49-F238E27FC236}">
                <a16:creationId xmlns:a16="http://schemas.microsoft.com/office/drawing/2014/main" id="{6C470EA6-BF17-2361-C31B-0A121A792877}"/>
              </a:ext>
            </a:extLst>
          </p:cNvPr>
          <p:cNvSpPr/>
          <p:nvPr/>
        </p:nvSpPr>
        <p:spPr>
          <a:xfrm>
            <a:off x="5942142" y="2857187"/>
            <a:ext cx="2323299" cy="2754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Draw 3D object</a:t>
            </a:r>
          </a:p>
        </p:txBody>
      </p:sp>
      <p:sp>
        <p:nvSpPr>
          <p:cNvPr id="30" name="Rectangle 29">
            <a:extLst>
              <a:ext uri="{FF2B5EF4-FFF2-40B4-BE49-F238E27FC236}">
                <a16:creationId xmlns:a16="http://schemas.microsoft.com/office/drawing/2014/main" id="{45CBE763-ED89-62BA-BD4A-F3FEC42F15E3}"/>
              </a:ext>
            </a:extLst>
          </p:cNvPr>
          <p:cNvSpPr/>
          <p:nvPr/>
        </p:nvSpPr>
        <p:spPr>
          <a:xfrm>
            <a:off x="2519265" y="2892490"/>
            <a:ext cx="1840473" cy="2822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Send</a:t>
            </a:r>
            <a:r>
              <a:rPr lang="en-US" dirty="0"/>
              <a:t> </a:t>
            </a:r>
            <a:r>
              <a:rPr lang="en-US" sz="1400" dirty="0"/>
              <a:t>target</a:t>
            </a:r>
            <a:r>
              <a:rPr lang="en-US" dirty="0"/>
              <a:t> </a:t>
            </a:r>
            <a:r>
              <a:rPr lang="en-US" sz="1400" dirty="0"/>
              <a:t>data</a:t>
            </a:r>
          </a:p>
        </p:txBody>
      </p:sp>
      <p:sp>
        <p:nvSpPr>
          <p:cNvPr id="31" name="Rectangle 30">
            <a:extLst>
              <a:ext uri="{FF2B5EF4-FFF2-40B4-BE49-F238E27FC236}">
                <a16:creationId xmlns:a16="http://schemas.microsoft.com/office/drawing/2014/main" id="{9F94C7FE-1D9C-6531-2BB2-42149E45634F}"/>
              </a:ext>
            </a:extLst>
          </p:cNvPr>
          <p:cNvSpPr/>
          <p:nvPr/>
        </p:nvSpPr>
        <p:spPr>
          <a:xfrm>
            <a:off x="5942142" y="4627568"/>
            <a:ext cx="2194150" cy="1679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Send 3D object data</a:t>
            </a:r>
          </a:p>
        </p:txBody>
      </p:sp>
      <p:sp>
        <p:nvSpPr>
          <p:cNvPr id="32" name="Rectangle 31">
            <a:extLst>
              <a:ext uri="{FF2B5EF4-FFF2-40B4-BE49-F238E27FC236}">
                <a16:creationId xmlns:a16="http://schemas.microsoft.com/office/drawing/2014/main" id="{8A55894B-DFF9-5F5A-839D-98AEBAE20301}"/>
              </a:ext>
            </a:extLst>
          </p:cNvPr>
          <p:cNvSpPr/>
          <p:nvPr/>
        </p:nvSpPr>
        <p:spPr>
          <a:xfrm>
            <a:off x="2649894" y="4469362"/>
            <a:ext cx="1840473" cy="4060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for 3D object</a:t>
            </a:r>
          </a:p>
        </p:txBody>
      </p:sp>
    </p:spTree>
    <p:extLst>
      <p:ext uri="{BB962C8B-B14F-4D97-AF65-F5344CB8AC3E}">
        <p14:creationId xmlns:p14="http://schemas.microsoft.com/office/powerpoint/2010/main" val="504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5C83-B6F9-4258-6587-88F2DA522166}"/>
              </a:ext>
            </a:extLst>
          </p:cNvPr>
          <p:cNvSpPr>
            <a:spLocks noGrp="1"/>
          </p:cNvSpPr>
          <p:nvPr>
            <p:ph type="title"/>
          </p:nvPr>
        </p:nvSpPr>
        <p:spPr/>
        <p:txBody>
          <a:bodyPr>
            <a:normAutofit/>
          </a:bodyPr>
          <a:lstStyle/>
          <a:p>
            <a:r>
              <a:rPr lang="en-US" sz="4000" dirty="0"/>
              <a:t>APPLICATIONS</a:t>
            </a:r>
          </a:p>
        </p:txBody>
      </p:sp>
      <p:sp>
        <p:nvSpPr>
          <p:cNvPr id="3" name="Content Placeholder 2">
            <a:extLst>
              <a:ext uri="{FF2B5EF4-FFF2-40B4-BE49-F238E27FC236}">
                <a16:creationId xmlns:a16="http://schemas.microsoft.com/office/drawing/2014/main" id="{38FDBC87-1653-FB8F-1279-9B3D59C04CB5}"/>
              </a:ext>
            </a:extLst>
          </p:cNvPr>
          <p:cNvSpPr>
            <a:spLocks noGrp="1"/>
          </p:cNvSpPr>
          <p:nvPr>
            <p:ph idx="1"/>
          </p:nvPr>
        </p:nvSpPr>
        <p:spPr/>
        <p:txBody>
          <a:bodyPr>
            <a:normAutofit/>
          </a:bodyPr>
          <a:lstStyle/>
          <a:p>
            <a:r>
              <a:rPr lang="en-US" sz="2400" dirty="0"/>
              <a:t>1. Complete AR experience for the students to help them visualize things in real life. </a:t>
            </a:r>
          </a:p>
          <a:p>
            <a:r>
              <a:rPr lang="en-US" sz="2400" dirty="0"/>
              <a:t>2. Completely User-Friendly and Realistic User interface. </a:t>
            </a:r>
          </a:p>
          <a:p>
            <a:r>
              <a:rPr lang="en-US" sz="2400" dirty="0"/>
              <a:t>3. Easy to visualize and make things living. </a:t>
            </a:r>
          </a:p>
          <a:p>
            <a:r>
              <a:rPr lang="en-US" sz="2400" dirty="0"/>
              <a:t>4. Making learning much Entertaining and Realistic than ever before. </a:t>
            </a:r>
          </a:p>
        </p:txBody>
      </p:sp>
    </p:spTree>
    <p:extLst>
      <p:ext uri="{BB962C8B-B14F-4D97-AF65-F5344CB8AC3E}">
        <p14:creationId xmlns:p14="http://schemas.microsoft.com/office/powerpoint/2010/main" val="3384328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4E75-7992-C32E-1DB0-E9AF407F155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7268EE43-3F34-4198-1F00-CC52B2E7C225}"/>
              </a:ext>
            </a:extLst>
          </p:cNvPr>
          <p:cNvSpPr>
            <a:spLocks noGrp="1"/>
          </p:cNvSpPr>
          <p:nvPr>
            <p:ph type="body" sz="half" idx="2"/>
          </p:nvPr>
        </p:nvSpPr>
        <p:spPr/>
        <p:txBody>
          <a:bodyPr>
            <a:noAutofit/>
          </a:bodyPr>
          <a:lstStyle/>
          <a:p>
            <a:pPr algn="ctr"/>
            <a:r>
              <a:rPr lang="en-US" sz="3600" dirty="0"/>
              <a:t>Teaching through visual 3D images on a 2D plane</a:t>
            </a:r>
          </a:p>
        </p:txBody>
      </p:sp>
      <p:pic>
        <p:nvPicPr>
          <p:cNvPr id="2050" name="Picture 2" descr="One teacher at a time | Deccan Herald">
            <a:extLst>
              <a:ext uri="{FF2B5EF4-FFF2-40B4-BE49-F238E27FC236}">
                <a16:creationId xmlns:a16="http://schemas.microsoft.com/office/drawing/2014/main" id="{4D20649A-9FEF-8600-2F5B-CD55BD7E912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0267" b="10267"/>
          <a:stretch>
            <a:fillRect/>
          </a:stretch>
        </p:blipFill>
        <p:spPr bwMode="auto">
          <a:xfrm>
            <a:off x="677334" y="681134"/>
            <a:ext cx="859666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6443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361</TotalTime>
  <Words>554</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Aeonik</vt:lpstr>
      <vt:lpstr>Akkurat</vt:lpstr>
      <vt:lpstr>Arial</vt:lpstr>
      <vt:lpstr>Roboto</vt:lpstr>
      <vt:lpstr>Trebuchet MS</vt:lpstr>
      <vt:lpstr>Wingdings 3</vt:lpstr>
      <vt:lpstr>Facet</vt:lpstr>
      <vt:lpstr>AR APP FOR INTERACTIVE STUDIES</vt:lpstr>
      <vt:lpstr>What is Augmented Reality (AR)?</vt:lpstr>
      <vt:lpstr>Why do we need AR ?</vt:lpstr>
      <vt:lpstr>Nintendo’s ‘Pokemon Go’</vt:lpstr>
      <vt:lpstr>Objective</vt:lpstr>
      <vt:lpstr>Theory</vt:lpstr>
      <vt:lpstr>Implementation</vt:lpstr>
      <vt:lpstr>APPLICATIONS</vt:lpstr>
      <vt:lpstr>PowerPoint Presentation</vt:lpstr>
      <vt:lpstr>PowerPoint Presentation</vt:lpstr>
      <vt:lpstr>ADVANTAGES OF OUR APP</vt:lpstr>
      <vt:lpstr>What we aim and the future of this app</vt:lpstr>
      <vt:lpstr>Team members</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 APP FOR INTERACTIVE STUDIES</dc:title>
  <dc:creator>MITALI SARASWAT</dc:creator>
  <cp:lastModifiedBy>MITALI SARASWAT</cp:lastModifiedBy>
  <cp:revision>1</cp:revision>
  <dcterms:created xsi:type="dcterms:W3CDTF">2022-05-06T11:59:30Z</dcterms:created>
  <dcterms:modified xsi:type="dcterms:W3CDTF">2022-05-06T18:01:06Z</dcterms:modified>
</cp:coreProperties>
</file>