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65" r:id="rId6"/>
    <p:sldId id="257" r:id="rId7"/>
    <p:sldId id="274" r:id="rId8"/>
    <p:sldId id="258" r:id="rId9"/>
    <p:sldId id="263" r:id="rId10"/>
    <p:sldId id="267" r:id="rId11"/>
    <p:sldId id="268" r:id="rId12"/>
    <p:sldId id="269" r:id="rId13"/>
    <p:sldId id="273" r:id="rId14"/>
    <p:sldId id="275" r:id="rId15"/>
    <p:sldId id="276" r:id="rId16"/>
    <p:sldId id="277" r:id="rId17"/>
    <p:sldId id="283" r:id="rId18"/>
    <p:sldId id="278" r:id="rId19"/>
    <p:sldId id="279" r:id="rId20"/>
    <p:sldId id="280" r:id="rId21"/>
    <p:sldId id="260"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CC00"/>
    <a:srgbClr val="FFD743"/>
    <a:srgbClr val="2DA5FF"/>
    <a:srgbClr val="FF7C80"/>
    <a:srgbClr val="FF5050"/>
    <a:srgbClr val="336600"/>
    <a:srgbClr val="8EC28F"/>
    <a:srgbClr val="0099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60"/>
  </p:normalViewPr>
  <p:slideViewPr>
    <p:cSldViewPr snapToGrid="0">
      <p:cViewPr varScale="1">
        <p:scale>
          <a:sx n="63" d="100"/>
          <a:sy n="63" d="100"/>
        </p:scale>
        <p:origin x="13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4C472-DBB6-4A5C-B76A-66FE7AC5D4B7}" type="datetimeFigureOut">
              <a:rPr lang="en-IN" smtClean="0"/>
              <a:t>21-05-2022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A281-B6F7-4E5C-888D-20E2C97DB2FC}" type="slidenum">
              <a:rPr lang="en-IN" smtClean="0"/>
              <a:t>‹#›</a:t>
            </a:fld>
            <a:endParaRPr lang="en-IN"/>
          </a:p>
        </p:txBody>
      </p:sp>
    </p:spTree>
    <p:extLst>
      <p:ext uri="{BB962C8B-B14F-4D97-AF65-F5344CB8AC3E}">
        <p14:creationId xmlns:p14="http://schemas.microsoft.com/office/powerpoint/2010/main" val="3995199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BF84-53DC-48D7-8B7A-D1A483D0CC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440FD7-297D-4278-8BFF-7EBFEAAFD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7BAB12-D7A5-42EF-AA40-2DA60CEB18F8}"/>
              </a:ext>
            </a:extLst>
          </p:cNvPr>
          <p:cNvSpPr>
            <a:spLocks noGrp="1"/>
          </p:cNvSpPr>
          <p:nvPr>
            <p:ph type="dt" sz="half" idx="10"/>
          </p:nvPr>
        </p:nvSpPr>
        <p:spPr/>
        <p:txBody>
          <a:bodyPr/>
          <a:lstStyle/>
          <a:p>
            <a:fld id="{A4759B08-5C92-489F-97B6-D671CB914CC2}" type="datetimeFigureOut">
              <a:rPr lang="en-IN" smtClean="0"/>
              <a:t>21-05-2022</a:t>
            </a:fld>
            <a:endParaRPr lang="en-IN"/>
          </a:p>
        </p:txBody>
      </p:sp>
      <p:sp>
        <p:nvSpPr>
          <p:cNvPr id="5" name="Footer Placeholder 4">
            <a:extLst>
              <a:ext uri="{FF2B5EF4-FFF2-40B4-BE49-F238E27FC236}">
                <a16:creationId xmlns:a16="http://schemas.microsoft.com/office/drawing/2014/main" id="{6F741C2C-F74A-4D27-A7C1-ADE5073247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3AA54-DF2E-45BE-862B-6D5EE94C04A7}"/>
              </a:ext>
            </a:extLst>
          </p:cNvPr>
          <p:cNvSpPr>
            <a:spLocks noGrp="1"/>
          </p:cNvSpPr>
          <p:nvPr>
            <p:ph type="sldNum" sz="quarter" idx="12"/>
          </p:nvPr>
        </p:nvSpPr>
        <p:spPr/>
        <p:txBody>
          <a:bodyPr/>
          <a:lstStyle/>
          <a:p>
            <a:fld id="{9806E81A-3DA2-430D-83B8-5514C87D3377}" type="slidenum">
              <a:rPr lang="en-IN" smtClean="0"/>
              <a:t>‹#›</a:t>
            </a:fld>
            <a:endParaRPr lang="en-IN"/>
          </a:p>
        </p:txBody>
      </p:sp>
    </p:spTree>
    <p:extLst>
      <p:ext uri="{BB962C8B-B14F-4D97-AF65-F5344CB8AC3E}">
        <p14:creationId xmlns:p14="http://schemas.microsoft.com/office/powerpoint/2010/main" val="2508049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C333-016C-467F-AA33-B654BD8198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533304-53A4-4083-A9A0-831069D1B7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16B590-AFA2-41DF-9C6C-A49979B15088}"/>
              </a:ext>
            </a:extLst>
          </p:cNvPr>
          <p:cNvSpPr>
            <a:spLocks noGrp="1"/>
          </p:cNvSpPr>
          <p:nvPr>
            <p:ph type="dt" sz="half" idx="10"/>
          </p:nvPr>
        </p:nvSpPr>
        <p:spPr/>
        <p:txBody>
          <a:bodyPr/>
          <a:lstStyle/>
          <a:p>
            <a:fld id="{A4759B08-5C92-489F-97B6-D671CB914CC2}" type="datetimeFigureOut">
              <a:rPr lang="en-IN" smtClean="0"/>
              <a:t>21-05-2022</a:t>
            </a:fld>
            <a:endParaRPr lang="en-IN"/>
          </a:p>
        </p:txBody>
      </p:sp>
      <p:sp>
        <p:nvSpPr>
          <p:cNvPr id="5" name="Footer Placeholder 4">
            <a:extLst>
              <a:ext uri="{FF2B5EF4-FFF2-40B4-BE49-F238E27FC236}">
                <a16:creationId xmlns:a16="http://schemas.microsoft.com/office/drawing/2014/main" id="{206046BE-A890-4E0A-866A-4777495C23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10A340-7763-4FA5-94A1-FBE9A2DD1CC2}"/>
              </a:ext>
            </a:extLst>
          </p:cNvPr>
          <p:cNvSpPr>
            <a:spLocks noGrp="1"/>
          </p:cNvSpPr>
          <p:nvPr>
            <p:ph type="sldNum" sz="quarter" idx="12"/>
          </p:nvPr>
        </p:nvSpPr>
        <p:spPr/>
        <p:txBody>
          <a:bodyPr/>
          <a:lstStyle/>
          <a:p>
            <a:fld id="{9806E81A-3DA2-430D-83B8-5514C87D3377}" type="slidenum">
              <a:rPr lang="en-IN" smtClean="0"/>
              <a:t>‹#›</a:t>
            </a:fld>
            <a:endParaRPr lang="en-IN"/>
          </a:p>
        </p:txBody>
      </p:sp>
    </p:spTree>
    <p:extLst>
      <p:ext uri="{BB962C8B-B14F-4D97-AF65-F5344CB8AC3E}">
        <p14:creationId xmlns:p14="http://schemas.microsoft.com/office/powerpoint/2010/main" val="576760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2E2069-675F-48AE-B2A1-7E0E4650C8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E0FCBA-2C72-4FF6-B7B5-76177F8A33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DAC0F5-3177-4B94-B947-9FC7707DBAC9}"/>
              </a:ext>
            </a:extLst>
          </p:cNvPr>
          <p:cNvSpPr>
            <a:spLocks noGrp="1"/>
          </p:cNvSpPr>
          <p:nvPr>
            <p:ph type="dt" sz="half" idx="10"/>
          </p:nvPr>
        </p:nvSpPr>
        <p:spPr/>
        <p:txBody>
          <a:bodyPr/>
          <a:lstStyle/>
          <a:p>
            <a:fld id="{A4759B08-5C92-489F-97B6-D671CB914CC2}" type="datetimeFigureOut">
              <a:rPr lang="en-IN" smtClean="0"/>
              <a:t>21-05-2022</a:t>
            </a:fld>
            <a:endParaRPr lang="en-IN"/>
          </a:p>
        </p:txBody>
      </p:sp>
      <p:sp>
        <p:nvSpPr>
          <p:cNvPr id="5" name="Footer Placeholder 4">
            <a:extLst>
              <a:ext uri="{FF2B5EF4-FFF2-40B4-BE49-F238E27FC236}">
                <a16:creationId xmlns:a16="http://schemas.microsoft.com/office/drawing/2014/main" id="{04BA7458-A2CC-4F90-B53A-32E4200C83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C06AB-FA3E-4849-9D5A-2B30A76755D7}"/>
              </a:ext>
            </a:extLst>
          </p:cNvPr>
          <p:cNvSpPr>
            <a:spLocks noGrp="1"/>
          </p:cNvSpPr>
          <p:nvPr>
            <p:ph type="sldNum" sz="quarter" idx="12"/>
          </p:nvPr>
        </p:nvSpPr>
        <p:spPr/>
        <p:txBody>
          <a:bodyPr/>
          <a:lstStyle/>
          <a:p>
            <a:fld id="{9806E81A-3DA2-430D-83B8-5514C87D3377}" type="slidenum">
              <a:rPr lang="en-IN" smtClean="0"/>
              <a:t>‹#›</a:t>
            </a:fld>
            <a:endParaRPr lang="en-IN"/>
          </a:p>
        </p:txBody>
      </p:sp>
    </p:spTree>
    <p:extLst>
      <p:ext uri="{BB962C8B-B14F-4D97-AF65-F5344CB8AC3E}">
        <p14:creationId xmlns:p14="http://schemas.microsoft.com/office/powerpoint/2010/main" val="1717397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D031-DB4A-43D7-A80E-DBCA9B6D2B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0AA544-A7A0-4029-BE14-0087E2F48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1BA3A3-752C-44B5-ABB5-CD6BC3B8DD6D}"/>
              </a:ext>
            </a:extLst>
          </p:cNvPr>
          <p:cNvSpPr>
            <a:spLocks noGrp="1"/>
          </p:cNvSpPr>
          <p:nvPr>
            <p:ph type="dt" sz="half" idx="10"/>
          </p:nvPr>
        </p:nvSpPr>
        <p:spPr/>
        <p:txBody>
          <a:bodyPr/>
          <a:lstStyle/>
          <a:p>
            <a:fld id="{A4759B08-5C92-489F-97B6-D671CB914CC2}" type="datetimeFigureOut">
              <a:rPr lang="en-IN" smtClean="0"/>
              <a:t>21-05-2022</a:t>
            </a:fld>
            <a:endParaRPr lang="en-IN"/>
          </a:p>
        </p:txBody>
      </p:sp>
      <p:sp>
        <p:nvSpPr>
          <p:cNvPr id="5" name="Footer Placeholder 4">
            <a:extLst>
              <a:ext uri="{FF2B5EF4-FFF2-40B4-BE49-F238E27FC236}">
                <a16:creationId xmlns:a16="http://schemas.microsoft.com/office/drawing/2014/main" id="{E0F034AC-690B-4C6A-824C-2295A0A2F3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459C1E-CEE7-49F4-82CA-44F33AF03A14}"/>
              </a:ext>
            </a:extLst>
          </p:cNvPr>
          <p:cNvSpPr>
            <a:spLocks noGrp="1"/>
          </p:cNvSpPr>
          <p:nvPr>
            <p:ph type="sldNum" sz="quarter" idx="12"/>
          </p:nvPr>
        </p:nvSpPr>
        <p:spPr/>
        <p:txBody>
          <a:bodyPr/>
          <a:lstStyle/>
          <a:p>
            <a:fld id="{9806E81A-3DA2-430D-83B8-5514C87D3377}" type="slidenum">
              <a:rPr lang="en-IN" smtClean="0"/>
              <a:t>‹#›</a:t>
            </a:fld>
            <a:endParaRPr lang="en-IN"/>
          </a:p>
        </p:txBody>
      </p:sp>
    </p:spTree>
    <p:extLst>
      <p:ext uri="{BB962C8B-B14F-4D97-AF65-F5344CB8AC3E}">
        <p14:creationId xmlns:p14="http://schemas.microsoft.com/office/powerpoint/2010/main" val="739964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C930-4E04-4B59-80E5-431C1B660F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B9B346-C479-4CB4-8B1B-1F1181747E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CF4A1D-1027-4FD4-8C89-F4974649CF52}"/>
              </a:ext>
            </a:extLst>
          </p:cNvPr>
          <p:cNvSpPr>
            <a:spLocks noGrp="1"/>
          </p:cNvSpPr>
          <p:nvPr>
            <p:ph type="dt" sz="half" idx="10"/>
          </p:nvPr>
        </p:nvSpPr>
        <p:spPr/>
        <p:txBody>
          <a:bodyPr/>
          <a:lstStyle/>
          <a:p>
            <a:fld id="{A4759B08-5C92-489F-97B6-D671CB914CC2}" type="datetimeFigureOut">
              <a:rPr lang="en-IN" smtClean="0"/>
              <a:t>21-05-2022</a:t>
            </a:fld>
            <a:endParaRPr lang="en-IN"/>
          </a:p>
        </p:txBody>
      </p:sp>
      <p:sp>
        <p:nvSpPr>
          <p:cNvPr id="5" name="Footer Placeholder 4">
            <a:extLst>
              <a:ext uri="{FF2B5EF4-FFF2-40B4-BE49-F238E27FC236}">
                <a16:creationId xmlns:a16="http://schemas.microsoft.com/office/drawing/2014/main" id="{6F2F61EE-7669-43D2-849F-260AD3DFBE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49EF02-F5AC-4A5C-AC1A-191984414746}"/>
              </a:ext>
            </a:extLst>
          </p:cNvPr>
          <p:cNvSpPr>
            <a:spLocks noGrp="1"/>
          </p:cNvSpPr>
          <p:nvPr>
            <p:ph type="sldNum" sz="quarter" idx="12"/>
          </p:nvPr>
        </p:nvSpPr>
        <p:spPr/>
        <p:txBody>
          <a:bodyPr/>
          <a:lstStyle/>
          <a:p>
            <a:fld id="{9806E81A-3DA2-430D-83B8-5514C87D3377}" type="slidenum">
              <a:rPr lang="en-IN" smtClean="0"/>
              <a:t>‹#›</a:t>
            </a:fld>
            <a:endParaRPr lang="en-IN"/>
          </a:p>
        </p:txBody>
      </p:sp>
    </p:spTree>
    <p:extLst>
      <p:ext uri="{BB962C8B-B14F-4D97-AF65-F5344CB8AC3E}">
        <p14:creationId xmlns:p14="http://schemas.microsoft.com/office/powerpoint/2010/main" val="1649627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057B-ADDA-4964-BFE4-165A842118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4B917F-F32A-43E7-90A4-DDA93E0F33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614BA4-E2BA-4DEA-9192-AF9CD7BF9D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0ACDE5-6DFB-4AF4-9A91-07C73ECF698A}"/>
              </a:ext>
            </a:extLst>
          </p:cNvPr>
          <p:cNvSpPr>
            <a:spLocks noGrp="1"/>
          </p:cNvSpPr>
          <p:nvPr>
            <p:ph type="dt" sz="half" idx="10"/>
          </p:nvPr>
        </p:nvSpPr>
        <p:spPr/>
        <p:txBody>
          <a:bodyPr/>
          <a:lstStyle/>
          <a:p>
            <a:fld id="{A4759B08-5C92-489F-97B6-D671CB914CC2}" type="datetimeFigureOut">
              <a:rPr lang="en-IN" smtClean="0"/>
              <a:t>21-05-2022</a:t>
            </a:fld>
            <a:endParaRPr lang="en-IN"/>
          </a:p>
        </p:txBody>
      </p:sp>
      <p:sp>
        <p:nvSpPr>
          <p:cNvPr id="6" name="Footer Placeholder 5">
            <a:extLst>
              <a:ext uri="{FF2B5EF4-FFF2-40B4-BE49-F238E27FC236}">
                <a16:creationId xmlns:a16="http://schemas.microsoft.com/office/drawing/2014/main" id="{AC046CDF-37E5-4111-9B3C-0CC3F9B495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31C776-6E28-4B30-B628-8DB617E25F87}"/>
              </a:ext>
            </a:extLst>
          </p:cNvPr>
          <p:cNvSpPr>
            <a:spLocks noGrp="1"/>
          </p:cNvSpPr>
          <p:nvPr>
            <p:ph type="sldNum" sz="quarter" idx="12"/>
          </p:nvPr>
        </p:nvSpPr>
        <p:spPr/>
        <p:txBody>
          <a:bodyPr/>
          <a:lstStyle/>
          <a:p>
            <a:fld id="{9806E81A-3DA2-430D-83B8-5514C87D3377}" type="slidenum">
              <a:rPr lang="en-IN" smtClean="0"/>
              <a:t>‹#›</a:t>
            </a:fld>
            <a:endParaRPr lang="en-IN"/>
          </a:p>
        </p:txBody>
      </p:sp>
    </p:spTree>
    <p:extLst>
      <p:ext uri="{BB962C8B-B14F-4D97-AF65-F5344CB8AC3E}">
        <p14:creationId xmlns:p14="http://schemas.microsoft.com/office/powerpoint/2010/main" val="2817693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9298-7B92-47F5-8F01-CF68470AA7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9F124E-C23E-45B7-880E-5D5141B616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EFEA0F-BF39-403C-A38F-2B42A10230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17C959-46B4-4372-B251-28A4E1BA8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82A7B1-ADA9-4D6E-BC69-07B8C2F3EB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88D1C4-6184-4673-ACA4-EB3D60FCB2DD}"/>
              </a:ext>
            </a:extLst>
          </p:cNvPr>
          <p:cNvSpPr>
            <a:spLocks noGrp="1"/>
          </p:cNvSpPr>
          <p:nvPr>
            <p:ph type="dt" sz="half" idx="10"/>
          </p:nvPr>
        </p:nvSpPr>
        <p:spPr/>
        <p:txBody>
          <a:bodyPr/>
          <a:lstStyle/>
          <a:p>
            <a:fld id="{A4759B08-5C92-489F-97B6-D671CB914CC2}" type="datetimeFigureOut">
              <a:rPr lang="en-IN" smtClean="0"/>
              <a:t>21-05-2022</a:t>
            </a:fld>
            <a:endParaRPr lang="en-IN"/>
          </a:p>
        </p:txBody>
      </p:sp>
      <p:sp>
        <p:nvSpPr>
          <p:cNvPr id="8" name="Footer Placeholder 7">
            <a:extLst>
              <a:ext uri="{FF2B5EF4-FFF2-40B4-BE49-F238E27FC236}">
                <a16:creationId xmlns:a16="http://schemas.microsoft.com/office/drawing/2014/main" id="{3EE032D8-49B5-470F-A7D4-0215972EBC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2ED144-1697-4115-BBB9-FCBD1DC2BEBB}"/>
              </a:ext>
            </a:extLst>
          </p:cNvPr>
          <p:cNvSpPr>
            <a:spLocks noGrp="1"/>
          </p:cNvSpPr>
          <p:nvPr>
            <p:ph type="sldNum" sz="quarter" idx="12"/>
          </p:nvPr>
        </p:nvSpPr>
        <p:spPr/>
        <p:txBody>
          <a:bodyPr/>
          <a:lstStyle/>
          <a:p>
            <a:fld id="{9806E81A-3DA2-430D-83B8-5514C87D3377}" type="slidenum">
              <a:rPr lang="en-IN" smtClean="0"/>
              <a:t>‹#›</a:t>
            </a:fld>
            <a:endParaRPr lang="en-IN"/>
          </a:p>
        </p:txBody>
      </p:sp>
    </p:spTree>
    <p:extLst>
      <p:ext uri="{BB962C8B-B14F-4D97-AF65-F5344CB8AC3E}">
        <p14:creationId xmlns:p14="http://schemas.microsoft.com/office/powerpoint/2010/main" val="3142596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F5D0-A57E-4E93-B01F-A1EA7B8F87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DCEBAE-6A8D-4A38-B560-44532CF9ADFE}"/>
              </a:ext>
            </a:extLst>
          </p:cNvPr>
          <p:cNvSpPr>
            <a:spLocks noGrp="1"/>
          </p:cNvSpPr>
          <p:nvPr>
            <p:ph type="dt" sz="half" idx="10"/>
          </p:nvPr>
        </p:nvSpPr>
        <p:spPr/>
        <p:txBody>
          <a:bodyPr/>
          <a:lstStyle/>
          <a:p>
            <a:fld id="{A4759B08-5C92-489F-97B6-D671CB914CC2}" type="datetimeFigureOut">
              <a:rPr lang="en-IN" smtClean="0"/>
              <a:t>21-05-2022</a:t>
            </a:fld>
            <a:endParaRPr lang="en-IN"/>
          </a:p>
        </p:txBody>
      </p:sp>
      <p:sp>
        <p:nvSpPr>
          <p:cNvPr id="4" name="Footer Placeholder 3">
            <a:extLst>
              <a:ext uri="{FF2B5EF4-FFF2-40B4-BE49-F238E27FC236}">
                <a16:creationId xmlns:a16="http://schemas.microsoft.com/office/drawing/2014/main" id="{522A22D2-DD2C-45BB-AB99-35DC08C672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1B9D9E-F7C1-44AD-99EA-AC5CC95E5951}"/>
              </a:ext>
            </a:extLst>
          </p:cNvPr>
          <p:cNvSpPr>
            <a:spLocks noGrp="1"/>
          </p:cNvSpPr>
          <p:nvPr>
            <p:ph type="sldNum" sz="quarter" idx="12"/>
          </p:nvPr>
        </p:nvSpPr>
        <p:spPr/>
        <p:txBody>
          <a:bodyPr/>
          <a:lstStyle/>
          <a:p>
            <a:fld id="{9806E81A-3DA2-430D-83B8-5514C87D3377}" type="slidenum">
              <a:rPr lang="en-IN" smtClean="0"/>
              <a:t>‹#›</a:t>
            </a:fld>
            <a:endParaRPr lang="en-IN"/>
          </a:p>
        </p:txBody>
      </p:sp>
    </p:spTree>
    <p:extLst>
      <p:ext uri="{BB962C8B-B14F-4D97-AF65-F5344CB8AC3E}">
        <p14:creationId xmlns:p14="http://schemas.microsoft.com/office/powerpoint/2010/main" val="1972254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C7FEA-9B5A-45D4-A107-DBBE870388E1}"/>
              </a:ext>
            </a:extLst>
          </p:cNvPr>
          <p:cNvSpPr>
            <a:spLocks noGrp="1"/>
          </p:cNvSpPr>
          <p:nvPr>
            <p:ph type="dt" sz="half" idx="10"/>
          </p:nvPr>
        </p:nvSpPr>
        <p:spPr/>
        <p:txBody>
          <a:bodyPr/>
          <a:lstStyle/>
          <a:p>
            <a:fld id="{A4759B08-5C92-489F-97B6-D671CB914CC2}" type="datetimeFigureOut">
              <a:rPr lang="en-IN" smtClean="0"/>
              <a:t>21-05-2022</a:t>
            </a:fld>
            <a:endParaRPr lang="en-IN"/>
          </a:p>
        </p:txBody>
      </p:sp>
      <p:sp>
        <p:nvSpPr>
          <p:cNvPr id="3" name="Footer Placeholder 2">
            <a:extLst>
              <a:ext uri="{FF2B5EF4-FFF2-40B4-BE49-F238E27FC236}">
                <a16:creationId xmlns:a16="http://schemas.microsoft.com/office/drawing/2014/main" id="{B32BF6BC-245E-460C-A113-FB0BA92133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88701A-93D9-4F60-8738-F112B686C978}"/>
              </a:ext>
            </a:extLst>
          </p:cNvPr>
          <p:cNvSpPr>
            <a:spLocks noGrp="1"/>
          </p:cNvSpPr>
          <p:nvPr>
            <p:ph type="sldNum" sz="quarter" idx="12"/>
          </p:nvPr>
        </p:nvSpPr>
        <p:spPr/>
        <p:txBody>
          <a:bodyPr/>
          <a:lstStyle/>
          <a:p>
            <a:fld id="{9806E81A-3DA2-430D-83B8-5514C87D3377}" type="slidenum">
              <a:rPr lang="en-IN" smtClean="0"/>
              <a:t>‹#›</a:t>
            </a:fld>
            <a:endParaRPr lang="en-IN"/>
          </a:p>
        </p:txBody>
      </p:sp>
    </p:spTree>
    <p:extLst>
      <p:ext uri="{BB962C8B-B14F-4D97-AF65-F5344CB8AC3E}">
        <p14:creationId xmlns:p14="http://schemas.microsoft.com/office/powerpoint/2010/main" val="3293287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FF42-2A21-4F69-8EC5-A9526F6A3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1731E3-6438-47C7-959C-96D27807F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4AC0BB-EFAE-4131-806E-C9EF9CD64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6DE4F-EE88-48C0-BE63-3D70AC0FF178}"/>
              </a:ext>
            </a:extLst>
          </p:cNvPr>
          <p:cNvSpPr>
            <a:spLocks noGrp="1"/>
          </p:cNvSpPr>
          <p:nvPr>
            <p:ph type="dt" sz="half" idx="10"/>
          </p:nvPr>
        </p:nvSpPr>
        <p:spPr/>
        <p:txBody>
          <a:bodyPr/>
          <a:lstStyle/>
          <a:p>
            <a:fld id="{A4759B08-5C92-489F-97B6-D671CB914CC2}" type="datetimeFigureOut">
              <a:rPr lang="en-IN" smtClean="0"/>
              <a:t>21-05-2022</a:t>
            </a:fld>
            <a:endParaRPr lang="en-IN"/>
          </a:p>
        </p:txBody>
      </p:sp>
      <p:sp>
        <p:nvSpPr>
          <p:cNvPr id="6" name="Footer Placeholder 5">
            <a:extLst>
              <a:ext uri="{FF2B5EF4-FFF2-40B4-BE49-F238E27FC236}">
                <a16:creationId xmlns:a16="http://schemas.microsoft.com/office/drawing/2014/main" id="{D752E1CF-11B9-4F6F-90EE-685BAB581A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284DAB-96C0-4120-AEEE-5A2339CDF31A}"/>
              </a:ext>
            </a:extLst>
          </p:cNvPr>
          <p:cNvSpPr>
            <a:spLocks noGrp="1"/>
          </p:cNvSpPr>
          <p:nvPr>
            <p:ph type="sldNum" sz="quarter" idx="12"/>
          </p:nvPr>
        </p:nvSpPr>
        <p:spPr/>
        <p:txBody>
          <a:bodyPr/>
          <a:lstStyle/>
          <a:p>
            <a:fld id="{9806E81A-3DA2-430D-83B8-5514C87D3377}" type="slidenum">
              <a:rPr lang="en-IN" smtClean="0"/>
              <a:t>‹#›</a:t>
            </a:fld>
            <a:endParaRPr lang="en-IN"/>
          </a:p>
        </p:txBody>
      </p:sp>
    </p:spTree>
    <p:extLst>
      <p:ext uri="{BB962C8B-B14F-4D97-AF65-F5344CB8AC3E}">
        <p14:creationId xmlns:p14="http://schemas.microsoft.com/office/powerpoint/2010/main" val="3014499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BB55-2BBF-4789-883E-C9666542D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7336F5-4FF6-450A-AE5B-9090B710F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E7403D-4333-4419-AC38-5F197EC94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7FE510-5341-434C-AC81-E320B8E63862}"/>
              </a:ext>
            </a:extLst>
          </p:cNvPr>
          <p:cNvSpPr>
            <a:spLocks noGrp="1"/>
          </p:cNvSpPr>
          <p:nvPr>
            <p:ph type="dt" sz="half" idx="10"/>
          </p:nvPr>
        </p:nvSpPr>
        <p:spPr/>
        <p:txBody>
          <a:bodyPr/>
          <a:lstStyle/>
          <a:p>
            <a:fld id="{A4759B08-5C92-489F-97B6-D671CB914CC2}" type="datetimeFigureOut">
              <a:rPr lang="en-IN" smtClean="0"/>
              <a:t>21-05-2022</a:t>
            </a:fld>
            <a:endParaRPr lang="en-IN"/>
          </a:p>
        </p:txBody>
      </p:sp>
      <p:sp>
        <p:nvSpPr>
          <p:cNvPr id="6" name="Footer Placeholder 5">
            <a:extLst>
              <a:ext uri="{FF2B5EF4-FFF2-40B4-BE49-F238E27FC236}">
                <a16:creationId xmlns:a16="http://schemas.microsoft.com/office/drawing/2014/main" id="{E0303681-E16D-43E2-85B7-38DFFFCFCF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87BD2-C0B6-4017-899D-45293A308BA6}"/>
              </a:ext>
            </a:extLst>
          </p:cNvPr>
          <p:cNvSpPr>
            <a:spLocks noGrp="1"/>
          </p:cNvSpPr>
          <p:nvPr>
            <p:ph type="sldNum" sz="quarter" idx="12"/>
          </p:nvPr>
        </p:nvSpPr>
        <p:spPr/>
        <p:txBody>
          <a:bodyPr/>
          <a:lstStyle/>
          <a:p>
            <a:fld id="{9806E81A-3DA2-430D-83B8-5514C87D3377}" type="slidenum">
              <a:rPr lang="en-IN" smtClean="0"/>
              <a:t>‹#›</a:t>
            </a:fld>
            <a:endParaRPr lang="en-IN"/>
          </a:p>
        </p:txBody>
      </p:sp>
    </p:spTree>
    <p:extLst>
      <p:ext uri="{BB962C8B-B14F-4D97-AF65-F5344CB8AC3E}">
        <p14:creationId xmlns:p14="http://schemas.microsoft.com/office/powerpoint/2010/main" val="1843991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37921A-8082-4D7E-B16C-A977B4DA47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651211-6952-4D05-921D-7C2DC8CCF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5572C4-3CD6-402B-BAF7-A9681FBB3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59B08-5C92-489F-97B6-D671CB914CC2}" type="datetimeFigureOut">
              <a:rPr lang="en-IN" smtClean="0"/>
              <a:t>21-05-2022</a:t>
            </a:fld>
            <a:endParaRPr lang="en-IN"/>
          </a:p>
        </p:txBody>
      </p:sp>
      <p:sp>
        <p:nvSpPr>
          <p:cNvPr id="5" name="Footer Placeholder 4">
            <a:extLst>
              <a:ext uri="{FF2B5EF4-FFF2-40B4-BE49-F238E27FC236}">
                <a16:creationId xmlns:a16="http://schemas.microsoft.com/office/drawing/2014/main" id="{2F9F6F22-8A4A-4E00-AD3D-F883D5C6C3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9333BF-6BF8-4C3F-8162-08C28D8E82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6E81A-3DA2-430D-83B8-5514C87D3377}" type="slidenum">
              <a:rPr lang="en-IN" smtClean="0"/>
              <a:t>‹#›</a:t>
            </a:fld>
            <a:endParaRPr lang="en-IN"/>
          </a:p>
        </p:txBody>
      </p:sp>
    </p:spTree>
    <p:extLst>
      <p:ext uri="{BB962C8B-B14F-4D97-AF65-F5344CB8AC3E}">
        <p14:creationId xmlns:p14="http://schemas.microsoft.com/office/powerpoint/2010/main" val="3428203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5.tmp"/><Relationship Id="rId3" Type="http://schemas.openxmlformats.org/officeDocument/2006/relationships/image" Target="../media/image2.png"/><Relationship Id="rId7" Type="http://schemas.openxmlformats.org/officeDocument/2006/relationships/image" Target="../media/image14.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6.tmp"/></Relationships>
</file>

<file path=ppt/slides/_rels/slide12.xml.rels><?xml version="1.0" encoding="UTF-8" standalone="yes"?>
<Relationships xmlns="http://schemas.openxmlformats.org/package/2006/relationships"><Relationship Id="rId8" Type="http://schemas.openxmlformats.org/officeDocument/2006/relationships/image" Target="../media/image17.tmp"/><Relationship Id="rId3" Type="http://schemas.openxmlformats.org/officeDocument/2006/relationships/image" Target="../media/image2.png"/><Relationship Id="rId7" Type="http://schemas.openxmlformats.org/officeDocument/2006/relationships/hyperlink" Target="https://oscarliang.com/mini-quad-fc-firmwar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22.tmp"/><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3.tmp"/></Relationships>
</file>

<file path=ppt/slides/_rels/slide16.xml.rels><?xml version="1.0" encoding="UTF-8" standalone="yes"?>
<Relationships xmlns="http://schemas.openxmlformats.org/package/2006/relationships"><Relationship Id="rId8" Type="http://schemas.openxmlformats.org/officeDocument/2006/relationships/image" Target="../media/image25.tmp"/><Relationship Id="rId3" Type="http://schemas.openxmlformats.org/officeDocument/2006/relationships/image" Target="../media/image2.png"/><Relationship Id="rId7" Type="http://schemas.openxmlformats.org/officeDocument/2006/relationships/image" Target="../media/image24.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9.tmp"/><Relationship Id="rId3" Type="http://schemas.openxmlformats.org/officeDocument/2006/relationships/image" Target="../media/image2.png"/><Relationship Id="rId7" Type="http://schemas.openxmlformats.org/officeDocument/2006/relationships/image" Target="../media/image8.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1.tmp"/><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tm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8393311" y="0"/>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topic</a:t>
              </a:r>
              <a:endParaRPr lang="en-IN" sz="36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8953270" y="0"/>
            <a:ext cx="12243046" cy="6858000"/>
            <a:chOff x="1" y="0"/>
            <a:chExt cx="12243046"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220484" y="3058962"/>
              <a:ext cx="339879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Introduction</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12614032" y="0"/>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3197764" y="0"/>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materials</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3792683" y="0"/>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working 1</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4421722" y="0"/>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working 2</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125" name="Group 124">
            <a:extLst>
              <a:ext uri="{FF2B5EF4-FFF2-40B4-BE49-F238E27FC236}">
                <a16:creationId xmlns:a16="http://schemas.microsoft.com/office/drawing/2014/main" id="{FCC3E1AC-47C0-43A4-BB7B-10E307293C28}"/>
              </a:ext>
            </a:extLst>
          </p:cNvPr>
          <p:cNvGrpSpPr/>
          <p:nvPr/>
        </p:nvGrpSpPr>
        <p:grpSpPr>
          <a:xfrm>
            <a:off x="-9423818" y="0"/>
            <a:ext cx="12192000" cy="6858000"/>
            <a:chOff x="1" y="0"/>
            <a:chExt cx="12192000" cy="6858000"/>
          </a:xfrm>
        </p:grpSpPr>
        <p:sp>
          <p:nvSpPr>
            <p:cNvPr id="126" name="Rectangle 125">
              <a:extLst>
                <a:ext uri="{FF2B5EF4-FFF2-40B4-BE49-F238E27FC236}">
                  <a16:creationId xmlns:a16="http://schemas.microsoft.com/office/drawing/2014/main" id="{D8D78909-A273-476F-9558-9106D71D3C2F}"/>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Freeform: Shape 126">
              <a:extLst>
                <a:ext uri="{FF2B5EF4-FFF2-40B4-BE49-F238E27FC236}">
                  <a16:creationId xmlns:a16="http://schemas.microsoft.com/office/drawing/2014/main" id="{F6DC9ED6-DA2D-45F4-A35C-CB699DB0542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8" name="TextBox 127">
              <a:extLst>
                <a:ext uri="{FF2B5EF4-FFF2-40B4-BE49-F238E27FC236}">
                  <a16:creationId xmlns:a16="http://schemas.microsoft.com/office/drawing/2014/main" id="{0E18E8A6-139A-4D59-8F7C-BE2992088A59}"/>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129" name="Picture 128" descr="Shape&#10;&#10;Description automatically generated with low confidence">
              <a:extLst>
                <a:ext uri="{FF2B5EF4-FFF2-40B4-BE49-F238E27FC236}">
                  <a16:creationId xmlns:a16="http://schemas.microsoft.com/office/drawing/2014/main" id="{25213958-A615-4700-A40C-AAC30E13E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130" name="Group 129">
            <a:extLst>
              <a:ext uri="{FF2B5EF4-FFF2-40B4-BE49-F238E27FC236}">
                <a16:creationId xmlns:a16="http://schemas.microsoft.com/office/drawing/2014/main" id="{C4FD01A4-E761-4888-AD6E-6FBFB0F77E57}"/>
              </a:ext>
            </a:extLst>
          </p:cNvPr>
          <p:cNvGrpSpPr/>
          <p:nvPr/>
        </p:nvGrpSpPr>
        <p:grpSpPr>
          <a:xfrm>
            <a:off x="-9892576" y="0"/>
            <a:ext cx="12192000" cy="6858000"/>
            <a:chOff x="1" y="-39755"/>
            <a:chExt cx="12192000" cy="6858000"/>
          </a:xfrm>
        </p:grpSpPr>
        <p:grpSp>
          <p:nvGrpSpPr>
            <p:cNvPr id="131" name="Group 130">
              <a:extLst>
                <a:ext uri="{FF2B5EF4-FFF2-40B4-BE49-F238E27FC236}">
                  <a16:creationId xmlns:a16="http://schemas.microsoft.com/office/drawing/2014/main" id="{980047EE-7C3E-4154-9178-27B28FC54B65}"/>
                </a:ext>
              </a:extLst>
            </p:cNvPr>
            <p:cNvGrpSpPr/>
            <p:nvPr/>
          </p:nvGrpSpPr>
          <p:grpSpPr>
            <a:xfrm>
              <a:off x="1" y="-39755"/>
              <a:ext cx="12192000" cy="6858000"/>
              <a:chOff x="1" y="0"/>
              <a:chExt cx="12192000" cy="6858000"/>
            </a:xfrm>
          </p:grpSpPr>
          <p:sp>
            <p:nvSpPr>
              <p:cNvPr id="133" name="Rectangle 132">
                <a:extLst>
                  <a:ext uri="{FF2B5EF4-FFF2-40B4-BE49-F238E27FC236}">
                    <a16:creationId xmlns:a16="http://schemas.microsoft.com/office/drawing/2014/main" id="{F2AC6119-1806-48EA-AD0F-4019C330CBCC}"/>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Freeform: Shape 133">
                <a:extLst>
                  <a:ext uri="{FF2B5EF4-FFF2-40B4-BE49-F238E27FC236}">
                    <a16:creationId xmlns:a16="http://schemas.microsoft.com/office/drawing/2014/main" id="{CF0294A6-D44F-4177-993F-50456B33669A}"/>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5" name="TextBox 134">
                <a:extLst>
                  <a:ext uri="{FF2B5EF4-FFF2-40B4-BE49-F238E27FC236}">
                    <a16:creationId xmlns:a16="http://schemas.microsoft.com/office/drawing/2014/main" id="{9E2F5422-9213-4491-96A0-F6C4350D45A9}"/>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a:t>
                </a:r>
                <a:endParaRPr lang="en-IN" sz="3200" b="1" dirty="0">
                  <a:solidFill>
                    <a:schemeClr val="bg2"/>
                  </a:solidFill>
                  <a:latin typeface="Tw Cen MT" panose="020B0602020104020603" pitchFamily="34" charset="0"/>
                </a:endParaRPr>
              </a:p>
            </p:txBody>
          </p:sp>
        </p:grpSp>
        <p:pic>
          <p:nvPicPr>
            <p:cNvPr id="132" name="Picture 131" descr="Shape&#10;&#10;Description automatically generated with low confidence">
              <a:extLst>
                <a:ext uri="{FF2B5EF4-FFF2-40B4-BE49-F238E27FC236}">
                  <a16:creationId xmlns:a16="http://schemas.microsoft.com/office/drawing/2014/main" id="{35B598F2-84C6-4EC4-AFD6-2532FF3F8E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136" name="Group 135">
            <a:extLst>
              <a:ext uri="{FF2B5EF4-FFF2-40B4-BE49-F238E27FC236}">
                <a16:creationId xmlns:a16="http://schemas.microsoft.com/office/drawing/2014/main" id="{2F885A6D-2935-4A29-AA76-C1FB6E939AD9}"/>
              </a:ext>
            </a:extLst>
          </p:cNvPr>
          <p:cNvGrpSpPr/>
          <p:nvPr/>
        </p:nvGrpSpPr>
        <p:grpSpPr>
          <a:xfrm>
            <a:off x="-10363124" y="0"/>
            <a:ext cx="12192000" cy="6858000"/>
            <a:chOff x="1" y="0"/>
            <a:chExt cx="12192000" cy="6858000"/>
          </a:xfrm>
        </p:grpSpPr>
        <p:sp>
          <p:nvSpPr>
            <p:cNvPr id="137" name="Rectangle 136">
              <a:extLst>
                <a:ext uri="{FF2B5EF4-FFF2-40B4-BE49-F238E27FC236}">
                  <a16:creationId xmlns:a16="http://schemas.microsoft.com/office/drawing/2014/main" id="{E319DC50-20A3-495B-99A9-C44CEEDDFC2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Freeform: Shape 137">
              <a:extLst>
                <a:ext uri="{FF2B5EF4-FFF2-40B4-BE49-F238E27FC236}">
                  <a16:creationId xmlns:a16="http://schemas.microsoft.com/office/drawing/2014/main" id="{7BDAD192-7005-42EC-91E3-F7A3CB676126}"/>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9" name="TextBox 138">
              <a:extLst>
                <a:ext uri="{FF2B5EF4-FFF2-40B4-BE49-F238E27FC236}">
                  <a16:creationId xmlns:a16="http://schemas.microsoft.com/office/drawing/2014/main" id="{038B1B50-8859-4BFA-A569-205A56CAD33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140" name="Picture 139" descr="Shape&#10;&#10;Description automatically generated with low confidence">
              <a:extLst>
                <a:ext uri="{FF2B5EF4-FFF2-40B4-BE49-F238E27FC236}">
                  <a16:creationId xmlns:a16="http://schemas.microsoft.com/office/drawing/2014/main" id="{2D7E0090-8BF9-4292-B903-4B9D8DBBA7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141" name="Group 140">
            <a:extLst>
              <a:ext uri="{FF2B5EF4-FFF2-40B4-BE49-F238E27FC236}">
                <a16:creationId xmlns:a16="http://schemas.microsoft.com/office/drawing/2014/main" id="{153B420C-7619-42DD-964A-1650FBB33CDC}"/>
              </a:ext>
            </a:extLst>
          </p:cNvPr>
          <p:cNvGrpSpPr/>
          <p:nvPr/>
        </p:nvGrpSpPr>
        <p:grpSpPr>
          <a:xfrm>
            <a:off x="-10854022" y="39754"/>
            <a:ext cx="12192000" cy="6858000"/>
            <a:chOff x="0" y="86627"/>
            <a:chExt cx="12192000" cy="6858000"/>
          </a:xfrm>
        </p:grpSpPr>
        <p:sp>
          <p:nvSpPr>
            <p:cNvPr id="142" name="Rectangle 141">
              <a:extLst>
                <a:ext uri="{FF2B5EF4-FFF2-40B4-BE49-F238E27FC236}">
                  <a16:creationId xmlns:a16="http://schemas.microsoft.com/office/drawing/2014/main" id="{852132F1-634C-48EB-BCF9-C15EF0A4EACA}"/>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Freeform: Shape 142">
              <a:extLst>
                <a:ext uri="{FF2B5EF4-FFF2-40B4-BE49-F238E27FC236}">
                  <a16:creationId xmlns:a16="http://schemas.microsoft.com/office/drawing/2014/main" id="{C983B351-7D44-4CC3-B631-AFE818527C8A}"/>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4" name="TextBox 143">
              <a:extLst>
                <a:ext uri="{FF2B5EF4-FFF2-40B4-BE49-F238E27FC236}">
                  <a16:creationId xmlns:a16="http://schemas.microsoft.com/office/drawing/2014/main" id="{40E64B96-52AC-4162-868C-80DD12DB8606}"/>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145" name="Picture 144" descr="Shape&#10;&#10;Description automatically generated with low confidence">
              <a:extLst>
                <a:ext uri="{FF2B5EF4-FFF2-40B4-BE49-F238E27FC236}">
                  <a16:creationId xmlns:a16="http://schemas.microsoft.com/office/drawing/2014/main" id="{3A52C9A0-CDF3-4154-A64C-B7818ABA1F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148" name="TextBox 147">
            <a:extLst>
              <a:ext uri="{FF2B5EF4-FFF2-40B4-BE49-F238E27FC236}">
                <a16:creationId xmlns:a16="http://schemas.microsoft.com/office/drawing/2014/main" id="{2404DDBB-9BA4-4969-B8AC-16364C5AA5FB}"/>
              </a:ext>
            </a:extLst>
          </p:cNvPr>
          <p:cNvSpPr txBox="1"/>
          <p:nvPr/>
        </p:nvSpPr>
        <p:spPr>
          <a:xfrm>
            <a:off x="4004268" y="1606706"/>
            <a:ext cx="6958154" cy="1862048"/>
          </a:xfrm>
          <a:prstGeom prst="rect">
            <a:avLst/>
          </a:prstGeom>
          <a:noFill/>
        </p:spPr>
        <p:txBody>
          <a:bodyPr wrap="square" rtlCol="0">
            <a:spAutoFit/>
          </a:bodyPr>
          <a:lstStyle/>
          <a:p>
            <a:pPr algn="ctr"/>
            <a:r>
              <a:rPr lang="en-US" sz="11500" dirty="0">
                <a:solidFill>
                  <a:srgbClr val="FF0000"/>
                </a:solidFill>
                <a:latin typeface="Tw Cen MT" panose="020B0602020104020603" pitchFamily="34" charset="0"/>
                <a:cs typeface="Times New Roman" panose="02020603050405020304" pitchFamily="18" charset="0"/>
              </a:rPr>
              <a:t>WELCOME</a:t>
            </a:r>
            <a:endParaRPr lang="en-IN" sz="2400" dirty="0">
              <a:solidFill>
                <a:srgbClr val="FF0000"/>
              </a:solidFill>
              <a:latin typeface="Tw Cen MT" panose="020B0602020104020603" pitchFamily="34" charset="0"/>
              <a:cs typeface="Times New Roman" panose="02020603050405020304" pitchFamily="18" charset="0"/>
            </a:endParaRPr>
          </a:p>
        </p:txBody>
      </p:sp>
      <p:sp>
        <p:nvSpPr>
          <p:cNvPr id="149" name="Oval 148">
            <a:extLst>
              <a:ext uri="{FF2B5EF4-FFF2-40B4-BE49-F238E27FC236}">
                <a16:creationId xmlns:a16="http://schemas.microsoft.com/office/drawing/2014/main" id="{5EB4F42B-892F-4C29-AAE6-293732E65673}"/>
              </a:ext>
            </a:extLst>
          </p:cNvPr>
          <p:cNvSpPr/>
          <p:nvPr/>
        </p:nvSpPr>
        <p:spPr>
          <a:xfrm>
            <a:off x="4723152" y="4030133"/>
            <a:ext cx="415121" cy="43732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Oval 149">
            <a:extLst>
              <a:ext uri="{FF2B5EF4-FFF2-40B4-BE49-F238E27FC236}">
                <a16:creationId xmlns:a16="http://schemas.microsoft.com/office/drawing/2014/main" id="{D9A84324-9FB0-46FD-812F-165A7FA4DDEA}"/>
              </a:ext>
            </a:extLst>
          </p:cNvPr>
          <p:cNvSpPr/>
          <p:nvPr/>
        </p:nvSpPr>
        <p:spPr>
          <a:xfrm>
            <a:off x="5660340" y="4028734"/>
            <a:ext cx="415121" cy="43732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Oval 150">
            <a:extLst>
              <a:ext uri="{FF2B5EF4-FFF2-40B4-BE49-F238E27FC236}">
                <a16:creationId xmlns:a16="http://schemas.microsoft.com/office/drawing/2014/main" id="{6F448D34-7E9F-4CDD-994E-B8522B55230D}"/>
              </a:ext>
            </a:extLst>
          </p:cNvPr>
          <p:cNvSpPr/>
          <p:nvPr/>
        </p:nvSpPr>
        <p:spPr>
          <a:xfrm>
            <a:off x="6693621" y="4028734"/>
            <a:ext cx="415121" cy="437321"/>
          </a:xfrm>
          <a:prstGeom prst="ellips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Oval 151">
            <a:extLst>
              <a:ext uri="{FF2B5EF4-FFF2-40B4-BE49-F238E27FC236}">
                <a16:creationId xmlns:a16="http://schemas.microsoft.com/office/drawing/2014/main" id="{367B0FCB-4F87-41D4-8AC1-0BC8188183DB}"/>
              </a:ext>
            </a:extLst>
          </p:cNvPr>
          <p:cNvSpPr/>
          <p:nvPr/>
        </p:nvSpPr>
        <p:spPr>
          <a:xfrm>
            <a:off x="7758413" y="4028734"/>
            <a:ext cx="415121" cy="4373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Oval 152">
            <a:extLst>
              <a:ext uri="{FF2B5EF4-FFF2-40B4-BE49-F238E27FC236}">
                <a16:creationId xmlns:a16="http://schemas.microsoft.com/office/drawing/2014/main" id="{59505251-E5D5-46F2-870D-AF55C2E23E26}"/>
              </a:ext>
            </a:extLst>
          </p:cNvPr>
          <p:cNvSpPr/>
          <p:nvPr/>
        </p:nvSpPr>
        <p:spPr>
          <a:xfrm>
            <a:off x="8943748" y="4028734"/>
            <a:ext cx="415121" cy="43732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Oval 153">
            <a:extLst>
              <a:ext uri="{FF2B5EF4-FFF2-40B4-BE49-F238E27FC236}">
                <a16:creationId xmlns:a16="http://schemas.microsoft.com/office/drawing/2014/main" id="{FA10C8C7-4BDA-49D2-88B2-B6DE13BA46CE}"/>
              </a:ext>
            </a:extLst>
          </p:cNvPr>
          <p:cNvSpPr/>
          <p:nvPr/>
        </p:nvSpPr>
        <p:spPr>
          <a:xfrm>
            <a:off x="10129821" y="4028734"/>
            <a:ext cx="415121" cy="43732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34918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193628" y="50634"/>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topic</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200820" y="50634"/>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What is IPR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609169" y="90389"/>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888918" y="2123145"/>
              <a:ext cx="1303082" cy="2500731"/>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1676" y="3058572"/>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69977" y="3073351"/>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0588928" y="50634"/>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 </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0955589" y="50634"/>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381056" y="50634"/>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5" y="2234125"/>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2" name="TextBox 1">
            <a:extLst>
              <a:ext uri="{FF2B5EF4-FFF2-40B4-BE49-F238E27FC236}">
                <a16:creationId xmlns:a16="http://schemas.microsoft.com/office/drawing/2014/main" id="{B4AB6AFD-513E-DD99-688C-20E2F1C7EE45}"/>
              </a:ext>
            </a:extLst>
          </p:cNvPr>
          <p:cNvSpPr txBox="1"/>
          <p:nvPr/>
        </p:nvSpPr>
        <p:spPr>
          <a:xfrm>
            <a:off x="2105025" y="419100"/>
            <a:ext cx="7781925" cy="2031325"/>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Land Marker Detector MATLAB Function (ss):</a:t>
            </a: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The MATLAB function computes the errors along the x- and y-axis between the drone COG and the middle of the lane. The end marker is detected by using a disk kernel. This function is active only when the drone has arrived at the end of the path.</a:t>
            </a:r>
            <a:endParaRPr lang="en-US" b="0" dirty="0">
              <a:effectLst/>
            </a:endParaRPr>
          </a:p>
          <a:p>
            <a:br>
              <a:rPr lang="en-US" dirty="0"/>
            </a:br>
            <a:endParaRPr lang="en-IN" dirty="0"/>
          </a:p>
        </p:txBody>
      </p:sp>
      <p:pic>
        <p:nvPicPr>
          <p:cNvPr id="7" name="Picture 6" descr="Diagram&#10;&#10;Description automatically generated with medium confidence">
            <a:extLst>
              <a:ext uri="{FF2B5EF4-FFF2-40B4-BE49-F238E27FC236}">
                <a16:creationId xmlns:a16="http://schemas.microsoft.com/office/drawing/2014/main" id="{3CFD6E7E-06A4-40D3-72B8-DF00641BD1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5743" y="2603018"/>
            <a:ext cx="3771900" cy="3441701"/>
          </a:xfrm>
          <a:prstGeom prst="rect">
            <a:avLst/>
          </a:prstGeom>
        </p:spPr>
      </p:pic>
    </p:spTree>
    <p:extLst>
      <p:ext uri="{BB962C8B-B14F-4D97-AF65-F5344CB8AC3E}">
        <p14:creationId xmlns:p14="http://schemas.microsoft.com/office/powerpoint/2010/main" val="3467683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193628" y="50634"/>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topic</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200820" y="50634"/>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err="1">
                  <a:solidFill>
                    <a:schemeClr val="bg2"/>
                  </a:solidFill>
                  <a:latin typeface="Tw Cen MT" panose="020B0602020104020603" pitchFamily="34" charset="0"/>
                </a:rPr>
                <a:t>Intriduction</a:t>
              </a:r>
              <a:r>
                <a:rPr lang="en-US" sz="3600" b="1" dirty="0">
                  <a:solidFill>
                    <a:schemeClr val="bg2"/>
                  </a:solidFill>
                  <a:latin typeface="Tw Cen MT" panose="020B0602020104020603" pitchFamily="34" charset="0"/>
                </a:rPr>
                <a:t>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609169" y="90389"/>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0588928" y="50634"/>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 </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0955589" y="50634"/>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381056" y="50634"/>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5" y="2241631"/>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3" name="TextBox 2">
            <a:extLst>
              <a:ext uri="{FF2B5EF4-FFF2-40B4-BE49-F238E27FC236}">
                <a16:creationId xmlns:a16="http://schemas.microsoft.com/office/drawing/2014/main" id="{765A3FAF-6B13-5D13-756B-703A13495B3D}"/>
              </a:ext>
            </a:extLst>
          </p:cNvPr>
          <p:cNvSpPr txBox="1"/>
          <p:nvPr/>
        </p:nvSpPr>
        <p:spPr>
          <a:xfrm>
            <a:off x="1884904" y="503106"/>
            <a:ext cx="9337949" cy="2277547"/>
          </a:xfrm>
          <a:prstGeom prst="rect">
            <a:avLst/>
          </a:prstGeom>
          <a:noFill/>
        </p:spPr>
        <p:txBody>
          <a:bodyPr wrap="square" rtlCol="0">
            <a:spAutoFit/>
          </a:bodyPr>
          <a:lstStyle/>
          <a:p>
            <a:r>
              <a:rPr lang="en-IN" sz="3200" b="1" i="0" u="none" strike="noStrike" dirty="0">
                <a:solidFill>
                  <a:srgbClr val="000000"/>
                </a:solidFill>
                <a:effectLst/>
                <a:latin typeface="Arial" panose="020B0604020202020204" pitchFamily="34" charset="0"/>
              </a:rPr>
              <a:t>Control System :</a:t>
            </a:r>
          </a:p>
          <a:p>
            <a:pPr rtl="0">
              <a:spcBef>
                <a:spcPts val="1200"/>
              </a:spcBef>
              <a:spcAft>
                <a:spcPts val="1200"/>
              </a:spcAft>
            </a:pPr>
            <a:r>
              <a:rPr lang="en-US" sz="1800" b="0" i="0" u="none" strike="noStrike" dirty="0">
                <a:solidFill>
                  <a:srgbClr val="000000"/>
                </a:solidFill>
                <a:effectLst/>
                <a:latin typeface="Arial" panose="020B0604020202020204" pitchFamily="34" charset="0"/>
              </a:rPr>
              <a:t>The basic idea of a control system is to figure out how to generate the appropriate actuated signal, the input, so that our system will produce the desired controlled variable, the output.</a:t>
            </a:r>
            <a:endParaRPr lang="en-US" b="0" dirty="0">
              <a:effectLst/>
            </a:endParaRPr>
          </a:p>
          <a:p>
            <a:br>
              <a:rPr lang="en-US" dirty="0"/>
            </a:br>
            <a:endParaRPr lang="en-IN" dirty="0"/>
          </a:p>
        </p:txBody>
      </p:sp>
      <p:pic>
        <p:nvPicPr>
          <p:cNvPr id="6" name="Picture 5" descr="Diagram&#10;&#10;Description automatically generated">
            <a:extLst>
              <a:ext uri="{FF2B5EF4-FFF2-40B4-BE49-F238E27FC236}">
                <a16:creationId xmlns:a16="http://schemas.microsoft.com/office/drawing/2014/main" id="{D0A71802-7379-CECD-544F-2C287FB588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08839" y="1929350"/>
            <a:ext cx="5505535" cy="1493859"/>
          </a:xfrm>
          <a:prstGeom prst="rect">
            <a:avLst/>
          </a:prstGeom>
        </p:spPr>
      </p:pic>
      <p:sp>
        <p:nvSpPr>
          <p:cNvPr id="8" name="TextBox 7">
            <a:extLst>
              <a:ext uri="{FF2B5EF4-FFF2-40B4-BE49-F238E27FC236}">
                <a16:creationId xmlns:a16="http://schemas.microsoft.com/office/drawing/2014/main" id="{701AE983-6CE5-5A8A-6D9B-04731F664A3C}"/>
              </a:ext>
            </a:extLst>
          </p:cNvPr>
          <p:cNvSpPr txBox="1"/>
          <p:nvPr/>
        </p:nvSpPr>
        <p:spPr>
          <a:xfrm>
            <a:off x="1830683" y="3549207"/>
            <a:ext cx="3371850" cy="400110"/>
          </a:xfrm>
          <a:prstGeom prst="rect">
            <a:avLst/>
          </a:prstGeom>
          <a:noFill/>
        </p:spPr>
        <p:txBody>
          <a:bodyPr wrap="square" rtlCol="0">
            <a:spAutoFit/>
          </a:bodyPr>
          <a:lstStyle/>
          <a:p>
            <a:pPr marL="342900" indent="-342900">
              <a:buFont typeface="Arial" panose="020B0604020202020204" pitchFamily="34" charset="0"/>
              <a:buChar char="•"/>
            </a:pPr>
            <a:r>
              <a:rPr lang="en-IN" sz="2000" b="1" dirty="0"/>
              <a:t>Motor mixing Algorithm :</a:t>
            </a:r>
          </a:p>
        </p:txBody>
      </p:sp>
      <p:pic>
        <p:nvPicPr>
          <p:cNvPr id="10" name="Picture 9">
            <a:extLst>
              <a:ext uri="{FF2B5EF4-FFF2-40B4-BE49-F238E27FC236}">
                <a16:creationId xmlns:a16="http://schemas.microsoft.com/office/drawing/2014/main" id="{7A00775A-8220-7C15-458B-37C53BD8B2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7210" y="4133092"/>
            <a:ext cx="5089259" cy="2547991"/>
          </a:xfrm>
          <a:prstGeom prst="rect">
            <a:avLst/>
          </a:prstGeom>
        </p:spPr>
      </p:pic>
      <p:pic>
        <p:nvPicPr>
          <p:cNvPr id="12" name="Picture 11">
            <a:extLst>
              <a:ext uri="{FF2B5EF4-FFF2-40B4-BE49-F238E27FC236}">
                <a16:creationId xmlns:a16="http://schemas.microsoft.com/office/drawing/2014/main" id="{F6BAD959-18EF-9E95-B237-AD484AD758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35596" y="3831697"/>
            <a:ext cx="2377646" cy="2987299"/>
          </a:xfrm>
          <a:prstGeom prst="rect">
            <a:avLst/>
          </a:prstGeom>
        </p:spPr>
      </p:pic>
    </p:spTree>
    <p:extLst>
      <p:ext uri="{BB962C8B-B14F-4D97-AF65-F5344CB8AC3E}">
        <p14:creationId xmlns:p14="http://schemas.microsoft.com/office/powerpoint/2010/main" val="1383368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193628" y="50634"/>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topic</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200820" y="50634"/>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err="1">
                  <a:solidFill>
                    <a:schemeClr val="bg2"/>
                  </a:solidFill>
                  <a:latin typeface="Tw Cen MT" panose="020B0602020104020603" pitchFamily="34" charset="0"/>
                </a:rPr>
                <a:t>Intriduction</a:t>
              </a:r>
              <a:r>
                <a:rPr lang="en-US" sz="3600" b="1" dirty="0">
                  <a:solidFill>
                    <a:schemeClr val="bg2"/>
                  </a:solidFill>
                  <a:latin typeface="Tw Cen MT" panose="020B0602020104020603" pitchFamily="34" charset="0"/>
                </a:rPr>
                <a:t>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609169" y="90389"/>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0588928" y="50634"/>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 </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0955589" y="50634"/>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391725" y="90389"/>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4" y="222175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3" name="TextBox 2">
            <a:extLst>
              <a:ext uri="{FF2B5EF4-FFF2-40B4-BE49-F238E27FC236}">
                <a16:creationId xmlns:a16="http://schemas.microsoft.com/office/drawing/2014/main" id="{DFFD40ED-5579-C48C-A0AD-2B2A55B18A3E}"/>
              </a:ext>
            </a:extLst>
          </p:cNvPr>
          <p:cNvSpPr txBox="1"/>
          <p:nvPr/>
        </p:nvSpPr>
        <p:spPr>
          <a:xfrm>
            <a:off x="2094451" y="412790"/>
            <a:ext cx="8116924" cy="3016210"/>
          </a:xfrm>
          <a:prstGeom prst="rect">
            <a:avLst/>
          </a:prstGeom>
          <a:noFill/>
        </p:spPr>
        <p:txBody>
          <a:bodyPr wrap="square" rtlCol="0">
            <a:spAutoFit/>
          </a:bodyPr>
          <a:lstStyle/>
          <a:p>
            <a:pPr marL="285750" indent="-285750" rtl="0">
              <a:spcBef>
                <a:spcPts val="1200"/>
              </a:spcBef>
              <a:spcAft>
                <a:spcPts val="120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PID Controller</a:t>
            </a:r>
            <a:endParaRPr lang="en-US" b="1" dirty="0">
              <a:effectLst/>
            </a:endParaRPr>
          </a:p>
          <a:p>
            <a:pPr rtl="0">
              <a:spcBef>
                <a:spcPts val="0"/>
              </a:spcBef>
              <a:spcAft>
                <a:spcPts val="0"/>
              </a:spcAft>
            </a:pPr>
            <a:r>
              <a:rPr lang="en-US" sz="1800" b="1" i="0" u="none" strike="noStrike" dirty="0">
                <a:solidFill>
                  <a:srgbClr val="313131"/>
                </a:solidFill>
                <a:effectLst/>
                <a:latin typeface="Arial" panose="020B0604020202020204" pitchFamily="34" charset="0"/>
              </a:rPr>
              <a:t>PID</a:t>
            </a:r>
            <a:r>
              <a:rPr lang="en-US" sz="1800" b="0" i="0" u="none" strike="noStrike" dirty="0">
                <a:solidFill>
                  <a:srgbClr val="313131"/>
                </a:solidFill>
                <a:effectLst/>
                <a:latin typeface="Arial" panose="020B0604020202020204" pitchFamily="34" charset="0"/>
              </a:rPr>
              <a:t> stands for </a:t>
            </a:r>
            <a:r>
              <a:rPr lang="en-US" sz="1800" b="1" i="0" u="none" strike="noStrike" dirty="0">
                <a:solidFill>
                  <a:srgbClr val="313131"/>
                </a:solidFill>
                <a:effectLst/>
                <a:latin typeface="Arial" panose="020B0604020202020204" pitchFamily="34" charset="0"/>
              </a:rPr>
              <a:t>Proportional, Integral, Derivative</a:t>
            </a:r>
            <a:r>
              <a:rPr lang="en-US" sz="1800" b="0" i="0" u="none" strike="noStrike" dirty="0">
                <a:solidFill>
                  <a:srgbClr val="313131"/>
                </a:solidFill>
                <a:effectLst/>
                <a:latin typeface="Arial" panose="020B0604020202020204" pitchFamily="34" charset="0"/>
              </a:rPr>
              <a:t>, it’s part of a </a:t>
            </a:r>
            <a:r>
              <a:rPr lang="en-US" sz="1800" b="0" i="0" u="none" strike="noStrike" dirty="0">
                <a:solidFill>
                  <a:srgbClr val="000000"/>
                </a:solidFill>
                <a:effectLst/>
                <a:latin typeface="Arial" panose="020B0604020202020204" pitchFamily="34" charset="0"/>
                <a:hlinkClick r:id="rId7"/>
              </a:rPr>
              <a:t>flight controller software</a:t>
            </a:r>
            <a:r>
              <a:rPr lang="en-US" sz="1800" b="0" i="0" u="none" strike="noStrike" dirty="0">
                <a:solidFill>
                  <a:srgbClr val="313131"/>
                </a:solidFill>
                <a:effectLst/>
                <a:latin typeface="Arial" panose="020B0604020202020204" pitchFamily="34" charset="0"/>
              </a:rPr>
              <a:t> that reads the data from sensors and calculates how fast the motors should spin in order to retain the desired rotation speed of the aircraft.</a:t>
            </a:r>
            <a:endParaRPr lang="en-US" b="0" dirty="0">
              <a:effectLst/>
            </a:endParaRPr>
          </a:p>
          <a:p>
            <a:pPr rtl="0">
              <a:spcBef>
                <a:spcPts val="0"/>
              </a:spcBef>
              <a:spcAft>
                <a:spcPts val="0"/>
              </a:spcAft>
            </a:pPr>
            <a:r>
              <a:rPr lang="en-US" sz="1800" b="0" i="0" u="none" strike="noStrike" dirty="0">
                <a:solidFill>
                  <a:srgbClr val="313131"/>
                </a:solidFill>
                <a:effectLst/>
                <a:latin typeface="Arial" panose="020B0604020202020204" pitchFamily="34" charset="0"/>
              </a:rPr>
              <a:t>The goal of the PID controller is to correct the “</a:t>
            </a:r>
            <a:r>
              <a:rPr lang="en-US" sz="1800" b="1" i="0" u="none" strike="noStrike" dirty="0">
                <a:solidFill>
                  <a:srgbClr val="313131"/>
                </a:solidFill>
                <a:effectLst/>
                <a:latin typeface="Arial" panose="020B0604020202020204" pitchFamily="34" charset="0"/>
              </a:rPr>
              <a:t>error</a:t>
            </a:r>
            <a:r>
              <a:rPr lang="en-US" sz="1800" b="0" i="0" u="none" strike="noStrike" dirty="0">
                <a:solidFill>
                  <a:srgbClr val="313131"/>
                </a:solidFill>
                <a:effectLst/>
                <a:latin typeface="Arial" panose="020B0604020202020204" pitchFamily="34" charset="0"/>
              </a:rPr>
              <a:t>“, the difference between a </a:t>
            </a:r>
            <a:r>
              <a:rPr lang="en-US" sz="1800" b="1" i="0" u="none" strike="noStrike" dirty="0">
                <a:solidFill>
                  <a:srgbClr val="313131"/>
                </a:solidFill>
                <a:effectLst/>
                <a:latin typeface="Arial" panose="020B0604020202020204" pitchFamily="34" charset="0"/>
              </a:rPr>
              <a:t>measured value </a:t>
            </a:r>
            <a:r>
              <a:rPr lang="en-US" sz="1800" b="0" i="0" u="none" strike="noStrike" dirty="0">
                <a:solidFill>
                  <a:srgbClr val="313131"/>
                </a:solidFill>
                <a:effectLst/>
                <a:latin typeface="Arial" panose="020B0604020202020204" pitchFamily="34" charset="0"/>
              </a:rPr>
              <a:t>(gyro sensor measurement), and a </a:t>
            </a:r>
            <a:r>
              <a:rPr lang="en-US" sz="1800" b="1" i="0" u="none" strike="noStrike" dirty="0">
                <a:solidFill>
                  <a:srgbClr val="313131"/>
                </a:solidFill>
                <a:effectLst/>
                <a:latin typeface="Arial" panose="020B0604020202020204" pitchFamily="34" charset="0"/>
              </a:rPr>
              <a:t>desired set-point</a:t>
            </a:r>
            <a:r>
              <a:rPr lang="en-US" sz="1800" b="0" i="0" u="none" strike="noStrike" dirty="0">
                <a:solidFill>
                  <a:srgbClr val="313131"/>
                </a:solidFill>
                <a:effectLst/>
                <a:latin typeface="Arial" panose="020B0604020202020204" pitchFamily="34" charset="0"/>
              </a:rPr>
              <a:t> (the desired rotation speed). The “error” can be minimized by adjusting the control inputs in every loop, which is the speed of the motors.</a:t>
            </a:r>
            <a:endParaRPr lang="en-US" b="0" dirty="0">
              <a:effectLst/>
            </a:endParaRPr>
          </a:p>
          <a:p>
            <a:br>
              <a:rPr lang="en-US" dirty="0"/>
            </a:br>
            <a:endParaRPr lang="en-IN" dirty="0"/>
          </a:p>
        </p:txBody>
      </p:sp>
      <p:pic>
        <p:nvPicPr>
          <p:cNvPr id="6" name="Picture 5" descr="Diagram&#10;&#10;Description automatically generated">
            <a:extLst>
              <a:ext uri="{FF2B5EF4-FFF2-40B4-BE49-F238E27FC236}">
                <a16:creationId xmlns:a16="http://schemas.microsoft.com/office/drawing/2014/main" id="{6EE63766-43DC-0714-9602-DC086D4580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2252" y="2930133"/>
            <a:ext cx="6325148" cy="3726503"/>
          </a:xfrm>
          <a:prstGeom prst="rect">
            <a:avLst/>
          </a:prstGeom>
        </p:spPr>
      </p:pic>
    </p:spTree>
    <p:extLst>
      <p:ext uri="{BB962C8B-B14F-4D97-AF65-F5344CB8AC3E}">
        <p14:creationId xmlns:p14="http://schemas.microsoft.com/office/powerpoint/2010/main" val="2167637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193628" y="50634"/>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topic</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200820" y="50634"/>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err="1">
                  <a:solidFill>
                    <a:schemeClr val="bg2"/>
                  </a:solidFill>
                  <a:latin typeface="Tw Cen MT" panose="020B0602020104020603" pitchFamily="34" charset="0"/>
                </a:rPr>
                <a:t>Intriduction</a:t>
              </a:r>
              <a:r>
                <a:rPr lang="en-US" sz="3600" b="1" dirty="0">
                  <a:solidFill>
                    <a:schemeClr val="bg2"/>
                  </a:solidFill>
                  <a:latin typeface="Tw Cen MT" panose="020B0602020104020603" pitchFamily="34" charset="0"/>
                </a:rPr>
                <a:t>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609169" y="90389"/>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830213" y="2155004"/>
              <a:ext cx="1361787" cy="2543175"/>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0588928" y="50634"/>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 </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0955589" y="50634"/>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374651" y="50634"/>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5" y="2241631"/>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2" name="TextBox 1">
            <a:extLst>
              <a:ext uri="{FF2B5EF4-FFF2-40B4-BE49-F238E27FC236}">
                <a16:creationId xmlns:a16="http://schemas.microsoft.com/office/drawing/2014/main" id="{08317C92-15A3-84A5-8D1E-6A6C25F3905F}"/>
              </a:ext>
            </a:extLst>
          </p:cNvPr>
          <p:cNvSpPr txBox="1"/>
          <p:nvPr/>
        </p:nvSpPr>
        <p:spPr>
          <a:xfrm>
            <a:off x="2114657" y="276225"/>
            <a:ext cx="7114913" cy="1508105"/>
          </a:xfrm>
          <a:prstGeom prst="rect">
            <a:avLst/>
          </a:prstGeom>
          <a:noFill/>
        </p:spPr>
        <p:txBody>
          <a:bodyPr wrap="square" rtlCol="0">
            <a:spAutoFit/>
          </a:bodyPr>
          <a:lstStyle/>
          <a:p>
            <a:pPr rtl="0">
              <a:spcBef>
                <a:spcPts val="0"/>
              </a:spcBef>
              <a:spcAft>
                <a:spcPts val="0"/>
              </a:spcAft>
            </a:pPr>
            <a:r>
              <a:rPr lang="en-IN" sz="2000" b="1" i="0" u="none" strike="noStrike" dirty="0">
                <a:solidFill>
                  <a:srgbClr val="313131"/>
                </a:solidFill>
                <a:effectLst/>
                <a:latin typeface="Arial" panose="020B0604020202020204" pitchFamily="34" charset="0"/>
              </a:rPr>
              <a:t>Example:</a:t>
            </a:r>
            <a:endParaRPr lang="en-IN" sz="2000" b="1" dirty="0">
              <a:effectLst/>
            </a:endParaRPr>
          </a:p>
          <a:p>
            <a:pPr rtl="0">
              <a:spcBef>
                <a:spcPts val="0"/>
              </a:spcBef>
              <a:spcAft>
                <a:spcPts val="0"/>
              </a:spcAft>
            </a:pPr>
            <a:r>
              <a:rPr lang="en-IN" sz="1800" b="0" i="0" u="none" strike="noStrike" dirty="0">
                <a:solidFill>
                  <a:srgbClr val="313131"/>
                </a:solidFill>
                <a:effectLst/>
                <a:latin typeface="Arial" panose="020B0604020202020204" pitchFamily="34" charset="0"/>
              </a:rPr>
              <a:t>Altitude Controller Tuning</a:t>
            </a:r>
          </a:p>
          <a:p>
            <a:pPr rtl="0">
              <a:spcBef>
                <a:spcPts val="0"/>
              </a:spcBef>
              <a:spcAft>
                <a:spcPts val="0"/>
              </a:spcAft>
            </a:pPr>
            <a:endParaRPr lang="en-IN" b="0" dirty="0">
              <a:effectLst/>
            </a:endParaRPr>
          </a:p>
          <a:p>
            <a:br>
              <a:rPr lang="en-IN" dirty="0"/>
            </a:br>
            <a:endParaRPr lang="en-IN" dirty="0"/>
          </a:p>
        </p:txBody>
      </p:sp>
      <p:pic>
        <p:nvPicPr>
          <p:cNvPr id="8" name="Picture 7" descr="A screenshot of a computer&#10;&#10;Description automatically generated with medium confidence">
            <a:extLst>
              <a:ext uri="{FF2B5EF4-FFF2-40B4-BE49-F238E27FC236}">
                <a16:creationId xmlns:a16="http://schemas.microsoft.com/office/drawing/2014/main" id="{C5512CD6-5D5E-FA0C-59E7-DAC07F7101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95824" y="986008"/>
            <a:ext cx="4328357" cy="2280375"/>
          </a:xfrm>
          <a:prstGeom prst="rect">
            <a:avLst/>
          </a:prstGeom>
        </p:spPr>
      </p:pic>
      <p:sp>
        <p:nvSpPr>
          <p:cNvPr id="9" name="TextBox 8">
            <a:extLst>
              <a:ext uri="{FF2B5EF4-FFF2-40B4-BE49-F238E27FC236}">
                <a16:creationId xmlns:a16="http://schemas.microsoft.com/office/drawing/2014/main" id="{C164F990-81E1-3D85-B755-7EC3DB16D90B}"/>
              </a:ext>
            </a:extLst>
          </p:cNvPr>
          <p:cNvSpPr txBox="1"/>
          <p:nvPr/>
        </p:nvSpPr>
        <p:spPr>
          <a:xfrm>
            <a:off x="2901614" y="3240366"/>
            <a:ext cx="6619875" cy="377267"/>
          </a:xfrm>
          <a:prstGeom prst="rect">
            <a:avLst/>
          </a:prstGeom>
          <a:noFill/>
        </p:spPr>
        <p:txBody>
          <a:bodyPr wrap="square" rtlCol="0">
            <a:spAutoFit/>
          </a:bodyPr>
          <a:lstStyle/>
          <a:p>
            <a:r>
              <a:rPr lang="en-IN" sz="1800" b="1" i="0" u="none" strike="noStrike" dirty="0">
                <a:solidFill>
                  <a:srgbClr val="313131"/>
                </a:solidFill>
                <a:effectLst/>
                <a:latin typeface="Arial" panose="020B0604020202020204" pitchFamily="34" charset="0"/>
              </a:rPr>
              <a:t>Control System simplification for altitude controller tuning</a:t>
            </a:r>
            <a:endParaRPr lang="en-IN" b="1" dirty="0"/>
          </a:p>
        </p:txBody>
      </p:sp>
      <p:pic>
        <p:nvPicPr>
          <p:cNvPr id="1030" name="Picture 6">
            <a:extLst>
              <a:ext uri="{FF2B5EF4-FFF2-40B4-BE49-F238E27FC236}">
                <a16:creationId xmlns:a16="http://schemas.microsoft.com/office/drawing/2014/main" id="{C7CFACF9-F96E-5194-B5CF-192214D29E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3233" y="3804008"/>
            <a:ext cx="5943600" cy="25431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7A79A6B-4F6D-EA71-80AE-6A260A990303}"/>
              </a:ext>
            </a:extLst>
          </p:cNvPr>
          <p:cNvSpPr txBox="1"/>
          <p:nvPr/>
        </p:nvSpPr>
        <p:spPr>
          <a:xfrm>
            <a:off x="2909048" y="6341191"/>
            <a:ext cx="7405116" cy="369332"/>
          </a:xfrm>
          <a:prstGeom prst="rect">
            <a:avLst/>
          </a:prstGeom>
          <a:noFill/>
        </p:spPr>
        <p:txBody>
          <a:bodyPr wrap="square" rtlCol="0">
            <a:spAutoFit/>
          </a:bodyPr>
          <a:lstStyle/>
          <a:p>
            <a:r>
              <a:rPr lang="en-US" sz="1800" b="1" i="0" u="none" strike="noStrike" dirty="0">
                <a:solidFill>
                  <a:srgbClr val="313131"/>
                </a:solidFill>
                <a:effectLst/>
                <a:latin typeface="Arial" panose="020B0604020202020204" pitchFamily="34" charset="0"/>
              </a:rPr>
              <a:t>Linearized control System used for altitude controller tuning</a:t>
            </a:r>
            <a:endParaRPr lang="en-IN" b="1" dirty="0"/>
          </a:p>
        </p:txBody>
      </p:sp>
    </p:spTree>
    <p:extLst>
      <p:ext uri="{BB962C8B-B14F-4D97-AF65-F5344CB8AC3E}">
        <p14:creationId xmlns:p14="http://schemas.microsoft.com/office/powerpoint/2010/main" val="3310924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193628" y="50634"/>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topic</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200820" y="50634"/>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err="1">
                  <a:solidFill>
                    <a:schemeClr val="bg2"/>
                  </a:solidFill>
                  <a:latin typeface="Tw Cen MT" panose="020B0602020104020603" pitchFamily="34" charset="0"/>
                </a:rPr>
                <a:t>Intriduction</a:t>
              </a:r>
              <a:r>
                <a:rPr lang="en-US" sz="3600" b="1" dirty="0">
                  <a:solidFill>
                    <a:schemeClr val="bg2"/>
                  </a:solidFill>
                  <a:latin typeface="Tw Cen MT" panose="020B0602020104020603" pitchFamily="34" charset="0"/>
                </a:rPr>
                <a:t>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609169" y="90389"/>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0588928" y="50634"/>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 </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0955589" y="50634"/>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391725" y="90389"/>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0528" y="2201876"/>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3" name="TextBox 2">
            <a:extLst>
              <a:ext uri="{FF2B5EF4-FFF2-40B4-BE49-F238E27FC236}">
                <a16:creationId xmlns:a16="http://schemas.microsoft.com/office/drawing/2014/main" id="{ABC7EFEC-15E7-9E2F-F4D7-D7DABCB8A0FC}"/>
              </a:ext>
            </a:extLst>
          </p:cNvPr>
          <p:cNvSpPr txBox="1"/>
          <p:nvPr/>
        </p:nvSpPr>
        <p:spPr>
          <a:xfrm>
            <a:off x="1830683" y="385488"/>
            <a:ext cx="9264333" cy="1692771"/>
          </a:xfrm>
          <a:prstGeom prst="rect">
            <a:avLst/>
          </a:prstGeom>
          <a:noFill/>
        </p:spPr>
        <p:txBody>
          <a:bodyPr wrap="square" rtlCol="0">
            <a:spAutoFit/>
          </a:bodyPr>
          <a:lstStyle/>
          <a:p>
            <a:pPr rtl="0">
              <a:spcBef>
                <a:spcPts val="1200"/>
              </a:spcBef>
              <a:spcAft>
                <a:spcPts val="1200"/>
              </a:spcAft>
            </a:pPr>
            <a:r>
              <a:rPr lang="en-US" sz="2000" b="1" i="0" u="none" strike="noStrike" dirty="0">
                <a:solidFill>
                  <a:srgbClr val="000000"/>
                </a:solidFill>
                <a:effectLst/>
                <a:latin typeface="Arial" panose="020B0604020202020204" pitchFamily="34" charset="0"/>
              </a:rPr>
              <a:t>Different Sensors used in drone</a:t>
            </a:r>
            <a:endParaRPr lang="en-US" sz="2000" b="1" dirty="0"/>
          </a:p>
          <a:p>
            <a:pPr rtl="0">
              <a:spcBef>
                <a:spcPts val="1200"/>
              </a:spcBef>
              <a:spcAft>
                <a:spcPts val="1200"/>
              </a:spcAft>
            </a:pPr>
            <a:r>
              <a:rPr lang="en-US" b="0" i="0" u="none" strike="noStrike" dirty="0">
                <a:solidFill>
                  <a:srgbClr val="000000"/>
                </a:solidFill>
                <a:effectLst/>
                <a:latin typeface="Arial" panose="020B0604020202020204" pitchFamily="34" charset="0"/>
              </a:rPr>
              <a:t>-Accelerometer</a:t>
            </a:r>
            <a:r>
              <a:rPr lang="en-US" dirty="0"/>
              <a:t>                                           -</a:t>
            </a:r>
            <a:r>
              <a:rPr lang="en-US" b="0" i="0" u="none" strike="noStrike" dirty="0">
                <a:solidFill>
                  <a:srgbClr val="000000"/>
                </a:solidFill>
                <a:effectLst/>
                <a:latin typeface="Arial" panose="020B0604020202020204" pitchFamily="34" charset="0"/>
              </a:rPr>
              <a:t>Barometer</a:t>
            </a:r>
          </a:p>
          <a:p>
            <a:pPr rtl="0">
              <a:spcBef>
                <a:spcPts val="1200"/>
              </a:spcBef>
              <a:spcAft>
                <a:spcPts val="1200"/>
              </a:spcAft>
            </a:pPr>
            <a:r>
              <a:rPr lang="en-US" b="0" i="0" u="none" strike="noStrike" dirty="0">
                <a:solidFill>
                  <a:srgbClr val="000000"/>
                </a:solidFill>
                <a:effectLst/>
                <a:latin typeface="Arial" panose="020B0604020202020204" pitchFamily="34" charset="0"/>
              </a:rPr>
              <a:t>-Gyro Sensor</a:t>
            </a:r>
            <a:r>
              <a:rPr lang="en-US" dirty="0"/>
              <a:t>                                               -</a:t>
            </a:r>
            <a:r>
              <a:rPr lang="en-US" b="0" i="0" u="none" strike="noStrike" dirty="0">
                <a:solidFill>
                  <a:srgbClr val="000000"/>
                </a:solidFill>
                <a:effectLst/>
                <a:latin typeface="Arial" panose="020B0604020202020204" pitchFamily="34" charset="0"/>
              </a:rPr>
              <a:t>Magnetometer</a:t>
            </a:r>
            <a:br>
              <a:rPr lang="en-US" sz="800" dirty="0"/>
            </a:br>
            <a:endParaRPr lang="en-IN" sz="800" dirty="0"/>
          </a:p>
        </p:txBody>
      </p:sp>
      <p:sp>
        <p:nvSpPr>
          <p:cNvPr id="5" name="TextBox 4">
            <a:extLst>
              <a:ext uri="{FF2B5EF4-FFF2-40B4-BE49-F238E27FC236}">
                <a16:creationId xmlns:a16="http://schemas.microsoft.com/office/drawing/2014/main" id="{0FD73DC7-3BF2-AA00-1DE0-C97D77918D24}"/>
              </a:ext>
            </a:extLst>
          </p:cNvPr>
          <p:cNvSpPr txBox="1"/>
          <p:nvPr/>
        </p:nvSpPr>
        <p:spPr>
          <a:xfrm>
            <a:off x="1788660" y="2642466"/>
            <a:ext cx="8155045" cy="1969770"/>
          </a:xfrm>
          <a:prstGeom prst="rect">
            <a:avLst/>
          </a:prstGeom>
          <a:noFill/>
        </p:spPr>
        <p:txBody>
          <a:bodyPr wrap="square" rtlCol="0">
            <a:spAutoFit/>
          </a:bodyPr>
          <a:lstStyle/>
          <a:p>
            <a:pPr rtl="0">
              <a:spcBef>
                <a:spcPts val="1200"/>
              </a:spcBef>
              <a:spcAft>
                <a:spcPts val="1200"/>
              </a:spcAft>
            </a:pPr>
            <a:r>
              <a:rPr lang="en-US" sz="2000" b="1" i="0" u="none" strike="noStrike" dirty="0">
                <a:solidFill>
                  <a:srgbClr val="000000"/>
                </a:solidFill>
                <a:effectLst/>
                <a:latin typeface="Arial" panose="020B0604020202020204" pitchFamily="34" charset="0"/>
              </a:rPr>
              <a:t>Different Motion in drone:</a:t>
            </a:r>
            <a:endParaRPr lang="en-US" sz="2000" b="1" dirty="0">
              <a:effectLst/>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Any type of motion can be described as combination of these three following motions</a:t>
            </a:r>
            <a:endParaRPr lang="en-US" b="0" dirty="0">
              <a:effectLst/>
            </a:endParaRPr>
          </a:p>
          <a:p>
            <a:br>
              <a:rPr lang="en-US" dirty="0"/>
            </a:br>
            <a:endParaRPr lang="en-IN" dirty="0"/>
          </a:p>
        </p:txBody>
      </p:sp>
      <p:pic>
        <p:nvPicPr>
          <p:cNvPr id="7" name="Picture 6">
            <a:extLst>
              <a:ext uri="{FF2B5EF4-FFF2-40B4-BE49-F238E27FC236}">
                <a16:creationId xmlns:a16="http://schemas.microsoft.com/office/drawing/2014/main" id="{8C3FD0D6-8692-084E-093C-DAC9C71C44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9281" y="3812150"/>
            <a:ext cx="3591219" cy="2743940"/>
          </a:xfrm>
          <a:prstGeom prst="rect">
            <a:avLst/>
          </a:prstGeom>
        </p:spPr>
      </p:pic>
    </p:spTree>
    <p:extLst>
      <p:ext uri="{BB962C8B-B14F-4D97-AF65-F5344CB8AC3E}">
        <p14:creationId xmlns:p14="http://schemas.microsoft.com/office/powerpoint/2010/main" val="1709753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193628" y="50634"/>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topic</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200820" y="50634"/>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err="1">
                  <a:solidFill>
                    <a:schemeClr val="bg2"/>
                  </a:solidFill>
                  <a:latin typeface="Tw Cen MT" panose="020B0602020104020603" pitchFamily="34" charset="0"/>
                </a:rPr>
                <a:t>Intriduction</a:t>
              </a:r>
              <a:r>
                <a:rPr lang="en-US" sz="3600" b="1" dirty="0">
                  <a:solidFill>
                    <a:schemeClr val="bg2"/>
                  </a:solidFill>
                  <a:latin typeface="Tw Cen MT" panose="020B0602020104020603" pitchFamily="34" charset="0"/>
                </a:rPr>
                <a:t>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609169" y="99914"/>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0588928" y="50634"/>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 </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0955589" y="50634"/>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391725" y="90389"/>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5840" y="2201876"/>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2" name="TextBox 1">
            <a:extLst>
              <a:ext uri="{FF2B5EF4-FFF2-40B4-BE49-F238E27FC236}">
                <a16:creationId xmlns:a16="http://schemas.microsoft.com/office/drawing/2014/main" id="{A30B6BCE-5DDE-D5B4-81E5-502490A4F58F}"/>
              </a:ext>
            </a:extLst>
          </p:cNvPr>
          <p:cNvSpPr txBox="1"/>
          <p:nvPr/>
        </p:nvSpPr>
        <p:spPr>
          <a:xfrm>
            <a:off x="3750584" y="167029"/>
            <a:ext cx="7029450" cy="954107"/>
          </a:xfrm>
          <a:prstGeom prst="rect">
            <a:avLst/>
          </a:prstGeom>
          <a:noFill/>
        </p:spPr>
        <p:txBody>
          <a:bodyPr wrap="square" rtlCol="0">
            <a:spAutoFit/>
          </a:bodyPr>
          <a:lstStyle/>
          <a:p>
            <a:pPr rtl="0">
              <a:spcBef>
                <a:spcPts val="1200"/>
              </a:spcBef>
              <a:spcAft>
                <a:spcPts val="0"/>
              </a:spcAft>
            </a:pPr>
            <a:r>
              <a:rPr lang="en-US" sz="2000" b="1" i="0" u="none" strike="noStrike" dirty="0">
                <a:solidFill>
                  <a:srgbClr val="313131"/>
                </a:solidFill>
                <a:effectLst/>
                <a:latin typeface="Arial" panose="020B0604020202020204" pitchFamily="34" charset="0"/>
              </a:rPr>
              <a:t>Important Blocks used in Control System part:-</a:t>
            </a:r>
            <a:endParaRPr lang="en-US" sz="2000" b="1" dirty="0">
              <a:effectLst/>
            </a:endParaRPr>
          </a:p>
          <a:p>
            <a:pPr indent="-228600" rtl="0">
              <a:spcBef>
                <a:spcPts val="0"/>
              </a:spcBef>
              <a:spcAft>
                <a:spcPts val="1200"/>
              </a:spcAft>
            </a:pPr>
            <a:br>
              <a:rPr lang="en-US" dirty="0"/>
            </a:br>
            <a:endParaRPr lang="en-IN" dirty="0"/>
          </a:p>
        </p:txBody>
      </p:sp>
      <p:pic>
        <p:nvPicPr>
          <p:cNvPr id="2050" name="Picture 2">
            <a:extLst>
              <a:ext uri="{FF2B5EF4-FFF2-40B4-BE49-F238E27FC236}">
                <a16:creationId xmlns:a16="http://schemas.microsoft.com/office/drawing/2014/main" id="{310B78C0-55A1-7711-855B-4AC5882A30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3488" y="847056"/>
            <a:ext cx="4545816" cy="20127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raphical user interface, text, application, chat or text message&#10;&#10;Description automatically generated">
            <a:extLst>
              <a:ext uri="{FF2B5EF4-FFF2-40B4-BE49-F238E27FC236}">
                <a16:creationId xmlns:a16="http://schemas.microsoft.com/office/drawing/2014/main" id="{A78D6D80-E9C2-B0A4-DCAF-583F72D8B1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1373" y="4229492"/>
            <a:ext cx="4312114" cy="1825850"/>
          </a:xfrm>
          <a:prstGeom prst="rect">
            <a:avLst/>
          </a:prstGeom>
        </p:spPr>
      </p:pic>
      <p:pic>
        <p:nvPicPr>
          <p:cNvPr id="9" name="Picture 8" descr="Timeline&#10;&#10;Description automatically generated">
            <a:extLst>
              <a:ext uri="{FF2B5EF4-FFF2-40B4-BE49-F238E27FC236}">
                <a16:creationId xmlns:a16="http://schemas.microsoft.com/office/drawing/2014/main" id="{198DC9CF-AFBC-9F61-06BB-DBB9E8D7D48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45024" y="1540704"/>
            <a:ext cx="3231160" cy="4031329"/>
          </a:xfrm>
          <a:prstGeom prst="rect">
            <a:avLst/>
          </a:prstGeom>
        </p:spPr>
      </p:pic>
    </p:spTree>
    <p:extLst>
      <p:ext uri="{BB962C8B-B14F-4D97-AF65-F5344CB8AC3E}">
        <p14:creationId xmlns:p14="http://schemas.microsoft.com/office/powerpoint/2010/main" val="1584749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193628" y="50634"/>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topic</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200820" y="50634"/>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What is IPR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609169" y="90389"/>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0588928" y="50634"/>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 </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0955589" y="50634"/>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391725" y="90389"/>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pic>
        <p:nvPicPr>
          <p:cNvPr id="5" name="Picture 4" descr="Graphical user interface, text, application&#10;&#10;Description automatically generated">
            <a:extLst>
              <a:ext uri="{FF2B5EF4-FFF2-40B4-BE49-F238E27FC236}">
                <a16:creationId xmlns:a16="http://schemas.microsoft.com/office/drawing/2014/main" id="{74C27CA6-0984-F48E-149F-D3880DE41D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78518" y="359667"/>
            <a:ext cx="3560705" cy="2716839"/>
          </a:xfrm>
          <a:prstGeom prst="rect">
            <a:avLst/>
          </a:prstGeom>
        </p:spPr>
      </p:pic>
      <p:pic>
        <p:nvPicPr>
          <p:cNvPr id="8" name="Picture 7" descr="Graphical user interface, text, application, chat or text message&#10;&#10;Description automatically generated">
            <a:extLst>
              <a:ext uri="{FF2B5EF4-FFF2-40B4-BE49-F238E27FC236}">
                <a16:creationId xmlns:a16="http://schemas.microsoft.com/office/drawing/2014/main" id="{B1F39E76-42F5-5F59-9E5B-6DFEDCEECA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68013" y="3559886"/>
            <a:ext cx="6447079" cy="2865368"/>
          </a:xfrm>
          <a:prstGeom prst="rect">
            <a:avLst/>
          </a:prstGeom>
        </p:spPr>
      </p:pic>
    </p:spTree>
    <p:extLst>
      <p:ext uri="{BB962C8B-B14F-4D97-AF65-F5344CB8AC3E}">
        <p14:creationId xmlns:p14="http://schemas.microsoft.com/office/powerpoint/2010/main" val="1248745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193628" y="50634"/>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topic</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200820" y="50634"/>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What is IPR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609169" y="90389"/>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0588928" y="50634"/>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 </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0955589" y="50634"/>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391725" y="90389"/>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3" name="TextBox 2">
            <a:extLst>
              <a:ext uri="{FF2B5EF4-FFF2-40B4-BE49-F238E27FC236}">
                <a16:creationId xmlns:a16="http://schemas.microsoft.com/office/drawing/2014/main" id="{9915B0AB-90AE-D847-369C-A03CC2773584}"/>
              </a:ext>
            </a:extLst>
          </p:cNvPr>
          <p:cNvSpPr txBox="1"/>
          <p:nvPr/>
        </p:nvSpPr>
        <p:spPr>
          <a:xfrm>
            <a:off x="1993488" y="643129"/>
            <a:ext cx="8625382" cy="2092881"/>
          </a:xfrm>
          <a:prstGeom prst="rect">
            <a:avLst/>
          </a:prstGeom>
          <a:noFill/>
        </p:spPr>
        <p:txBody>
          <a:bodyPr wrap="square" rtlCol="0">
            <a:spAutoFit/>
          </a:bodyPr>
          <a:lstStyle/>
          <a:p>
            <a:pPr indent="-228600" rtl="0">
              <a:spcBef>
                <a:spcPts val="1200"/>
              </a:spcBef>
              <a:spcAft>
                <a:spcPts val="0"/>
              </a:spcAft>
            </a:pPr>
            <a:r>
              <a:rPr lang="en-US" sz="1800" b="0" i="0" u="none" strike="noStrike" dirty="0">
                <a:solidFill>
                  <a:srgbClr val="313131"/>
                </a:solidFill>
                <a:effectLst/>
                <a:latin typeface="Arial" panose="020B0604020202020204" pitchFamily="34" charset="0"/>
              </a:rPr>
              <a:t> </a:t>
            </a:r>
            <a:r>
              <a:rPr lang="en-US" sz="2400" b="1" i="0" u="none" strike="noStrike" dirty="0">
                <a:solidFill>
                  <a:srgbClr val="313131"/>
                </a:solidFill>
                <a:effectLst/>
                <a:latin typeface="Arial" panose="020B0604020202020204" pitchFamily="34" charset="0"/>
              </a:rPr>
              <a:t>Commonly used filters :</a:t>
            </a:r>
          </a:p>
          <a:p>
            <a:pPr indent="-228600" rtl="0">
              <a:spcBef>
                <a:spcPts val="1200"/>
              </a:spcBef>
              <a:spcAft>
                <a:spcPts val="0"/>
              </a:spcAft>
            </a:pPr>
            <a:endParaRPr lang="en-US" sz="2400" b="1" dirty="0">
              <a:effectLst/>
            </a:endParaRPr>
          </a:p>
          <a:p>
            <a:pPr rtl="0">
              <a:spcBef>
                <a:spcPts val="0"/>
              </a:spcBef>
              <a:spcAft>
                <a:spcPts val="0"/>
              </a:spcAft>
            </a:pPr>
            <a:r>
              <a:rPr lang="en-US" sz="1800" b="0" i="0" u="none" strike="noStrike" dirty="0">
                <a:solidFill>
                  <a:srgbClr val="313131"/>
                </a:solidFill>
                <a:effectLst/>
                <a:latin typeface="Times New Roman" panose="02020603050405020304" pitchFamily="18" charset="0"/>
              </a:rPr>
              <a:t> </a:t>
            </a:r>
            <a:r>
              <a:rPr lang="en-US" sz="1800" b="0" i="0" u="none" strike="noStrike" dirty="0">
                <a:solidFill>
                  <a:srgbClr val="313131"/>
                </a:solidFill>
                <a:effectLst/>
                <a:latin typeface="Arial" panose="020B0604020202020204" pitchFamily="34" charset="0"/>
              </a:rPr>
              <a:t>Complementary Filter- It is used for estimation of altitude, roll, </a:t>
            </a:r>
          </a:p>
          <a:p>
            <a:pPr rtl="0">
              <a:spcBef>
                <a:spcPts val="0"/>
              </a:spcBef>
              <a:spcAft>
                <a:spcPts val="0"/>
              </a:spcAft>
            </a:pPr>
            <a:r>
              <a:rPr lang="en-US" sz="1800" b="0" i="0" u="none" strike="noStrike" dirty="0">
                <a:solidFill>
                  <a:srgbClr val="313131"/>
                </a:solidFill>
                <a:effectLst/>
                <a:latin typeface="Arial" panose="020B0604020202020204" pitchFamily="34" charset="0"/>
              </a:rPr>
              <a:t> pitch and yaw angles.</a:t>
            </a:r>
          </a:p>
          <a:p>
            <a:pPr rtl="0">
              <a:spcBef>
                <a:spcPts val="0"/>
              </a:spcBef>
              <a:spcAft>
                <a:spcPts val="0"/>
              </a:spcAft>
            </a:pPr>
            <a:endParaRPr lang="en-US" b="0" dirty="0">
              <a:effectLst/>
            </a:endParaRPr>
          </a:p>
          <a:p>
            <a:r>
              <a:rPr lang="en-US" sz="1800" b="0" i="0" u="none" strike="noStrike" dirty="0">
                <a:solidFill>
                  <a:srgbClr val="313131"/>
                </a:solidFill>
                <a:effectLst/>
                <a:latin typeface="Times New Roman" panose="02020603050405020304" pitchFamily="18" charset="0"/>
              </a:rPr>
              <a:t> </a:t>
            </a:r>
            <a:r>
              <a:rPr lang="en-US" sz="1800" b="0" i="0" u="none" strike="noStrike" dirty="0">
                <a:solidFill>
                  <a:srgbClr val="313131"/>
                </a:solidFill>
                <a:effectLst/>
                <a:latin typeface="Arial" panose="020B0604020202020204" pitchFamily="34" charset="0"/>
              </a:rPr>
              <a:t>Kalman Filters- It is used for </a:t>
            </a:r>
            <a:r>
              <a:rPr lang="en-US" sz="1800" b="0" i="0" u="none" strike="noStrike" dirty="0">
                <a:solidFill>
                  <a:srgbClr val="212121"/>
                </a:solidFill>
                <a:effectLst/>
                <a:latin typeface="Roboto" panose="02000000000000000000" pitchFamily="2" charset="0"/>
              </a:rPr>
              <a:t>estimation of position and velocity.</a:t>
            </a:r>
            <a:endParaRPr lang="en-IN" dirty="0"/>
          </a:p>
        </p:txBody>
      </p:sp>
      <p:pic>
        <p:nvPicPr>
          <p:cNvPr id="5" name="Picture 4">
            <a:extLst>
              <a:ext uri="{FF2B5EF4-FFF2-40B4-BE49-F238E27FC236}">
                <a16:creationId xmlns:a16="http://schemas.microsoft.com/office/drawing/2014/main" id="{5CE3F003-3CF9-4AE0-9354-1150467800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67964" y="2920723"/>
            <a:ext cx="5279819" cy="3383025"/>
          </a:xfrm>
          <a:prstGeom prst="rect">
            <a:avLst/>
          </a:prstGeom>
        </p:spPr>
      </p:pic>
    </p:spTree>
    <p:extLst>
      <p:ext uri="{BB962C8B-B14F-4D97-AF65-F5344CB8AC3E}">
        <p14:creationId xmlns:p14="http://schemas.microsoft.com/office/powerpoint/2010/main" val="163301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202245" y="0"/>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topic</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157733" y="0"/>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What is IPR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583317" y="0"/>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975883" y="0"/>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materials</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401296" y="-19877"/>
            <a:ext cx="12192000" cy="6858000"/>
            <a:chOff x="1" y="-59631"/>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59631"/>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474760" y="19877"/>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2" name="TextBox 1">
            <a:extLst>
              <a:ext uri="{FF2B5EF4-FFF2-40B4-BE49-F238E27FC236}">
                <a16:creationId xmlns:a16="http://schemas.microsoft.com/office/drawing/2014/main" id="{B6D1FB3E-C576-4BA4-98B4-A3CB3CEFBC2A}"/>
              </a:ext>
            </a:extLst>
          </p:cNvPr>
          <p:cNvSpPr txBox="1"/>
          <p:nvPr/>
        </p:nvSpPr>
        <p:spPr>
          <a:xfrm>
            <a:off x="1304925" y="352425"/>
            <a:ext cx="8436946" cy="2308324"/>
          </a:xfrm>
          <a:prstGeom prst="rect">
            <a:avLst/>
          </a:prstGeom>
          <a:noFill/>
        </p:spPr>
        <p:txBody>
          <a:bodyPr wrap="square" rtlCol="0">
            <a:spAutoFit/>
          </a:bodyPr>
          <a:lstStyle/>
          <a:p>
            <a:pPr rtl="0">
              <a:spcBef>
                <a:spcPts val="0"/>
              </a:spcBef>
              <a:spcAft>
                <a:spcPts val="0"/>
              </a:spcAft>
            </a:pPr>
            <a:r>
              <a:rPr lang="en-US" sz="1800" b="1" i="0" u="none" strike="noStrike" dirty="0">
                <a:solidFill>
                  <a:srgbClr val="000000"/>
                </a:solidFill>
                <a:effectLst/>
                <a:latin typeface="Times New Roman" panose="02020603050405020304" pitchFamily="18" charset="0"/>
              </a:rPr>
              <a:t>Learnings:</a:t>
            </a: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PID Controllers and its tuning</a:t>
            </a: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Image processing: Hough transform, vision based path following concepts, image Binarization</a:t>
            </a: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State Machine Diagram with the help of </a:t>
            </a:r>
            <a:r>
              <a:rPr lang="en-US" sz="1800" b="0" i="0" u="none" strike="noStrike" dirty="0" err="1">
                <a:solidFill>
                  <a:srgbClr val="000000"/>
                </a:solidFill>
                <a:effectLst/>
                <a:latin typeface="Times New Roman" panose="02020603050405020304" pitchFamily="18" charset="0"/>
              </a:rPr>
              <a:t>stateflow</a:t>
            </a:r>
            <a:r>
              <a:rPr lang="en-US" sz="1800" b="0" i="0" u="none" strike="noStrike" dirty="0">
                <a:solidFill>
                  <a:srgbClr val="000000"/>
                </a:solidFill>
                <a:effectLst/>
                <a:latin typeface="Times New Roman" panose="02020603050405020304" pitchFamily="18" charset="0"/>
              </a:rPr>
              <a:t> , Different sensors like accelerometer, barometer, </a:t>
            </a:r>
            <a:r>
              <a:rPr lang="en-US" sz="1800" b="0" i="0" u="none" strike="noStrike" dirty="0" err="1">
                <a:solidFill>
                  <a:srgbClr val="000000"/>
                </a:solidFill>
                <a:effectLst/>
                <a:latin typeface="Times New Roman" panose="02020603050405020304" pitchFamily="18" charset="0"/>
              </a:rPr>
              <a:t>gyrosensor</a:t>
            </a:r>
            <a:r>
              <a:rPr lang="en-US" sz="1800" b="0" i="0" u="none" strike="noStrike" dirty="0">
                <a:solidFill>
                  <a:srgbClr val="000000"/>
                </a:solidFill>
                <a:effectLst/>
                <a:latin typeface="Times New Roman" panose="02020603050405020304" pitchFamily="18" charset="0"/>
              </a:rPr>
              <a:t> , Magnetometer, IMU</a:t>
            </a:r>
            <a:endParaRPr lang="en-US" b="0" dirty="0">
              <a:effectLst/>
            </a:endParaRPr>
          </a:p>
          <a:p>
            <a:br>
              <a:rPr lang="en-US" dirty="0"/>
            </a:br>
            <a:endParaRPr lang="en-IN" dirty="0"/>
          </a:p>
        </p:txBody>
      </p:sp>
      <p:sp>
        <p:nvSpPr>
          <p:cNvPr id="3" name="TextBox 2">
            <a:extLst>
              <a:ext uri="{FF2B5EF4-FFF2-40B4-BE49-F238E27FC236}">
                <a16:creationId xmlns:a16="http://schemas.microsoft.com/office/drawing/2014/main" id="{93CC2781-9255-9F0C-C22C-137DA3231F0F}"/>
              </a:ext>
            </a:extLst>
          </p:cNvPr>
          <p:cNvSpPr txBox="1"/>
          <p:nvPr/>
        </p:nvSpPr>
        <p:spPr>
          <a:xfrm>
            <a:off x="1304925" y="2660749"/>
            <a:ext cx="7614666" cy="2031325"/>
          </a:xfrm>
          <a:prstGeom prst="rect">
            <a:avLst/>
          </a:prstGeom>
          <a:noFill/>
        </p:spPr>
        <p:txBody>
          <a:bodyPr wrap="square" rtlCol="0">
            <a:spAutoFit/>
          </a:bodyPr>
          <a:lstStyle/>
          <a:p>
            <a:pPr rtl="0">
              <a:spcBef>
                <a:spcPts val="0"/>
              </a:spcBef>
              <a:spcAft>
                <a:spcPts val="0"/>
              </a:spcAft>
            </a:pPr>
            <a:r>
              <a:rPr lang="en-US" sz="1800" b="1" i="0" u="none" strike="noStrike" dirty="0">
                <a:solidFill>
                  <a:srgbClr val="000000"/>
                </a:solidFill>
                <a:effectLst/>
                <a:latin typeface="Times New Roman" panose="02020603050405020304" pitchFamily="18" charset="0"/>
              </a:rPr>
              <a:t>Further scope of improvements:</a:t>
            </a: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-&gt; There are some noise at the turnings of the path which can be eliminated i.e., it can be made more smooth.</a:t>
            </a: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-&gt; It can be modelled to fly in an environment having obstacles in the form of buildings.</a:t>
            </a:r>
            <a:endParaRPr lang="en-US" b="0" dirty="0">
              <a:effectLst/>
            </a:endParaRPr>
          </a:p>
          <a:p>
            <a:br>
              <a:rPr lang="en-US" dirty="0"/>
            </a:br>
            <a:endParaRPr lang="en-IN" dirty="0"/>
          </a:p>
        </p:txBody>
      </p:sp>
    </p:spTree>
    <p:extLst>
      <p:ext uri="{BB962C8B-B14F-4D97-AF65-F5344CB8AC3E}">
        <p14:creationId xmlns:p14="http://schemas.microsoft.com/office/powerpoint/2010/main" val="448402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210196" y="39754"/>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project</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62222" y="15902"/>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problem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85752" y="63606"/>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210196" y="-23852"/>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materials</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381700" y="-73230"/>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working 1</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765" y="-73230"/>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References</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2" name="TextBox 1">
            <a:extLst>
              <a:ext uri="{FF2B5EF4-FFF2-40B4-BE49-F238E27FC236}">
                <a16:creationId xmlns:a16="http://schemas.microsoft.com/office/drawing/2014/main" id="{5E26615B-FD11-B9E9-98FC-CA28929C28BC}"/>
              </a:ext>
            </a:extLst>
          </p:cNvPr>
          <p:cNvSpPr txBox="1"/>
          <p:nvPr/>
        </p:nvSpPr>
        <p:spPr>
          <a:xfrm>
            <a:off x="277786" y="327974"/>
            <a:ext cx="8882743" cy="3724096"/>
          </a:xfrm>
          <a:prstGeom prst="rect">
            <a:avLst/>
          </a:prstGeom>
          <a:noFill/>
        </p:spPr>
        <p:txBody>
          <a:bodyPr wrap="square" rtlCol="0">
            <a:spAutoFit/>
          </a:bodyPr>
          <a:lstStyle/>
          <a:p>
            <a:pPr rtl="0">
              <a:spcBef>
                <a:spcPts val="0"/>
              </a:spcBef>
              <a:spcAft>
                <a:spcPts val="0"/>
              </a:spcAft>
            </a:pPr>
            <a:r>
              <a:rPr lang="en-IN" sz="2000" b="1" i="0" u="none" strike="noStrike" dirty="0">
                <a:solidFill>
                  <a:srgbClr val="000000"/>
                </a:solidFill>
                <a:effectLst/>
                <a:latin typeface="Times New Roman" panose="02020603050405020304" pitchFamily="18" charset="0"/>
              </a:rPr>
              <a:t>References:</a:t>
            </a:r>
            <a:endParaRPr lang="en-IN" sz="2000"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-&gt; </a:t>
            </a:r>
            <a:r>
              <a:rPr lang="en-IN" sz="1800" b="0" i="0" u="none" strike="noStrike" dirty="0" err="1">
                <a:solidFill>
                  <a:srgbClr val="000000"/>
                </a:solidFill>
                <a:effectLst/>
                <a:latin typeface="Times New Roman" panose="02020603050405020304" pitchFamily="18" charset="0"/>
              </a:rPr>
              <a:t>Mathworks</a:t>
            </a:r>
            <a:endParaRPr lang="en-IN"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-&gt; Model-based Design of a Line-tracking Algorithm for a Low-cost Mini Drone</a:t>
            </a:r>
          </a:p>
          <a:p>
            <a:pPr rtl="0">
              <a:spcBef>
                <a:spcPts val="0"/>
              </a:spcBef>
              <a:spcAft>
                <a:spcPts val="0"/>
              </a:spcAft>
            </a:pPr>
            <a:r>
              <a:rPr lang="en-IN" sz="1800" b="0" i="0" u="none" strike="noStrike" dirty="0">
                <a:solidFill>
                  <a:srgbClr val="000000"/>
                </a:solidFill>
                <a:effectLst/>
                <a:latin typeface="Times New Roman" panose="02020603050405020304" pitchFamily="18" charset="0"/>
              </a:rPr>
              <a:t>    through   Vision-based Control by </a:t>
            </a:r>
            <a:r>
              <a:rPr lang="en-IN" sz="1800" b="1" i="0" u="none" strike="noStrike" dirty="0">
                <a:solidFill>
                  <a:srgbClr val="000000"/>
                </a:solidFill>
                <a:effectLst/>
                <a:latin typeface="Times New Roman" panose="02020603050405020304" pitchFamily="18" charset="0"/>
              </a:rPr>
              <a:t>PAOLO CEPPI</a:t>
            </a:r>
            <a:endParaRPr lang="en-IN"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-&gt; A Vision-Based Algorithm for a Path Following Problem by </a:t>
            </a:r>
            <a:r>
              <a:rPr lang="en-IN" sz="1800" b="1" i="0" u="none" strike="noStrike" dirty="0" err="1">
                <a:solidFill>
                  <a:srgbClr val="000000"/>
                </a:solidFill>
                <a:effectLst/>
                <a:latin typeface="Times New Roman" panose="02020603050405020304" pitchFamily="18" charset="0"/>
              </a:rPr>
              <a:t>Terlizzi</a:t>
            </a:r>
            <a:r>
              <a:rPr lang="en-IN" sz="1800" b="1" i="0" u="none" strike="noStrike" dirty="0">
                <a:solidFill>
                  <a:srgbClr val="000000"/>
                </a:solidFill>
                <a:effectLst/>
                <a:latin typeface="Times New Roman" panose="02020603050405020304" pitchFamily="18" charset="0"/>
              </a:rPr>
              <a:t>, Mario, and </a:t>
            </a:r>
            <a:r>
              <a:rPr lang="en-IN" sz="1800" b="1" i="0" u="none" strike="noStrike" dirty="0" err="1">
                <a:solidFill>
                  <a:srgbClr val="000000"/>
                </a:solidFill>
                <a:effectLst/>
                <a:latin typeface="Times New Roman" panose="02020603050405020304" pitchFamily="18" charset="0"/>
              </a:rPr>
              <a:t>Silano</a:t>
            </a:r>
            <a:r>
              <a:rPr lang="en-IN" sz="1800" b="1" i="0" u="none" strike="noStrike" dirty="0">
                <a:solidFill>
                  <a:srgbClr val="000000"/>
                </a:solidFill>
                <a:effectLst/>
                <a:latin typeface="Times New Roman" panose="02020603050405020304" pitchFamily="18" charset="0"/>
              </a:rPr>
              <a:t>,</a:t>
            </a:r>
          </a:p>
          <a:p>
            <a:pPr rtl="0">
              <a:spcBef>
                <a:spcPts val="0"/>
              </a:spcBef>
              <a:spcAft>
                <a:spcPts val="0"/>
              </a:spcAft>
            </a:pPr>
            <a:r>
              <a:rPr lang="en-IN" sz="1800" b="1" i="0" u="none" strike="noStrike" dirty="0">
                <a:solidFill>
                  <a:srgbClr val="000000"/>
                </a:solidFill>
                <a:effectLst/>
                <a:latin typeface="Times New Roman" panose="02020603050405020304" pitchFamily="18" charset="0"/>
              </a:rPr>
              <a:t>    Giuseppe and Russo, Luigi and Muhammad, </a:t>
            </a:r>
            <a:r>
              <a:rPr lang="en-IN" sz="1800" b="1" i="0" u="none" strike="noStrike" dirty="0" err="1">
                <a:solidFill>
                  <a:srgbClr val="000000"/>
                </a:solidFill>
                <a:effectLst/>
                <a:latin typeface="Times New Roman" panose="02020603050405020304" pitchFamily="18" charset="0"/>
              </a:rPr>
              <a:t>Aatif</a:t>
            </a:r>
            <a:r>
              <a:rPr lang="en-IN" sz="1800" b="1" i="0" u="none" strike="noStrike" dirty="0">
                <a:solidFill>
                  <a:srgbClr val="000000"/>
                </a:solidFill>
                <a:effectLst/>
                <a:latin typeface="Times New Roman" panose="02020603050405020304" pitchFamily="18" charset="0"/>
              </a:rPr>
              <a:t> and </a:t>
            </a:r>
            <a:r>
              <a:rPr lang="en-IN" sz="1800" b="1" i="0" u="none" strike="noStrike" dirty="0" err="1">
                <a:solidFill>
                  <a:srgbClr val="000000"/>
                </a:solidFill>
                <a:effectLst/>
                <a:latin typeface="Times New Roman" panose="02020603050405020304" pitchFamily="18" charset="0"/>
              </a:rPr>
              <a:t>Basiri</a:t>
            </a:r>
            <a:r>
              <a:rPr lang="en-IN" sz="1800" b="1" i="0" u="none" strike="noStrike" dirty="0">
                <a:solidFill>
                  <a:srgbClr val="000000"/>
                </a:solidFill>
                <a:effectLst/>
                <a:latin typeface="Times New Roman" panose="02020603050405020304" pitchFamily="18" charset="0"/>
              </a:rPr>
              <a:t>, Amin and </a:t>
            </a:r>
            <a:r>
              <a:rPr lang="en-IN" sz="1800" b="1" i="0" u="none" strike="noStrike" dirty="0" err="1">
                <a:solidFill>
                  <a:srgbClr val="000000"/>
                </a:solidFill>
                <a:effectLst/>
                <a:latin typeface="Times New Roman" panose="02020603050405020304" pitchFamily="18" charset="0"/>
              </a:rPr>
              <a:t>Mariani</a:t>
            </a:r>
            <a:r>
              <a:rPr lang="en-IN" sz="1800" b="1" i="0" u="none" strike="noStrike" dirty="0">
                <a:solidFill>
                  <a:srgbClr val="000000"/>
                </a:solidFill>
                <a:effectLst/>
                <a:latin typeface="Times New Roman" panose="02020603050405020304" pitchFamily="18" charset="0"/>
              </a:rPr>
              <a:t>,</a:t>
            </a:r>
          </a:p>
          <a:p>
            <a:pPr rtl="0">
              <a:spcBef>
                <a:spcPts val="0"/>
              </a:spcBef>
              <a:spcAft>
                <a:spcPts val="0"/>
              </a:spcAft>
            </a:pPr>
            <a:r>
              <a:rPr lang="en-IN" sz="1800" b="1" i="0" u="none" strike="noStrike" dirty="0">
                <a:solidFill>
                  <a:srgbClr val="000000"/>
                </a:solidFill>
                <a:effectLst/>
                <a:latin typeface="Times New Roman" panose="02020603050405020304" pitchFamily="18" charset="0"/>
              </a:rPr>
              <a:t>    Valerio and </a:t>
            </a:r>
            <a:r>
              <a:rPr lang="en-IN" sz="1800" b="1" i="0" u="none" strike="noStrike" dirty="0" err="1">
                <a:solidFill>
                  <a:srgbClr val="000000"/>
                </a:solidFill>
                <a:effectLst/>
                <a:latin typeface="Times New Roman" panose="02020603050405020304" pitchFamily="18" charset="0"/>
              </a:rPr>
              <a:t>Iannelli</a:t>
            </a:r>
            <a:r>
              <a:rPr lang="en-IN" sz="1800" b="1" i="0" u="none" strike="noStrike" dirty="0">
                <a:solidFill>
                  <a:srgbClr val="000000"/>
                </a:solidFill>
                <a:effectLst/>
                <a:latin typeface="Times New Roman" panose="02020603050405020304" pitchFamily="18" charset="0"/>
              </a:rPr>
              <a:t>, Luigi and </a:t>
            </a:r>
            <a:r>
              <a:rPr lang="en-IN" sz="1800" b="1" i="0" u="none" strike="noStrike" dirty="0" err="1">
                <a:solidFill>
                  <a:srgbClr val="000000"/>
                </a:solidFill>
                <a:effectLst/>
                <a:latin typeface="Times New Roman" panose="02020603050405020304" pitchFamily="18" charset="0"/>
              </a:rPr>
              <a:t>Glielmo</a:t>
            </a:r>
            <a:r>
              <a:rPr lang="en-IN" sz="1800" b="1" i="0" u="none" strike="noStrike" dirty="0">
                <a:solidFill>
                  <a:srgbClr val="000000"/>
                </a:solidFill>
                <a:effectLst/>
                <a:latin typeface="Times New Roman" panose="02020603050405020304" pitchFamily="18" charset="0"/>
              </a:rPr>
              <a:t>, Luigi</a:t>
            </a:r>
            <a:r>
              <a:rPr lang="en-IN" sz="1800" b="0" i="0" u="none" strike="noStrike" dirty="0">
                <a:solidFill>
                  <a:srgbClr val="000000"/>
                </a:solidFill>
                <a:effectLst/>
                <a:latin typeface="Times New Roman" panose="02020603050405020304" pitchFamily="18" charset="0"/>
              </a:rPr>
              <a:t>, IEEE</a:t>
            </a:r>
            <a:endParaRPr lang="en-IN"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-&gt; </a:t>
            </a:r>
            <a:r>
              <a:rPr lang="en-IN" sz="1800" b="0" i="0" u="none" strike="noStrike" dirty="0" err="1">
                <a:solidFill>
                  <a:srgbClr val="000000"/>
                </a:solidFill>
                <a:effectLst/>
                <a:latin typeface="Times New Roman" panose="02020603050405020304" pitchFamily="18" charset="0"/>
              </a:rPr>
              <a:t>ATL_Drone_Module</a:t>
            </a:r>
            <a:r>
              <a:rPr lang="en-IN" sz="1800" b="0" i="0" u="none" strike="noStrike" dirty="0">
                <a:solidFill>
                  <a:srgbClr val="000000"/>
                </a:solidFill>
                <a:effectLst/>
                <a:latin typeface="Times New Roman" panose="02020603050405020304" pitchFamily="18" charset="0"/>
              </a:rPr>
              <a:t> - Get, Set, Fly! - </a:t>
            </a:r>
            <a:r>
              <a:rPr lang="en-IN" sz="1800" b="1" i="0" u="none" strike="noStrike" dirty="0" err="1">
                <a:solidFill>
                  <a:srgbClr val="000000"/>
                </a:solidFill>
                <a:effectLst/>
                <a:latin typeface="Times New Roman" panose="02020603050405020304" pitchFamily="18" charset="0"/>
              </a:rPr>
              <a:t>Dr.</a:t>
            </a:r>
            <a:r>
              <a:rPr lang="en-IN" sz="1800" b="1" i="0" u="none" strike="noStrike" dirty="0">
                <a:solidFill>
                  <a:srgbClr val="000000"/>
                </a:solidFill>
                <a:effectLst/>
                <a:latin typeface="Times New Roman" panose="02020603050405020304" pitchFamily="18" charset="0"/>
              </a:rPr>
              <a:t> Ayesha Chaudhary</a:t>
            </a:r>
            <a:r>
              <a:rPr lang="en-IN" sz="1800" b="0" i="0" u="none" strike="noStrike" dirty="0">
                <a:solidFill>
                  <a:srgbClr val="000000"/>
                </a:solidFill>
                <a:effectLst/>
                <a:latin typeface="Times New Roman" panose="02020603050405020304" pitchFamily="18" charset="0"/>
              </a:rPr>
              <a:t>, Atal Innovation Mission,</a:t>
            </a:r>
          </a:p>
          <a:p>
            <a:pPr rtl="0">
              <a:spcBef>
                <a:spcPts val="0"/>
              </a:spcBef>
              <a:spcAft>
                <a:spcPts val="0"/>
              </a:spcAft>
            </a:pPr>
            <a:r>
              <a:rPr lang="en-IN" dirty="0">
                <a:solidFill>
                  <a:srgbClr val="000000"/>
                </a:solidFill>
                <a:latin typeface="Times New Roman" panose="02020603050405020304" pitchFamily="18" charset="0"/>
              </a:rPr>
              <a:t>   </a:t>
            </a:r>
            <a:r>
              <a:rPr lang="en-IN" sz="1800" b="0" i="0" u="none" strike="noStrike" dirty="0">
                <a:solidFill>
                  <a:srgbClr val="000000"/>
                </a:solidFill>
                <a:effectLst/>
                <a:latin typeface="Times New Roman" panose="02020603050405020304" pitchFamily="18" charset="0"/>
              </a:rPr>
              <a:t> NITI Aayog.</a:t>
            </a:r>
            <a:endParaRPr lang="en-IN"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-&gt; Wikipedia, Quora, </a:t>
            </a:r>
            <a:r>
              <a:rPr lang="en-IN" sz="1800" b="0" i="0" u="none" strike="noStrike" dirty="0" err="1">
                <a:solidFill>
                  <a:srgbClr val="000000"/>
                </a:solidFill>
                <a:effectLst/>
                <a:latin typeface="Times New Roman" panose="02020603050405020304" pitchFamily="18" charset="0"/>
              </a:rPr>
              <a:t>Researchgate</a:t>
            </a:r>
            <a:endParaRPr lang="en-IN" b="0" dirty="0">
              <a:effectLst/>
            </a:endParaRPr>
          </a:p>
          <a:p>
            <a:pPr algn="ctr" rtl="0">
              <a:spcBef>
                <a:spcPts val="0"/>
              </a:spcBef>
              <a:spcAft>
                <a:spcPts val="0"/>
              </a:spcAft>
            </a:pPr>
            <a:br>
              <a:rPr lang="en-IN" b="0" dirty="0">
                <a:effectLst/>
              </a:rPr>
            </a:br>
            <a:br>
              <a:rPr lang="en-IN" dirty="0"/>
            </a:br>
            <a:endParaRPr lang="en-IN" dirty="0"/>
          </a:p>
        </p:txBody>
      </p:sp>
      <p:sp>
        <p:nvSpPr>
          <p:cNvPr id="3" name="TextBox 2">
            <a:extLst>
              <a:ext uri="{FF2B5EF4-FFF2-40B4-BE49-F238E27FC236}">
                <a16:creationId xmlns:a16="http://schemas.microsoft.com/office/drawing/2014/main" id="{A2CE07CF-A0E5-87B4-08AB-D25B65453995}"/>
              </a:ext>
            </a:extLst>
          </p:cNvPr>
          <p:cNvSpPr txBox="1"/>
          <p:nvPr/>
        </p:nvSpPr>
        <p:spPr>
          <a:xfrm>
            <a:off x="2578104" y="5535838"/>
            <a:ext cx="7456184" cy="861774"/>
          </a:xfrm>
          <a:prstGeom prst="rect">
            <a:avLst/>
          </a:prstGeom>
          <a:noFill/>
        </p:spPr>
        <p:txBody>
          <a:bodyPr wrap="square" rtlCol="0">
            <a:spAutoFit/>
          </a:bodyPr>
          <a:lstStyle/>
          <a:p>
            <a:r>
              <a:rPr lang="en-IN" sz="3200" b="1" i="0" u="none" strike="noStrike" dirty="0">
                <a:solidFill>
                  <a:srgbClr val="000000"/>
                </a:solidFill>
                <a:effectLst/>
                <a:latin typeface="Times New Roman" panose="02020603050405020304" pitchFamily="18" charset="0"/>
              </a:rPr>
              <a:t>Thank you for your time and patience.</a:t>
            </a:r>
            <a:endParaRPr lang="en-IN" sz="3200" b="0" dirty="0">
              <a:effectLst/>
            </a:endParaRPr>
          </a:p>
          <a:p>
            <a:endParaRPr lang="en-IN" dirty="0"/>
          </a:p>
        </p:txBody>
      </p:sp>
    </p:spTree>
    <p:extLst>
      <p:ext uri="{BB962C8B-B14F-4D97-AF65-F5344CB8AC3E}">
        <p14:creationId xmlns:p14="http://schemas.microsoft.com/office/powerpoint/2010/main" val="2846177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79270" y="10160"/>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81173"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topic</a:t>
              </a:r>
              <a:endParaRPr lang="en-IN" sz="36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8953270" y="0"/>
            <a:ext cx="12263738" cy="6858000"/>
            <a:chOff x="1" y="0"/>
            <a:chExt cx="12263738"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475921" y="3115994"/>
              <a:ext cx="292930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Introduction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12614032" y="0"/>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3197764" y="0"/>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materials</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3792683" y="0"/>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working 1</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4421722" y="0"/>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working 2</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115" name="TextBox 114">
            <a:extLst>
              <a:ext uri="{FF2B5EF4-FFF2-40B4-BE49-F238E27FC236}">
                <a16:creationId xmlns:a16="http://schemas.microsoft.com/office/drawing/2014/main" id="{B83E651A-6C6E-4367-86F3-78AB56721335}"/>
              </a:ext>
            </a:extLst>
          </p:cNvPr>
          <p:cNvSpPr txBox="1"/>
          <p:nvPr/>
        </p:nvSpPr>
        <p:spPr>
          <a:xfrm>
            <a:off x="957742" y="588811"/>
            <a:ext cx="10670267" cy="1569660"/>
          </a:xfrm>
          <a:prstGeom prst="rect">
            <a:avLst/>
          </a:prstGeom>
          <a:noFill/>
        </p:spPr>
        <p:txBody>
          <a:bodyPr wrap="square" rtlCol="0">
            <a:spAutoFit/>
          </a:bodyPr>
          <a:lstStyle/>
          <a:p>
            <a:pPr algn="ctr"/>
            <a:r>
              <a:rPr lang="en-US" sz="9600" b="1" dirty="0">
                <a:solidFill>
                  <a:schemeClr val="tx1">
                    <a:lumMod val="75000"/>
                    <a:lumOff val="25000"/>
                  </a:schemeClr>
                </a:solidFill>
                <a:latin typeface="Tw Cen MT" panose="020B0602020104020603" pitchFamily="34" charset="0"/>
                <a:cs typeface="Times New Roman" panose="02020603050405020304" pitchFamily="18" charset="0"/>
              </a:rPr>
              <a:t>        </a:t>
            </a:r>
            <a:r>
              <a:rPr lang="en-US" sz="8000" b="1" dirty="0">
                <a:solidFill>
                  <a:schemeClr val="tx1">
                    <a:lumMod val="75000"/>
                    <a:lumOff val="25000"/>
                  </a:schemeClr>
                </a:solidFill>
                <a:latin typeface="Tw Cen MT" panose="020B0602020104020603" pitchFamily="34" charset="0"/>
                <a:cs typeface="Times New Roman" panose="02020603050405020304" pitchFamily="18" charset="0"/>
              </a:rPr>
              <a:t>ARIES PROJECT </a:t>
            </a:r>
            <a:endParaRPr lang="en-IN" sz="1600" b="1" dirty="0">
              <a:solidFill>
                <a:schemeClr val="tx1">
                  <a:lumMod val="75000"/>
                  <a:lumOff val="25000"/>
                </a:schemeClr>
              </a:solidFill>
              <a:latin typeface="Tw Cen MT" panose="020B0602020104020603" pitchFamily="34" charset="0"/>
              <a:cs typeface="Times New Roman" panose="02020603050405020304" pitchFamily="18" charset="0"/>
            </a:endParaRPr>
          </a:p>
        </p:txBody>
      </p:sp>
      <p:grpSp>
        <p:nvGrpSpPr>
          <p:cNvPr id="125" name="Group 124">
            <a:extLst>
              <a:ext uri="{FF2B5EF4-FFF2-40B4-BE49-F238E27FC236}">
                <a16:creationId xmlns:a16="http://schemas.microsoft.com/office/drawing/2014/main" id="{FCC3E1AC-47C0-43A4-BB7B-10E307293C28}"/>
              </a:ext>
            </a:extLst>
          </p:cNvPr>
          <p:cNvGrpSpPr/>
          <p:nvPr/>
        </p:nvGrpSpPr>
        <p:grpSpPr>
          <a:xfrm>
            <a:off x="-9423818" y="0"/>
            <a:ext cx="12192000" cy="6858000"/>
            <a:chOff x="1" y="0"/>
            <a:chExt cx="12192000" cy="6858000"/>
          </a:xfrm>
        </p:grpSpPr>
        <p:sp>
          <p:nvSpPr>
            <p:cNvPr id="126" name="Rectangle 125">
              <a:extLst>
                <a:ext uri="{FF2B5EF4-FFF2-40B4-BE49-F238E27FC236}">
                  <a16:creationId xmlns:a16="http://schemas.microsoft.com/office/drawing/2014/main" id="{D8D78909-A273-476F-9558-9106D71D3C2F}"/>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Freeform: Shape 126">
              <a:extLst>
                <a:ext uri="{FF2B5EF4-FFF2-40B4-BE49-F238E27FC236}">
                  <a16:creationId xmlns:a16="http://schemas.microsoft.com/office/drawing/2014/main" id="{F6DC9ED6-DA2D-45F4-A35C-CB699DB0542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8" name="TextBox 127">
              <a:extLst>
                <a:ext uri="{FF2B5EF4-FFF2-40B4-BE49-F238E27FC236}">
                  <a16:creationId xmlns:a16="http://schemas.microsoft.com/office/drawing/2014/main" id="{0E18E8A6-139A-4D59-8F7C-BE2992088A59}"/>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129" name="Picture 128" descr="Shape&#10;&#10;Description automatically generated with low confidence">
              <a:extLst>
                <a:ext uri="{FF2B5EF4-FFF2-40B4-BE49-F238E27FC236}">
                  <a16:creationId xmlns:a16="http://schemas.microsoft.com/office/drawing/2014/main" id="{25213958-A615-4700-A40C-AAC30E13E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130" name="Group 129">
            <a:extLst>
              <a:ext uri="{FF2B5EF4-FFF2-40B4-BE49-F238E27FC236}">
                <a16:creationId xmlns:a16="http://schemas.microsoft.com/office/drawing/2014/main" id="{C4FD01A4-E761-4888-AD6E-6FBFB0F77E57}"/>
              </a:ext>
            </a:extLst>
          </p:cNvPr>
          <p:cNvGrpSpPr/>
          <p:nvPr/>
        </p:nvGrpSpPr>
        <p:grpSpPr>
          <a:xfrm>
            <a:off x="-9892576" y="0"/>
            <a:ext cx="12192000" cy="6858000"/>
            <a:chOff x="1" y="-39755"/>
            <a:chExt cx="12192000" cy="6858000"/>
          </a:xfrm>
        </p:grpSpPr>
        <p:grpSp>
          <p:nvGrpSpPr>
            <p:cNvPr id="131" name="Group 130">
              <a:extLst>
                <a:ext uri="{FF2B5EF4-FFF2-40B4-BE49-F238E27FC236}">
                  <a16:creationId xmlns:a16="http://schemas.microsoft.com/office/drawing/2014/main" id="{980047EE-7C3E-4154-9178-27B28FC54B65}"/>
                </a:ext>
              </a:extLst>
            </p:cNvPr>
            <p:cNvGrpSpPr/>
            <p:nvPr/>
          </p:nvGrpSpPr>
          <p:grpSpPr>
            <a:xfrm>
              <a:off x="1" y="-39755"/>
              <a:ext cx="12192000" cy="6858000"/>
              <a:chOff x="1" y="0"/>
              <a:chExt cx="12192000" cy="6858000"/>
            </a:xfrm>
          </p:grpSpPr>
          <p:sp>
            <p:nvSpPr>
              <p:cNvPr id="133" name="Rectangle 132">
                <a:extLst>
                  <a:ext uri="{FF2B5EF4-FFF2-40B4-BE49-F238E27FC236}">
                    <a16:creationId xmlns:a16="http://schemas.microsoft.com/office/drawing/2014/main" id="{F2AC6119-1806-48EA-AD0F-4019C330CBCC}"/>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Freeform: Shape 133">
                <a:extLst>
                  <a:ext uri="{FF2B5EF4-FFF2-40B4-BE49-F238E27FC236}">
                    <a16:creationId xmlns:a16="http://schemas.microsoft.com/office/drawing/2014/main" id="{CF0294A6-D44F-4177-993F-50456B33669A}"/>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5" name="TextBox 134">
                <a:extLst>
                  <a:ext uri="{FF2B5EF4-FFF2-40B4-BE49-F238E27FC236}">
                    <a16:creationId xmlns:a16="http://schemas.microsoft.com/office/drawing/2014/main" id="{9E2F5422-9213-4491-96A0-F6C4350D45A9}"/>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a:t>
                </a:r>
                <a:endParaRPr lang="en-IN" sz="3200" b="1" dirty="0">
                  <a:solidFill>
                    <a:schemeClr val="bg2"/>
                  </a:solidFill>
                  <a:latin typeface="Tw Cen MT" panose="020B0602020104020603" pitchFamily="34" charset="0"/>
                </a:endParaRPr>
              </a:p>
            </p:txBody>
          </p:sp>
        </p:grpSp>
        <p:pic>
          <p:nvPicPr>
            <p:cNvPr id="132" name="Picture 131" descr="Shape&#10;&#10;Description automatically generated with low confidence">
              <a:extLst>
                <a:ext uri="{FF2B5EF4-FFF2-40B4-BE49-F238E27FC236}">
                  <a16:creationId xmlns:a16="http://schemas.microsoft.com/office/drawing/2014/main" id="{35B598F2-84C6-4EC4-AFD6-2532FF3F8E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136" name="Group 135">
            <a:extLst>
              <a:ext uri="{FF2B5EF4-FFF2-40B4-BE49-F238E27FC236}">
                <a16:creationId xmlns:a16="http://schemas.microsoft.com/office/drawing/2014/main" id="{2F885A6D-2935-4A29-AA76-C1FB6E939AD9}"/>
              </a:ext>
            </a:extLst>
          </p:cNvPr>
          <p:cNvGrpSpPr/>
          <p:nvPr/>
        </p:nvGrpSpPr>
        <p:grpSpPr>
          <a:xfrm>
            <a:off x="-10363124" y="0"/>
            <a:ext cx="12192000" cy="6858000"/>
            <a:chOff x="1" y="0"/>
            <a:chExt cx="12192000" cy="6858000"/>
          </a:xfrm>
        </p:grpSpPr>
        <p:sp>
          <p:nvSpPr>
            <p:cNvPr id="137" name="Rectangle 136">
              <a:extLst>
                <a:ext uri="{FF2B5EF4-FFF2-40B4-BE49-F238E27FC236}">
                  <a16:creationId xmlns:a16="http://schemas.microsoft.com/office/drawing/2014/main" id="{E319DC50-20A3-495B-99A9-C44CEEDDFC2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Freeform: Shape 137">
              <a:extLst>
                <a:ext uri="{FF2B5EF4-FFF2-40B4-BE49-F238E27FC236}">
                  <a16:creationId xmlns:a16="http://schemas.microsoft.com/office/drawing/2014/main" id="{7BDAD192-7005-42EC-91E3-F7A3CB676126}"/>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9" name="TextBox 138">
              <a:extLst>
                <a:ext uri="{FF2B5EF4-FFF2-40B4-BE49-F238E27FC236}">
                  <a16:creationId xmlns:a16="http://schemas.microsoft.com/office/drawing/2014/main" id="{038B1B50-8859-4BFA-A569-205A56CAD33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140" name="Picture 139" descr="Shape&#10;&#10;Description automatically generated with low confidence">
              <a:extLst>
                <a:ext uri="{FF2B5EF4-FFF2-40B4-BE49-F238E27FC236}">
                  <a16:creationId xmlns:a16="http://schemas.microsoft.com/office/drawing/2014/main" id="{2D7E0090-8BF9-4292-B903-4B9D8DBBA7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141" name="Group 140">
            <a:extLst>
              <a:ext uri="{FF2B5EF4-FFF2-40B4-BE49-F238E27FC236}">
                <a16:creationId xmlns:a16="http://schemas.microsoft.com/office/drawing/2014/main" id="{153B420C-7619-42DD-964A-1650FBB33CDC}"/>
              </a:ext>
            </a:extLst>
          </p:cNvPr>
          <p:cNvGrpSpPr/>
          <p:nvPr/>
        </p:nvGrpSpPr>
        <p:grpSpPr>
          <a:xfrm>
            <a:off x="-10853935" y="19877"/>
            <a:ext cx="12192000" cy="6858000"/>
            <a:chOff x="0" y="86627"/>
            <a:chExt cx="12192000" cy="6858000"/>
          </a:xfrm>
        </p:grpSpPr>
        <p:sp>
          <p:nvSpPr>
            <p:cNvPr id="142" name="Rectangle 141">
              <a:extLst>
                <a:ext uri="{FF2B5EF4-FFF2-40B4-BE49-F238E27FC236}">
                  <a16:creationId xmlns:a16="http://schemas.microsoft.com/office/drawing/2014/main" id="{852132F1-634C-48EB-BCF9-C15EF0A4EACA}"/>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Freeform: Shape 142">
              <a:extLst>
                <a:ext uri="{FF2B5EF4-FFF2-40B4-BE49-F238E27FC236}">
                  <a16:creationId xmlns:a16="http://schemas.microsoft.com/office/drawing/2014/main" id="{C983B351-7D44-4CC3-B631-AFE818527C8A}"/>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4" name="TextBox 143">
              <a:extLst>
                <a:ext uri="{FF2B5EF4-FFF2-40B4-BE49-F238E27FC236}">
                  <a16:creationId xmlns:a16="http://schemas.microsoft.com/office/drawing/2014/main" id="{40E64B96-52AC-4162-868C-80DD12DB8606}"/>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145" name="Picture 144" descr="Shape&#10;&#10;Description automatically generated with low confidence">
              <a:extLst>
                <a:ext uri="{FF2B5EF4-FFF2-40B4-BE49-F238E27FC236}">
                  <a16:creationId xmlns:a16="http://schemas.microsoft.com/office/drawing/2014/main" id="{3A52C9A0-CDF3-4154-A64C-B7818ABA1F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146" name="TextBox 145">
            <a:extLst>
              <a:ext uri="{FF2B5EF4-FFF2-40B4-BE49-F238E27FC236}">
                <a16:creationId xmlns:a16="http://schemas.microsoft.com/office/drawing/2014/main" id="{47EFCC8F-DB1E-44DB-90FA-0C19FC5ECC3F}"/>
              </a:ext>
            </a:extLst>
          </p:cNvPr>
          <p:cNvSpPr txBox="1"/>
          <p:nvPr/>
        </p:nvSpPr>
        <p:spPr>
          <a:xfrm>
            <a:off x="5099197" y="2249527"/>
            <a:ext cx="4899060" cy="1323439"/>
          </a:xfrm>
          <a:prstGeom prst="rect">
            <a:avLst/>
          </a:prstGeom>
          <a:noFill/>
        </p:spPr>
        <p:txBody>
          <a:bodyPr wrap="square" rtlCol="0">
            <a:spAutoFit/>
          </a:bodyPr>
          <a:lstStyle/>
          <a:p>
            <a:pPr algn="ctr"/>
            <a:r>
              <a:rPr lang="en-US" sz="4000" b="1" dirty="0">
                <a:solidFill>
                  <a:schemeClr val="tx1">
                    <a:lumMod val="65000"/>
                    <a:lumOff val="35000"/>
                  </a:schemeClr>
                </a:solidFill>
                <a:latin typeface="Tw Cen MT" panose="020B0602020104020603" pitchFamily="34" charset="0"/>
              </a:rPr>
              <a:t>LINE FOLLOWING DRONE </a:t>
            </a:r>
            <a:r>
              <a:rPr lang="en-US" sz="3200" b="1" dirty="0">
                <a:solidFill>
                  <a:schemeClr val="tx1">
                    <a:lumMod val="65000"/>
                    <a:lumOff val="35000"/>
                  </a:schemeClr>
                </a:solidFill>
                <a:latin typeface="Tw Cen MT" panose="020B0602020104020603" pitchFamily="34" charset="0"/>
              </a:rPr>
              <a:t>(WITH LANDING)</a:t>
            </a:r>
            <a:endParaRPr lang="en-IN" sz="3200" b="1" dirty="0">
              <a:solidFill>
                <a:schemeClr val="tx1">
                  <a:lumMod val="65000"/>
                  <a:lumOff val="35000"/>
                </a:schemeClr>
              </a:solidFill>
              <a:latin typeface="Tw Cen MT" panose="020B0602020104020603" pitchFamily="34" charset="0"/>
            </a:endParaRPr>
          </a:p>
        </p:txBody>
      </p:sp>
      <p:sp>
        <p:nvSpPr>
          <p:cNvPr id="2" name="TextBox 1">
            <a:extLst>
              <a:ext uri="{FF2B5EF4-FFF2-40B4-BE49-F238E27FC236}">
                <a16:creationId xmlns:a16="http://schemas.microsoft.com/office/drawing/2014/main" id="{F91E23AF-2294-DFF4-5BBB-461F2F5DF285}"/>
              </a:ext>
            </a:extLst>
          </p:cNvPr>
          <p:cNvSpPr txBox="1"/>
          <p:nvPr/>
        </p:nvSpPr>
        <p:spPr>
          <a:xfrm>
            <a:off x="3310469" y="6084523"/>
            <a:ext cx="8708811" cy="369332"/>
          </a:xfrm>
          <a:prstGeom prst="rect">
            <a:avLst/>
          </a:prstGeom>
          <a:noFill/>
        </p:spPr>
        <p:txBody>
          <a:bodyPr wrap="square" rtlCol="0">
            <a:spAutoFit/>
          </a:bodyPr>
          <a:lstStyle/>
          <a:p>
            <a:r>
              <a:rPr lang="en-US" dirty="0"/>
              <a:t>         Himanshi || Kapil Bishnoi || Harshwardhan Raghu  || Siddhant Shekhar || Shubham  </a:t>
            </a:r>
            <a:endParaRPr lang="en-IN" dirty="0"/>
          </a:p>
        </p:txBody>
      </p:sp>
      <p:sp>
        <p:nvSpPr>
          <p:cNvPr id="3" name="TextBox 2">
            <a:extLst>
              <a:ext uri="{FF2B5EF4-FFF2-40B4-BE49-F238E27FC236}">
                <a16:creationId xmlns:a16="http://schemas.microsoft.com/office/drawing/2014/main" id="{E5A77781-2B16-267C-DB8D-C180A534BFD8}"/>
              </a:ext>
            </a:extLst>
          </p:cNvPr>
          <p:cNvSpPr txBox="1"/>
          <p:nvPr/>
        </p:nvSpPr>
        <p:spPr>
          <a:xfrm>
            <a:off x="3757328" y="5325982"/>
            <a:ext cx="6187440" cy="369332"/>
          </a:xfrm>
          <a:prstGeom prst="rect">
            <a:avLst/>
          </a:prstGeom>
          <a:noFill/>
        </p:spPr>
        <p:txBody>
          <a:bodyPr wrap="square" rtlCol="0">
            <a:spAutoFit/>
          </a:bodyPr>
          <a:lstStyle/>
          <a:p>
            <a:r>
              <a:rPr lang="en-US" b="1" dirty="0"/>
              <a:t>Mentor </a:t>
            </a:r>
            <a:r>
              <a:rPr lang="en-US" dirty="0"/>
              <a:t>: Ritik Raj</a:t>
            </a:r>
            <a:endParaRPr lang="en-IN" dirty="0"/>
          </a:p>
        </p:txBody>
      </p:sp>
      <p:sp>
        <p:nvSpPr>
          <p:cNvPr id="5" name="TextBox 4">
            <a:extLst>
              <a:ext uri="{FF2B5EF4-FFF2-40B4-BE49-F238E27FC236}">
                <a16:creationId xmlns:a16="http://schemas.microsoft.com/office/drawing/2014/main" id="{257A00EB-12D4-5C4B-1238-40E5C7087935}"/>
              </a:ext>
            </a:extLst>
          </p:cNvPr>
          <p:cNvSpPr txBox="1"/>
          <p:nvPr/>
        </p:nvSpPr>
        <p:spPr>
          <a:xfrm>
            <a:off x="3757328" y="5715191"/>
            <a:ext cx="2316480" cy="369332"/>
          </a:xfrm>
          <a:prstGeom prst="rect">
            <a:avLst/>
          </a:prstGeom>
          <a:noFill/>
        </p:spPr>
        <p:txBody>
          <a:bodyPr wrap="square" rtlCol="0">
            <a:spAutoFit/>
          </a:bodyPr>
          <a:lstStyle/>
          <a:p>
            <a:r>
              <a:rPr lang="en-US" b="1" dirty="0"/>
              <a:t>Team Members  </a:t>
            </a:r>
            <a:r>
              <a:rPr lang="en-US" dirty="0"/>
              <a:t>:-</a:t>
            </a:r>
            <a:endParaRPr lang="en-IN" dirty="0"/>
          </a:p>
        </p:txBody>
      </p:sp>
    </p:spTree>
    <p:extLst>
      <p:ext uri="{BB962C8B-B14F-4D97-AF65-F5344CB8AC3E}">
        <p14:creationId xmlns:p14="http://schemas.microsoft.com/office/powerpoint/2010/main" val="2584409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174498" y="44807"/>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project</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87102" y="22404"/>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Introduction</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10534255" y="18711"/>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0971529" y="26096"/>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1412429" y="11326"/>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785739" y="6237"/>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2" name="TextBox 1">
            <a:extLst>
              <a:ext uri="{FF2B5EF4-FFF2-40B4-BE49-F238E27FC236}">
                <a16:creationId xmlns:a16="http://schemas.microsoft.com/office/drawing/2014/main" id="{203775CC-2C74-4014-838C-675743BC8E46}"/>
              </a:ext>
            </a:extLst>
          </p:cNvPr>
          <p:cNvSpPr txBox="1"/>
          <p:nvPr/>
        </p:nvSpPr>
        <p:spPr>
          <a:xfrm>
            <a:off x="1872052" y="1514842"/>
            <a:ext cx="9662874" cy="5724644"/>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-&gt; </a:t>
            </a:r>
            <a:r>
              <a:rPr lang="en-US" sz="1600" b="0" i="0" u="none" strike="noStrike" dirty="0">
                <a:solidFill>
                  <a:srgbClr val="000000"/>
                </a:solidFill>
                <a:effectLst/>
                <a:latin typeface="Arial" panose="020B0604020202020204" pitchFamily="34" charset="0"/>
              </a:rPr>
              <a:t>This project aims to design a Line-tracking algorithm through Vision-based control with        image processing techniques.</a:t>
            </a:r>
            <a:endParaRPr lang="en-US" b="0" dirty="0">
              <a:effectLst/>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-&gt; A significant advantage that characterizes this technique is the auto-code generation, which allows us to automatically translate the blocks of the model built through Simulink into a C-code executable by the hardware, instead of writing it manually.</a:t>
            </a:r>
            <a:endParaRPr lang="en-US" b="0" dirty="0">
              <a:effectLst/>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-&gt; This project aims to make a drone follow a line of a specific color(here red) and land at the end of it on a circle while remaining stable and following path as precisely as possible.</a:t>
            </a:r>
            <a:endParaRPr lang="en-US" b="0" dirty="0">
              <a:effectLst/>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-&gt; The environment used to design and develop the control system is MATLAB, with </a:t>
            </a:r>
          </a:p>
          <a:p>
            <a:pPr rtl="0">
              <a:spcBef>
                <a:spcPts val="0"/>
              </a:spcBef>
              <a:spcAft>
                <a:spcPts val="0"/>
              </a:spcAft>
            </a:pPr>
            <a:r>
              <a:rPr lang="en-US" sz="1600" b="0" i="0" u="none" strike="noStrike" dirty="0">
                <a:solidFill>
                  <a:srgbClr val="000000"/>
                </a:solidFill>
                <a:effectLst/>
                <a:latin typeface="Arial" panose="020B0604020202020204" pitchFamily="34" charset="0"/>
              </a:rPr>
              <a:t>Simulink and their add-on toolboxes like Aerospace </a:t>
            </a:r>
            <a:r>
              <a:rPr lang="en-US" sz="1600" b="0" i="0" u="none" strike="noStrike" dirty="0" err="1">
                <a:solidFill>
                  <a:srgbClr val="000000"/>
                </a:solidFill>
                <a:effectLst/>
                <a:latin typeface="Arial" panose="020B0604020202020204" pitchFamily="34" charset="0"/>
              </a:rPr>
              <a:t>blockset</a:t>
            </a:r>
            <a:r>
              <a:rPr lang="en-US" sz="1600" b="0" i="0" u="none" strike="noStrike" dirty="0">
                <a:solidFill>
                  <a:srgbClr val="000000"/>
                </a:solidFill>
                <a:effectLst/>
                <a:latin typeface="Arial" panose="020B0604020202020204" pitchFamily="34" charset="0"/>
              </a:rPr>
              <a:t>, image processing, </a:t>
            </a:r>
          </a:p>
          <a:p>
            <a:pPr rtl="0">
              <a:spcBef>
                <a:spcPts val="0"/>
              </a:spcBef>
              <a:spcAft>
                <a:spcPts val="0"/>
              </a:spcAft>
            </a:pPr>
            <a:r>
              <a:rPr lang="en-US" sz="1600" b="0" i="0" u="none" strike="noStrike" dirty="0">
                <a:solidFill>
                  <a:srgbClr val="000000"/>
                </a:solidFill>
                <a:effectLst/>
                <a:latin typeface="Arial" panose="020B0604020202020204" pitchFamily="34" charset="0"/>
              </a:rPr>
              <a:t>computer vision, and Hardware support package for Parrot mini drone.</a:t>
            </a:r>
            <a:endParaRPr lang="en-US" b="0" dirty="0">
              <a:effectLst/>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-&gt; Firstly, the preliminary goal is the accomplishment of the stabilization of flight maneuvers through a suitable control system architecture and PID controllers tuning.</a:t>
            </a:r>
            <a:endParaRPr lang="en-US" b="0" dirty="0">
              <a:effectLst/>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Then, the Flight Control System design proceeds with Image processing and Path planning subsystems design. </a:t>
            </a:r>
            <a:endParaRPr lang="en-US" b="0" dirty="0">
              <a:effectLst/>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-&gt; The line-tracking algorithm implementations is based on the analysis of the pixels of the image acquired from the downward-facing camera and elaboration through image processing techniques like color thresholding and edge detection. </a:t>
            </a:r>
            <a:endParaRPr lang="en-US" b="0" dirty="0">
              <a:effectLst/>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-&gt; The path planning logic was implemented through </a:t>
            </a:r>
            <a:r>
              <a:rPr lang="en-US" sz="1600" b="0" i="0" u="none" strike="noStrike" dirty="0" err="1">
                <a:solidFill>
                  <a:srgbClr val="000000"/>
                </a:solidFill>
                <a:effectLst/>
                <a:latin typeface="Arial" panose="020B0604020202020204" pitchFamily="34" charset="0"/>
              </a:rPr>
              <a:t>Stateflow</a:t>
            </a:r>
            <a:r>
              <a:rPr lang="en-US" sz="1600" b="0" i="0" u="none" strike="noStrike" dirty="0">
                <a:solidFill>
                  <a:srgbClr val="000000"/>
                </a:solidFill>
                <a:effectLst/>
                <a:latin typeface="Arial" panose="020B0604020202020204" pitchFamily="34" charset="0"/>
              </a:rPr>
              <a:t>, which is an add-on tool of Simulink, useful for State machines design.</a:t>
            </a:r>
            <a:endParaRPr lang="en-US" b="0" dirty="0">
              <a:effectLst/>
            </a:endParaRPr>
          </a:p>
          <a:p>
            <a:br>
              <a:rPr lang="en-US" sz="2000" dirty="0"/>
            </a:br>
            <a:endParaRPr lang="en-US" sz="2000" dirty="0">
              <a:solidFill>
                <a:srgbClr val="202124"/>
              </a:solidFill>
              <a:latin typeface="arial" panose="020B0604020202020204" pitchFamily="34" charset="0"/>
            </a:endParaRPr>
          </a:p>
          <a:p>
            <a:endParaRPr lang="en-IN" sz="2000" dirty="0"/>
          </a:p>
        </p:txBody>
      </p:sp>
      <p:sp>
        <p:nvSpPr>
          <p:cNvPr id="3" name="TextBox 2">
            <a:extLst>
              <a:ext uri="{FF2B5EF4-FFF2-40B4-BE49-F238E27FC236}">
                <a16:creationId xmlns:a16="http://schemas.microsoft.com/office/drawing/2014/main" id="{F2D4B171-8246-4300-A98A-609E2C1FBFBF}"/>
              </a:ext>
            </a:extLst>
          </p:cNvPr>
          <p:cNvSpPr txBox="1"/>
          <p:nvPr/>
        </p:nvSpPr>
        <p:spPr>
          <a:xfrm>
            <a:off x="1280922" y="5433573"/>
            <a:ext cx="10282458" cy="369332"/>
          </a:xfrm>
          <a:prstGeom prst="rect">
            <a:avLst/>
          </a:prstGeom>
          <a:noFill/>
        </p:spPr>
        <p:txBody>
          <a:bodyPr wrap="square" rtlCol="0">
            <a:spAutoFit/>
          </a:bodyPr>
          <a:lstStyle/>
          <a:p>
            <a:pPr algn="ctr"/>
            <a:endParaRPr lang="en-IN" dirty="0">
              <a:highlight>
                <a:srgbClr val="FFFF00"/>
              </a:highlight>
              <a:latin typeface="Tw Cen MT" panose="020B0602020104020603" pitchFamily="34" charset="0"/>
            </a:endParaRPr>
          </a:p>
        </p:txBody>
      </p:sp>
      <p:sp>
        <p:nvSpPr>
          <p:cNvPr id="7" name="TextBox 6">
            <a:extLst>
              <a:ext uri="{FF2B5EF4-FFF2-40B4-BE49-F238E27FC236}">
                <a16:creationId xmlns:a16="http://schemas.microsoft.com/office/drawing/2014/main" id="{467B95BE-E9A0-DB71-9947-9F1A30135031}"/>
              </a:ext>
            </a:extLst>
          </p:cNvPr>
          <p:cNvSpPr txBox="1"/>
          <p:nvPr/>
        </p:nvSpPr>
        <p:spPr>
          <a:xfrm>
            <a:off x="2980725" y="237288"/>
            <a:ext cx="6579546" cy="830997"/>
          </a:xfrm>
          <a:prstGeom prst="rect">
            <a:avLst/>
          </a:prstGeom>
          <a:noFill/>
        </p:spPr>
        <p:txBody>
          <a:bodyPr wrap="square" rtlCol="0">
            <a:spAutoFit/>
          </a:bodyPr>
          <a:lstStyle/>
          <a:p>
            <a:pPr algn="ctr"/>
            <a:r>
              <a:rPr lang="en-IN" sz="4800" b="1" dirty="0">
                <a:latin typeface="Tw Cen MT" panose="020B0602020104020603" pitchFamily="34" charset="0"/>
              </a:rPr>
              <a:t>Overview</a:t>
            </a:r>
          </a:p>
        </p:txBody>
      </p:sp>
    </p:spTree>
    <p:extLst>
      <p:ext uri="{BB962C8B-B14F-4D97-AF65-F5344CB8AC3E}">
        <p14:creationId xmlns:p14="http://schemas.microsoft.com/office/powerpoint/2010/main" val="1846989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174498" y="44807"/>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project</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87102" y="22404"/>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Introduction</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10534255" y="18711"/>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0971529" y="26096"/>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1412429" y="11326"/>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791988" y="101793"/>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2" name="TextBox 1">
            <a:extLst>
              <a:ext uri="{FF2B5EF4-FFF2-40B4-BE49-F238E27FC236}">
                <a16:creationId xmlns:a16="http://schemas.microsoft.com/office/drawing/2014/main" id="{203775CC-2C74-4014-838C-675743BC8E46}"/>
              </a:ext>
            </a:extLst>
          </p:cNvPr>
          <p:cNvSpPr txBox="1"/>
          <p:nvPr/>
        </p:nvSpPr>
        <p:spPr>
          <a:xfrm>
            <a:off x="1791931" y="618730"/>
            <a:ext cx="9545201" cy="707886"/>
          </a:xfrm>
          <a:prstGeom prst="rect">
            <a:avLst/>
          </a:prstGeom>
          <a:noFill/>
        </p:spPr>
        <p:txBody>
          <a:bodyPr wrap="square" rtlCol="0">
            <a:spAutoFit/>
          </a:bodyPr>
          <a:lstStyle/>
          <a:p>
            <a:endParaRPr lang="en-US" sz="2000" dirty="0">
              <a:solidFill>
                <a:srgbClr val="202124"/>
              </a:solidFill>
              <a:latin typeface="arial" panose="020B0604020202020204" pitchFamily="34" charset="0"/>
            </a:endParaRPr>
          </a:p>
          <a:p>
            <a:endParaRPr lang="en-IN" sz="2000" dirty="0"/>
          </a:p>
        </p:txBody>
      </p:sp>
      <p:sp>
        <p:nvSpPr>
          <p:cNvPr id="3" name="TextBox 2">
            <a:extLst>
              <a:ext uri="{FF2B5EF4-FFF2-40B4-BE49-F238E27FC236}">
                <a16:creationId xmlns:a16="http://schemas.microsoft.com/office/drawing/2014/main" id="{F2D4B171-8246-4300-A98A-609E2C1FBFBF}"/>
              </a:ext>
            </a:extLst>
          </p:cNvPr>
          <p:cNvSpPr txBox="1"/>
          <p:nvPr/>
        </p:nvSpPr>
        <p:spPr>
          <a:xfrm>
            <a:off x="1280922" y="5433573"/>
            <a:ext cx="10282458" cy="369332"/>
          </a:xfrm>
          <a:prstGeom prst="rect">
            <a:avLst/>
          </a:prstGeom>
          <a:noFill/>
        </p:spPr>
        <p:txBody>
          <a:bodyPr wrap="square" rtlCol="0">
            <a:spAutoFit/>
          </a:bodyPr>
          <a:lstStyle/>
          <a:p>
            <a:pPr algn="ctr"/>
            <a:endParaRPr lang="en-IN" dirty="0">
              <a:highlight>
                <a:srgbClr val="FFFF00"/>
              </a:highlight>
              <a:latin typeface="Tw Cen MT" panose="020B0602020104020603" pitchFamily="34" charset="0"/>
            </a:endParaRPr>
          </a:p>
        </p:txBody>
      </p:sp>
      <p:pic>
        <p:nvPicPr>
          <p:cNvPr id="8" name="Picture 7" descr="A close-up of a machine&#10;&#10;Description automatically generated with low confidence">
            <a:extLst>
              <a:ext uri="{FF2B5EF4-FFF2-40B4-BE49-F238E27FC236}">
                <a16:creationId xmlns:a16="http://schemas.microsoft.com/office/drawing/2014/main" id="{20E682E3-9FFD-B776-080A-A08C48D653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9019" y="344766"/>
            <a:ext cx="3687331" cy="1255813"/>
          </a:xfrm>
          <a:prstGeom prst="rect">
            <a:avLst/>
          </a:prstGeom>
        </p:spPr>
      </p:pic>
      <p:sp>
        <p:nvSpPr>
          <p:cNvPr id="5" name="TextBox 4">
            <a:extLst>
              <a:ext uri="{FF2B5EF4-FFF2-40B4-BE49-F238E27FC236}">
                <a16:creationId xmlns:a16="http://schemas.microsoft.com/office/drawing/2014/main" id="{0AAFCA7F-433D-16E4-E854-629825E06A89}"/>
              </a:ext>
            </a:extLst>
          </p:cNvPr>
          <p:cNvSpPr txBox="1"/>
          <p:nvPr/>
        </p:nvSpPr>
        <p:spPr>
          <a:xfrm>
            <a:off x="2062327" y="1981048"/>
            <a:ext cx="8556823" cy="4708981"/>
          </a:xfrm>
          <a:prstGeom prst="rect">
            <a:avLst/>
          </a:prstGeom>
          <a:noFill/>
        </p:spPr>
        <p:txBody>
          <a:bodyPr wrap="square" rtlCol="0">
            <a:spAutoFit/>
          </a:bodyPr>
          <a:lstStyle/>
          <a:p>
            <a:pPr rtl="0">
              <a:spcBef>
                <a:spcPts val="0"/>
              </a:spcBef>
              <a:spcAft>
                <a:spcPts val="0"/>
              </a:spcAft>
            </a:pPr>
            <a:r>
              <a:rPr lang="en-US" sz="2000" b="1" u="none" strike="noStrike" dirty="0">
                <a:solidFill>
                  <a:srgbClr val="000000"/>
                </a:solidFill>
                <a:effectLst/>
                <a:latin typeface="Arial" panose="020B0604020202020204" pitchFamily="34" charset="0"/>
              </a:rPr>
              <a:t>Application of Line following Drone :</a:t>
            </a:r>
          </a:p>
          <a:p>
            <a:pPr rtl="0">
              <a:spcBef>
                <a:spcPts val="0"/>
              </a:spcBef>
              <a:spcAft>
                <a:spcPts val="0"/>
              </a:spcAft>
            </a:pPr>
            <a:endParaRPr lang="en-US" sz="2000" u="none" strike="noStrike" dirty="0">
              <a:solidFill>
                <a:srgbClr val="000000"/>
              </a:solidFill>
              <a:effectLst/>
              <a:latin typeface="Arial" panose="020B0604020202020204" pitchFamily="34" charset="0"/>
            </a:endParaRPr>
          </a:p>
          <a:p>
            <a:pPr rtl="0">
              <a:spcBef>
                <a:spcPts val="0"/>
              </a:spcBef>
              <a:spcAft>
                <a:spcPts val="0"/>
              </a:spcAft>
            </a:pPr>
            <a:r>
              <a:rPr lang="en-US" sz="2000" u="none" strike="noStrike" dirty="0">
                <a:solidFill>
                  <a:srgbClr val="000000"/>
                </a:solidFill>
                <a:effectLst/>
                <a:latin typeface="Arial" panose="020B0604020202020204" pitchFamily="34" charset="0"/>
              </a:rPr>
              <a:t>Line/path following is a relevant application problem within the Unmanned Aerial Vehicle (UAV) field.</a:t>
            </a:r>
          </a:p>
          <a:p>
            <a:pPr rtl="0">
              <a:spcBef>
                <a:spcPts val="0"/>
              </a:spcBef>
              <a:spcAft>
                <a:spcPts val="0"/>
              </a:spcAft>
            </a:pPr>
            <a:endParaRPr lang="en-US" sz="2000" u="none" strike="noStrike" dirty="0">
              <a:solidFill>
                <a:srgbClr val="000000"/>
              </a:solidFill>
              <a:effectLst/>
              <a:latin typeface="Arial" panose="020B0604020202020204" pitchFamily="34" charset="0"/>
            </a:endParaRPr>
          </a:p>
          <a:p>
            <a:pPr rtl="0">
              <a:spcBef>
                <a:spcPts val="0"/>
              </a:spcBef>
              <a:spcAft>
                <a:spcPts val="0"/>
              </a:spcAft>
            </a:pPr>
            <a:r>
              <a:rPr lang="en-US" sz="2000" u="none" strike="noStrike" dirty="0">
                <a:solidFill>
                  <a:srgbClr val="000000"/>
                </a:solidFill>
                <a:effectLst/>
                <a:latin typeface="Arial" panose="020B0604020202020204" pitchFamily="34" charset="0"/>
              </a:rPr>
              <a:t>For instance, in precision agriculture scenarios having good path          following algorithms is a fundamental requirement to preserve high productivity rates and plant growth. </a:t>
            </a:r>
          </a:p>
          <a:p>
            <a:pPr rtl="0">
              <a:spcBef>
                <a:spcPts val="0"/>
              </a:spcBef>
              <a:spcAft>
                <a:spcPts val="0"/>
              </a:spcAft>
            </a:pPr>
            <a:r>
              <a:rPr lang="en-US" sz="2000" u="none" strike="noStrike" dirty="0">
                <a:solidFill>
                  <a:srgbClr val="000000"/>
                </a:solidFill>
                <a:effectLst/>
                <a:latin typeface="Arial" panose="020B0604020202020204" pitchFamily="34" charset="0"/>
              </a:rPr>
              <a:t>                                                                                        </a:t>
            </a:r>
          </a:p>
          <a:p>
            <a:pPr rtl="0">
              <a:spcBef>
                <a:spcPts val="0"/>
              </a:spcBef>
              <a:spcAft>
                <a:spcPts val="0"/>
              </a:spcAft>
            </a:pPr>
            <a:r>
              <a:rPr lang="en-US" sz="2000" u="none" strike="noStrike" dirty="0">
                <a:solidFill>
                  <a:srgbClr val="000000"/>
                </a:solidFill>
                <a:effectLst/>
                <a:latin typeface="Arial" panose="020B0604020202020204" pitchFamily="34" charset="0"/>
              </a:rPr>
              <a:t>In civilian applications, monitoring of power lines can be encoded as a path following problem between several target regions that need to be inspected. Whatever the field of application is, drones have to follow a path to accomplish the mission specifications safely and successfully.</a:t>
            </a:r>
            <a:endParaRPr lang="en-US" sz="2000" dirty="0">
              <a:effectLst/>
            </a:endParaRPr>
          </a:p>
          <a:p>
            <a:br>
              <a:rPr lang="en-US" sz="2000" dirty="0"/>
            </a:br>
            <a:endParaRPr lang="en-IN" sz="2000" dirty="0"/>
          </a:p>
        </p:txBody>
      </p:sp>
    </p:spTree>
    <p:extLst>
      <p:ext uri="{BB962C8B-B14F-4D97-AF65-F5344CB8AC3E}">
        <p14:creationId xmlns:p14="http://schemas.microsoft.com/office/powerpoint/2010/main" val="3615808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106829" y="0"/>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project</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276085" y="0"/>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What is IPR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705953" y="0"/>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0750168" y="0"/>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1135888" y="0"/>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595394" y="0"/>
            <a:ext cx="12199863" cy="6858000"/>
            <a:chOff x="0" y="86627"/>
            <a:chExt cx="12199863"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25618" y="2249527"/>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53" name="TextBox 52">
            <a:extLst>
              <a:ext uri="{FF2B5EF4-FFF2-40B4-BE49-F238E27FC236}">
                <a16:creationId xmlns:a16="http://schemas.microsoft.com/office/drawing/2014/main" id="{3D190CA5-4FC3-4457-8D59-7C892A15D1B6}"/>
              </a:ext>
            </a:extLst>
          </p:cNvPr>
          <p:cNvSpPr txBox="1"/>
          <p:nvPr/>
        </p:nvSpPr>
        <p:spPr>
          <a:xfrm>
            <a:off x="961470" y="1217653"/>
            <a:ext cx="7860547" cy="830997"/>
          </a:xfrm>
          <a:prstGeom prst="rect">
            <a:avLst/>
          </a:prstGeom>
          <a:noFill/>
        </p:spPr>
        <p:txBody>
          <a:bodyPr wrap="square">
            <a:spAutoFit/>
          </a:bodyPr>
          <a:lstStyle/>
          <a:p>
            <a:pPr marL="571500" indent="-571500" algn="ctr">
              <a:buFont typeface="Wingdings" panose="05000000000000000000" pitchFamily="2" charset="2"/>
              <a:buChar char="Ø"/>
            </a:pPr>
            <a:r>
              <a:rPr lang="en-US" sz="4000" dirty="0">
                <a:latin typeface="Poppins" panose="00000500000000000000" pitchFamily="2" charset="0"/>
              </a:rPr>
              <a:t>Components of </a:t>
            </a:r>
            <a:r>
              <a:rPr lang="en-US" sz="4800" dirty="0">
                <a:latin typeface="Tw Cen MT" panose="020B0602020104020603" pitchFamily="34" charset="0"/>
              </a:rPr>
              <a:t>Drone</a:t>
            </a:r>
            <a:r>
              <a:rPr lang="en-US" sz="4000" dirty="0">
                <a:latin typeface="Poppins" panose="00000500000000000000" pitchFamily="2" charset="0"/>
              </a:rPr>
              <a:t> </a:t>
            </a:r>
            <a:endParaRPr lang="en-US" sz="4000" b="0" i="0" dirty="0">
              <a:effectLst/>
              <a:latin typeface="Poppins" panose="00000500000000000000" pitchFamily="2" charset="0"/>
            </a:endParaRPr>
          </a:p>
        </p:txBody>
      </p:sp>
      <p:sp>
        <p:nvSpPr>
          <p:cNvPr id="2" name="TextBox 1">
            <a:extLst>
              <a:ext uri="{FF2B5EF4-FFF2-40B4-BE49-F238E27FC236}">
                <a16:creationId xmlns:a16="http://schemas.microsoft.com/office/drawing/2014/main" id="{C0FB5E52-A3DC-F6F8-D479-83D3B21DED4A}"/>
              </a:ext>
            </a:extLst>
          </p:cNvPr>
          <p:cNvSpPr txBox="1"/>
          <p:nvPr/>
        </p:nvSpPr>
        <p:spPr>
          <a:xfrm>
            <a:off x="1926165" y="2576375"/>
            <a:ext cx="7297076" cy="110799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w Cen MT" panose="020B0602020104020603" pitchFamily="34" charset="0"/>
              </a:rPr>
              <a:t>Control System </a:t>
            </a:r>
          </a:p>
          <a:p>
            <a:endParaRPr lang="en-US" dirty="0"/>
          </a:p>
          <a:p>
            <a:pPr marL="342900" indent="-342900">
              <a:buFont typeface="Arial" panose="020B0604020202020204" pitchFamily="34" charset="0"/>
              <a:buChar char="•"/>
            </a:pPr>
            <a:r>
              <a:rPr lang="en-US" sz="2400" dirty="0">
                <a:latin typeface="Tw Cen MT" panose="020B0602020104020603" pitchFamily="34" charset="0"/>
              </a:rPr>
              <a:t>Image processing Unit</a:t>
            </a:r>
          </a:p>
        </p:txBody>
      </p:sp>
    </p:spTree>
    <p:extLst>
      <p:ext uri="{BB962C8B-B14F-4D97-AF65-F5344CB8AC3E}">
        <p14:creationId xmlns:p14="http://schemas.microsoft.com/office/powerpoint/2010/main" val="480033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193628" y="50634"/>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project</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200820" y="50634"/>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What is IPR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489517" y="50634"/>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Freeform: Shape 37">
              <a:extLst>
                <a:ext uri="{FF2B5EF4-FFF2-40B4-BE49-F238E27FC236}">
                  <a16:creationId xmlns:a16="http://schemas.microsoft.com/office/drawing/2014/main" id="{61BB9E0F-7874-4167-97F5-76BAD9128B0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0588928" y="50634"/>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0955589" y="50634"/>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360947" y="50634"/>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5" y="2241631"/>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71841"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2" name="TextBox 1">
            <a:extLst>
              <a:ext uri="{FF2B5EF4-FFF2-40B4-BE49-F238E27FC236}">
                <a16:creationId xmlns:a16="http://schemas.microsoft.com/office/drawing/2014/main" id="{D16CFFEE-E48B-4933-A0BC-A2659A31B1C4}"/>
              </a:ext>
            </a:extLst>
          </p:cNvPr>
          <p:cNvSpPr txBox="1"/>
          <p:nvPr/>
        </p:nvSpPr>
        <p:spPr>
          <a:xfrm>
            <a:off x="1746316" y="291464"/>
            <a:ext cx="5084405" cy="2739211"/>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solidFill>
                  <a:srgbClr val="202124"/>
                </a:solidFill>
                <a:latin typeface="Tw Cen MT" panose="020B0602020104020603" pitchFamily="34" charset="0"/>
              </a:rPr>
              <a:t>Image Processing Unit</a:t>
            </a:r>
          </a:p>
          <a:p>
            <a:pPr rtl="0">
              <a:spcBef>
                <a:spcPts val="0"/>
              </a:spcBef>
              <a:spcAft>
                <a:spcPts val="0"/>
              </a:spcAft>
            </a:pPr>
            <a:r>
              <a:rPr lang="en-IN" sz="1800" b="1" i="0" u="none" strike="noStrike" dirty="0">
                <a:solidFill>
                  <a:srgbClr val="000000"/>
                </a:solidFill>
                <a:effectLst/>
                <a:latin typeface="Arial" panose="020B0604020202020204" pitchFamily="34" charset="0"/>
              </a:rPr>
              <a:t> </a:t>
            </a:r>
          </a:p>
          <a:p>
            <a:pPr marL="285750" indent="-285750" rtl="0">
              <a:spcBef>
                <a:spcPts val="0"/>
              </a:spcBef>
              <a:spcAft>
                <a:spcPts val="0"/>
              </a:spcAft>
              <a:buFont typeface="Arial" panose="020B0604020202020204" pitchFamily="34" charset="0"/>
              <a:buChar char="•"/>
            </a:pPr>
            <a:r>
              <a:rPr lang="en-IN" b="1" dirty="0">
                <a:solidFill>
                  <a:srgbClr val="000000"/>
                </a:solidFill>
                <a:latin typeface="Arial" panose="020B0604020202020204" pitchFamily="34" charset="0"/>
              </a:rPr>
              <a:t> </a:t>
            </a:r>
            <a:r>
              <a:rPr lang="en-IN" sz="1800" b="1" i="0" u="none" strike="noStrike" dirty="0">
                <a:solidFill>
                  <a:srgbClr val="000000"/>
                </a:solidFill>
                <a:effectLst/>
                <a:latin typeface="Arial" panose="020B0604020202020204" pitchFamily="34" charset="0"/>
              </a:rPr>
              <a:t>Parrot Image Conversion Block:</a:t>
            </a:r>
            <a:r>
              <a:rPr lang="en-US" b="0" i="0" u="none" strike="noStrike" dirty="0">
                <a:solidFill>
                  <a:srgbClr val="000000"/>
                </a:solidFill>
                <a:effectLst/>
                <a:latin typeface="Arial" panose="020B0604020202020204" pitchFamily="34" charset="0"/>
              </a:rPr>
              <a:t>This block converts an image from Y1UY2V   format obtained from the camera, to either YUV or RGB format. The block separates the color              components and provides them as the output.</a:t>
            </a:r>
          </a:p>
          <a:p>
            <a:pPr rtl="0">
              <a:spcBef>
                <a:spcPts val="0"/>
              </a:spcBef>
              <a:spcAft>
                <a:spcPts val="0"/>
              </a:spcAft>
            </a:pPr>
            <a:endParaRPr lang="en-IN" b="0" dirty="0">
              <a:effectLst/>
            </a:endParaRPr>
          </a:p>
        </p:txBody>
      </p:sp>
      <p:pic>
        <p:nvPicPr>
          <p:cNvPr id="6" name="Picture 5" descr="Diagram&#10;&#10;Description automatically generated">
            <a:extLst>
              <a:ext uri="{FF2B5EF4-FFF2-40B4-BE49-F238E27FC236}">
                <a16:creationId xmlns:a16="http://schemas.microsoft.com/office/drawing/2014/main" id="{233F07CE-453A-342C-6B49-A4D6F0669B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6020" y="456823"/>
            <a:ext cx="2953520" cy="2522956"/>
          </a:xfrm>
          <a:prstGeom prst="rect">
            <a:avLst/>
          </a:prstGeom>
        </p:spPr>
      </p:pic>
      <p:sp>
        <p:nvSpPr>
          <p:cNvPr id="7" name="TextBox 6">
            <a:extLst>
              <a:ext uri="{FF2B5EF4-FFF2-40B4-BE49-F238E27FC236}">
                <a16:creationId xmlns:a16="http://schemas.microsoft.com/office/drawing/2014/main" id="{32924C0F-4F63-C2DD-F343-129ED9FF82CE}"/>
              </a:ext>
            </a:extLst>
          </p:cNvPr>
          <p:cNvSpPr txBox="1"/>
          <p:nvPr/>
        </p:nvSpPr>
        <p:spPr>
          <a:xfrm>
            <a:off x="1771024" y="3878222"/>
            <a:ext cx="7595131" cy="1200329"/>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Image Binarization System:</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Image Binarization is the conversion of a document image into bi-level</a:t>
            </a:r>
          </a:p>
          <a:p>
            <a:pPr rtl="0">
              <a:spcBef>
                <a:spcPts val="0"/>
              </a:spcBef>
              <a:spcAft>
                <a:spcPts val="0"/>
              </a:spcAft>
            </a:pPr>
            <a:r>
              <a:rPr lang="en-US" sz="1800" b="0" i="0" u="none" strike="noStrike" dirty="0">
                <a:solidFill>
                  <a:srgbClr val="000000"/>
                </a:solidFill>
                <a:effectLst/>
                <a:latin typeface="Arial" panose="020B0604020202020204" pitchFamily="34" charset="0"/>
              </a:rPr>
              <a:t>    document image. </a:t>
            </a:r>
            <a:br>
              <a:rPr lang="en-US" dirty="0"/>
            </a:br>
            <a:endParaRPr lang="en-IN" dirty="0"/>
          </a:p>
        </p:txBody>
      </p:sp>
    </p:spTree>
    <p:extLst>
      <p:ext uri="{BB962C8B-B14F-4D97-AF65-F5344CB8AC3E}">
        <p14:creationId xmlns:p14="http://schemas.microsoft.com/office/powerpoint/2010/main" val="2597912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193628" y="50634"/>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project</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200820" y="50634"/>
            <a:ext cx="12360623" cy="6858000"/>
            <a:chOff x="1" y="0"/>
            <a:chExt cx="12360623"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763463" y="3011312"/>
              <a:ext cx="2547992"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Introduction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595268" y="50634"/>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0588928" y="50634"/>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0955589" y="50634"/>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381056" y="50634"/>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5" y="2241631"/>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3" name="TextBox 2">
            <a:extLst>
              <a:ext uri="{FF2B5EF4-FFF2-40B4-BE49-F238E27FC236}">
                <a16:creationId xmlns:a16="http://schemas.microsoft.com/office/drawing/2014/main" id="{01A9A4FB-21C9-97CD-759D-AB3CE35D453D}"/>
              </a:ext>
            </a:extLst>
          </p:cNvPr>
          <p:cNvSpPr txBox="1"/>
          <p:nvPr/>
        </p:nvSpPr>
        <p:spPr>
          <a:xfrm>
            <a:off x="1899478" y="268835"/>
            <a:ext cx="4987098" cy="2862322"/>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Image </a:t>
            </a:r>
            <a:r>
              <a:rPr lang="en-US" sz="1800" b="1" i="0" u="none" strike="noStrike" dirty="0" err="1">
                <a:solidFill>
                  <a:srgbClr val="000000"/>
                </a:solidFill>
                <a:effectLst/>
                <a:latin typeface="Arial" panose="020B0604020202020204" pitchFamily="34" charset="0"/>
              </a:rPr>
              <a:t>Binarizer</a:t>
            </a:r>
            <a:r>
              <a:rPr lang="en-US" sz="1800" b="1" i="0" u="none" strike="noStrike" dirty="0">
                <a:solidFill>
                  <a:srgbClr val="000000"/>
                </a:solidFill>
                <a:effectLst/>
                <a:latin typeface="Arial" panose="020B0604020202020204" pitchFamily="34" charset="0"/>
              </a:rPr>
              <a:t> MATLAB Function(ss): </a:t>
            </a:r>
            <a:r>
              <a:rPr lang="en-US" b="0" i="0" u="none" strike="noStrike" dirty="0">
                <a:solidFill>
                  <a:srgbClr val="000000"/>
                </a:solidFill>
                <a:effectLst/>
                <a:latin typeface="Arial" panose="020B0604020202020204" pitchFamily="34" charset="0"/>
              </a:rPr>
              <a:t>The MATLAB function computes a binarized frame starting from a frame expressed in the RGB file format. Inputs are red, green, and blue channel frame and output is the binarized frame. Parameters are:</a:t>
            </a:r>
            <a:endParaRPr lang="en-US" b="0" dirty="0">
              <a:effectLst/>
            </a:endParaRPr>
          </a:p>
          <a:p>
            <a:pPr rtl="0">
              <a:spcBef>
                <a:spcPts val="0"/>
              </a:spcBef>
              <a:spcAft>
                <a:spcPts val="0"/>
              </a:spcAft>
            </a:pPr>
            <a:r>
              <a:rPr lang="en-US" b="0" i="0" u="none" strike="noStrike" dirty="0">
                <a:solidFill>
                  <a:srgbClr val="000000"/>
                </a:solidFill>
                <a:effectLst/>
                <a:latin typeface="Arial" panose="020B0604020202020204" pitchFamily="34" charset="0"/>
              </a:rPr>
              <a:t>    (</a:t>
            </a:r>
            <a:r>
              <a:rPr lang="en-US" b="0" i="0" u="none" strike="noStrike" dirty="0" err="1">
                <a:solidFill>
                  <a:srgbClr val="000000"/>
                </a:solidFill>
                <a:effectLst/>
                <a:latin typeface="Arial" panose="020B0604020202020204" pitchFamily="34" charset="0"/>
              </a:rPr>
              <a:t>i</a:t>
            </a:r>
            <a:r>
              <a:rPr lang="en-US" b="0" i="0" u="none" strike="noStrike" dirty="0">
                <a:solidFill>
                  <a:srgbClr val="000000"/>
                </a:solidFill>
                <a:effectLst/>
                <a:latin typeface="Arial" panose="020B0604020202020204" pitchFamily="34" charset="0"/>
              </a:rPr>
              <a:t>) G_B_GAIN</a:t>
            </a:r>
            <a:endParaRPr lang="en-US" b="0" dirty="0">
              <a:effectLst/>
            </a:endParaRPr>
          </a:p>
          <a:p>
            <a:pPr rtl="0">
              <a:spcBef>
                <a:spcPts val="0"/>
              </a:spcBef>
              <a:spcAft>
                <a:spcPts val="0"/>
              </a:spcAft>
            </a:pPr>
            <a:r>
              <a:rPr lang="en-US" b="0" i="0" u="none" strike="noStrike" dirty="0">
                <a:solidFill>
                  <a:srgbClr val="000000"/>
                </a:solidFill>
                <a:effectLst/>
                <a:latin typeface="Arial" panose="020B0604020202020204" pitchFamily="34" charset="0"/>
              </a:rPr>
              <a:t>    (ii) BINARIZER_THRESHOLD</a:t>
            </a:r>
            <a:endParaRPr lang="en-US" b="0" dirty="0">
              <a:effectLst/>
            </a:endParaRPr>
          </a:p>
          <a:p>
            <a:br>
              <a:rPr lang="en-US" dirty="0"/>
            </a:br>
            <a:endParaRPr lang="en-IN" dirty="0"/>
          </a:p>
        </p:txBody>
      </p:sp>
      <p:sp>
        <p:nvSpPr>
          <p:cNvPr id="8" name="TextBox 7">
            <a:extLst>
              <a:ext uri="{FF2B5EF4-FFF2-40B4-BE49-F238E27FC236}">
                <a16:creationId xmlns:a16="http://schemas.microsoft.com/office/drawing/2014/main" id="{5368030D-75D6-3C0B-1414-8141D8A6C113}"/>
              </a:ext>
            </a:extLst>
          </p:cNvPr>
          <p:cNvSpPr txBox="1"/>
          <p:nvPr/>
        </p:nvSpPr>
        <p:spPr>
          <a:xfrm>
            <a:off x="1794728" y="4003842"/>
            <a:ext cx="5196597" cy="2585323"/>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Erosion : </a:t>
            </a:r>
            <a:r>
              <a:rPr lang="en-US" sz="1800" b="0" i="0" u="none" strike="noStrike" dirty="0">
                <a:solidFill>
                  <a:srgbClr val="1A1A1A"/>
                </a:solidFill>
                <a:effectLst/>
                <a:latin typeface="Arial" panose="020B0604020202020204" pitchFamily="34" charset="0"/>
              </a:rPr>
              <a:t>The Erosion block slides the neighborhood or structuring element over an image,   finds the local minima, and creates the output matrix from these minimum values. If the neighborhood or structuring element has a center element, the block places the minima there.</a:t>
            </a:r>
            <a:endParaRPr lang="en-US" b="0" dirty="0">
              <a:effectLst/>
            </a:endParaRPr>
          </a:p>
          <a:p>
            <a:br>
              <a:rPr lang="en-US" dirty="0"/>
            </a:br>
            <a:endParaRPr lang="en-IN" dirty="0"/>
          </a:p>
        </p:txBody>
      </p:sp>
      <p:pic>
        <p:nvPicPr>
          <p:cNvPr id="10" name="Picture 9" descr="A picture containing text&#10;&#10;Description automatically generated">
            <a:extLst>
              <a:ext uri="{FF2B5EF4-FFF2-40B4-BE49-F238E27FC236}">
                <a16:creationId xmlns:a16="http://schemas.microsoft.com/office/drawing/2014/main" id="{F2CF64FF-D56F-0CF1-3B05-4E65143523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95297" y="4213690"/>
            <a:ext cx="2729979" cy="1499902"/>
          </a:xfrm>
          <a:prstGeom prst="rect">
            <a:avLst/>
          </a:prstGeom>
        </p:spPr>
      </p:pic>
      <p:pic>
        <p:nvPicPr>
          <p:cNvPr id="12" name="Picture 11" descr="A picture containing diagram&#10;&#10;Description automatically generated">
            <a:extLst>
              <a:ext uri="{FF2B5EF4-FFF2-40B4-BE49-F238E27FC236}">
                <a16:creationId xmlns:a16="http://schemas.microsoft.com/office/drawing/2014/main" id="{81036B9E-6581-3159-F24A-8A4986920D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57172" y="419078"/>
            <a:ext cx="3132091" cy="2225233"/>
          </a:xfrm>
          <a:prstGeom prst="rect">
            <a:avLst/>
          </a:prstGeom>
        </p:spPr>
      </p:pic>
    </p:spTree>
    <p:extLst>
      <p:ext uri="{BB962C8B-B14F-4D97-AF65-F5344CB8AC3E}">
        <p14:creationId xmlns:p14="http://schemas.microsoft.com/office/powerpoint/2010/main" val="3835972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193628" y="50634"/>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topic</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200820" y="50634"/>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What is IPR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595268" y="55447"/>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854996" y="2155004"/>
              <a:ext cx="1337004" cy="258532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0588928" y="50634"/>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0955589" y="50634"/>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381056" y="50634"/>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5" y="2236818"/>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3" name="TextBox 2">
            <a:extLst>
              <a:ext uri="{FF2B5EF4-FFF2-40B4-BE49-F238E27FC236}">
                <a16:creationId xmlns:a16="http://schemas.microsoft.com/office/drawing/2014/main" id="{7C9CAF5B-0A9F-07B7-0443-C471D8AC3DFA}"/>
              </a:ext>
            </a:extLst>
          </p:cNvPr>
          <p:cNvSpPr txBox="1"/>
          <p:nvPr/>
        </p:nvSpPr>
        <p:spPr>
          <a:xfrm>
            <a:off x="2362200" y="390525"/>
            <a:ext cx="5810250" cy="828675"/>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DE815F2B-8AB6-7D18-9199-9D92C6294B90}"/>
              </a:ext>
            </a:extLst>
          </p:cNvPr>
          <p:cNvSpPr txBox="1"/>
          <p:nvPr/>
        </p:nvSpPr>
        <p:spPr>
          <a:xfrm>
            <a:off x="1866469" y="322194"/>
            <a:ext cx="3905681" cy="1754326"/>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1800" b="1" i="0" u="none" strike="noStrike" dirty="0">
                <a:solidFill>
                  <a:srgbClr val="1A1A1A"/>
                </a:solidFill>
                <a:effectLst/>
                <a:latin typeface="Arial" panose="020B0604020202020204" pitchFamily="34" charset="0"/>
              </a:rPr>
              <a:t>Waypoint Follower:</a:t>
            </a:r>
            <a:endParaRPr lang="en-US" b="0" dirty="0">
              <a:effectLst/>
            </a:endParaRPr>
          </a:p>
          <a:p>
            <a:pPr rtl="0">
              <a:spcBef>
                <a:spcPts val="0"/>
              </a:spcBef>
              <a:spcAft>
                <a:spcPts val="0"/>
              </a:spcAft>
            </a:pPr>
            <a:r>
              <a:rPr lang="en-US" sz="1800" b="0" i="0" u="none" strike="noStrike" dirty="0">
                <a:solidFill>
                  <a:srgbClr val="1A1A1A"/>
                </a:solidFill>
                <a:effectLst/>
                <a:latin typeface="Arial" panose="020B0604020202020204" pitchFamily="34" charset="0"/>
              </a:rPr>
              <a:t>In this vision based path following algorithm, it starts selecting a target position ahead of the drone which has to be reached typically on the path.</a:t>
            </a:r>
            <a:endParaRPr lang="en-US" b="0" dirty="0">
              <a:effectLst/>
            </a:endParaRPr>
          </a:p>
        </p:txBody>
      </p:sp>
      <p:pic>
        <p:nvPicPr>
          <p:cNvPr id="1026" name="Picture 2">
            <a:extLst>
              <a:ext uri="{FF2B5EF4-FFF2-40B4-BE49-F238E27FC236}">
                <a16:creationId xmlns:a16="http://schemas.microsoft.com/office/drawing/2014/main" id="{A938B20D-4562-3FF2-5431-7D818A5792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1988" y="311013"/>
            <a:ext cx="4657857" cy="19629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D60AF49-617A-B47D-7619-11335D110DD6}"/>
              </a:ext>
            </a:extLst>
          </p:cNvPr>
          <p:cNvSpPr txBox="1"/>
          <p:nvPr/>
        </p:nvSpPr>
        <p:spPr>
          <a:xfrm>
            <a:off x="1932273" y="3668745"/>
            <a:ext cx="4103739" cy="2585323"/>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State Machine: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State machine gives whether the drone is over the lane/track by making the FLAG variable either 0 or 1. The input flag-track raises when the track is detected from the image processing system.</a:t>
            </a:r>
            <a:endParaRPr lang="en-US" b="0" dirty="0">
              <a:effectLst/>
            </a:endParaRPr>
          </a:p>
          <a:p>
            <a:br>
              <a:rPr lang="en-US" dirty="0"/>
            </a:br>
            <a:endParaRPr lang="en-IN" dirty="0"/>
          </a:p>
        </p:txBody>
      </p:sp>
      <p:pic>
        <p:nvPicPr>
          <p:cNvPr id="9" name="Picture 8" descr="Graphical user interface, application&#10;&#10;Description automatically generated">
            <a:extLst>
              <a:ext uri="{FF2B5EF4-FFF2-40B4-BE49-F238E27FC236}">
                <a16:creationId xmlns:a16="http://schemas.microsoft.com/office/drawing/2014/main" id="{398587E1-F5B6-B3D4-5CDF-064D33E75C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8746" y="4019353"/>
            <a:ext cx="4103739" cy="1468553"/>
          </a:xfrm>
          <a:prstGeom prst="rect">
            <a:avLst/>
          </a:prstGeom>
        </p:spPr>
      </p:pic>
    </p:spTree>
    <p:extLst>
      <p:ext uri="{BB962C8B-B14F-4D97-AF65-F5344CB8AC3E}">
        <p14:creationId xmlns:p14="http://schemas.microsoft.com/office/powerpoint/2010/main" val="1650049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1DA8D82-9E66-4147-B2A0-12CD0F3A0160}"/>
              </a:ext>
            </a:extLst>
          </p:cNvPr>
          <p:cNvGrpSpPr/>
          <p:nvPr/>
        </p:nvGrpSpPr>
        <p:grpSpPr>
          <a:xfrm>
            <a:off x="193628" y="50634"/>
            <a:ext cx="12192000" cy="6858000"/>
            <a:chOff x="1" y="0"/>
            <a:chExt cx="12192000" cy="6858000"/>
          </a:xfrm>
        </p:grpSpPr>
        <p:sp>
          <p:nvSpPr>
            <p:cNvPr id="4" name="Rectangle 3">
              <a:extLst>
                <a:ext uri="{FF2B5EF4-FFF2-40B4-BE49-F238E27FC236}">
                  <a16:creationId xmlns:a16="http://schemas.microsoft.com/office/drawing/2014/main" id="{8706A5CD-CD56-4B56-8A03-C5CDCB018A39}"/>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Shape 13">
              <a:extLst>
                <a:ext uri="{FF2B5EF4-FFF2-40B4-BE49-F238E27FC236}">
                  <a16:creationId xmlns:a16="http://schemas.microsoft.com/office/drawing/2014/main" id="{574C44D9-27F2-4F61-B76A-A25A4DCB9A7E}"/>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D2456D81-D047-4A39-9075-EA1004A3DE83}"/>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topic</a:t>
              </a:r>
              <a:endParaRPr lang="en-IN" sz="2800" b="1" dirty="0">
                <a:solidFill>
                  <a:schemeClr val="bg2"/>
                </a:solidFill>
                <a:latin typeface="Tw Cen MT" panose="020B0602020104020603" pitchFamily="34" charset="0"/>
              </a:endParaRPr>
            </a:p>
          </p:txBody>
        </p:sp>
        <p:pic>
          <p:nvPicPr>
            <p:cNvPr id="23" name="Picture 22" descr="Shape&#10;&#10;Description automatically generated with low confidence">
              <a:extLst>
                <a:ext uri="{FF2B5EF4-FFF2-40B4-BE49-F238E27FC236}">
                  <a16:creationId xmlns:a16="http://schemas.microsoft.com/office/drawing/2014/main" id="{401C31B5-E9EF-444C-BBE8-8C5E442C4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78867" y="3089301"/>
              <a:ext cx="679398" cy="679398"/>
            </a:xfrm>
            <a:prstGeom prst="rect">
              <a:avLst/>
            </a:prstGeom>
          </p:spPr>
        </p:pic>
      </p:grpSp>
      <p:grpSp>
        <p:nvGrpSpPr>
          <p:cNvPr id="31" name="Group 30">
            <a:extLst>
              <a:ext uri="{FF2B5EF4-FFF2-40B4-BE49-F238E27FC236}">
                <a16:creationId xmlns:a16="http://schemas.microsoft.com/office/drawing/2014/main" id="{D8ECD154-37DF-4255-B69E-0D519B429466}"/>
              </a:ext>
            </a:extLst>
          </p:cNvPr>
          <p:cNvGrpSpPr/>
          <p:nvPr/>
        </p:nvGrpSpPr>
        <p:grpSpPr>
          <a:xfrm>
            <a:off x="-200820" y="50634"/>
            <a:ext cx="12192000" cy="6858000"/>
            <a:chOff x="1" y="0"/>
            <a:chExt cx="12192000" cy="6858000"/>
          </a:xfrm>
        </p:grpSpPr>
        <p:sp>
          <p:nvSpPr>
            <p:cNvPr id="32" name="Rectangle 31">
              <a:extLst>
                <a:ext uri="{FF2B5EF4-FFF2-40B4-BE49-F238E27FC236}">
                  <a16:creationId xmlns:a16="http://schemas.microsoft.com/office/drawing/2014/main" id="{4F1B3236-245F-4DBF-BA37-FAF07722082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a:extLst>
                <a:ext uri="{FF2B5EF4-FFF2-40B4-BE49-F238E27FC236}">
                  <a16:creationId xmlns:a16="http://schemas.microsoft.com/office/drawing/2014/main" id="{7F94AC87-678E-4F44-B34D-3D74B6E0A30F}"/>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TextBox 33">
              <a:extLst>
                <a:ext uri="{FF2B5EF4-FFF2-40B4-BE49-F238E27FC236}">
                  <a16:creationId xmlns:a16="http://schemas.microsoft.com/office/drawing/2014/main" id="{7F616BEC-CD87-4F70-BA50-A7D3A65C1BCE}"/>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What is IPR </a:t>
              </a:r>
              <a:endParaRPr lang="en-IN" sz="2800" b="1" dirty="0">
                <a:solidFill>
                  <a:schemeClr val="bg2"/>
                </a:solidFill>
                <a:latin typeface="Tw Cen MT" panose="020B0602020104020603" pitchFamily="34" charset="0"/>
              </a:endParaRPr>
            </a:p>
          </p:txBody>
        </p:sp>
        <p:pic>
          <p:nvPicPr>
            <p:cNvPr id="35" name="Picture 34" descr="Shape&#10;&#10;Description automatically generated with low confidence">
              <a:extLst>
                <a:ext uri="{FF2B5EF4-FFF2-40B4-BE49-F238E27FC236}">
                  <a16:creationId xmlns:a16="http://schemas.microsoft.com/office/drawing/2014/main" id="{DC570FCB-8822-4ABF-A71F-93948A06A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033777">
              <a:off x="10890003" y="3066308"/>
              <a:ext cx="725384" cy="725384"/>
            </a:xfrm>
            <a:prstGeom prst="rect">
              <a:avLst/>
            </a:prstGeom>
          </p:spPr>
        </p:pic>
      </p:grpSp>
      <p:grpSp>
        <p:nvGrpSpPr>
          <p:cNvPr id="36" name="Group 35">
            <a:extLst>
              <a:ext uri="{FF2B5EF4-FFF2-40B4-BE49-F238E27FC236}">
                <a16:creationId xmlns:a16="http://schemas.microsoft.com/office/drawing/2014/main" id="{494557D5-A533-4465-B02D-D4ECEB6D1938}"/>
              </a:ext>
            </a:extLst>
          </p:cNvPr>
          <p:cNvGrpSpPr/>
          <p:nvPr/>
        </p:nvGrpSpPr>
        <p:grpSpPr>
          <a:xfrm>
            <a:off x="-609169" y="90389"/>
            <a:ext cx="12192000" cy="6858000"/>
            <a:chOff x="1" y="0"/>
            <a:chExt cx="12192000" cy="6858000"/>
          </a:xfrm>
        </p:grpSpPr>
        <p:sp>
          <p:nvSpPr>
            <p:cNvPr id="37" name="Rectangle 36">
              <a:extLst>
                <a:ext uri="{FF2B5EF4-FFF2-40B4-BE49-F238E27FC236}">
                  <a16:creationId xmlns:a16="http://schemas.microsoft.com/office/drawing/2014/main" id="{0D3B708A-DAE5-4738-8475-B865B24C8FF0}"/>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reeform: Shape 37">
              <a:extLst>
                <a:ext uri="{FF2B5EF4-FFF2-40B4-BE49-F238E27FC236}">
                  <a16:creationId xmlns:a16="http://schemas.microsoft.com/office/drawing/2014/main" id="{61BB9E0F-7874-4167-97F5-76BAD9128B00}"/>
                </a:ext>
              </a:extLst>
            </p:cNvPr>
            <p:cNvSpPr/>
            <p:nvPr/>
          </p:nvSpPr>
          <p:spPr>
            <a:xfrm>
              <a:off x="10768468" y="2155004"/>
              <a:ext cx="1423532" cy="2508237"/>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C2A63542-3E9C-4742-AE82-2D613F0D9C6B}"/>
                </a:ext>
              </a:extLst>
            </p:cNvPr>
            <p:cNvSpPr txBox="1"/>
            <p:nvPr/>
          </p:nvSpPr>
          <p:spPr>
            <a:xfrm rot="16200000">
              <a:off x="10652550" y="3105835"/>
              <a:ext cx="2358946" cy="646331"/>
            </a:xfrm>
            <a:prstGeom prst="rect">
              <a:avLst/>
            </a:prstGeom>
            <a:noFill/>
          </p:spPr>
          <p:txBody>
            <a:bodyPr wrap="square" rtlCol="0">
              <a:spAutoFit/>
            </a:bodyPr>
            <a:lstStyle/>
            <a:p>
              <a:pPr algn="ctr"/>
              <a:r>
                <a:rPr lang="en-US" sz="3600" b="1" dirty="0">
                  <a:solidFill>
                    <a:schemeClr val="bg2"/>
                  </a:solidFill>
                  <a:latin typeface="Tw Cen MT" panose="020B0602020104020603" pitchFamily="34" charset="0"/>
                </a:rPr>
                <a:t>about</a:t>
              </a:r>
              <a:endParaRPr lang="en-IN" sz="3600" b="1" dirty="0">
                <a:solidFill>
                  <a:schemeClr val="bg2"/>
                </a:solidFill>
                <a:latin typeface="Tw Cen MT" panose="020B0602020104020603" pitchFamily="34" charset="0"/>
              </a:endParaRPr>
            </a:p>
          </p:txBody>
        </p:sp>
        <p:pic>
          <p:nvPicPr>
            <p:cNvPr id="40" name="Picture 39" descr="Shape&#10;&#10;Description automatically generated with low confidence">
              <a:extLst>
                <a:ext uri="{FF2B5EF4-FFF2-40B4-BE49-F238E27FC236}">
                  <a16:creationId xmlns:a16="http://schemas.microsoft.com/office/drawing/2014/main" id="{C863ED28-E8EE-485D-8535-106B2527B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23334" y="3136239"/>
              <a:ext cx="585522" cy="585522"/>
            </a:xfrm>
            <a:prstGeom prst="rect">
              <a:avLst/>
            </a:prstGeom>
          </p:spPr>
        </p:pic>
      </p:grpSp>
      <p:grpSp>
        <p:nvGrpSpPr>
          <p:cNvPr id="41" name="Group 40">
            <a:extLst>
              <a:ext uri="{FF2B5EF4-FFF2-40B4-BE49-F238E27FC236}">
                <a16:creationId xmlns:a16="http://schemas.microsoft.com/office/drawing/2014/main" id="{ADBF1E5F-59F2-40CB-B275-7E1BF4F45B7B}"/>
              </a:ext>
            </a:extLst>
          </p:cNvPr>
          <p:cNvGrpSpPr/>
          <p:nvPr/>
        </p:nvGrpSpPr>
        <p:grpSpPr>
          <a:xfrm>
            <a:off x="-10588928" y="50634"/>
            <a:ext cx="12192000" cy="6858000"/>
            <a:chOff x="1" y="-39755"/>
            <a:chExt cx="12192000" cy="6858000"/>
          </a:xfrm>
        </p:grpSpPr>
        <p:grpSp>
          <p:nvGrpSpPr>
            <p:cNvPr id="42" name="Group 41">
              <a:extLst>
                <a:ext uri="{FF2B5EF4-FFF2-40B4-BE49-F238E27FC236}">
                  <a16:creationId xmlns:a16="http://schemas.microsoft.com/office/drawing/2014/main" id="{5BBAF34B-2463-4A13-9875-363DA031267D}"/>
                </a:ext>
              </a:extLst>
            </p:cNvPr>
            <p:cNvGrpSpPr/>
            <p:nvPr/>
          </p:nvGrpSpPr>
          <p:grpSpPr>
            <a:xfrm>
              <a:off x="1" y="-39755"/>
              <a:ext cx="12192000" cy="6858000"/>
              <a:chOff x="1" y="0"/>
              <a:chExt cx="12192000" cy="6858000"/>
            </a:xfrm>
          </p:grpSpPr>
          <p:sp>
            <p:nvSpPr>
              <p:cNvPr id="44" name="Rectangle 43">
                <a:extLst>
                  <a:ext uri="{FF2B5EF4-FFF2-40B4-BE49-F238E27FC236}">
                    <a16:creationId xmlns:a16="http://schemas.microsoft.com/office/drawing/2014/main" id="{2D726357-E954-4BEA-8673-EC8B1A0ABBBE}"/>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B9505E59-A7AE-4B82-9542-FAAC2DDFFBB0}"/>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TextBox 45">
                <a:extLst>
                  <a:ext uri="{FF2B5EF4-FFF2-40B4-BE49-F238E27FC236}">
                    <a16:creationId xmlns:a16="http://schemas.microsoft.com/office/drawing/2014/main" id="{B06F072C-3D91-4F0A-A45D-7B57E4114868}"/>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Significance </a:t>
                </a:r>
                <a:endParaRPr lang="en-IN" sz="3200" b="1" dirty="0">
                  <a:solidFill>
                    <a:schemeClr val="bg2"/>
                  </a:solidFill>
                  <a:latin typeface="Tw Cen MT" panose="020B0602020104020603" pitchFamily="34" charset="0"/>
                </a:endParaRPr>
              </a:p>
            </p:txBody>
          </p:sp>
        </p:grpSp>
        <p:pic>
          <p:nvPicPr>
            <p:cNvPr id="43" name="Picture 42" descr="Shape&#10;&#10;Description automatically generated with low confidence">
              <a:extLst>
                <a:ext uri="{FF2B5EF4-FFF2-40B4-BE49-F238E27FC236}">
                  <a16:creationId xmlns:a16="http://schemas.microsoft.com/office/drawing/2014/main" id="{800344E1-6EC6-4668-96FC-92B51017A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915019" y="3116692"/>
              <a:ext cx="624615" cy="624615"/>
            </a:xfrm>
            <a:prstGeom prst="rect">
              <a:avLst/>
            </a:prstGeom>
          </p:spPr>
        </p:pic>
      </p:grpSp>
      <p:grpSp>
        <p:nvGrpSpPr>
          <p:cNvPr id="47" name="Group 46">
            <a:extLst>
              <a:ext uri="{FF2B5EF4-FFF2-40B4-BE49-F238E27FC236}">
                <a16:creationId xmlns:a16="http://schemas.microsoft.com/office/drawing/2014/main" id="{B966CF36-FB02-4B28-BE7A-5E60232C6145}"/>
              </a:ext>
            </a:extLst>
          </p:cNvPr>
          <p:cNvGrpSpPr/>
          <p:nvPr/>
        </p:nvGrpSpPr>
        <p:grpSpPr>
          <a:xfrm>
            <a:off x="-10955589" y="50634"/>
            <a:ext cx="12192000" cy="6858000"/>
            <a:chOff x="1" y="0"/>
            <a:chExt cx="12192000" cy="6858000"/>
          </a:xfrm>
        </p:grpSpPr>
        <p:sp>
          <p:nvSpPr>
            <p:cNvPr id="48" name="Rectangle 47">
              <a:extLst>
                <a:ext uri="{FF2B5EF4-FFF2-40B4-BE49-F238E27FC236}">
                  <a16:creationId xmlns:a16="http://schemas.microsoft.com/office/drawing/2014/main" id="{C45253C3-F089-4FE4-98F8-D7923A23C273}"/>
                </a:ext>
              </a:extLst>
            </p:cNvPr>
            <p:cNvSpPr/>
            <p:nvPr/>
          </p:nvSpPr>
          <p:spPr>
            <a:xfrm>
              <a:off x="1" y="0"/>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Freeform: Shape 48">
              <a:extLst>
                <a:ext uri="{FF2B5EF4-FFF2-40B4-BE49-F238E27FC236}">
                  <a16:creationId xmlns:a16="http://schemas.microsoft.com/office/drawing/2014/main" id="{90E23217-B3E1-4C89-8683-ADB6277CCDC8}"/>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E2BEE4D9-1FEC-492A-AC32-BAD47BD466A5}"/>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51" name="Picture 50" descr="Shape&#10;&#10;Description automatically generated with low confidence">
              <a:extLst>
                <a:ext uri="{FF2B5EF4-FFF2-40B4-BE49-F238E27FC236}">
                  <a16:creationId xmlns:a16="http://schemas.microsoft.com/office/drawing/2014/main" id="{4A6644ED-EF0D-454C-BF3E-0162ECE6E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grpSp>
        <p:nvGrpSpPr>
          <p:cNvPr id="58" name="Group 57">
            <a:extLst>
              <a:ext uri="{FF2B5EF4-FFF2-40B4-BE49-F238E27FC236}">
                <a16:creationId xmlns:a16="http://schemas.microsoft.com/office/drawing/2014/main" id="{C5B030A6-03BE-4270-85B9-7D3AA97FCE96}"/>
              </a:ext>
            </a:extLst>
          </p:cNvPr>
          <p:cNvGrpSpPr/>
          <p:nvPr/>
        </p:nvGrpSpPr>
        <p:grpSpPr>
          <a:xfrm>
            <a:off x="-11381056" y="50634"/>
            <a:ext cx="12192000" cy="6858000"/>
            <a:chOff x="0" y="86627"/>
            <a:chExt cx="12192000" cy="6858000"/>
          </a:xfrm>
        </p:grpSpPr>
        <p:sp>
          <p:nvSpPr>
            <p:cNvPr id="59" name="Rectangle 58">
              <a:extLst>
                <a:ext uri="{FF2B5EF4-FFF2-40B4-BE49-F238E27FC236}">
                  <a16:creationId xmlns:a16="http://schemas.microsoft.com/office/drawing/2014/main" id="{C589DFBE-DA82-4FD6-84D6-5A7BF3434998}"/>
                </a:ext>
              </a:extLst>
            </p:cNvPr>
            <p:cNvSpPr/>
            <p:nvPr/>
          </p:nvSpPr>
          <p:spPr>
            <a:xfrm>
              <a:off x="0" y="86627"/>
              <a:ext cx="12192000" cy="6858000"/>
            </a:xfrm>
            <a:prstGeom prst="rect">
              <a:avLst/>
            </a:prstGeom>
            <a:solidFill>
              <a:schemeClr val="bg2"/>
            </a:solidFill>
            <a:ln>
              <a:noFill/>
            </a:ln>
            <a:effectLst>
              <a:outerShdw blurRad="88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4E38C157-B7AA-4189-B41D-D04B2FBC4CDA}"/>
                </a:ext>
              </a:extLst>
            </p:cNvPr>
            <p:cNvSpPr/>
            <p:nvPr/>
          </p:nvSpPr>
          <p:spPr>
            <a:xfrm>
              <a:off x="10717755" y="2155004"/>
              <a:ext cx="1474245" cy="2547992"/>
            </a:xfrm>
            <a:custGeom>
              <a:avLst/>
              <a:gdLst>
                <a:gd name="connsiteX0" fmla="*/ 1243173 w 1243173"/>
                <a:gd name="connsiteY0" fmla="*/ 0 h 2547992"/>
                <a:gd name="connsiteX1" fmla="*/ 1243173 w 1243173"/>
                <a:gd name="connsiteY1" fmla="*/ 2547992 h 2547992"/>
                <a:gd name="connsiteX2" fmla="*/ 0 w 1243173"/>
                <a:gd name="connsiteY2" fmla="*/ 1273996 h 2547992"/>
                <a:gd name="connsiteX3" fmla="*/ 1243173 w 1243173"/>
                <a:gd name="connsiteY3" fmla="*/ 0 h 2547992"/>
              </a:gdLst>
              <a:ahLst/>
              <a:cxnLst>
                <a:cxn ang="0">
                  <a:pos x="connsiteX0" y="connsiteY0"/>
                </a:cxn>
                <a:cxn ang="0">
                  <a:pos x="connsiteX1" y="connsiteY1"/>
                </a:cxn>
                <a:cxn ang="0">
                  <a:pos x="connsiteX2" y="connsiteY2"/>
                </a:cxn>
                <a:cxn ang="0">
                  <a:pos x="connsiteX3" y="connsiteY3"/>
                </a:cxn>
              </a:cxnLst>
              <a:rect l="l" t="t" r="r" b="b"/>
              <a:pathLst>
                <a:path w="1243173" h="2547992">
                  <a:moveTo>
                    <a:pt x="1243173" y="0"/>
                  </a:moveTo>
                  <a:lnTo>
                    <a:pt x="1243173" y="2547992"/>
                  </a:lnTo>
                  <a:cubicBezTo>
                    <a:pt x="556588" y="2547992"/>
                    <a:pt x="0" y="1977605"/>
                    <a:pt x="0" y="1273996"/>
                  </a:cubicBezTo>
                  <a:cubicBezTo>
                    <a:pt x="0" y="570387"/>
                    <a:pt x="556588" y="0"/>
                    <a:pt x="1243173"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1" name="TextBox 60">
              <a:extLst>
                <a:ext uri="{FF2B5EF4-FFF2-40B4-BE49-F238E27FC236}">
                  <a16:creationId xmlns:a16="http://schemas.microsoft.com/office/drawing/2014/main" id="{E3139609-EAF7-4D50-891E-B830410B11B0}"/>
                </a:ext>
              </a:extLst>
            </p:cNvPr>
            <p:cNvSpPr txBox="1"/>
            <p:nvPr/>
          </p:nvSpPr>
          <p:spPr>
            <a:xfrm rot="16200000">
              <a:off x="10652550" y="3136613"/>
              <a:ext cx="2358946" cy="584775"/>
            </a:xfrm>
            <a:prstGeom prst="rect">
              <a:avLst/>
            </a:prstGeom>
            <a:noFill/>
          </p:spPr>
          <p:txBody>
            <a:bodyPr wrap="square" rtlCol="0">
              <a:spAutoFit/>
            </a:bodyPr>
            <a:lstStyle/>
            <a:p>
              <a:pPr algn="ctr"/>
              <a:r>
                <a:rPr lang="en-US" sz="3200" b="1" dirty="0">
                  <a:solidFill>
                    <a:schemeClr val="bg2"/>
                  </a:solidFill>
                  <a:latin typeface="Tw Cen MT" panose="020B0602020104020603" pitchFamily="34" charset="0"/>
                </a:rPr>
                <a:t>conclusion</a:t>
              </a:r>
              <a:endParaRPr lang="en-IN" sz="3200" b="1" dirty="0">
                <a:solidFill>
                  <a:schemeClr val="bg2"/>
                </a:solidFill>
                <a:latin typeface="Tw Cen MT" panose="020B0602020104020603" pitchFamily="34" charset="0"/>
              </a:endParaRPr>
            </a:p>
          </p:txBody>
        </p:sp>
        <p:pic>
          <p:nvPicPr>
            <p:cNvPr id="62" name="Picture 61" descr="Shape&#10;&#10;Description automatically generated with low confidence">
              <a:extLst>
                <a:ext uri="{FF2B5EF4-FFF2-40B4-BE49-F238E27FC236}">
                  <a16:creationId xmlns:a16="http://schemas.microsoft.com/office/drawing/2014/main" id="{263A2CD6-775A-406F-98CF-3F0B898CE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851941" y="3072745"/>
              <a:ext cx="712510" cy="712510"/>
            </a:xfrm>
            <a:prstGeom prst="rect">
              <a:avLst/>
            </a:prstGeom>
          </p:spPr>
        </p:pic>
      </p:grpSp>
      <p:sp>
        <p:nvSpPr>
          <p:cNvPr id="3" name="TextBox 2">
            <a:extLst>
              <a:ext uri="{FF2B5EF4-FFF2-40B4-BE49-F238E27FC236}">
                <a16:creationId xmlns:a16="http://schemas.microsoft.com/office/drawing/2014/main" id="{38D2C9BC-8D5F-7749-2CD5-976732B872A7}"/>
              </a:ext>
            </a:extLst>
          </p:cNvPr>
          <p:cNvSpPr txBox="1"/>
          <p:nvPr/>
        </p:nvSpPr>
        <p:spPr>
          <a:xfrm>
            <a:off x="1815452" y="318116"/>
            <a:ext cx="5575948" cy="369332"/>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1800" b="1" i="0" u="none" strike="noStrike" dirty="0">
                <a:solidFill>
                  <a:srgbClr val="1A1A1A"/>
                </a:solidFill>
                <a:effectLst/>
                <a:latin typeface="Arial" panose="020B0604020202020204" pitchFamily="34" charset="0"/>
              </a:rPr>
              <a:t>Error-pixel generator MATLAB function(ss):</a:t>
            </a:r>
            <a:endParaRPr lang="en-US" b="0" dirty="0">
              <a:effectLst/>
            </a:endParaRPr>
          </a:p>
        </p:txBody>
      </p:sp>
      <p:sp>
        <p:nvSpPr>
          <p:cNvPr id="6" name="TextBox 5">
            <a:extLst>
              <a:ext uri="{FF2B5EF4-FFF2-40B4-BE49-F238E27FC236}">
                <a16:creationId xmlns:a16="http://schemas.microsoft.com/office/drawing/2014/main" id="{C4BCEAF6-2F6F-826E-B36B-AA2AD26C20C5}"/>
              </a:ext>
            </a:extLst>
          </p:cNvPr>
          <p:cNvSpPr txBox="1"/>
          <p:nvPr/>
        </p:nvSpPr>
        <p:spPr>
          <a:xfrm>
            <a:off x="1835546" y="728409"/>
            <a:ext cx="5327017" cy="1524000"/>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The MATLAB function computes the error along the x and y-axis between the drone COG(Center of Gravity) and the point of the track. This error is later used by the path planner for the lane tracking.</a:t>
            </a:r>
            <a:endParaRPr lang="en-IN" dirty="0"/>
          </a:p>
        </p:txBody>
      </p:sp>
      <p:pic>
        <p:nvPicPr>
          <p:cNvPr id="8" name="Picture 7" descr="Diagram&#10;&#10;Description automatically generated">
            <a:extLst>
              <a:ext uri="{FF2B5EF4-FFF2-40B4-BE49-F238E27FC236}">
                <a16:creationId xmlns:a16="http://schemas.microsoft.com/office/drawing/2014/main" id="{DC171AC3-CD25-BE7A-1F4E-BEBF4EE78A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8573" y="2833617"/>
            <a:ext cx="7287884" cy="3477728"/>
          </a:xfrm>
          <a:prstGeom prst="rect">
            <a:avLst/>
          </a:prstGeom>
        </p:spPr>
      </p:pic>
    </p:spTree>
    <p:extLst>
      <p:ext uri="{BB962C8B-B14F-4D97-AF65-F5344CB8AC3E}">
        <p14:creationId xmlns:p14="http://schemas.microsoft.com/office/powerpoint/2010/main" val="282892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E3FDBF8A78F34AACD21ABCC795A358" ma:contentTypeVersion="11" ma:contentTypeDescription="Create a new document." ma:contentTypeScope="" ma:versionID="72b460b68da13554d688e9be68da60ec">
  <xsd:schema xmlns:xsd="http://www.w3.org/2001/XMLSchema" xmlns:xs="http://www.w3.org/2001/XMLSchema" xmlns:p="http://schemas.microsoft.com/office/2006/metadata/properties" xmlns:ns3="f43dd11f-824c-48ad-8964-7a90d5e9b559" xmlns:ns4="d734b3ae-3cf7-4e41-b88c-4b4f9852d4ca" targetNamespace="http://schemas.microsoft.com/office/2006/metadata/properties" ma:root="true" ma:fieldsID="4857d007b982eaa86f5980437d5e7c12" ns3:_="" ns4:_="">
    <xsd:import namespace="f43dd11f-824c-48ad-8964-7a90d5e9b559"/>
    <xsd:import namespace="d734b3ae-3cf7-4e41-b88c-4b4f9852d4c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3dd11f-824c-48ad-8964-7a90d5e9b5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34b3ae-3cf7-4e41-b88c-4b4f9852d4c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E2E3D7-12F1-4A2D-ABA7-D59C33F63B63}">
  <ds:schemaRefs>
    <ds:schemaRef ds:uri="http://schemas.microsoft.com/sharepoint/v3/contenttype/forms"/>
  </ds:schemaRefs>
</ds:datastoreItem>
</file>

<file path=customXml/itemProps2.xml><?xml version="1.0" encoding="utf-8"?>
<ds:datastoreItem xmlns:ds="http://schemas.openxmlformats.org/officeDocument/2006/customXml" ds:itemID="{AAE11B4A-4096-40B3-BD7E-A7E99523D02A}">
  <ds:schemaRefs>
    <ds:schemaRef ds:uri="http://schemas.microsoft.com/office/2006/documentManagement/types"/>
    <ds:schemaRef ds:uri="d734b3ae-3cf7-4e41-b88c-4b4f9852d4ca"/>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f43dd11f-824c-48ad-8964-7a90d5e9b55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947F02E-6C63-4905-A2C5-D9E97ABE4A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3dd11f-824c-48ad-8964-7a90d5e9b559"/>
    <ds:schemaRef ds:uri="d734b3ae-3cf7-4e41-b88c-4b4f9852d4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2419</TotalTime>
  <Words>1330</Words>
  <Application>Microsoft Office PowerPoint</Application>
  <PresentationFormat>Widescreen</PresentationFormat>
  <Paragraphs>223</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vt:lpstr>
      <vt:lpstr>Calibri</vt:lpstr>
      <vt:lpstr>Calibri Light</vt:lpstr>
      <vt:lpstr>Poppins</vt:lpstr>
      <vt:lpstr>Roboto</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HARSHWARDHAN RAGHU</dc:creator>
  <cp:lastModifiedBy>HARSHWARDHAN RAGHU</cp:lastModifiedBy>
  <cp:revision>46</cp:revision>
  <dcterms:created xsi:type="dcterms:W3CDTF">2021-05-08T17:29:05Z</dcterms:created>
  <dcterms:modified xsi:type="dcterms:W3CDTF">2022-05-21T14:41:49Z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0x01010079E3FDBF8A78F34AACD21ABCC795A358</vt:lpwstr>
  </property>
</Properties>
</file>