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32ef1979_1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32ef1979_1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832ef1979_1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832ef1979_1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832ef1979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32ef1979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85579fc3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85579fc3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832ef1979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832ef1979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32ef1979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32ef1979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32ef1979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32ef1979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832ef1979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832ef1979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4d29f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4d29f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32ef1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32ef1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832ef19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832ef19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832ef197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832ef197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832ef197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832ef197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832ef1979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832ef197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32ef1979_1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32ef1979_1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32ef1979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32ef1979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rduino.cc/" TargetMode="External"/><Relationship Id="rId4" Type="http://schemas.openxmlformats.org/officeDocument/2006/relationships/hyperlink" Target="https://www.tinkercad.com/" TargetMode="External"/><Relationship Id="rId5" Type="http://schemas.openxmlformats.org/officeDocument/2006/relationships/hyperlink" Target="https://www.circuito.io/" TargetMode="External"/><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inkercad.com/" TargetMode="External"/><Relationship Id="rId4" Type="http://schemas.openxmlformats.org/officeDocument/2006/relationships/hyperlink" Target="http://drive.google.com/file/d/1sNXFkHog-Y8GzJTHVMqnaaTZQwQBwJnX/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Music Controlled LEDs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ArIES Project</a:t>
            </a:r>
            <a:endParaRPr/>
          </a:p>
        </p:txBody>
      </p:sp>
      <p:pic>
        <p:nvPicPr>
          <p:cNvPr id="60" name="Google Shape;60;p13"/>
          <p:cNvPicPr preferRelativeResize="0"/>
          <p:nvPr/>
        </p:nvPicPr>
        <p:blipFill>
          <a:blip r:embed="rId3">
            <a:alphaModFix/>
          </a:blip>
          <a:stretch>
            <a:fillRect/>
          </a:stretch>
        </p:blipFill>
        <p:spPr>
          <a:xfrm>
            <a:off x="8197825" y="1975"/>
            <a:ext cx="946175" cy="946175"/>
          </a:xfrm>
          <a:prstGeom prst="rect">
            <a:avLst/>
          </a:prstGeom>
          <a:noFill/>
          <a:ln>
            <a:noFill/>
          </a:ln>
        </p:spPr>
      </p:pic>
      <p:pic>
        <p:nvPicPr>
          <p:cNvPr id="61" name="Google Shape;61;p13"/>
          <p:cNvPicPr preferRelativeResize="0"/>
          <p:nvPr/>
        </p:nvPicPr>
        <p:blipFill>
          <a:blip r:embed="rId4">
            <a:alphaModFix/>
          </a:blip>
          <a:stretch>
            <a:fillRect/>
          </a:stretch>
        </p:blipFill>
        <p:spPr>
          <a:xfrm>
            <a:off x="-8" y="0"/>
            <a:ext cx="946181" cy="9501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45192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35" name="Google Shape;135;p22"/>
          <p:cNvSpPr txBox="1"/>
          <p:nvPr>
            <p:ph idx="1" type="body"/>
          </p:nvPr>
        </p:nvSpPr>
        <p:spPr>
          <a:xfrm>
            <a:off x="311700" y="1596675"/>
            <a:ext cx="4519200" cy="27141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Next we started designing and simulating the circuit on Tinkercad circuits.</a:t>
            </a:r>
            <a:endParaRPr sz="1600"/>
          </a:p>
          <a:p>
            <a:pPr indent="-330200" lvl="0" marL="457200" rtl="0" algn="l">
              <a:spcBef>
                <a:spcPts val="1200"/>
              </a:spcBef>
              <a:spcAft>
                <a:spcPts val="0"/>
              </a:spcAft>
              <a:buSzPts val="1600"/>
              <a:buChar char="●"/>
            </a:pPr>
            <a:r>
              <a:rPr lang="en" sz="1600"/>
              <a:t>At first we made a 4x4 layer of LEDs and connected all their cathodes together so that they have a common cathode and the LEDs can be controlled individually.</a:t>
            </a:r>
            <a:endParaRPr sz="1600"/>
          </a:p>
          <a:p>
            <a:pPr indent="-330200" lvl="0" marL="457200" rtl="0" algn="l">
              <a:spcBef>
                <a:spcPts val="0"/>
              </a:spcBef>
              <a:spcAft>
                <a:spcPts val="0"/>
              </a:spcAft>
              <a:buSzPts val="1600"/>
              <a:buChar char="●"/>
            </a:pPr>
            <a:r>
              <a:rPr lang="en" sz="1600"/>
              <a:t>Next we tested the 4x4 layer with an Arduino Mega board.</a:t>
            </a:r>
            <a:endParaRPr sz="1600"/>
          </a:p>
        </p:txBody>
      </p:sp>
      <p:cxnSp>
        <p:nvCxnSpPr>
          <p:cNvPr id="136" name="Google Shape;136;p22"/>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37" name="Google Shape;137;p22"/>
          <p:cNvPicPr preferRelativeResize="0"/>
          <p:nvPr/>
        </p:nvPicPr>
        <p:blipFill>
          <a:blip r:embed="rId3">
            <a:alphaModFix/>
          </a:blip>
          <a:stretch>
            <a:fillRect/>
          </a:stretch>
        </p:blipFill>
        <p:spPr>
          <a:xfrm>
            <a:off x="5133600" y="352075"/>
            <a:ext cx="3873300" cy="45382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47331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43" name="Google Shape;143;p23"/>
          <p:cNvSpPr txBox="1"/>
          <p:nvPr>
            <p:ph idx="1" type="body"/>
          </p:nvPr>
        </p:nvSpPr>
        <p:spPr>
          <a:xfrm>
            <a:off x="311700" y="1490725"/>
            <a:ext cx="4733100" cy="30780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Following this we extended our circuit to four successive layers, in order to make a cube. </a:t>
            </a:r>
            <a:endParaRPr sz="1600"/>
          </a:p>
          <a:p>
            <a:pPr indent="-330200" lvl="1" marL="914400" rtl="0" algn="l">
              <a:spcBef>
                <a:spcPts val="0"/>
              </a:spcBef>
              <a:spcAft>
                <a:spcPts val="0"/>
              </a:spcAft>
              <a:buSzPts val="1600"/>
              <a:buChar char="○"/>
            </a:pPr>
            <a:r>
              <a:rPr lang="en" sz="1600"/>
              <a:t>We connected individual stacks of LEDs from anode to anode.</a:t>
            </a:r>
            <a:endParaRPr sz="1600"/>
          </a:p>
          <a:p>
            <a:pPr indent="-330200" lvl="1" marL="914400" rtl="0" algn="l">
              <a:spcBef>
                <a:spcPts val="0"/>
              </a:spcBef>
              <a:spcAft>
                <a:spcPts val="0"/>
              </a:spcAft>
              <a:buSzPts val="1600"/>
              <a:buChar char="○"/>
            </a:pPr>
            <a:r>
              <a:rPr lang="en" sz="1600"/>
              <a:t>This gave us control over all the LEDs in the cube</a:t>
            </a:r>
            <a:endParaRPr sz="1600"/>
          </a:p>
          <a:p>
            <a:pPr indent="-330200" lvl="0" marL="457200" rtl="0" algn="l">
              <a:spcBef>
                <a:spcPts val="0"/>
              </a:spcBef>
              <a:spcAft>
                <a:spcPts val="0"/>
              </a:spcAft>
              <a:buSzPts val="1600"/>
              <a:buChar char="●"/>
            </a:pPr>
            <a:r>
              <a:rPr lang="en" sz="1600"/>
              <a:t>Later we connected the individual anodes to the pins of the the Arduino Board</a:t>
            </a:r>
            <a:endParaRPr sz="1600"/>
          </a:p>
          <a:p>
            <a:pPr indent="0" lvl="0" marL="0" rtl="0" algn="l">
              <a:spcBef>
                <a:spcPts val="0"/>
              </a:spcBef>
              <a:spcAft>
                <a:spcPts val="1200"/>
              </a:spcAft>
              <a:buNone/>
            </a:pPr>
            <a:r>
              <a:t/>
            </a:r>
            <a:endParaRPr sz="1600"/>
          </a:p>
        </p:txBody>
      </p:sp>
      <p:cxnSp>
        <p:nvCxnSpPr>
          <p:cNvPr id="144" name="Google Shape;144;p23"/>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45" name="Google Shape;145;p23"/>
          <p:cNvPicPr preferRelativeResize="0"/>
          <p:nvPr/>
        </p:nvPicPr>
        <p:blipFill rotWithShape="1">
          <a:blip r:embed="rId3">
            <a:alphaModFix/>
          </a:blip>
          <a:srcRect b="13426" l="10174" r="13669" t="9721"/>
          <a:stretch/>
        </p:blipFill>
        <p:spPr>
          <a:xfrm rot="5400000">
            <a:off x="4819725" y="885575"/>
            <a:ext cx="4597025" cy="32146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CODE</a:t>
            </a:r>
            <a:endParaRPr/>
          </a:p>
        </p:txBody>
      </p:sp>
      <p:sp>
        <p:nvSpPr>
          <p:cNvPr id="151" name="Google Shape;151;p24"/>
          <p:cNvSpPr txBox="1"/>
          <p:nvPr>
            <p:ph idx="1" type="body"/>
          </p:nvPr>
        </p:nvSpPr>
        <p:spPr>
          <a:xfrm>
            <a:off x="6338725" y="1234075"/>
            <a:ext cx="2493600" cy="149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448">
                <a:solidFill>
                  <a:srgbClr val="000000"/>
                </a:solidFill>
              </a:rPr>
              <a:t>We have declared two arrays namely “layer” and “column”. It's being used to indicate which Arduino pin the LED is connected to.</a:t>
            </a:r>
            <a:endParaRPr sz="1865">
              <a:solidFill>
                <a:srgbClr val="000000"/>
              </a:solidFill>
            </a:endParaRPr>
          </a:p>
        </p:txBody>
      </p:sp>
      <p:cxnSp>
        <p:nvCxnSpPr>
          <p:cNvPr id="152" name="Google Shape;152;p24"/>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53" name="Google Shape;153;p24"/>
          <p:cNvPicPr preferRelativeResize="0"/>
          <p:nvPr/>
        </p:nvPicPr>
        <p:blipFill>
          <a:blip r:embed="rId3">
            <a:alphaModFix/>
          </a:blip>
          <a:stretch>
            <a:fillRect/>
          </a:stretch>
        </p:blipFill>
        <p:spPr>
          <a:xfrm>
            <a:off x="407975" y="1234073"/>
            <a:ext cx="5757100" cy="800805"/>
          </a:xfrm>
          <a:prstGeom prst="rect">
            <a:avLst/>
          </a:prstGeom>
          <a:noFill/>
          <a:ln cap="flat" cmpd="sng" w="76200">
            <a:solidFill>
              <a:schemeClr val="lt1"/>
            </a:solidFill>
            <a:prstDash val="solid"/>
            <a:round/>
            <a:headEnd len="sm" w="sm" type="none"/>
            <a:tailEnd len="sm" w="sm" type="none"/>
          </a:ln>
        </p:spPr>
      </p:pic>
      <p:pic>
        <p:nvPicPr>
          <p:cNvPr id="154" name="Google Shape;154;p24"/>
          <p:cNvPicPr preferRelativeResize="0"/>
          <p:nvPr/>
        </p:nvPicPr>
        <p:blipFill>
          <a:blip r:embed="rId4">
            <a:alphaModFix/>
          </a:blip>
          <a:stretch>
            <a:fillRect/>
          </a:stretch>
        </p:blipFill>
        <p:spPr>
          <a:xfrm>
            <a:off x="407976" y="2106625"/>
            <a:ext cx="5757099" cy="2733816"/>
          </a:xfrm>
          <a:prstGeom prst="rect">
            <a:avLst/>
          </a:prstGeom>
          <a:noFill/>
          <a:ln cap="flat" cmpd="sng" w="76200">
            <a:solidFill>
              <a:schemeClr val="lt1"/>
            </a:solidFill>
            <a:prstDash val="solid"/>
            <a:round/>
            <a:headEnd len="sm" w="sm" type="none"/>
            <a:tailEnd len="sm" w="sm" type="none"/>
          </a:ln>
        </p:spPr>
      </p:pic>
      <p:sp>
        <p:nvSpPr>
          <p:cNvPr id="155" name="Google Shape;155;p24"/>
          <p:cNvSpPr txBox="1"/>
          <p:nvPr>
            <p:ph idx="1" type="body"/>
          </p:nvPr>
        </p:nvSpPr>
        <p:spPr>
          <a:xfrm>
            <a:off x="6338725" y="2571750"/>
            <a:ext cx="2493600" cy="2437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t>The setup() function is triggered only once in the entire code run and here we are using it to </a:t>
            </a:r>
            <a:r>
              <a:rPr lang="en" sz="1430"/>
              <a:t>initialize</a:t>
            </a:r>
            <a:r>
              <a:rPr lang="en" sz="1430"/>
              <a:t> pin modes.</a:t>
            </a:r>
            <a:endParaRPr sz="1430"/>
          </a:p>
          <a:p>
            <a:pPr indent="0" lvl="0" marL="0" rtl="0" algn="l">
              <a:lnSpc>
                <a:spcPct val="95000"/>
              </a:lnSpc>
              <a:spcBef>
                <a:spcPts val="1200"/>
              </a:spcBef>
              <a:spcAft>
                <a:spcPts val="1200"/>
              </a:spcAft>
              <a:buSzPts val="935"/>
              <a:buNone/>
            </a:pPr>
            <a:r>
              <a:rPr lang="en" sz="1430"/>
              <a:t>The pinMode() function configures the specified pin to </a:t>
            </a:r>
            <a:r>
              <a:rPr lang="en" sz="1430"/>
              <a:t>behave</a:t>
            </a:r>
            <a:r>
              <a:rPr lang="en" sz="1430"/>
              <a:t> either as input or output.</a:t>
            </a:r>
            <a:endParaRPr sz="143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CODE</a:t>
            </a:r>
            <a:endParaRPr/>
          </a:p>
        </p:txBody>
      </p:sp>
      <p:sp>
        <p:nvSpPr>
          <p:cNvPr id="161" name="Google Shape;161;p25"/>
          <p:cNvSpPr txBox="1"/>
          <p:nvPr>
            <p:ph idx="1" type="body"/>
          </p:nvPr>
        </p:nvSpPr>
        <p:spPr>
          <a:xfrm>
            <a:off x="3008100" y="1356375"/>
            <a:ext cx="5824200" cy="355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48">
                <a:solidFill>
                  <a:srgbClr val="000000"/>
                </a:solidFill>
              </a:rPr>
              <a:t>Next, the loop() function is used to actively control the arduino board and as the name suggests, this function runs consecutively.</a:t>
            </a:r>
            <a:endParaRPr sz="1448">
              <a:solidFill>
                <a:srgbClr val="000000"/>
              </a:solidFill>
            </a:endParaRPr>
          </a:p>
          <a:p>
            <a:pPr indent="0" lvl="0" marL="0" rtl="0" algn="l">
              <a:lnSpc>
                <a:spcPct val="95000"/>
              </a:lnSpc>
              <a:spcBef>
                <a:spcPts val="1200"/>
              </a:spcBef>
              <a:spcAft>
                <a:spcPts val="0"/>
              </a:spcAft>
              <a:buSzPts val="1018"/>
              <a:buNone/>
            </a:pPr>
            <a:r>
              <a:rPr lang="en" sz="1448">
                <a:solidFill>
                  <a:srgbClr val="000000"/>
                </a:solidFill>
              </a:rPr>
              <a:t>Firstly, the AllOff() function is called that turns all the LEDs off. </a:t>
            </a:r>
            <a:endParaRPr sz="1448">
              <a:solidFill>
                <a:srgbClr val="000000"/>
              </a:solidFill>
            </a:endParaRPr>
          </a:p>
          <a:p>
            <a:pPr indent="0" lvl="0" marL="0" rtl="0" algn="l">
              <a:lnSpc>
                <a:spcPct val="95000"/>
              </a:lnSpc>
              <a:spcBef>
                <a:spcPts val="1200"/>
              </a:spcBef>
              <a:spcAft>
                <a:spcPts val="0"/>
              </a:spcAft>
              <a:buSzPts val="1018"/>
              <a:buNone/>
            </a:pPr>
            <a:r>
              <a:rPr lang="en" sz="1448">
                <a:solidFill>
                  <a:srgbClr val="000000"/>
                </a:solidFill>
              </a:rPr>
              <a:t>The function analogRead() reads the value from the specified analog pin. </a:t>
            </a:r>
            <a:r>
              <a:rPr lang="en" sz="1500"/>
              <a:t>This means that it will map input voltages between 0 and the operating voltage(5V) into integer values between 0 and 1023.</a:t>
            </a:r>
            <a:r>
              <a:rPr lang="en" sz="1450">
                <a:solidFill>
                  <a:srgbClr val="000000"/>
                </a:solidFill>
              </a:rPr>
              <a:t>The analog output voltage changes with the intensity of sound received by the microphone of the sound sensor. We will connect this output to Arduino analog pins and process the output voltage.</a:t>
            </a:r>
            <a:endParaRPr sz="1600">
              <a:solidFill>
                <a:srgbClr val="000000"/>
              </a:solidFill>
            </a:endParaRPr>
          </a:p>
          <a:p>
            <a:pPr indent="0" lvl="0" marL="0" rtl="0" algn="l">
              <a:lnSpc>
                <a:spcPct val="95000"/>
              </a:lnSpc>
              <a:spcBef>
                <a:spcPts val="1200"/>
              </a:spcBef>
              <a:spcAft>
                <a:spcPts val="0"/>
              </a:spcAft>
              <a:buSzPts val="1018"/>
              <a:buNone/>
            </a:pPr>
            <a:r>
              <a:rPr lang="en" sz="1500"/>
              <a:t>This value is then stored in the variable Sens0rStatus.</a:t>
            </a:r>
            <a:endParaRPr sz="1500"/>
          </a:p>
          <a:p>
            <a:pPr indent="0" lvl="0" marL="0" rtl="0" algn="l">
              <a:lnSpc>
                <a:spcPct val="95000"/>
              </a:lnSpc>
              <a:spcBef>
                <a:spcPts val="1200"/>
              </a:spcBef>
              <a:spcAft>
                <a:spcPts val="1200"/>
              </a:spcAft>
              <a:buSzPts val="1018"/>
              <a:buNone/>
            </a:pPr>
            <a:r>
              <a:rPr lang="en" sz="1500"/>
              <a:t>Furthermore, we have used multiple if-else statements to trigger various patterns in accordance with the intensity ranges that we had gathered manually by recording songs.</a:t>
            </a:r>
            <a:endParaRPr sz="1500"/>
          </a:p>
        </p:txBody>
      </p:sp>
      <p:cxnSp>
        <p:nvCxnSpPr>
          <p:cNvPr id="162" name="Google Shape;162;p25"/>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63" name="Google Shape;163;p25"/>
          <p:cNvPicPr preferRelativeResize="0"/>
          <p:nvPr/>
        </p:nvPicPr>
        <p:blipFill>
          <a:blip r:embed="rId3">
            <a:alphaModFix/>
          </a:blip>
          <a:stretch>
            <a:fillRect/>
          </a:stretch>
        </p:blipFill>
        <p:spPr>
          <a:xfrm>
            <a:off x="311700" y="1411300"/>
            <a:ext cx="2703300" cy="34490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6D7FE"/>
            </a:gs>
            <a:gs pos="100000">
              <a:srgbClr val="06758B"/>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a:ln cap="flat" cmpd="sng" w="28575">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69" name="Google Shape;169;p26"/>
          <p:cNvSpPr txBox="1"/>
          <p:nvPr>
            <p:ph idx="1" type="body"/>
          </p:nvPr>
        </p:nvSpPr>
        <p:spPr>
          <a:xfrm>
            <a:off x="311700" y="1234075"/>
            <a:ext cx="8520600" cy="33348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of all, executing, a completely hardware related project in online mode was itself the biggest challenge in execution of this project.</a:t>
            </a:r>
            <a:endParaRPr/>
          </a:p>
          <a:p>
            <a:pPr indent="-342900" lvl="0" marL="457200" rtl="0" algn="l">
              <a:spcBef>
                <a:spcPts val="0"/>
              </a:spcBef>
              <a:spcAft>
                <a:spcPts val="0"/>
              </a:spcAft>
              <a:buSzPts val="1800"/>
              <a:buChar char="●"/>
            </a:pPr>
            <a:r>
              <a:rPr lang="en"/>
              <a:t>No Sound sensor was available online in the simulators, thus we had to pre-define the input variables.</a:t>
            </a:r>
            <a:endParaRPr/>
          </a:p>
          <a:p>
            <a:pPr indent="-342900" lvl="0" marL="457200" rtl="0" algn="l">
              <a:spcBef>
                <a:spcPts val="0"/>
              </a:spcBef>
              <a:spcAft>
                <a:spcPts val="0"/>
              </a:spcAft>
              <a:buSzPts val="1800"/>
              <a:buChar char="●"/>
            </a:pPr>
            <a:r>
              <a:rPr lang="en"/>
              <a:t>Initially</a:t>
            </a:r>
            <a:r>
              <a:rPr lang="en"/>
              <a:t> we had a plan to include both pitch and </a:t>
            </a:r>
            <a:r>
              <a:rPr lang="en"/>
              <a:t>intensity</a:t>
            </a:r>
            <a:r>
              <a:rPr lang="en"/>
              <a:t> sensors in our project. But there was no physical pitch sensor available in the repository. Thus, we had to drop the plan.</a:t>
            </a:r>
            <a:endParaRPr/>
          </a:p>
          <a:p>
            <a:pPr indent="-342900" lvl="0" marL="457200" rtl="0" algn="l">
              <a:spcBef>
                <a:spcPts val="0"/>
              </a:spcBef>
              <a:spcAft>
                <a:spcPts val="0"/>
              </a:spcAft>
              <a:buSzPts val="1800"/>
              <a:buChar char="●"/>
            </a:pPr>
            <a:r>
              <a:rPr lang="en"/>
              <a:t>Due to lack of existing datasets we had to manually analyse the collected data and find out the relevant ranges.</a:t>
            </a:r>
            <a:endParaRPr/>
          </a:p>
        </p:txBody>
      </p:sp>
      <p:cxnSp>
        <p:nvCxnSpPr>
          <p:cNvPr id="170" name="Google Shape;170;p26"/>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49980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Aspects</a:t>
            </a:r>
            <a:endParaRPr/>
          </a:p>
        </p:txBody>
      </p:sp>
      <p:sp>
        <p:nvSpPr>
          <p:cNvPr id="176" name="Google Shape;176;p27"/>
          <p:cNvSpPr txBox="1"/>
          <p:nvPr>
            <p:ph idx="1" type="body"/>
          </p:nvPr>
        </p:nvSpPr>
        <p:spPr>
          <a:xfrm>
            <a:off x="311700" y="1469575"/>
            <a:ext cx="4998000" cy="33372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project, we were unable to add the sound sensor </a:t>
            </a:r>
            <a:r>
              <a:rPr lang="en" sz="1900">
                <a:solidFill>
                  <a:srgbClr val="3C78D8"/>
                </a:solidFill>
                <a:latin typeface="Times New Roman"/>
                <a:ea typeface="Times New Roman"/>
                <a:cs typeface="Times New Roman"/>
                <a:sym typeface="Times New Roman"/>
              </a:rPr>
              <a:t>KY-037</a:t>
            </a:r>
            <a:r>
              <a:rPr lang="en" sz="1900">
                <a:latin typeface="Times New Roman"/>
                <a:ea typeface="Times New Roman"/>
                <a:cs typeface="Times New Roman"/>
                <a:sym typeface="Times New Roman"/>
              </a:rPr>
              <a:t>, s</a:t>
            </a:r>
            <a:r>
              <a:rPr lang="en" sz="1900"/>
              <a:t>o we aspire to add the same in our project, if available to us in hardware.</a:t>
            </a:r>
            <a:endParaRPr sz="1900"/>
          </a:p>
          <a:p>
            <a:pPr indent="-349250" lvl="0" marL="457200" rtl="0" algn="l">
              <a:spcBef>
                <a:spcPts val="0"/>
              </a:spcBef>
              <a:spcAft>
                <a:spcPts val="0"/>
              </a:spcAft>
              <a:buSzPts val="1900"/>
              <a:buChar char="●"/>
            </a:pPr>
            <a:r>
              <a:rPr lang="en" sz="1900"/>
              <a:t>We would like to include a pitch sensor too in the project.</a:t>
            </a:r>
            <a:endParaRPr sz="1900"/>
          </a:p>
          <a:p>
            <a:pPr indent="-349250" lvl="0" marL="457200" rtl="0" algn="l">
              <a:spcBef>
                <a:spcPts val="0"/>
              </a:spcBef>
              <a:spcAft>
                <a:spcPts val="0"/>
              </a:spcAft>
              <a:buSzPts val="1900"/>
              <a:buChar char="●"/>
            </a:pPr>
            <a:r>
              <a:rPr lang="en" sz="1900"/>
              <a:t>We would also like to include wifi esp microcontroller to get input signals from distant place. </a:t>
            </a:r>
            <a:endParaRPr sz="1900"/>
          </a:p>
        </p:txBody>
      </p:sp>
      <p:pic>
        <p:nvPicPr>
          <p:cNvPr id="177" name="Google Shape;177;p27"/>
          <p:cNvPicPr preferRelativeResize="0"/>
          <p:nvPr/>
        </p:nvPicPr>
        <p:blipFill>
          <a:blip r:embed="rId3">
            <a:alphaModFix/>
          </a:blip>
          <a:stretch>
            <a:fillRect/>
          </a:stretch>
        </p:blipFill>
        <p:spPr>
          <a:xfrm>
            <a:off x="5490825" y="2479875"/>
            <a:ext cx="3505825" cy="2426550"/>
          </a:xfrm>
          <a:prstGeom prst="rect">
            <a:avLst/>
          </a:prstGeom>
          <a:noFill/>
          <a:ln cap="flat" cmpd="sng" w="76200">
            <a:solidFill>
              <a:srgbClr val="FFFFFF"/>
            </a:solidFill>
            <a:prstDash val="solid"/>
            <a:round/>
            <a:headEnd len="sm" w="sm" type="none"/>
            <a:tailEnd len="sm" w="sm" type="none"/>
          </a:ln>
        </p:spPr>
      </p:pic>
      <p:cxnSp>
        <p:nvCxnSpPr>
          <p:cNvPr id="178" name="Google Shape;178;p27"/>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79" name="Google Shape;179;p27"/>
          <p:cNvPicPr preferRelativeResize="0"/>
          <p:nvPr/>
        </p:nvPicPr>
        <p:blipFill>
          <a:blip r:embed="rId4">
            <a:alphaModFix/>
          </a:blip>
          <a:stretch>
            <a:fillRect/>
          </a:stretch>
        </p:blipFill>
        <p:spPr>
          <a:xfrm>
            <a:off x="5490825" y="194400"/>
            <a:ext cx="3505825" cy="2009950"/>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48021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endParaRPr/>
          </a:p>
        </p:txBody>
      </p:sp>
      <p:sp>
        <p:nvSpPr>
          <p:cNvPr id="185" name="Google Shape;185;p28"/>
          <p:cNvSpPr txBox="1"/>
          <p:nvPr>
            <p:ph idx="1" type="body"/>
          </p:nvPr>
        </p:nvSpPr>
        <p:spPr>
          <a:xfrm>
            <a:off x="311700" y="1727675"/>
            <a:ext cx="4802100" cy="25767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000000"/>
              </a:buClr>
              <a:buSzPts val="1800"/>
              <a:buChar char="●"/>
            </a:pPr>
            <a:r>
              <a:rPr lang="en" u="sng">
                <a:solidFill>
                  <a:srgbClr val="000000"/>
                </a:solidFill>
                <a:hlinkClick r:id="rId3">
                  <a:extLst>
                    <a:ext uri="{A12FA001-AC4F-418D-AE19-62706E023703}">
                      <ahyp:hlinkClr val="tx"/>
                    </a:ext>
                  </a:extLst>
                </a:hlinkClick>
              </a:rPr>
              <a:t>https://www.arduino.cc/</a:t>
            </a:r>
            <a:endParaRPr u="sng">
              <a:solidFill>
                <a:srgbClr val="000000"/>
              </a:solidFill>
            </a:endParaRPr>
          </a:p>
          <a:p>
            <a:pPr indent="-342900" lvl="0" marL="457200" rtl="0" algn="l">
              <a:lnSpc>
                <a:spcPct val="200000"/>
              </a:lnSpc>
              <a:spcBef>
                <a:spcPts val="0"/>
              </a:spcBef>
              <a:spcAft>
                <a:spcPts val="0"/>
              </a:spcAft>
              <a:buSzPts val="1800"/>
              <a:buChar char="●"/>
            </a:pPr>
            <a:r>
              <a:rPr lang="en" u="sng">
                <a:hlinkClick r:id="rId4"/>
              </a:rPr>
              <a:t>https://www.tinkercad.com/</a:t>
            </a:r>
            <a:endParaRPr/>
          </a:p>
          <a:p>
            <a:pPr indent="-342900" lvl="0" marL="457200" rtl="0" algn="l">
              <a:lnSpc>
                <a:spcPct val="200000"/>
              </a:lnSpc>
              <a:spcBef>
                <a:spcPts val="0"/>
              </a:spcBef>
              <a:spcAft>
                <a:spcPts val="0"/>
              </a:spcAft>
              <a:buSzPts val="1800"/>
              <a:buChar char="●"/>
            </a:pPr>
            <a:r>
              <a:rPr lang="en" u="sng">
                <a:hlinkClick r:id="rId5"/>
              </a:rPr>
              <a:t>https://www.circuito.io/</a:t>
            </a:r>
            <a:endParaRPr/>
          </a:p>
        </p:txBody>
      </p:sp>
      <p:pic>
        <p:nvPicPr>
          <p:cNvPr id="186" name="Google Shape;186;p28"/>
          <p:cNvPicPr preferRelativeResize="0"/>
          <p:nvPr/>
        </p:nvPicPr>
        <p:blipFill>
          <a:blip r:embed="rId6">
            <a:alphaModFix/>
          </a:blip>
          <a:stretch>
            <a:fillRect/>
          </a:stretch>
        </p:blipFill>
        <p:spPr>
          <a:xfrm>
            <a:off x="5377075" y="445025"/>
            <a:ext cx="3418376" cy="4254550"/>
          </a:xfrm>
          <a:prstGeom prst="rect">
            <a:avLst/>
          </a:prstGeom>
          <a:noFill/>
          <a:ln cap="flat" cmpd="sng" w="76200">
            <a:solidFill>
              <a:srgbClr val="FFFFFF"/>
            </a:solidFill>
            <a:prstDash val="solid"/>
            <a:round/>
            <a:headEnd len="sm" w="sm" type="none"/>
            <a:tailEnd len="sm" w="sm" type="none"/>
          </a:ln>
        </p:spPr>
      </p:pic>
      <p:cxnSp>
        <p:nvCxnSpPr>
          <p:cNvPr id="187" name="Google Shape;187;p28"/>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82025" y="1007600"/>
            <a:ext cx="8455500" cy="2146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pic>
        <p:nvPicPr>
          <p:cNvPr id="193" name="Google Shape;193;p29"/>
          <p:cNvPicPr preferRelativeResize="0"/>
          <p:nvPr/>
        </p:nvPicPr>
        <p:blipFill>
          <a:blip r:embed="rId3">
            <a:alphaModFix/>
          </a:blip>
          <a:stretch>
            <a:fillRect/>
          </a:stretch>
        </p:blipFill>
        <p:spPr>
          <a:xfrm>
            <a:off x="8197825" y="1975"/>
            <a:ext cx="946175" cy="946175"/>
          </a:xfrm>
          <a:prstGeom prst="rect">
            <a:avLst/>
          </a:prstGeom>
          <a:noFill/>
          <a:ln>
            <a:noFill/>
          </a:ln>
        </p:spPr>
      </p:pic>
      <p:pic>
        <p:nvPicPr>
          <p:cNvPr id="194" name="Google Shape;194;p29"/>
          <p:cNvPicPr preferRelativeResize="0"/>
          <p:nvPr/>
        </p:nvPicPr>
        <p:blipFill>
          <a:blip r:embed="rId4">
            <a:alphaModFix/>
          </a:blip>
          <a:stretch>
            <a:fillRect/>
          </a:stretch>
        </p:blipFill>
        <p:spPr>
          <a:xfrm>
            <a:off x="-8" y="0"/>
            <a:ext cx="946181" cy="950123"/>
          </a:xfrm>
          <a:prstGeom prst="rect">
            <a:avLst/>
          </a:prstGeom>
          <a:noFill/>
          <a:ln>
            <a:noFill/>
          </a:ln>
        </p:spPr>
      </p:pic>
      <p:sp>
        <p:nvSpPr>
          <p:cNvPr id="195" name="Google Shape;195;p29"/>
          <p:cNvSpPr txBox="1"/>
          <p:nvPr/>
        </p:nvSpPr>
        <p:spPr>
          <a:xfrm>
            <a:off x="482025" y="3388800"/>
            <a:ext cx="722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Playfair Display"/>
                <a:ea typeface="Playfair Display"/>
                <a:cs typeface="Playfair Display"/>
                <a:sym typeface="Playfair Display"/>
              </a:rPr>
              <a:t>                                  </a:t>
            </a:r>
            <a:endParaRPr b="1" sz="1700">
              <a:solidFill>
                <a:srgbClr val="FFFF00"/>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200"/>
                                        <p:tgtEl>
                                          <p:spTgt spid="192"/>
                                        </p:tgtEl>
                                        <p:attrNameLst>
                                          <p:attrName>ppt_w</p:attrName>
                                        </p:attrNameLst>
                                      </p:cBhvr>
                                      <p:tavLst>
                                        <p:tav fmla="" tm="0">
                                          <p:val>
                                            <p:strVal val="0"/>
                                          </p:val>
                                        </p:tav>
                                        <p:tav fmla="" tm="100000">
                                          <p:val>
                                            <p:strVal val="#ppt_w"/>
                                          </p:val>
                                        </p:tav>
                                      </p:tavLst>
                                    </p:anim>
                                    <p:anim calcmode="lin" valueType="num">
                                      <p:cBhvr additive="base">
                                        <p:cTn dur="1200"/>
                                        <p:tgtEl>
                                          <p:spTgt spid="1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95"/>
                                        </p:tgtEl>
                                        <p:attrNameLst>
                                          <p:attrName>ppt_x</p:attrName>
                                        </p:attrNameLst>
                                      </p:cBhvr>
                                      <p:tavLst>
                                        <p:tav fmla="" tm="0">
                                          <p:val>
                                            <p:strVal val="#ppt_x"/>
                                          </p:val>
                                        </p:tav>
                                        <p:tav fmla="" tm="100000">
                                          <p:val>
                                            <p:strVal val="#ppt_x+1"/>
                                          </p:val>
                                        </p:tav>
                                      </p:tavLst>
                                    </p:anim>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265500" y="1081675"/>
            <a:ext cx="4045200" cy="162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Members</a:t>
            </a:r>
            <a:endParaRPr/>
          </a:p>
        </p:txBody>
      </p:sp>
      <p:sp>
        <p:nvSpPr>
          <p:cNvPr id="67" name="Google Shape;67;p14"/>
          <p:cNvSpPr txBox="1"/>
          <p:nvPr>
            <p:ph idx="2" type="body"/>
          </p:nvPr>
        </p:nvSpPr>
        <p:spPr>
          <a:xfrm>
            <a:off x="4893575" y="724200"/>
            <a:ext cx="3837000" cy="3695100"/>
          </a:xfrm>
          <a:prstGeom prst="rect">
            <a:avLst/>
          </a:prstGeom>
          <a:ln cap="flat" cmpd="sng" w="28575">
            <a:solidFill>
              <a:schemeClr val="accent4"/>
            </a:solidFill>
            <a:prstDash val="solid"/>
            <a:round/>
            <a:headEnd len="sm" w="sm" type="none"/>
            <a:tailEnd len="sm" w="sm" type="none"/>
          </a:ln>
        </p:spPr>
        <p:txBody>
          <a:bodyPr anchorCtr="0" anchor="ctr" bIns="91425" lIns="91425" spcFirstLastPara="1" rIns="91425" wrap="square" tIns="91425">
            <a:normAutofit/>
          </a:bodyPr>
          <a:lstStyle/>
          <a:p>
            <a:pPr indent="-368300" lvl="0" marL="457200" rtl="0" algn="l">
              <a:spcBef>
                <a:spcPts val="0"/>
              </a:spcBef>
              <a:spcAft>
                <a:spcPts val="0"/>
              </a:spcAft>
              <a:buClr>
                <a:srgbClr val="000000"/>
              </a:buClr>
              <a:buSzPts val="2200"/>
              <a:buChar char="●"/>
            </a:pPr>
            <a:r>
              <a:rPr b="1" lang="en" sz="2200">
                <a:solidFill>
                  <a:srgbClr val="000000"/>
                </a:solidFill>
              </a:rPr>
              <a:t>Ayan Shree</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Dev Srivastava</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Akriti Jain</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Ravi Prakash</a:t>
            </a:r>
            <a:endParaRPr b="1" sz="2200">
              <a:solidFill>
                <a:srgbClr val="000000"/>
              </a:solidFill>
            </a:endParaRPr>
          </a:p>
          <a:p>
            <a:pPr indent="-368300" lvl="0" marL="457200" rtl="0" algn="l">
              <a:spcBef>
                <a:spcPts val="0"/>
              </a:spcBef>
              <a:spcAft>
                <a:spcPts val="0"/>
              </a:spcAft>
              <a:buClr>
                <a:srgbClr val="000000"/>
              </a:buClr>
              <a:buSzPts val="2200"/>
              <a:buChar char="●"/>
            </a:pPr>
            <a:r>
              <a:rPr b="1" lang="en" sz="2200">
                <a:solidFill>
                  <a:srgbClr val="000000"/>
                </a:solidFill>
              </a:rPr>
              <a:t>Somil Dhiman</a:t>
            </a:r>
            <a:endParaRPr b="1"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ln cap="flat" cmpd="sng" w="28575">
            <a:solidFill>
              <a:srgbClr val="6D9EEB"/>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5"/>
          <p:cNvSpPr txBox="1"/>
          <p:nvPr>
            <p:ph idx="1" type="body"/>
          </p:nvPr>
        </p:nvSpPr>
        <p:spPr>
          <a:xfrm>
            <a:off x="311700" y="1234075"/>
            <a:ext cx="5208600" cy="36546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Were you intrigued by the flickering lights in a concert or a disco? </a:t>
            </a:r>
            <a:endParaRPr/>
          </a:p>
          <a:p>
            <a:pPr indent="0" lvl="0" marL="0" rtl="0" algn="l">
              <a:spcBef>
                <a:spcPts val="1200"/>
              </a:spcBef>
              <a:spcAft>
                <a:spcPts val="0"/>
              </a:spcAft>
              <a:buNone/>
            </a:pPr>
            <a:r>
              <a:rPr lang="en"/>
              <a:t>What if I tell you that you can convert your room into one too…</a:t>
            </a:r>
            <a:endParaRPr/>
          </a:p>
          <a:p>
            <a:pPr indent="0" lvl="0" marL="0" rtl="0" algn="l">
              <a:spcBef>
                <a:spcPts val="1200"/>
              </a:spcBef>
              <a:spcAft>
                <a:spcPts val="1200"/>
              </a:spcAft>
              <a:buNone/>
            </a:pPr>
            <a:r>
              <a:rPr lang="en"/>
              <a:t>We the team of, Ayan Shree, Dev Srivastava, Ravi Prakash, Akriti Jain and Somil Dhiman, present to you the project </a:t>
            </a:r>
            <a:r>
              <a:rPr b="1" lang="en">
                <a:solidFill>
                  <a:srgbClr val="E06666"/>
                </a:solidFill>
              </a:rPr>
              <a:t>Music Controlled LEDs.</a:t>
            </a:r>
            <a:endParaRPr/>
          </a:p>
        </p:txBody>
      </p:sp>
      <p:pic>
        <p:nvPicPr>
          <p:cNvPr id="74" name="Google Shape;74;p15"/>
          <p:cNvPicPr preferRelativeResize="0"/>
          <p:nvPr/>
        </p:nvPicPr>
        <p:blipFill rotWithShape="1">
          <a:blip r:embed="rId3">
            <a:alphaModFix/>
          </a:blip>
          <a:srcRect b="10055" l="0" r="0" t="0"/>
          <a:stretch/>
        </p:blipFill>
        <p:spPr>
          <a:xfrm>
            <a:off x="5672700" y="1170125"/>
            <a:ext cx="3159600" cy="1746950"/>
          </a:xfrm>
          <a:prstGeom prst="rect">
            <a:avLst/>
          </a:prstGeom>
          <a:noFill/>
          <a:ln cap="flat" cmpd="sng" w="76200">
            <a:solidFill>
              <a:srgbClr val="FFFFFF"/>
            </a:solidFill>
            <a:prstDash val="solid"/>
            <a:round/>
            <a:headEnd len="sm" w="sm" type="none"/>
            <a:tailEnd len="sm" w="sm" type="none"/>
          </a:ln>
        </p:spPr>
      </p:pic>
      <p:pic>
        <p:nvPicPr>
          <p:cNvPr id="75" name="Google Shape;75;p15"/>
          <p:cNvPicPr preferRelativeResize="0"/>
          <p:nvPr/>
        </p:nvPicPr>
        <p:blipFill>
          <a:blip r:embed="rId4">
            <a:alphaModFix/>
          </a:blip>
          <a:stretch>
            <a:fillRect/>
          </a:stretch>
        </p:blipFill>
        <p:spPr>
          <a:xfrm>
            <a:off x="5672700" y="3141600"/>
            <a:ext cx="3159600" cy="1746950"/>
          </a:xfrm>
          <a:prstGeom prst="rect">
            <a:avLst/>
          </a:prstGeom>
          <a:noFill/>
          <a:ln cap="flat" cmpd="sng" w="76200">
            <a:solidFill>
              <a:srgbClr val="FFFFFF"/>
            </a:solidFill>
            <a:prstDash val="solid"/>
            <a:round/>
            <a:headEnd len="sm" w="sm" type="none"/>
            <a:tailEnd len="sm" w="sm" type="none"/>
          </a:ln>
        </p:spPr>
      </p:pic>
      <p:cxnSp>
        <p:nvCxnSpPr>
          <p:cNvPr id="76" name="Google Shape;76;p15"/>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49476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82" name="Google Shape;82;p16"/>
          <p:cNvSpPr txBox="1"/>
          <p:nvPr>
            <p:ph idx="1" type="body"/>
          </p:nvPr>
        </p:nvSpPr>
        <p:spPr>
          <a:xfrm>
            <a:off x="311700" y="1234075"/>
            <a:ext cx="4947600" cy="34080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274300">
            <a:normAutofit lnSpcReduction="10000"/>
          </a:bodyPr>
          <a:lstStyle/>
          <a:p>
            <a:pPr indent="0" lvl="0" marL="182880" rtl="0" algn="l">
              <a:lnSpc>
                <a:spcPct val="150000"/>
              </a:lnSpc>
              <a:spcBef>
                <a:spcPts val="0"/>
              </a:spcBef>
              <a:spcAft>
                <a:spcPts val="0"/>
              </a:spcAft>
              <a:buNone/>
            </a:pPr>
            <a:r>
              <a:rPr lang="en"/>
              <a:t>We plan on making a 3-D LED cube that lights up with different patterns in response to the music playing in background.</a:t>
            </a:r>
            <a:endParaRPr/>
          </a:p>
          <a:p>
            <a:pPr indent="0" lvl="0" marL="182880" rtl="0" algn="l">
              <a:lnSpc>
                <a:spcPct val="150000"/>
              </a:lnSpc>
              <a:spcBef>
                <a:spcPts val="1200"/>
              </a:spcBef>
              <a:spcAft>
                <a:spcPts val="0"/>
              </a:spcAft>
              <a:buNone/>
            </a:pPr>
            <a:r>
              <a:rPr lang="en"/>
              <a:t>This will be accomplished by using an sound sensor and a LED circuit that responds to various intensity values.</a:t>
            </a:r>
            <a:endParaRPr/>
          </a:p>
          <a:p>
            <a:pPr indent="0" lvl="0" marL="18288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5516825" y="154275"/>
            <a:ext cx="3315474" cy="2158976"/>
          </a:xfrm>
          <a:prstGeom prst="rect">
            <a:avLst/>
          </a:prstGeom>
          <a:noFill/>
          <a:ln cap="flat" cmpd="sng" w="76200">
            <a:solidFill>
              <a:srgbClr val="FFFFFF"/>
            </a:solidFill>
            <a:prstDash val="solid"/>
            <a:round/>
            <a:headEnd len="sm" w="sm" type="none"/>
            <a:tailEnd len="sm" w="sm" type="none"/>
          </a:ln>
        </p:spPr>
      </p:pic>
      <p:pic>
        <p:nvPicPr>
          <p:cNvPr id="84" name="Google Shape;84;p16"/>
          <p:cNvPicPr preferRelativeResize="0"/>
          <p:nvPr/>
        </p:nvPicPr>
        <p:blipFill>
          <a:blip r:embed="rId4">
            <a:alphaModFix/>
          </a:blip>
          <a:stretch>
            <a:fillRect/>
          </a:stretch>
        </p:blipFill>
        <p:spPr>
          <a:xfrm>
            <a:off x="5516829" y="2505800"/>
            <a:ext cx="3315467" cy="2483400"/>
          </a:xfrm>
          <a:prstGeom prst="rect">
            <a:avLst/>
          </a:prstGeom>
          <a:noFill/>
          <a:ln cap="flat" cmpd="sng" w="76200">
            <a:solidFill>
              <a:srgbClr val="FFFFFF"/>
            </a:solidFill>
            <a:prstDash val="solid"/>
            <a:round/>
            <a:headEnd len="sm" w="sm" type="none"/>
            <a:tailEnd len="sm" w="sm" type="none"/>
          </a:ln>
        </p:spPr>
      </p:pic>
      <p:cxnSp>
        <p:nvCxnSpPr>
          <p:cNvPr id="85" name="Google Shape;85;p16"/>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37455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Required</a:t>
            </a:r>
            <a:endParaRPr/>
          </a:p>
        </p:txBody>
      </p:sp>
      <p:sp>
        <p:nvSpPr>
          <p:cNvPr id="91" name="Google Shape;91;p17"/>
          <p:cNvSpPr txBox="1"/>
          <p:nvPr>
            <p:ph idx="1" type="body"/>
          </p:nvPr>
        </p:nvSpPr>
        <p:spPr>
          <a:xfrm>
            <a:off x="311700" y="1211900"/>
            <a:ext cx="3745500" cy="33348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Arduino Mega</a:t>
            </a:r>
            <a:endParaRPr/>
          </a:p>
          <a:p>
            <a:pPr indent="-342900" lvl="0" marL="457200" rtl="0" algn="l">
              <a:lnSpc>
                <a:spcPct val="150000"/>
              </a:lnSpc>
              <a:spcBef>
                <a:spcPts val="0"/>
              </a:spcBef>
              <a:spcAft>
                <a:spcPts val="0"/>
              </a:spcAft>
              <a:buSzPts val="1800"/>
              <a:buChar char="●"/>
            </a:pPr>
            <a:r>
              <a:rPr lang="en"/>
              <a:t>LEDs</a:t>
            </a:r>
            <a:endParaRPr/>
          </a:p>
          <a:p>
            <a:pPr indent="-342900" lvl="0" marL="457200" rtl="0" algn="l">
              <a:lnSpc>
                <a:spcPct val="150000"/>
              </a:lnSpc>
              <a:spcBef>
                <a:spcPts val="0"/>
              </a:spcBef>
              <a:spcAft>
                <a:spcPts val="0"/>
              </a:spcAft>
              <a:buSzPts val="1800"/>
              <a:buChar char="●"/>
            </a:pPr>
            <a:r>
              <a:rPr lang="en"/>
              <a:t>Intensity Sensor (KY-037)</a:t>
            </a:r>
            <a:endParaRPr/>
          </a:p>
          <a:p>
            <a:pPr indent="-342900" lvl="0" marL="457200" rtl="0" algn="l">
              <a:lnSpc>
                <a:spcPct val="150000"/>
              </a:lnSpc>
              <a:spcBef>
                <a:spcPts val="0"/>
              </a:spcBef>
              <a:spcAft>
                <a:spcPts val="0"/>
              </a:spcAft>
              <a:buSzPts val="1800"/>
              <a:buChar char="●"/>
            </a:pPr>
            <a:r>
              <a:rPr lang="en"/>
              <a:t>Connecting wires</a:t>
            </a:r>
            <a:endParaRPr/>
          </a:p>
          <a:p>
            <a:pPr indent="-342900" lvl="0" marL="457200" rtl="0" algn="l">
              <a:lnSpc>
                <a:spcPct val="150000"/>
              </a:lnSpc>
              <a:spcBef>
                <a:spcPts val="0"/>
              </a:spcBef>
              <a:spcAft>
                <a:spcPts val="0"/>
              </a:spcAft>
              <a:buSzPts val="1800"/>
              <a:buChar char="●"/>
            </a:pPr>
            <a:r>
              <a:rPr lang="en"/>
              <a:t>Resistors</a:t>
            </a:r>
            <a:endParaRPr/>
          </a:p>
          <a:p>
            <a:pPr indent="0" lvl="0" marL="457200" rtl="0" algn="l">
              <a:lnSpc>
                <a:spcPct val="150000"/>
              </a:lnSpc>
              <a:spcBef>
                <a:spcPts val="1200"/>
              </a:spcBef>
              <a:spcAft>
                <a:spcPts val="0"/>
              </a:spcAft>
              <a:buNone/>
            </a:pPr>
            <a:r>
              <a:t/>
            </a:r>
            <a:endParaRPr/>
          </a:p>
          <a:p>
            <a:pPr indent="0" lvl="0" marL="45720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347475" y="445025"/>
            <a:ext cx="4553425" cy="4101676"/>
          </a:xfrm>
          <a:prstGeom prst="rect">
            <a:avLst/>
          </a:prstGeom>
          <a:noFill/>
          <a:ln cap="flat" cmpd="sng" w="76200">
            <a:solidFill>
              <a:srgbClr val="FFFFFF"/>
            </a:solidFill>
            <a:prstDash val="solid"/>
            <a:round/>
            <a:headEnd len="sm" w="sm" type="none"/>
            <a:tailEnd len="sm" w="sm" type="none"/>
          </a:ln>
        </p:spPr>
      </p:pic>
      <p:cxnSp>
        <p:nvCxnSpPr>
          <p:cNvPr id="93" name="Google Shape;93;p17"/>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94" name="Google Shape;94;p17"/>
          <p:cNvPicPr preferRelativeResize="0"/>
          <p:nvPr/>
        </p:nvPicPr>
        <p:blipFill>
          <a:blip r:embed="rId4">
            <a:alphaModFix/>
          </a:blip>
          <a:stretch>
            <a:fillRect/>
          </a:stretch>
        </p:blipFill>
        <p:spPr>
          <a:xfrm>
            <a:off x="5470370" y="3857600"/>
            <a:ext cx="582675" cy="44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6D7FE"/>
            </a:gs>
            <a:gs pos="100000">
              <a:srgbClr val="06758B"/>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42603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0" name="Google Shape;100;p18"/>
          <p:cNvSpPr txBox="1"/>
          <p:nvPr>
            <p:ph idx="1" type="body"/>
          </p:nvPr>
        </p:nvSpPr>
        <p:spPr>
          <a:xfrm>
            <a:off x="311700" y="1234075"/>
            <a:ext cx="4260300" cy="36645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lang="en"/>
              <a:t>Our approach towards the making on this project comprised of three major steps:</a:t>
            </a:r>
            <a:endParaRPr/>
          </a:p>
          <a:p>
            <a:pPr indent="-342900" lvl="0" marL="457200" rtl="0" algn="l">
              <a:spcBef>
                <a:spcPts val="1200"/>
              </a:spcBef>
              <a:spcAft>
                <a:spcPts val="0"/>
              </a:spcAft>
              <a:buSzPts val="1800"/>
              <a:buAutoNum type="arabicPeriod"/>
            </a:pPr>
            <a:r>
              <a:rPr lang="en"/>
              <a:t>Collection and Analysis of Data sets.</a:t>
            </a:r>
            <a:endParaRPr/>
          </a:p>
          <a:p>
            <a:pPr indent="-342900" lvl="0" marL="457200" rtl="0" algn="l">
              <a:spcBef>
                <a:spcPts val="0"/>
              </a:spcBef>
              <a:spcAft>
                <a:spcPts val="0"/>
              </a:spcAft>
              <a:buSzPts val="1800"/>
              <a:buAutoNum type="arabicPeriod"/>
            </a:pPr>
            <a:r>
              <a:rPr lang="en"/>
              <a:t>Designing and simulating the circuit.</a:t>
            </a:r>
            <a:endParaRPr/>
          </a:p>
          <a:p>
            <a:pPr indent="-342900" lvl="0" marL="457200" rtl="0" algn="l">
              <a:spcBef>
                <a:spcPts val="0"/>
              </a:spcBef>
              <a:spcAft>
                <a:spcPts val="0"/>
              </a:spcAft>
              <a:buSzPts val="1800"/>
              <a:buAutoNum type="arabicPeriod"/>
            </a:pPr>
            <a:r>
              <a:rPr lang="en"/>
              <a:t>Writing the code and tuning the circuit to various patterns.</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5424463" y="194400"/>
            <a:ext cx="2757675" cy="2200775"/>
          </a:xfrm>
          <a:prstGeom prst="rect">
            <a:avLst/>
          </a:prstGeom>
          <a:noFill/>
          <a:ln>
            <a:noFill/>
          </a:ln>
        </p:spPr>
      </p:pic>
      <p:pic>
        <p:nvPicPr>
          <p:cNvPr id="102" name="Google Shape;102;p18"/>
          <p:cNvPicPr preferRelativeResize="0"/>
          <p:nvPr/>
        </p:nvPicPr>
        <p:blipFill>
          <a:blip r:embed="rId4">
            <a:alphaModFix/>
          </a:blip>
          <a:stretch>
            <a:fillRect/>
          </a:stretch>
        </p:blipFill>
        <p:spPr>
          <a:xfrm>
            <a:off x="5018800" y="2571750"/>
            <a:ext cx="3569000" cy="2200775"/>
          </a:xfrm>
          <a:prstGeom prst="rect">
            <a:avLst/>
          </a:prstGeom>
          <a:noFill/>
          <a:ln cap="flat" cmpd="sng" w="76200">
            <a:solidFill>
              <a:srgbClr val="FFFFFF"/>
            </a:solidFill>
            <a:prstDash val="solid"/>
            <a:round/>
            <a:headEnd len="sm" w="sm" type="none"/>
            <a:tailEnd len="sm" w="sm" type="none"/>
          </a:ln>
        </p:spPr>
      </p:pic>
      <p:cxnSp>
        <p:nvCxnSpPr>
          <p:cNvPr id="103" name="Google Shape;103;p18"/>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46101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and Analysis of Datasets</a:t>
            </a:r>
            <a:endParaRPr/>
          </a:p>
        </p:txBody>
      </p:sp>
      <p:sp>
        <p:nvSpPr>
          <p:cNvPr id="109" name="Google Shape;109;p19"/>
          <p:cNvSpPr txBox="1"/>
          <p:nvPr>
            <p:ph idx="1" type="body"/>
          </p:nvPr>
        </p:nvSpPr>
        <p:spPr>
          <a:xfrm>
            <a:off x="311700" y="1636950"/>
            <a:ext cx="4610100" cy="29694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determine the intensity parameters required to govern our circuit:</a:t>
            </a:r>
            <a:endParaRPr/>
          </a:p>
          <a:p>
            <a:pPr indent="-342900" lvl="0" marL="457200" rtl="0" algn="l">
              <a:spcBef>
                <a:spcPts val="1200"/>
              </a:spcBef>
              <a:spcAft>
                <a:spcPts val="0"/>
              </a:spcAft>
              <a:buSzPts val="1800"/>
              <a:buChar char="●"/>
            </a:pPr>
            <a:r>
              <a:rPr lang="en"/>
              <a:t>We sampled and recorded 25 songs from various genres and collected the intensity values as close as a </a:t>
            </a:r>
            <a:r>
              <a:rPr lang="en"/>
              <a:t>hundredth</a:t>
            </a:r>
            <a:r>
              <a:rPr lang="en"/>
              <a:t> of a second.</a:t>
            </a:r>
            <a:endParaRPr/>
          </a:p>
          <a:p>
            <a:pPr indent="-342900" lvl="0" marL="457200" rtl="0" algn="l">
              <a:spcBef>
                <a:spcPts val="0"/>
              </a:spcBef>
              <a:spcAft>
                <a:spcPts val="0"/>
              </a:spcAft>
              <a:buSzPts val="1800"/>
              <a:buChar char="●"/>
            </a:pPr>
            <a:r>
              <a:rPr lang="en"/>
              <a:t>To achieve this we used the Arduino Science Journal App.</a:t>
            </a:r>
            <a:endParaRPr/>
          </a:p>
        </p:txBody>
      </p:sp>
      <p:pic>
        <p:nvPicPr>
          <p:cNvPr id="110" name="Google Shape;110;p19"/>
          <p:cNvPicPr preferRelativeResize="0"/>
          <p:nvPr/>
        </p:nvPicPr>
        <p:blipFill rotWithShape="1">
          <a:blip r:embed="rId3">
            <a:alphaModFix/>
          </a:blip>
          <a:srcRect b="0" l="0" r="0" t="0"/>
          <a:stretch/>
        </p:blipFill>
        <p:spPr>
          <a:xfrm>
            <a:off x="5162375" y="337425"/>
            <a:ext cx="3917399" cy="2234314"/>
          </a:xfrm>
          <a:prstGeom prst="rect">
            <a:avLst/>
          </a:prstGeom>
          <a:noFill/>
          <a:ln cap="flat" cmpd="sng" w="38100">
            <a:solidFill>
              <a:srgbClr val="FFFFFF"/>
            </a:solidFill>
            <a:prstDash val="solid"/>
            <a:round/>
            <a:headEnd len="sm" w="sm" type="none"/>
            <a:tailEnd len="sm" w="sm" type="none"/>
          </a:ln>
        </p:spPr>
      </p:pic>
      <p:pic>
        <p:nvPicPr>
          <p:cNvPr id="111" name="Google Shape;111;p19"/>
          <p:cNvPicPr preferRelativeResize="0"/>
          <p:nvPr/>
        </p:nvPicPr>
        <p:blipFill rotWithShape="1">
          <a:blip r:embed="rId4">
            <a:alphaModFix/>
          </a:blip>
          <a:srcRect b="49666" l="0" r="0" t="10600"/>
          <a:stretch/>
        </p:blipFill>
        <p:spPr>
          <a:xfrm>
            <a:off x="5162375" y="2755750"/>
            <a:ext cx="3917400" cy="2219325"/>
          </a:xfrm>
          <a:prstGeom prst="rect">
            <a:avLst/>
          </a:prstGeom>
          <a:noFill/>
          <a:ln cap="flat" cmpd="sng" w="38100">
            <a:solidFill>
              <a:srgbClr val="FFFFFF"/>
            </a:solidFill>
            <a:prstDash val="solid"/>
            <a:miter lim="8000"/>
            <a:headEnd len="sm" w="sm" type="none"/>
            <a:tailEnd len="sm" w="sm" type="none"/>
          </a:ln>
        </p:spPr>
      </p:pic>
      <p:cxnSp>
        <p:nvCxnSpPr>
          <p:cNvPr id="112" name="Google Shape;112;p19"/>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44262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18" name="Google Shape;118;p20"/>
          <p:cNvSpPr txBox="1"/>
          <p:nvPr>
            <p:ph idx="1" type="body"/>
          </p:nvPr>
        </p:nvSpPr>
        <p:spPr>
          <a:xfrm>
            <a:off x="311700" y="1684750"/>
            <a:ext cx="4426200" cy="2344200"/>
          </a:xfrm>
          <a:prstGeom prst="rect">
            <a:avLst/>
          </a:prstGeom>
          <a:ln cap="flat" cmpd="sng" w="28575">
            <a:solidFill>
              <a:srgbClr val="00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Next we analysed the datasets using Microsoft Excel and Jupyter notebook.</a:t>
            </a:r>
            <a:endParaRPr/>
          </a:p>
          <a:p>
            <a:pPr indent="0" lvl="0" marL="0" rtl="0" algn="l">
              <a:spcBef>
                <a:spcPts val="1200"/>
              </a:spcBef>
              <a:spcAft>
                <a:spcPts val="1200"/>
              </a:spcAft>
              <a:buNone/>
            </a:pPr>
            <a:r>
              <a:rPr lang="en"/>
              <a:t>After analysing </a:t>
            </a:r>
            <a:r>
              <a:rPr lang="en"/>
              <a:t>around</a:t>
            </a:r>
            <a:r>
              <a:rPr lang="en"/>
              <a:t> 65,000 data points we arrived at 6 ranges which will facilitate the transition of patterns in the circuit.</a:t>
            </a:r>
            <a:endParaRPr/>
          </a:p>
        </p:txBody>
      </p:sp>
      <p:cxnSp>
        <p:nvCxnSpPr>
          <p:cNvPr id="119" name="Google Shape;119;p20"/>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20" name="Google Shape;120;p20"/>
          <p:cNvPicPr preferRelativeResize="0"/>
          <p:nvPr/>
        </p:nvPicPr>
        <p:blipFill>
          <a:blip r:embed="rId3">
            <a:alphaModFix/>
          </a:blip>
          <a:stretch>
            <a:fillRect/>
          </a:stretch>
        </p:blipFill>
        <p:spPr>
          <a:xfrm>
            <a:off x="5106625" y="445025"/>
            <a:ext cx="3884976" cy="432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a:ln cap="flat" cmpd="sng" w="19050">
            <a:solidFill>
              <a:srgbClr val="0000F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and Circuit Simulation</a:t>
            </a:r>
            <a:endParaRPr/>
          </a:p>
        </p:txBody>
      </p:sp>
      <p:sp>
        <p:nvSpPr>
          <p:cNvPr id="126" name="Google Shape;126;p21"/>
          <p:cNvSpPr txBox="1"/>
          <p:nvPr>
            <p:ph idx="1" type="body"/>
          </p:nvPr>
        </p:nvSpPr>
        <p:spPr>
          <a:xfrm>
            <a:off x="311700" y="2095000"/>
            <a:ext cx="4476300" cy="1984500"/>
          </a:xfrm>
          <a:prstGeom prst="rect">
            <a:avLst/>
          </a:prstGeom>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t>To design and simulate the circuit we used </a:t>
            </a:r>
            <a:r>
              <a:rPr lang="en">
                <a:solidFill>
                  <a:srgbClr val="990000"/>
                </a:solidFill>
                <a:uFill>
                  <a:noFill/>
                </a:uFill>
                <a:hlinkClick r:id="rId3">
                  <a:extLst>
                    <a:ext uri="{A12FA001-AC4F-418D-AE19-62706E023703}">
                      <ahyp:hlinkClr val="tx"/>
                    </a:ext>
                  </a:extLst>
                </a:hlinkClick>
              </a:rPr>
              <a:t>Tinkercad</a:t>
            </a:r>
            <a:r>
              <a:rPr lang="en"/>
              <a:t>.</a:t>
            </a:r>
            <a:endParaRPr/>
          </a:p>
          <a:p>
            <a:pPr indent="0" lvl="0" marL="0" rtl="0" algn="l">
              <a:lnSpc>
                <a:spcPct val="95000"/>
              </a:lnSpc>
              <a:spcBef>
                <a:spcPts val="1200"/>
              </a:spcBef>
              <a:spcAft>
                <a:spcPts val="0"/>
              </a:spcAft>
              <a:buSzPts val="1018"/>
              <a:buNone/>
            </a:pPr>
            <a:r>
              <a:rPr lang="en"/>
              <a:t>We first made a CAD model on Tinkercad 3-D design to give shape to the idea we had in our minds.</a:t>
            </a:r>
            <a:endParaRPr/>
          </a:p>
          <a:p>
            <a:pPr indent="0" lvl="0" marL="0" rtl="0" algn="l">
              <a:lnSpc>
                <a:spcPct val="95000"/>
              </a:lnSpc>
              <a:spcBef>
                <a:spcPts val="1200"/>
              </a:spcBef>
              <a:spcAft>
                <a:spcPts val="1200"/>
              </a:spcAft>
              <a:buSzPts val="1018"/>
              <a:buNone/>
            </a:pPr>
            <a:r>
              <a:t/>
            </a:r>
            <a:endParaRPr sz="1665"/>
          </a:p>
        </p:txBody>
      </p:sp>
      <p:sp>
        <p:nvSpPr>
          <p:cNvPr id="127" name="Google Shape;127;p21"/>
          <p:cNvSpPr txBox="1"/>
          <p:nvPr/>
        </p:nvSpPr>
        <p:spPr>
          <a:xfrm>
            <a:off x="-715425" y="274297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cxnSp>
        <p:nvCxnSpPr>
          <p:cNvPr id="128" name="Google Shape;128;p21"/>
          <p:cNvCxnSpPr/>
          <p:nvPr/>
        </p:nvCxnSpPr>
        <p:spPr>
          <a:xfrm>
            <a:off x="48425" y="194400"/>
            <a:ext cx="0" cy="964500"/>
          </a:xfrm>
          <a:prstGeom prst="straightConnector1">
            <a:avLst/>
          </a:prstGeom>
          <a:noFill/>
          <a:ln cap="flat" cmpd="sng" w="114300">
            <a:solidFill>
              <a:srgbClr val="00FFFF"/>
            </a:solidFill>
            <a:prstDash val="solid"/>
            <a:round/>
            <a:headEnd len="med" w="med" type="none"/>
            <a:tailEnd len="med" w="med" type="none"/>
          </a:ln>
        </p:spPr>
      </p:cxnSp>
      <p:pic>
        <p:nvPicPr>
          <p:cNvPr id="129" name="Google Shape;129;p21" title="Screen Recording 2021-04-29 at 11.42.17 PM.mov">
            <a:hlinkClick r:id="rId4"/>
          </p:cNvPr>
          <p:cNvPicPr preferRelativeResize="0"/>
          <p:nvPr/>
        </p:nvPicPr>
        <p:blipFill>
          <a:blip r:embed="rId5">
            <a:alphaModFix/>
          </a:blip>
          <a:stretch>
            <a:fillRect/>
          </a:stretch>
        </p:blipFill>
        <p:spPr>
          <a:xfrm>
            <a:off x="5430975" y="1803175"/>
            <a:ext cx="3318900" cy="2489175"/>
          </a:xfrm>
          <a:prstGeom prst="rect">
            <a:avLst/>
          </a:prstGeom>
          <a:noFill/>
          <a:ln cap="flat" cmpd="sng" w="76200">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