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62" r:id="rId2"/>
    <p:sldId id="269" r:id="rId3"/>
    <p:sldId id="272" r:id="rId4"/>
    <p:sldId id="271" r:id="rId5"/>
    <p:sldId id="276" r:id="rId6"/>
    <p:sldId id="277" r:id="rId7"/>
    <p:sldId id="273" r:id="rId8"/>
    <p:sldId id="274" r:id="rId9"/>
    <p:sldId id="282" r:id="rId10"/>
    <p:sldId id="275" r:id="rId11"/>
    <p:sldId id="281" r:id="rId12"/>
    <p:sldId id="280" r:id="rId13"/>
    <p:sldId id="279" r:id="rId14"/>
    <p:sldId id="283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eonix8734/Aries_lithium_ion_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.arc.nasa.gov/tech/dash/groups/pcoe/prognostic-data-repository/publications/#batteryrnddischar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dirty="0"/>
              <a:t>ARIES Project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2998704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Team members -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422074"/>
            <a:ext cx="7247166" cy="1750866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Keshatwar</a:t>
            </a:r>
            <a:r>
              <a:rPr lang="en-US" dirty="0"/>
              <a:t> Pratham Naresh </a:t>
            </a:r>
          </a:p>
          <a:p>
            <a:pPr lvl="0"/>
            <a:r>
              <a:rPr lang="en-US" dirty="0"/>
              <a:t>Arsh Jindal</a:t>
            </a:r>
          </a:p>
          <a:p>
            <a:pPr lvl="0"/>
            <a:r>
              <a:rPr lang="en-US" dirty="0" err="1"/>
              <a:t>Arav</a:t>
            </a:r>
            <a:r>
              <a:rPr lang="en-US" dirty="0"/>
              <a:t> Khandelwal</a:t>
            </a:r>
          </a:p>
          <a:p>
            <a:pPr lvl="0"/>
            <a:r>
              <a:rPr lang="en-US" dirty="0"/>
              <a:t>Prakhar Pratap Singh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Predicting life cycle of lithium ion cells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B517-4A26-CEF8-5214-74E31484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On Training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7559-7410-C2BD-4A60-697A0683E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469"/>
            <a:ext cx="9144000" cy="242353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EAEAC2-774E-B5CD-9049-84E7CDB9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680831"/>
            <a:ext cx="9144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9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2493-67A5-8364-08EE-7320CE5F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Losses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0A06A6-56A6-C77B-875D-662B6DB7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231721"/>
              </p:ext>
            </p:extLst>
          </p:nvPr>
        </p:nvGraphicFramePr>
        <p:xfrm>
          <a:off x="180975" y="1174750"/>
          <a:ext cx="8767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940">
                  <a:extLst>
                    <a:ext uri="{9D8B030D-6E8A-4147-A177-3AD203B41FA5}">
                      <a16:colId xmlns:a16="http://schemas.microsoft.com/office/drawing/2014/main" val="1609919106"/>
                    </a:ext>
                  </a:extLst>
                </a:gridCol>
                <a:gridCol w="2191940">
                  <a:extLst>
                    <a:ext uri="{9D8B030D-6E8A-4147-A177-3AD203B41FA5}">
                      <a16:colId xmlns:a16="http://schemas.microsoft.com/office/drawing/2014/main" val="3219474749"/>
                    </a:ext>
                  </a:extLst>
                </a:gridCol>
                <a:gridCol w="2191940">
                  <a:extLst>
                    <a:ext uri="{9D8B030D-6E8A-4147-A177-3AD203B41FA5}">
                      <a16:colId xmlns:a16="http://schemas.microsoft.com/office/drawing/2014/main" val="750281857"/>
                    </a:ext>
                  </a:extLst>
                </a:gridCol>
                <a:gridCol w="2191940">
                  <a:extLst>
                    <a:ext uri="{9D8B030D-6E8A-4147-A177-3AD203B41FA5}">
                      <a16:colId xmlns:a16="http://schemas.microsoft.com/office/drawing/2014/main" val="428149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0.001268685911782086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0.02864351123571396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0.0356186181306839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0.007129967678338289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0.06200258806347847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0.08443913608789444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0.0021113413386046886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0.03405878320336342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-0.04597912762174178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0.001337920199148357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0.026978613808751106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0.03657759353518486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885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DBB825-E969-11A6-EB04-BE100A47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028950"/>
            <a:ext cx="7950200" cy="34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006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7E52-9D13-93F1-C94B-B67C6CC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On 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B54A1-5D5D-60CA-9D28-00FA694CA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309"/>
            <a:ext cx="5229225" cy="2238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79D0F-11FE-5153-C233-653AD4305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48861"/>
            <a:ext cx="5229225" cy="22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3927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C7FB-383C-4123-F6A0-B0B78757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Goals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B4C4-FF2F-0823-7CF3-60CBF96F9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reduce the losses by increasing the epochs (currently at 500 ) to 700 or 900.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current limitations on epochs is due to limitations in computational power of GPU.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efficiency might be increased by increasing the training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current limitation in training data at once is due to limitations in RAM available.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57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3647-1023-BF39-F08D-C1F9E824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079D-755D-FDE9-BAE2-753AF0976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https://github.com/pheonix8734/Aries_lithium_ion_project</a:t>
            </a:r>
            <a:endParaRPr lang="en-IN" dirty="0"/>
          </a:p>
          <a:p>
            <a:r>
              <a:rPr lang="en-IN" dirty="0"/>
              <a:t>https://www.google.com/url?sa=t&amp;source=web&amp;rct=j&amp;url=https://research.google.com/pubs/archive/43905.pdf&amp;ved=2ahUKEwiig7e8ksv3AhWUSmwGHau0D2oQFnoECAkQAQ&amp;usg=AOvVaw0VzZo-jdF1AYyWYjyT1V8O</a:t>
            </a:r>
          </a:p>
        </p:txBody>
      </p:sp>
    </p:spTree>
    <p:extLst>
      <p:ext uri="{BB962C8B-B14F-4D97-AF65-F5344CB8AC3E}">
        <p14:creationId xmlns:p14="http://schemas.microsoft.com/office/powerpoint/2010/main" val="1719967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the selection of appropriate dataset having both new and used batteries we went through various available datasets such as </a:t>
            </a:r>
            <a:r>
              <a:rPr lang="en-US" dirty="0" err="1"/>
              <a:t>unibo</a:t>
            </a:r>
            <a:r>
              <a:rPr lang="en-US" dirty="0"/>
              <a:t> power tools NASA’s randomized battery usage, NASA’s battery datasheet but we finalized on </a:t>
            </a:r>
            <a:r>
              <a:rPr lang="en-IN" dirty="0">
                <a:hlinkClick r:id="rId2"/>
              </a:rPr>
              <a:t>NASA’s randomised battery data set</a:t>
            </a:r>
            <a:r>
              <a:rPr lang="en-IN" dirty="0"/>
              <a:t>.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This dataset satisfies our need for used battery data and is sufficiently large to apply models that we planned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CCF6-BE28-40BB-8A35-CE6921D3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continued…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301AA-6E97-415E-B5F1-73A0D12A3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975" y="1732127"/>
            <a:ext cx="8767763" cy="41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7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1819-107C-465B-82B9-2EFEC864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C8D8-81D0-4464-AE6D-DA7977CAA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dataset was available in </a:t>
            </a:r>
            <a:r>
              <a:rPr lang="en-US" dirty="0" err="1"/>
              <a:t>Matlab</a:t>
            </a:r>
            <a:r>
              <a:rPr lang="en-US" dirty="0"/>
              <a:t> and R format but for our project we are using </a:t>
            </a:r>
            <a:r>
              <a:rPr lang="en-US" dirty="0" err="1"/>
              <a:t>Matlab</a:t>
            </a:r>
            <a:r>
              <a:rPr lang="en-US" dirty="0"/>
              <a:t> files.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subset of the dataset contains 3-4 files and we have 7 such subsets.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to lack of RAM and large training time only limited files could be used to train our model.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parameters available in this dataset include time, relative time, voltage, current and temperature.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088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091F-EBB2-78A9-0577-C44A8C6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FE8D9CD-8EC9-D963-46BB-6C097FE5F5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323"/>
            <a:ext cx="8767763" cy="2630328"/>
          </a:xfr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A038C3-D65B-FBF8-9310-0B92CE76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8767763" cy="26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34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4AE-41FA-A01F-1CFE-F2BC4B0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E6867-1986-953B-A46D-47F7AD384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322"/>
            <a:ext cx="9144000" cy="2743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2BEE0-FA9D-BE37-F22F-099996164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51E4-A71A-47DE-85CB-D3A5D50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667F-90CD-47A0-930D-27EBC139B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data used is in sequential form so we are applying LSTM( Long short term memory ) model.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Since it contains data in form of time series, therefore we can predict future state from past cycles of the battery.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application of LSTM we made certain changes in dataset and after pre-processing we created the variables like </a:t>
            </a:r>
            <a:r>
              <a:rPr lang="en-US" dirty="0" err="1"/>
              <a:t>train_x</a:t>
            </a:r>
            <a:r>
              <a:rPr lang="en-US" dirty="0"/>
              <a:t>, </a:t>
            </a:r>
            <a:r>
              <a:rPr lang="en-US" dirty="0" err="1"/>
              <a:t>train_y</a:t>
            </a:r>
            <a:r>
              <a:rPr lang="en-US" dirty="0"/>
              <a:t>, </a:t>
            </a:r>
            <a:r>
              <a:rPr lang="en-US" dirty="0" err="1"/>
              <a:t>battery_n</a:t>
            </a:r>
            <a:r>
              <a:rPr lang="en-US" dirty="0"/>
              <a:t>, time, etc. for easy application of the respected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1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2BDD-D77B-5DE8-AA83-4CED1D9A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LSTM</a:t>
            </a:r>
            <a:endParaRPr lang="en-IN" dirty="0"/>
          </a:p>
        </p:txBody>
      </p:sp>
      <p:pic>
        <p:nvPicPr>
          <p:cNvPr id="1026" name="Picture 2" descr="LSTM : What's the fuss about?. LSTM learns. LSTM remembers. Be like… | by  Etqad Khan | Analytics Vidhya | Medium">
            <a:extLst>
              <a:ext uri="{FF2B5EF4-FFF2-40B4-BE49-F238E27FC236}">
                <a16:creationId xmlns:a16="http://schemas.microsoft.com/office/drawing/2014/main" id="{D6B58BE2-B705-433B-C13F-C9304FCBD6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759804"/>
            <a:ext cx="3365500" cy="255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2AA2D-AEAA-59FC-FF7B-A991C81AF840}"/>
              </a:ext>
            </a:extLst>
          </p:cNvPr>
          <p:cNvSpPr txBox="1"/>
          <p:nvPr/>
        </p:nvSpPr>
        <p:spPr>
          <a:xfrm>
            <a:off x="180654" y="1168400"/>
            <a:ext cx="87855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LSTM is complex Neural Network block used for modelling complex sequential data or time-series data. </a:t>
            </a:r>
            <a:br>
              <a:rPr lang="en-IN" sz="2400" dirty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an improvement over RNN which has the problem of vanishing or exploding gradients causing the inability to remember longer contexts in the sequential data. 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69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3B4E-30E4-EE1C-8B1F-3D96363C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F002-137C-2647-4A74-2CD897B753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used Google collab for training our model. </a:t>
            </a:r>
            <a:br>
              <a:rPr lang="en-IN" dirty="0"/>
            </a:br>
            <a:endParaRPr lang="en-IN" dirty="0"/>
          </a:p>
          <a:p>
            <a:r>
              <a:rPr lang="en-IN" dirty="0"/>
              <a:t>Training is done in batches of 32 with 500 epochs </a:t>
            </a:r>
            <a:br>
              <a:rPr lang="en-IN" dirty="0"/>
            </a:br>
            <a:endParaRPr lang="en-IN" dirty="0"/>
          </a:p>
          <a:p>
            <a:r>
              <a:rPr lang="en-IN" dirty="0"/>
              <a:t>After the training our loss observed is </a:t>
            </a:r>
            <a:r>
              <a:rPr lang="en-US" dirty="0"/>
              <a:t>0.0214647688.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DA52E-B36A-B867-788B-B4B017E8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9999"/>
            <a:ext cx="7327900" cy="31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677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1697</TotalTime>
  <Words>502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Demi</vt:lpstr>
      <vt:lpstr>IITR_PPT_Template</vt:lpstr>
      <vt:lpstr>ARIES Project</vt:lpstr>
      <vt:lpstr>DATASET</vt:lpstr>
      <vt:lpstr>Dataset continued…</vt:lpstr>
      <vt:lpstr>DATA Preprocessing </vt:lpstr>
      <vt:lpstr>Data Visualization</vt:lpstr>
      <vt:lpstr>Data Visualization </vt:lpstr>
      <vt:lpstr>Model Selection  </vt:lpstr>
      <vt:lpstr>LSTM</vt:lpstr>
      <vt:lpstr>Training </vt:lpstr>
      <vt:lpstr>Results On Training </vt:lpstr>
      <vt:lpstr>Testing Losses</vt:lpstr>
      <vt:lpstr>Results On Testing</vt:lpstr>
      <vt:lpstr>Future Goals </vt:lpstr>
      <vt:lpstr>References</vt:lpstr>
      <vt:lpstr>Thank You 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Arav Khandelwal</cp:lastModifiedBy>
  <cp:revision>84</cp:revision>
  <dcterms:created xsi:type="dcterms:W3CDTF">2015-07-18T13:17:54Z</dcterms:created>
  <dcterms:modified xsi:type="dcterms:W3CDTF">2022-05-06T15:04:49Z</dcterms:modified>
  <cp:version>v1</cp:version>
</cp:coreProperties>
</file>