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2"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7" autoAdjust="0"/>
    <p:restoredTop sz="81818" autoAdjust="0"/>
  </p:normalViewPr>
  <p:slideViewPr>
    <p:cSldViewPr snapToGrid="0">
      <p:cViewPr varScale="1">
        <p:scale>
          <a:sx n="60" d="100"/>
          <a:sy n="60" d="100"/>
        </p:scale>
        <p:origin x="1674" y="6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6688D-66DA-4070-8CFB-E41A0916131B}" type="datetimeFigureOut">
              <a:rPr lang="en-US" smtClean="0"/>
              <a:t>1/14/2018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A1AD8-9EA6-4980-8406-06804C243F54}" type="slidenum">
              <a:rPr lang="en-US" smtClean="0"/>
              <a:t>‹#›</a:t>
            </a:fld>
            <a:endParaRPr lang="en-US"/>
          </a:p>
        </p:txBody>
      </p:sp>
    </p:spTree>
    <p:extLst>
      <p:ext uri="{BB962C8B-B14F-4D97-AF65-F5344CB8AC3E}">
        <p14:creationId xmlns:p14="http://schemas.microsoft.com/office/powerpoint/2010/main" val="1783978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a:t>
            </a:r>
            <a:r>
              <a:rPr lang="en-US" baseline="0" dirty="0" smtClean="0"/>
              <a:t> everyone,</a:t>
            </a:r>
          </a:p>
          <a:p>
            <a:r>
              <a:rPr lang="en-US" baseline="0" dirty="0" smtClean="0"/>
              <a:t>In this presentation, we’re going to analyze bank marketing data for our term project</a:t>
            </a: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1</a:t>
            </a:fld>
            <a:endParaRPr lang="en-US"/>
          </a:p>
        </p:txBody>
      </p:sp>
    </p:spTree>
    <p:extLst>
      <p:ext uri="{BB962C8B-B14F-4D97-AF65-F5344CB8AC3E}">
        <p14:creationId xmlns:p14="http://schemas.microsoft.com/office/powerpoint/2010/main" val="115254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look at second figure, </a:t>
            </a:r>
            <a:r>
              <a:rPr lang="en-US" sz="1200" b="0" i="0" kern="1200" dirty="0" err="1" smtClean="0">
                <a:solidFill>
                  <a:schemeClr val="tx1"/>
                </a:solidFill>
                <a:effectLst/>
                <a:latin typeface="+mn-lt"/>
                <a:ea typeface="+mn-ea"/>
                <a:cs typeface="+mn-cs"/>
              </a:rPr>
              <a:t>emp.var.rate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cons.price.idx</a:t>
            </a:r>
            <a:r>
              <a:rPr lang="en-US" sz="1200" b="0" i="0" kern="1200" dirty="0" smtClean="0">
                <a:solidFill>
                  <a:schemeClr val="tx1"/>
                </a:solidFill>
                <a:effectLst/>
                <a:latin typeface="+mn-lt"/>
                <a:ea typeface="+mn-ea"/>
                <a:cs typeface="+mn-cs"/>
              </a:rPr>
              <a:t> has 0.78 correlation coefficient which is greater than 0.7. So, we can say that these two variables are positive correlated with each other. It also makes sense with logic, because we expect that when the consumer price index is getting increased, employment variation rate(how many people are being hired or fired) increases to adapt this economic changes.</a:t>
            </a:r>
          </a:p>
          <a:p>
            <a:r>
              <a:rPr lang="en-US" sz="1200" b="0" i="0" kern="1200" dirty="0" smtClean="0">
                <a:solidFill>
                  <a:schemeClr val="tx1"/>
                </a:solidFill>
                <a:effectLst/>
                <a:latin typeface="+mn-lt"/>
                <a:ea typeface="+mn-ea"/>
                <a:cs typeface="+mn-cs"/>
              </a:rPr>
              <a:t>Variables which have higher correlation coefficient with each other are given in follow. We </a:t>
            </a:r>
            <a:r>
              <a:rPr lang="en-US" sz="1200" b="0" i="0" kern="1200" dirty="0" err="1" smtClean="0">
                <a:solidFill>
                  <a:schemeClr val="tx1"/>
                </a:solidFill>
                <a:effectLst/>
                <a:latin typeface="+mn-lt"/>
                <a:ea typeface="+mn-ea"/>
                <a:cs typeface="+mn-cs"/>
              </a:rPr>
              <a:t>exctracted</a:t>
            </a:r>
            <a:r>
              <a:rPr lang="en-US" sz="1200" b="0" i="0" kern="1200" dirty="0" smtClean="0">
                <a:solidFill>
                  <a:schemeClr val="tx1"/>
                </a:solidFill>
                <a:effectLst/>
                <a:latin typeface="+mn-lt"/>
                <a:ea typeface="+mn-ea"/>
                <a:cs typeface="+mn-cs"/>
              </a:rPr>
              <a:t> euribor3m and </a:t>
            </a:r>
            <a:r>
              <a:rPr lang="en-US" sz="1200" b="0" i="0" kern="1200" dirty="0" err="1" smtClean="0">
                <a:solidFill>
                  <a:schemeClr val="tx1"/>
                </a:solidFill>
                <a:effectLst/>
                <a:latin typeface="+mn-lt"/>
                <a:ea typeface="+mn-ea"/>
                <a:cs typeface="+mn-cs"/>
              </a:rPr>
              <a:t>nr.employed</a:t>
            </a:r>
            <a:r>
              <a:rPr lang="en-US" sz="1200" b="0" i="0" kern="1200" dirty="0" smtClean="0">
                <a:solidFill>
                  <a:schemeClr val="tx1"/>
                </a:solidFill>
                <a:effectLst/>
                <a:latin typeface="+mn-lt"/>
                <a:ea typeface="+mn-ea"/>
                <a:cs typeface="+mn-cs"/>
              </a:rPr>
              <a:t> because they have higher correlation with other variable</a:t>
            </a:r>
          </a:p>
          <a:p>
            <a:r>
              <a:rPr lang="en-US" sz="1200" b="0" i="0" kern="1200" dirty="0" smtClean="0">
                <a:solidFill>
                  <a:schemeClr val="tx1"/>
                </a:solidFill>
                <a:effectLst/>
                <a:latin typeface="+mn-lt"/>
                <a:ea typeface="+mn-ea"/>
                <a:cs typeface="+mn-cs"/>
              </a:rPr>
              <a:t>euribor3m vs </a:t>
            </a:r>
            <a:r>
              <a:rPr lang="en-US" sz="1200" b="0" i="0" kern="1200" dirty="0" err="1" smtClean="0">
                <a:solidFill>
                  <a:schemeClr val="tx1"/>
                </a:solidFill>
                <a:effectLst/>
                <a:latin typeface="+mn-lt"/>
                <a:ea typeface="+mn-ea"/>
                <a:cs typeface="+mn-cs"/>
              </a:rPr>
              <a:t>emp.var.rate</a:t>
            </a:r>
            <a:r>
              <a:rPr lang="en-US" sz="1200" b="0" i="0" kern="1200" dirty="0" smtClean="0">
                <a:solidFill>
                  <a:schemeClr val="tx1"/>
                </a:solidFill>
                <a:effectLst/>
                <a:latin typeface="+mn-lt"/>
                <a:ea typeface="+mn-ea"/>
                <a:cs typeface="+mn-cs"/>
              </a:rPr>
              <a:t> : 0.97 euribor3m vs </a:t>
            </a:r>
            <a:r>
              <a:rPr lang="en-US" sz="1200" b="0" i="0" kern="1200" dirty="0" err="1" smtClean="0">
                <a:solidFill>
                  <a:schemeClr val="tx1"/>
                </a:solidFill>
                <a:effectLst/>
                <a:latin typeface="+mn-lt"/>
                <a:ea typeface="+mn-ea"/>
                <a:cs typeface="+mn-cs"/>
              </a:rPr>
              <a:t>cons.price.idx</a:t>
            </a:r>
            <a:r>
              <a:rPr lang="en-US" sz="1200" b="0" i="0" kern="1200" dirty="0" smtClean="0">
                <a:solidFill>
                  <a:schemeClr val="tx1"/>
                </a:solidFill>
                <a:effectLst/>
                <a:latin typeface="+mn-lt"/>
                <a:ea typeface="+mn-ea"/>
                <a:cs typeface="+mn-cs"/>
              </a:rPr>
              <a:t> : 0.70 euribor3m vs </a:t>
            </a:r>
            <a:r>
              <a:rPr lang="en-US" sz="1200" b="0" i="0" kern="1200" dirty="0" err="1" smtClean="0">
                <a:solidFill>
                  <a:schemeClr val="tx1"/>
                </a:solidFill>
                <a:effectLst/>
                <a:latin typeface="+mn-lt"/>
                <a:ea typeface="+mn-ea"/>
                <a:cs typeface="+mn-cs"/>
              </a:rPr>
              <a:t>nr.employed</a:t>
            </a:r>
            <a:r>
              <a:rPr lang="en-US" sz="1200" b="0" i="0" kern="1200" dirty="0" smtClean="0">
                <a:solidFill>
                  <a:schemeClr val="tx1"/>
                </a:solidFill>
                <a:effectLst/>
                <a:latin typeface="+mn-lt"/>
                <a:ea typeface="+mn-ea"/>
                <a:cs typeface="+mn-cs"/>
              </a:rPr>
              <a:t> : 0.95 </a:t>
            </a:r>
            <a:r>
              <a:rPr lang="en-US" sz="1200" b="0" i="0" kern="1200" dirty="0" err="1" smtClean="0">
                <a:solidFill>
                  <a:schemeClr val="tx1"/>
                </a:solidFill>
                <a:effectLst/>
                <a:latin typeface="+mn-lt"/>
                <a:ea typeface="+mn-ea"/>
                <a:cs typeface="+mn-cs"/>
              </a:rPr>
              <a:t>nr.employed</a:t>
            </a:r>
            <a:r>
              <a:rPr lang="en-US" sz="1200" b="0" i="0" kern="1200" dirty="0" smtClean="0">
                <a:solidFill>
                  <a:schemeClr val="tx1"/>
                </a:solidFill>
                <a:effectLst/>
                <a:latin typeface="+mn-lt"/>
                <a:ea typeface="+mn-ea"/>
                <a:cs typeface="+mn-cs"/>
              </a:rPr>
              <a:t> vs </a:t>
            </a:r>
            <a:r>
              <a:rPr lang="en-US" sz="1200" b="0" i="0" kern="1200" dirty="0" err="1" smtClean="0">
                <a:solidFill>
                  <a:schemeClr val="tx1"/>
                </a:solidFill>
                <a:effectLst/>
                <a:latin typeface="+mn-lt"/>
                <a:ea typeface="+mn-ea"/>
                <a:cs typeface="+mn-cs"/>
              </a:rPr>
              <a:t>emp.var.rate</a:t>
            </a:r>
            <a:r>
              <a:rPr lang="en-US" sz="1200" b="0" i="0" kern="1200" dirty="0" smtClean="0">
                <a:solidFill>
                  <a:schemeClr val="tx1"/>
                </a:solidFill>
                <a:effectLst/>
                <a:latin typeface="+mn-lt"/>
                <a:ea typeface="+mn-ea"/>
                <a:cs typeface="+mn-cs"/>
              </a:rPr>
              <a:t> : 0.91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10</a:t>
            </a:fld>
            <a:endParaRPr lang="en-US"/>
          </a:p>
        </p:txBody>
      </p:sp>
    </p:spTree>
    <p:extLst>
      <p:ext uri="{BB962C8B-B14F-4D97-AF65-F5344CB8AC3E}">
        <p14:creationId xmlns:p14="http://schemas.microsoft.com/office/powerpoint/2010/main" val="3852572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After dropped correlated variables, final correlation analysis have been done. In the final</a:t>
            </a:r>
            <a:r>
              <a:rPr lang="en-US" sz="1200" b="0" i="0" kern="1200" baseline="0" dirty="0" smtClean="0">
                <a:solidFill>
                  <a:schemeClr val="tx1"/>
                </a:solidFill>
                <a:effectLst/>
                <a:latin typeface="+mn-lt"/>
                <a:ea typeface="+mn-ea"/>
                <a:cs typeface="+mn-cs"/>
              </a:rPr>
              <a:t> subset it can bee seen that there is no correlated variables.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7A1AD8-9EA6-4980-8406-06804C243F54}" type="slidenum">
              <a:rPr lang="en-US" smtClean="0"/>
              <a:t>11</a:t>
            </a:fld>
            <a:endParaRPr lang="en-US"/>
          </a:p>
        </p:txBody>
      </p:sp>
    </p:spTree>
    <p:extLst>
      <p:ext uri="{BB962C8B-B14F-4D97-AF65-F5344CB8AC3E}">
        <p14:creationId xmlns:p14="http://schemas.microsoft.com/office/powerpoint/2010/main" val="3377650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dirty="0" smtClean="0">
                <a:latin typeface="Arial" pitchFamily="34" charset="0"/>
                <a:cs typeface="Arial" pitchFamily="34" charset="0"/>
              </a:rPr>
              <a:t>To prepare data for model development, basic variable transformation and attribute binning has been done. We convert the categorical variables to binary format. New prepared dataset are given below which is ready for model development.</a:t>
            </a:r>
            <a:r>
              <a:rPr lang="en-US" altLang="ko-KR" sz="1200" baseline="0" dirty="0" smtClean="0">
                <a:latin typeface="Arial" pitchFamily="34" charset="0"/>
                <a:cs typeface="Arial" pitchFamily="34" charset="0"/>
              </a:rPr>
              <a:t> In this section we also did missing and outlier detection analysis.</a:t>
            </a:r>
            <a:endParaRPr lang="en-US" altLang="ko-KR" sz="1200" dirty="0">
              <a:solidFill>
                <a:schemeClr val="tx1">
                  <a:lumMod val="75000"/>
                  <a:lumOff val="2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77A1AD8-9EA6-4980-8406-06804C243F54}" type="slidenum">
              <a:rPr lang="en-US" smtClean="0"/>
              <a:t>12</a:t>
            </a:fld>
            <a:endParaRPr lang="en-US"/>
          </a:p>
        </p:txBody>
      </p:sp>
    </p:spTree>
    <p:extLst>
      <p:ext uri="{BB962C8B-B14F-4D97-AF65-F5344CB8AC3E}">
        <p14:creationId xmlns:p14="http://schemas.microsoft.com/office/powerpoint/2010/main" val="297511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dirty="0" smtClean="0">
                <a:solidFill>
                  <a:schemeClr val="tx1">
                    <a:lumMod val="75000"/>
                    <a:lumOff val="25000"/>
                  </a:schemeClr>
                </a:solidFill>
                <a:latin typeface="Arial" pitchFamily="34" charset="0"/>
                <a:cs typeface="Arial" pitchFamily="34" charset="0"/>
              </a:rPr>
              <a:t>To estimate the target we</a:t>
            </a:r>
            <a:r>
              <a:rPr lang="en-US" altLang="ko-KR" sz="1200" baseline="0" dirty="0" smtClean="0">
                <a:solidFill>
                  <a:schemeClr val="tx1">
                    <a:lumMod val="75000"/>
                    <a:lumOff val="25000"/>
                  </a:schemeClr>
                </a:solidFill>
                <a:latin typeface="Arial" pitchFamily="34" charset="0"/>
                <a:cs typeface="Arial" pitchFamily="34" charset="0"/>
              </a:rPr>
              <a:t> applied decision tree </a:t>
            </a:r>
            <a:r>
              <a:rPr lang="en-US" altLang="ko-KR" sz="1200" baseline="0" dirty="0" err="1" smtClean="0">
                <a:solidFill>
                  <a:schemeClr val="tx1">
                    <a:lumMod val="75000"/>
                    <a:lumOff val="25000"/>
                  </a:schemeClr>
                </a:solidFill>
                <a:latin typeface="Arial" pitchFamily="34" charset="0"/>
                <a:cs typeface="Arial" pitchFamily="34" charset="0"/>
              </a:rPr>
              <a:t>algorthim</a:t>
            </a:r>
            <a:r>
              <a:rPr lang="en-US" altLang="ko-KR" sz="1200" baseline="0" dirty="0" smtClean="0">
                <a:solidFill>
                  <a:schemeClr val="tx1">
                    <a:lumMod val="75000"/>
                    <a:lumOff val="25000"/>
                  </a:schemeClr>
                </a:solidFill>
                <a:latin typeface="Arial" pitchFamily="34" charset="0"/>
                <a:cs typeface="Arial" pitchFamily="34" charset="0"/>
              </a:rPr>
              <a:t>. We got 0,90 accuracy value</a:t>
            </a:r>
            <a:endParaRPr lang="en-US" altLang="ko-KR" sz="1200" dirty="0">
              <a:solidFill>
                <a:schemeClr val="tx1">
                  <a:lumMod val="75000"/>
                  <a:lumOff val="2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77A1AD8-9EA6-4980-8406-06804C243F54}" type="slidenum">
              <a:rPr lang="en-US" smtClean="0"/>
              <a:t>13</a:t>
            </a:fld>
            <a:endParaRPr lang="en-US"/>
          </a:p>
        </p:txBody>
      </p:sp>
    </p:spTree>
    <p:extLst>
      <p:ext uri="{BB962C8B-B14F-4D97-AF65-F5344CB8AC3E}">
        <p14:creationId xmlns:p14="http://schemas.microsoft.com/office/powerpoint/2010/main" val="308593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Just</a:t>
            </a:r>
            <a:r>
              <a:rPr lang="en-US" sz="1200" b="0" i="0" kern="1200" baseline="0" dirty="0" smtClean="0">
                <a:solidFill>
                  <a:schemeClr val="tx1"/>
                </a:solidFill>
                <a:latin typeface="+mn-lt"/>
                <a:ea typeface="+mn-ea"/>
                <a:cs typeface="+mn-cs"/>
              </a:rPr>
              <a:t> to do benchmarking we also applied random forest </a:t>
            </a:r>
            <a:r>
              <a:rPr lang="en-US" sz="1200" b="0" i="0" kern="1200" baseline="0" dirty="0" err="1" smtClean="0">
                <a:solidFill>
                  <a:schemeClr val="tx1"/>
                </a:solidFill>
                <a:latin typeface="+mn-lt"/>
                <a:ea typeface="+mn-ea"/>
                <a:cs typeface="+mn-cs"/>
              </a:rPr>
              <a:t>alogorthm</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When </a:t>
            </a:r>
            <a:r>
              <a:rPr lang="en-US" sz="1200" b="0" i="0" kern="1200" dirty="0" smtClean="0">
                <a:solidFill>
                  <a:schemeClr val="tx1"/>
                </a:solidFill>
                <a:latin typeface="+mn-lt"/>
                <a:ea typeface="+mn-ea"/>
                <a:cs typeface="+mn-cs"/>
              </a:rPr>
              <a:t>we look at the variables </a:t>
            </a:r>
            <a:r>
              <a:rPr lang="en-US" sz="1200" b="0" i="0" kern="1200" dirty="0" err="1" smtClean="0">
                <a:solidFill>
                  <a:schemeClr val="tx1"/>
                </a:solidFill>
                <a:latin typeface="+mn-lt"/>
                <a:ea typeface="+mn-ea"/>
                <a:cs typeface="+mn-cs"/>
              </a:rPr>
              <a:t>cons.conf.idx</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cons.price.idx</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emp.var.rate</a:t>
            </a:r>
            <a:r>
              <a:rPr lang="en-US" sz="1200" b="0" i="0" kern="1200" dirty="0" smtClean="0">
                <a:solidFill>
                  <a:schemeClr val="tx1"/>
                </a:solidFill>
                <a:latin typeface="+mn-lt"/>
                <a:ea typeface="+mn-ea"/>
                <a:cs typeface="+mn-cs"/>
              </a:rPr>
              <a:t> are the most important group parameters. Education, campaign and job are the second important variable group. In confusion matrix, the prediction ratio is higher (7%) than decision tree model</a:t>
            </a:r>
            <a:endParaRPr lang="tr-TR" dirty="0" smtClean="0"/>
          </a:p>
          <a:p>
            <a:endParaRPr lang="tr-TR" dirty="0"/>
          </a:p>
        </p:txBody>
      </p:sp>
      <p:sp>
        <p:nvSpPr>
          <p:cNvPr id="4" name="Slide Number Placeholder 3"/>
          <p:cNvSpPr>
            <a:spLocks noGrp="1"/>
          </p:cNvSpPr>
          <p:nvPr>
            <p:ph type="sldNum" sz="quarter" idx="10"/>
          </p:nvPr>
        </p:nvSpPr>
        <p:spPr/>
        <p:txBody>
          <a:bodyPr/>
          <a:lstStyle/>
          <a:p>
            <a:fld id="{577A1AD8-9EA6-4980-8406-06804C243F54}" type="slidenum">
              <a:rPr lang="en-US" smtClean="0"/>
              <a:t>14</a:t>
            </a:fld>
            <a:endParaRPr lang="en-US"/>
          </a:p>
        </p:txBody>
      </p:sp>
    </p:spTree>
    <p:extLst>
      <p:ext uri="{BB962C8B-B14F-4D97-AF65-F5344CB8AC3E}">
        <p14:creationId xmlns:p14="http://schemas.microsoft.com/office/powerpoint/2010/main" val="3014704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dirty="0" smtClean="0">
                <a:latin typeface="Arial" pitchFamily="34" charset="0"/>
                <a:cs typeface="Arial" pitchFamily="34" charset="0"/>
              </a:rPr>
              <a:t>K-means clustering is a type of unsupervised learning. The goal of this algorithm is to find groups in the data, with the number of groups represented by the variable K. The algorithm works iteratively to assign each data point to one of K groups based on the features that are provided. Data points are clustered based on feature similarity.</a:t>
            </a:r>
          </a:p>
          <a:p>
            <a:r>
              <a:rPr lang="en-US" altLang="ko-KR" sz="1200" dirty="0" smtClean="0">
                <a:latin typeface="Arial" pitchFamily="34" charset="0"/>
                <a:cs typeface="Arial" pitchFamily="34" charset="0"/>
              </a:rPr>
              <a:t>In this analysis we just used age and consumer price index to cluster segments and we wanted 4 different clusters or customer segments. Analysis can be done for all variables after taking care of transformation.</a:t>
            </a:r>
            <a:endParaRPr lang="en-US" altLang="ko-KR" sz="1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77A1AD8-9EA6-4980-8406-06804C243F54}" type="slidenum">
              <a:rPr lang="en-US" smtClean="0"/>
              <a:t>15</a:t>
            </a:fld>
            <a:endParaRPr lang="en-US"/>
          </a:p>
        </p:txBody>
      </p:sp>
    </p:spTree>
    <p:extLst>
      <p:ext uri="{BB962C8B-B14F-4D97-AF65-F5344CB8AC3E}">
        <p14:creationId xmlns:p14="http://schemas.microsoft.com/office/powerpoint/2010/main" val="899134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dirty="0" smtClean="0">
                <a:latin typeface="Arial" pitchFamily="34" charset="0"/>
                <a:cs typeface="Arial" pitchFamily="34" charset="0"/>
              </a:rPr>
              <a:t>For the purpose to increase the number of term deposit customers, bank should take the actions below:</a:t>
            </a:r>
          </a:p>
          <a:p>
            <a:endParaRPr lang="en-US" altLang="ko-KR" sz="1200" dirty="0" smtClean="0">
              <a:latin typeface="Arial" pitchFamily="34" charset="0"/>
              <a:cs typeface="Arial" pitchFamily="34" charset="0"/>
            </a:endParaRPr>
          </a:p>
          <a:p>
            <a:r>
              <a:rPr lang="en-US" altLang="ko-KR" sz="1200" dirty="0" smtClean="0">
                <a:latin typeface="Arial" pitchFamily="34" charset="0"/>
                <a:cs typeface="Arial" pitchFamily="34" charset="0"/>
              </a:rPr>
              <a:t>Outbound calls are important. The longer outbound duration, customers are become more subscriber.</a:t>
            </a:r>
          </a:p>
          <a:p>
            <a:endParaRPr lang="en-US" altLang="ko-KR" sz="1200" dirty="0" smtClean="0">
              <a:latin typeface="Arial" pitchFamily="34" charset="0"/>
              <a:cs typeface="Arial" pitchFamily="34" charset="0"/>
            </a:endParaRPr>
          </a:p>
          <a:p>
            <a:r>
              <a:rPr lang="en-US" altLang="ko-KR" sz="1200" dirty="0" smtClean="0">
                <a:latin typeface="Arial" pitchFamily="34" charset="0"/>
                <a:cs typeface="Arial" pitchFamily="34" charset="0"/>
              </a:rPr>
              <a:t>Consumer price index is the one of the most important parameter. This means pricing is very effective, so the campaign should be price sensitive. They can offer discount or some fee waivers.</a:t>
            </a:r>
          </a:p>
          <a:p>
            <a:endParaRPr lang="en-US" altLang="ko-KR" sz="1200" dirty="0" smtClean="0">
              <a:latin typeface="Arial" pitchFamily="34" charset="0"/>
              <a:cs typeface="Arial" pitchFamily="34" charset="0"/>
            </a:endParaRPr>
          </a:p>
          <a:p>
            <a:r>
              <a:rPr lang="en-US" altLang="ko-KR" sz="1200" dirty="0" smtClean="0">
                <a:latin typeface="Arial" pitchFamily="34" charset="0"/>
                <a:cs typeface="Arial" pitchFamily="34" charset="0"/>
              </a:rPr>
              <a:t>Outbound calls are expensive costs for banks. Outbound call target lists should be prepared consistent with job groups which are more appropriate for term deposit.</a:t>
            </a:r>
          </a:p>
          <a:p>
            <a:endParaRPr lang="en-US" altLang="ko-KR" sz="1200" dirty="0" smtClean="0">
              <a:latin typeface="Arial" pitchFamily="34" charset="0"/>
              <a:cs typeface="Arial" pitchFamily="34" charset="0"/>
            </a:endParaRPr>
          </a:p>
          <a:p>
            <a:r>
              <a:rPr lang="en-US" altLang="ko-KR" sz="1200" dirty="0" err="1" smtClean="0">
                <a:latin typeface="Arial" pitchFamily="34" charset="0"/>
                <a:cs typeface="Arial" pitchFamily="34" charset="0"/>
              </a:rPr>
              <a:t>Analysing</a:t>
            </a:r>
            <a:r>
              <a:rPr lang="en-US" altLang="ko-KR" sz="1200" dirty="0" smtClean="0">
                <a:latin typeface="Arial" pitchFamily="34" charset="0"/>
                <a:cs typeface="Arial" pitchFamily="34" charset="0"/>
              </a:rPr>
              <a:t> and clustering the customer segments are important, so that bank can increase the success rate of campaigns.</a:t>
            </a:r>
          </a:p>
        </p:txBody>
      </p:sp>
      <p:sp>
        <p:nvSpPr>
          <p:cNvPr id="4" name="Slide Number Placeholder 3"/>
          <p:cNvSpPr>
            <a:spLocks noGrp="1"/>
          </p:cNvSpPr>
          <p:nvPr>
            <p:ph type="sldNum" sz="quarter" idx="10"/>
          </p:nvPr>
        </p:nvSpPr>
        <p:spPr/>
        <p:txBody>
          <a:bodyPr/>
          <a:lstStyle/>
          <a:p>
            <a:fld id="{577A1AD8-9EA6-4980-8406-06804C243F54}" type="slidenum">
              <a:rPr lang="en-US" smtClean="0"/>
              <a:t>16</a:t>
            </a:fld>
            <a:endParaRPr lang="en-US"/>
          </a:p>
        </p:txBody>
      </p:sp>
    </p:spTree>
    <p:extLst>
      <p:ext uri="{BB962C8B-B14F-4D97-AF65-F5344CB8AC3E}">
        <p14:creationId xmlns:p14="http://schemas.microsoft.com/office/powerpoint/2010/main" val="1753003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 me introduce you to our project team. Here we are; </a:t>
            </a:r>
            <a:r>
              <a:rPr lang="en-US" baseline="0" dirty="0" err="1" smtClean="0"/>
              <a:t>esra</a:t>
            </a:r>
            <a:r>
              <a:rPr lang="en-US" baseline="0" dirty="0" smtClean="0"/>
              <a:t>, </a:t>
            </a:r>
            <a:r>
              <a:rPr lang="en-US" baseline="0" dirty="0" err="1" smtClean="0"/>
              <a:t>ilknur</a:t>
            </a:r>
            <a:r>
              <a:rPr lang="en-US" baseline="0" dirty="0" smtClean="0"/>
              <a:t>…. All we are working at banking sector. 3 of us working at risk department, one of us at marketing department. Therefore, we can say dataset was similar to us. We found dataset for </a:t>
            </a:r>
            <a:r>
              <a:rPr lang="en-US" baseline="0" dirty="0" err="1" smtClean="0"/>
              <a:t>uci</a:t>
            </a:r>
            <a:r>
              <a:rPr lang="en-US" baseline="0" dirty="0" smtClean="0"/>
              <a:t> website, you can find link below.</a:t>
            </a: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2</a:t>
            </a:fld>
            <a:endParaRPr lang="en-US"/>
          </a:p>
        </p:txBody>
      </p:sp>
    </p:spTree>
    <p:extLst>
      <p:ext uri="{BB962C8B-B14F-4D97-AF65-F5344CB8AC3E}">
        <p14:creationId xmlns:p14="http://schemas.microsoft.com/office/powerpoint/2010/main" val="67957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dig into, we want to summarize </a:t>
            </a:r>
            <a:r>
              <a:rPr lang="en-US" baseline="0" dirty="0" smtClean="0"/>
              <a:t>roadmap of our project. </a:t>
            </a:r>
            <a:r>
              <a:rPr lang="en-US" baseline="0" dirty="0" err="1" smtClean="0"/>
              <a:t>Fİrst</a:t>
            </a:r>
            <a:r>
              <a:rPr lang="en-US" baseline="0" dirty="0" smtClean="0"/>
              <a:t> we started to explore data. With which aim dataset is created, which variables are collected what is </a:t>
            </a:r>
            <a:r>
              <a:rPr lang="en-US" baseline="0" dirty="0" err="1" smtClean="0"/>
              <a:t>explation</a:t>
            </a:r>
            <a:r>
              <a:rPr lang="en-US" baseline="0" dirty="0" smtClean="0"/>
              <a:t> of variables. After understand overall concept of dataset, we did basic descriptive analysis. If variables were numeric, we looked at mean, min, max..</a:t>
            </a:r>
            <a:r>
              <a:rPr lang="en-US" baseline="0" dirty="0" err="1" smtClean="0"/>
              <a:t>etc</a:t>
            </a:r>
            <a:r>
              <a:rPr lang="en-US" baseline="0" dirty="0" smtClean="0"/>
              <a:t>., if they were string/factor we look at their </a:t>
            </a:r>
            <a:r>
              <a:rPr lang="en-US" baseline="0" dirty="0" err="1" smtClean="0"/>
              <a:t>attrbutes</a:t>
            </a:r>
            <a:r>
              <a:rPr lang="en-US" baseline="0" dirty="0" smtClean="0"/>
              <a:t>. We try to graph all variables to understand if there is outliers and check variables’ </a:t>
            </a:r>
            <a:r>
              <a:rPr lang="en-US" baseline="0" dirty="0" err="1" smtClean="0"/>
              <a:t>distrubutions</a:t>
            </a:r>
            <a:r>
              <a:rPr lang="en-US" baseline="0" dirty="0" smtClean="0"/>
              <a:t> are logical. In this section we did bivariate and univariate analysis. After understand data, we </a:t>
            </a:r>
            <a:r>
              <a:rPr lang="en-US" baseline="0" dirty="0" err="1" smtClean="0"/>
              <a:t>dedice</a:t>
            </a:r>
            <a:r>
              <a:rPr lang="en-US" baseline="0" dirty="0" smtClean="0"/>
              <a:t> which variable we should eliminate for predictive modelling while looking at correlation and missing analysis and also in this part we decided how we treat outlies. After prepared data, we determined which predictive technique we will use and we interpreted the results. Final but least, we tried to find what we can do more to understand and interpret data better. In this section we also used unsupervised learning algorithm to discover customer pattern in the data.</a:t>
            </a: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3</a:t>
            </a:fld>
            <a:endParaRPr lang="en-US"/>
          </a:p>
        </p:txBody>
      </p:sp>
    </p:spTree>
    <p:extLst>
      <p:ext uri="{BB962C8B-B14F-4D97-AF65-F5344CB8AC3E}">
        <p14:creationId xmlns:p14="http://schemas.microsoft.com/office/powerpoint/2010/main" val="317968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mentioned </a:t>
            </a:r>
            <a:r>
              <a:rPr lang="en-US" altLang="ko-KR" sz="1200" dirty="0" smtClean="0">
                <a:latin typeface="Arial" pitchFamily="34" charset="0"/>
                <a:cs typeface="Arial" pitchFamily="34" charset="0"/>
              </a:rPr>
              <a:t>our</a:t>
            </a:r>
            <a:r>
              <a:rPr lang="en-US" altLang="ko-KR" sz="1200" baseline="0" dirty="0" smtClean="0">
                <a:latin typeface="Arial" pitchFamily="34" charset="0"/>
                <a:cs typeface="Arial" pitchFamily="34" charset="0"/>
              </a:rPr>
              <a:t> dataset </a:t>
            </a:r>
            <a:r>
              <a:rPr lang="en-US" altLang="ko-KR" sz="1200" dirty="0" smtClean="0">
                <a:latin typeface="Arial" pitchFamily="34" charset="0"/>
                <a:cs typeface="Arial" pitchFamily="34" charset="0"/>
              </a:rPr>
              <a:t>is related with direct marketing campaigns (phone calls) of a Portuguese banking institution. Dataset includes 21 variables, which</a:t>
            </a:r>
            <a:r>
              <a:rPr lang="en-US" altLang="ko-KR" sz="1200" baseline="0" dirty="0" smtClean="0">
                <a:latin typeface="Arial" pitchFamily="34" charset="0"/>
                <a:cs typeface="Arial" pitchFamily="34" charset="0"/>
              </a:rPr>
              <a:t> are age, job, marital status, educational status, default claims has credit default, housing claims has housing loans … contact information's .. Other attributes final but least social and economical variables which are employment variation rate consumer price index consumer index, </a:t>
            </a:r>
            <a:r>
              <a:rPr lang="en-US" altLang="ko-KR" sz="1200" baseline="0" dirty="0" err="1" smtClean="0">
                <a:latin typeface="Arial" pitchFamily="34" charset="0"/>
                <a:cs typeface="Arial" pitchFamily="34" charset="0"/>
              </a:rPr>
              <a:t>euribor</a:t>
            </a:r>
            <a:r>
              <a:rPr lang="en-US" altLang="ko-KR" sz="1200" baseline="0" dirty="0" smtClean="0">
                <a:latin typeface="Arial" pitchFamily="34" charset="0"/>
                <a:cs typeface="Arial" pitchFamily="34" charset="0"/>
              </a:rPr>
              <a:t> 3 month rate etc… </a:t>
            </a:r>
            <a:r>
              <a:rPr lang="en-US" altLang="ko-KR" sz="1200" baseline="0" dirty="0" err="1" smtClean="0">
                <a:latin typeface="Arial" pitchFamily="34" charset="0"/>
                <a:cs typeface="Arial" pitchFamily="34" charset="0"/>
              </a:rPr>
              <a:t>Değişkenlerin</a:t>
            </a:r>
            <a:r>
              <a:rPr lang="en-US" altLang="ko-KR" sz="1200" baseline="0" dirty="0" smtClean="0">
                <a:latin typeface="Arial" pitchFamily="34" charset="0"/>
                <a:cs typeface="Arial" pitchFamily="34" charset="0"/>
              </a:rPr>
              <a:t> </a:t>
            </a:r>
            <a:r>
              <a:rPr lang="en-US" altLang="ko-KR" sz="1200" baseline="0" dirty="0" err="1" smtClean="0">
                <a:latin typeface="Arial" pitchFamily="34" charset="0"/>
                <a:cs typeface="Arial" pitchFamily="34" charset="0"/>
              </a:rPr>
              <a:t>tek</a:t>
            </a:r>
            <a:r>
              <a:rPr lang="en-US" altLang="ko-KR" sz="1200" baseline="0" dirty="0" smtClean="0">
                <a:latin typeface="Arial" pitchFamily="34" charset="0"/>
                <a:cs typeface="Arial" pitchFamily="34" charset="0"/>
              </a:rPr>
              <a:t> </a:t>
            </a:r>
            <a:r>
              <a:rPr lang="en-US" altLang="ko-KR" sz="1200" baseline="0" dirty="0" err="1" smtClean="0">
                <a:latin typeface="Arial" pitchFamily="34" charset="0"/>
                <a:cs typeface="Arial" pitchFamily="34" charset="0"/>
              </a:rPr>
              <a:t>tek</a:t>
            </a:r>
            <a:r>
              <a:rPr lang="en-US" altLang="ko-KR" sz="1200" baseline="0" dirty="0" smtClean="0">
                <a:latin typeface="Arial" pitchFamily="34" charset="0"/>
                <a:cs typeface="Arial" pitchFamily="34" charset="0"/>
              </a:rPr>
              <a:t> </a:t>
            </a:r>
            <a:r>
              <a:rPr lang="en-US" altLang="ko-KR" sz="1200" baseline="0" dirty="0" err="1" smtClean="0">
                <a:latin typeface="Arial" pitchFamily="34" charset="0"/>
                <a:cs typeface="Arial" pitchFamily="34" charset="0"/>
              </a:rPr>
              <a:t>üzerinden</a:t>
            </a:r>
            <a:r>
              <a:rPr lang="en-US" altLang="ko-KR" sz="1200" baseline="0" dirty="0" smtClean="0">
                <a:latin typeface="Arial" pitchFamily="34" charset="0"/>
                <a:cs typeface="Arial" pitchFamily="34" charset="0"/>
              </a:rPr>
              <a:t> </a:t>
            </a:r>
            <a:r>
              <a:rPr lang="en-US" altLang="ko-KR" sz="1200" baseline="0" dirty="0" err="1" smtClean="0">
                <a:latin typeface="Arial" pitchFamily="34" charset="0"/>
                <a:cs typeface="Arial" pitchFamily="34" charset="0"/>
              </a:rPr>
              <a:t>geçilebilir</a:t>
            </a:r>
            <a:r>
              <a:rPr lang="en-US" altLang="ko-KR" sz="1200" baseline="0" dirty="0" smtClean="0">
                <a:latin typeface="Arial" pitchFamily="34" charset="0"/>
                <a:cs typeface="Arial" pitchFamily="34" charset="0"/>
              </a:rPr>
              <a:t>.</a:t>
            </a: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4</a:t>
            </a:fld>
            <a:endParaRPr lang="en-US"/>
          </a:p>
        </p:txBody>
      </p:sp>
    </p:spTree>
    <p:extLst>
      <p:ext uri="{BB962C8B-B14F-4D97-AF65-F5344CB8AC3E}">
        <p14:creationId xmlns:p14="http://schemas.microsoft.com/office/powerpoint/2010/main" val="330703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After</a:t>
            </a:r>
            <a:r>
              <a:rPr lang="en-US" sz="1200" b="0" i="0" kern="1200" baseline="0" dirty="0" smtClean="0">
                <a:solidFill>
                  <a:schemeClr val="tx1"/>
                </a:solidFill>
                <a:latin typeface="+mn-lt"/>
                <a:ea typeface="+mn-ea"/>
                <a:cs typeface="+mn-cs"/>
              </a:rPr>
              <a:t> understand content of dataset and its variables. Lets look at summary </a:t>
            </a:r>
            <a:r>
              <a:rPr lang="en-US" sz="1200" b="0" i="0" kern="1200" baseline="0" dirty="0" err="1" smtClean="0">
                <a:solidFill>
                  <a:schemeClr val="tx1"/>
                </a:solidFill>
                <a:latin typeface="+mn-lt"/>
                <a:ea typeface="+mn-ea"/>
                <a:cs typeface="+mn-cs"/>
              </a:rPr>
              <a:t>statictis</a:t>
            </a:r>
            <a:r>
              <a:rPr lang="en-US" sz="1200" b="0" i="0" kern="1200" baseline="0" dirty="0" smtClean="0">
                <a:solidFill>
                  <a:schemeClr val="tx1"/>
                </a:solidFill>
                <a:latin typeface="+mn-lt"/>
                <a:ea typeface="+mn-ea"/>
                <a:cs typeface="+mn-cs"/>
              </a:rPr>
              <a:t> of all variable in the dataset. If we want to summarize findings we can see that:</a:t>
            </a:r>
          </a:p>
          <a:p>
            <a:r>
              <a:rPr lang="en-US" sz="1200" b="0" i="0" kern="1200" dirty="0" smtClean="0">
                <a:solidFill>
                  <a:schemeClr val="tx1"/>
                </a:solidFill>
                <a:latin typeface="+mn-lt"/>
                <a:ea typeface="+mn-ea"/>
                <a:cs typeface="+mn-cs"/>
              </a:rPr>
              <a:t>Mean age of customers are 40,</a:t>
            </a:r>
          </a:p>
          <a:p>
            <a:r>
              <a:rPr lang="en-US" sz="1200" b="0" i="0" kern="1200" dirty="0" smtClean="0">
                <a:solidFill>
                  <a:schemeClr val="tx1"/>
                </a:solidFill>
                <a:latin typeface="+mn-lt"/>
                <a:ea typeface="+mn-ea"/>
                <a:cs typeface="+mn-cs"/>
              </a:rPr>
              <a:t>In education, most of the customers are university degree,</a:t>
            </a:r>
          </a:p>
          <a:p>
            <a:r>
              <a:rPr lang="en-US" sz="1200" b="0" i="0" kern="1200" dirty="0" smtClean="0">
                <a:solidFill>
                  <a:schemeClr val="tx1"/>
                </a:solidFill>
                <a:latin typeface="+mn-lt"/>
                <a:ea typeface="+mn-ea"/>
                <a:cs typeface="+mn-cs"/>
              </a:rPr>
              <a:t>Number customers who have housing loan is more than customers who have </a:t>
            </a:r>
            <a:r>
              <a:rPr lang="en-US" sz="1200" b="0" i="0" kern="1200" dirty="0" err="1" smtClean="0">
                <a:solidFill>
                  <a:schemeClr val="tx1"/>
                </a:solidFill>
                <a:latin typeface="+mn-lt"/>
                <a:ea typeface="+mn-ea"/>
                <a:cs typeface="+mn-cs"/>
              </a:rPr>
              <a:t>personel</a:t>
            </a:r>
            <a:r>
              <a:rPr lang="en-US" sz="1200" b="0" i="0" kern="1200" dirty="0" smtClean="0">
                <a:solidFill>
                  <a:schemeClr val="tx1"/>
                </a:solidFill>
                <a:latin typeface="+mn-lt"/>
                <a:ea typeface="+mn-ea"/>
                <a:cs typeface="+mn-cs"/>
              </a:rPr>
              <a:t> loan.</a:t>
            </a:r>
          </a:p>
          <a:p>
            <a:r>
              <a:rPr lang="en-US" sz="1200" b="0" i="0" kern="1200" dirty="0" smtClean="0">
                <a:solidFill>
                  <a:schemeClr val="tx1"/>
                </a:solidFill>
                <a:latin typeface="+mn-lt"/>
                <a:ea typeface="+mn-ea"/>
                <a:cs typeface="+mn-cs"/>
              </a:rPr>
              <a:t>Last contact month is mainly may.</a:t>
            </a:r>
          </a:p>
          <a:p>
            <a:r>
              <a:rPr lang="en-US" sz="1200" b="0" i="0" kern="1200" dirty="0" smtClean="0">
                <a:solidFill>
                  <a:schemeClr val="tx1"/>
                </a:solidFill>
                <a:latin typeface="+mn-lt"/>
                <a:ea typeface="+mn-ea"/>
                <a:cs typeface="+mn-cs"/>
              </a:rPr>
              <a:t>Last contact day of week varies balanced.</a:t>
            </a:r>
          </a:p>
          <a:p>
            <a:r>
              <a:rPr lang="en-US" sz="1200" b="0" i="0" kern="1200" dirty="0" smtClean="0">
                <a:solidFill>
                  <a:schemeClr val="tx1"/>
                </a:solidFill>
                <a:latin typeface="+mn-lt"/>
                <a:ea typeface="+mn-ea"/>
                <a:cs typeface="+mn-cs"/>
              </a:rPr>
              <a:t>Mean Contact duration is 258 seconds and duration differs from 0 and 4.918 seconds. So this can be an important parameter.</a:t>
            </a:r>
          </a:p>
          <a:p>
            <a:r>
              <a:rPr lang="en-US" sz="1200" b="0" i="0" kern="1200" dirty="0" smtClean="0">
                <a:solidFill>
                  <a:schemeClr val="tx1"/>
                </a:solidFill>
                <a:latin typeface="+mn-lt"/>
                <a:ea typeface="+mn-ea"/>
                <a:cs typeface="+mn-cs"/>
              </a:rPr>
              <a:t>All the customers have at least 1 campaign. The </a:t>
            </a:r>
            <a:r>
              <a:rPr lang="en-US" sz="1200" b="0" i="0" kern="1200" dirty="0" err="1" smtClean="0">
                <a:solidFill>
                  <a:schemeClr val="tx1"/>
                </a:solidFill>
                <a:latin typeface="+mn-lt"/>
                <a:ea typeface="+mn-ea"/>
                <a:cs typeface="+mn-cs"/>
              </a:rPr>
              <a:t>avarege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campaing</a:t>
            </a:r>
            <a:r>
              <a:rPr lang="en-US" sz="1200" b="0" i="0" kern="1200" dirty="0" smtClean="0">
                <a:solidFill>
                  <a:schemeClr val="tx1"/>
                </a:solidFill>
                <a:latin typeface="+mn-lt"/>
                <a:ea typeface="+mn-ea"/>
                <a:cs typeface="+mn-cs"/>
              </a:rPr>
              <a:t> per customer </a:t>
            </a:r>
            <a:r>
              <a:rPr lang="en-US" sz="1200" b="0" i="0" kern="1200" dirty="0" err="1" smtClean="0">
                <a:solidFill>
                  <a:schemeClr val="tx1"/>
                </a:solidFill>
                <a:latin typeface="+mn-lt"/>
                <a:ea typeface="+mn-ea"/>
                <a:cs typeface="+mn-cs"/>
              </a:rPr>
              <a:t>ise</a:t>
            </a:r>
            <a:r>
              <a:rPr lang="en-US" sz="1200" b="0" i="0" kern="1200" dirty="0" smtClean="0">
                <a:solidFill>
                  <a:schemeClr val="tx1"/>
                </a:solidFill>
                <a:latin typeface="+mn-lt"/>
                <a:ea typeface="+mn-ea"/>
                <a:cs typeface="+mn-cs"/>
              </a:rPr>
              <a:t> 2,6.</a:t>
            </a:r>
          </a:p>
          <a:p>
            <a:r>
              <a:rPr lang="en-US" sz="1200" b="0" i="0" kern="1200" dirty="0" smtClean="0">
                <a:solidFill>
                  <a:schemeClr val="tx1"/>
                </a:solidFill>
                <a:latin typeface="+mn-lt"/>
                <a:ea typeface="+mn-ea"/>
                <a:cs typeface="+mn-cs"/>
              </a:rPr>
              <a:t>Mean of </a:t>
            </a:r>
            <a:r>
              <a:rPr lang="en-US" sz="1200" b="0" i="0" kern="1200" dirty="0" err="1" smtClean="0">
                <a:solidFill>
                  <a:schemeClr val="tx1"/>
                </a:solidFill>
                <a:latin typeface="+mn-lt"/>
                <a:ea typeface="+mn-ea"/>
                <a:cs typeface="+mn-cs"/>
              </a:rPr>
              <a:t>pdays</a:t>
            </a:r>
            <a:r>
              <a:rPr lang="en-US" sz="1200" b="0" i="0" kern="1200" dirty="0" smtClean="0">
                <a:solidFill>
                  <a:schemeClr val="tx1"/>
                </a:solidFill>
                <a:latin typeface="+mn-lt"/>
                <a:ea typeface="+mn-ea"/>
                <a:cs typeface="+mn-cs"/>
              </a:rPr>
              <a:t> is 962 and mean of previous contact is 0. It is seen that these two are not useful parameters.</a:t>
            </a:r>
          </a:p>
          <a:p>
            <a:r>
              <a:rPr lang="en-US" sz="1200" b="0" i="0" kern="1200" dirty="0" smtClean="0">
                <a:solidFill>
                  <a:schemeClr val="tx1"/>
                </a:solidFill>
                <a:latin typeface="+mn-lt"/>
                <a:ea typeface="+mn-ea"/>
                <a:cs typeface="+mn-cs"/>
              </a:rPr>
              <a:t>P outcome differs as success and failure, so this can be an important parameter while finding a strategy.</a:t>
            </a:r>
          </a:p>
          <a:p>
            <a:r>
              <a:rPr lang="en-US" sz="1200" b="0" i="0" kern="1200" dirty="0" smtClean="0">
                <a:solidFill>
                  <a:schemeClr val="tx1"/>
                </a:solidFill>
                <a:latin typeface="+mn-lt"/>
                <a:ea typeface="+mn-ea"/>
                <a:cs typeface="+mn-cs"/>
              </a:rPr>
              <a:t>emp. var. rate and </a:t>
            </a:r>
            <a:r>
              <a:rPr lang="en-US" sz="1200" b="0" i="0" kern="1200" dirty="0" err="1" smtClean="0">
                <a:solidFill>
                  <a:schemeClr val="tx1"/>
                </a:solidFill>
                <a:latin typeface="+mn-lt"/>
                <a:ea typeface="+mn-ea"/>
                <a:cs typeface="+mn-cs"/>
              </a:rPr>
              <a:t>cons.price.idx</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cons.conf.idx</a:t>
            </a:r>
            <a:r>
              <a:rPr lang="en-US" sz="1200" b="0" i="0" kern="1200" dirty="0" smtClean="0">
                <a:solidFill>
                  <a:schemeClr val="tx1"/>
                </a:solidFill>
                <a:latin typeface="+mn-lt"/>
                <a:ea typeface="+mn-ea"/>
                <a:cs typeface="+mn-cs"/>
              </a:rPr>
              <a:t> and euribor3m have minor variances but these can have an sensitivity in analysis.</a:t>
            </a:r>
          </a:p>
          <a:p>
            <a:r>
              <a:rPr lang="en-US" sz="1200" b="0" i="0" kern="1200" dirty="0" smtClean="0">
                <a:solidFill>
                  <a:schemeClr val="tx1"/>
                </a:solidFill>
                <a:latin typeface="+mn-lt"/>
                <a:ea typeface="+mn-ea"/>
                <a:cs typeface="+mn-cs"/>
              </a:rPr>
              <a:t>In data we have 4640 customers, successfully subscribed to term deposit.</a:t>
            </a:r>
          </a:p>
          <a:p>
            <a:endParaRPr lang="tr-T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5</a:t>
            </a:fld>
            <a:endParaRPr lang="en-US"/>
          </a:p>
        </p:txBody>
      </p:sp>
    </p:spTree>
    <p:extLst>
      <p:ext uri="{BB962C8B-B14F-4D97-AF65-F5344CB8AC3E}">
        <p14:creationId xmlns:p14="http://schemas.microsoft.com/office/powerpoint/2010/main" val="663991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this slide we visualized what we did previous slide. You can seen that how job, age education variables are distributed in the population. Also we look at how changes </a:t>
            </a:r>
            <a:r>
              <a:rPr lang="en-US" sz="1200" b="0" i="0" u="none" strike="noStrike" dirty="0" smtClean="0">
                <a:solidFill>
                  <a:srgbClr val="000000"/>
                </a:solidFill>
                <a:effectLst/>
                <a:latin typeface="Calibri" panose="020F0502020204030204" pitchFamily="34" charset="0"/>
              </a:rPr>
              <a:t>number of contacts performed during this campaign with last contact duration. İt can be seen that</a:t>
            </a:r>
            <a:r>
              <a:rPr lang="en-US" sz="1200" b="0" i="0" u="none" strike="noStrike" baseline="0" dirty="0" smtClean="0">
                <a:solidFill>
                  <a:srgbClr val="000000"/>
                </a:solidFill>
                <a:effectLst/>
                <a:latin typeface="Calibri" panose="020F0502020204030204" pitchFamily="34" charset="0"/>
              </a:rPr>
              <a:t> when </a:t>
            </a:r>
            <a:r>
              <a:rPr lang="en-US" sz="1200" b="0" i="0" u="none" strike="noStrike" dirty="0" smtClean="0">
                <a:solidFill>
                  <a:srgbClr val="000000"/>
                </a:solidFill>
                <a:effectLst/>
                <a:latin typeface="Calibri" panose="020F0502020204030204" pitchFamily="34" charset="0"/>
              </a:rPr>
              <a:t>number of contacts performed during this campaign increases, duration of last contact decreases.</a:t>
            </a: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6</a:t>
            </a:fld>
            <a:endParaRPr lang="en-US"/>
          </a:p>
        </p:txBody>
      </p:sp>
    </p:spTree>
    <p:extLst>
      <p:ext uri="{BB962C8B-B14F-4D97-AF65-F5344CB8AC3E}">
        <p14:creationId xmlns:p14="http://schemas.microsoft.com/office/powerpoint/2010/main" val="2161150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slide, we look</a:t>
            </a:r>
            <a:r>
              <a:rPr lang="en-US" baseline="0" dirty="0" smtClean="0"/>
              <a:t> at how distribution of variables changes with target implies</a:t>
            </a:r>
            <a:r>
              <a:rPr lang="en-US" sz="1200" b="0" i="0" u="none" strike="noStrike" dirty="0" smtClean="0">
                <a:solidFill>
                  <a:srgbClr val="000000"/>
                </a:solidFill>
                <a:effectLst/>
                <a:latin typeface="Calibri" panose="020F0502020204030204" pitchFamily="34" charset="0"/>
              </a:rPr>
              <a:t> the client subscribed a term deposit. This analysis</a:t>
            </a:r>
            <a:r>
              <a:rPr lang="en-US" sz="1200" b="0" i="0" u="none" strike="noStrike" baseline="0" dirty="0" smtClean="0">
                <a:solidFill>
                  <a:srgbClr val="000000"/>
                </a:solidFill>
                <a:effectLst/>
                <a:latin typeface="Calibri" panose="020F0502020204030204" pitchFamily="34" charset="0"/>
              </a:rPr>
              <a:t> is important to understand with which variables we can estimate target. Variables which its </a:t>
            </a:r>
            <a:r>
              <a:rPr lang="en-US" sz="1200" b="0" i="0" u="none" strike="noStrike" baseline="0" dirty="0" err="1" smtClean="0">
                <a:solidFill>
                  <a:srgbClr val="000000"/>
                </a:solidFill>
                <a:effectLst/>
                <a:latin typeface="Calibri" panose="020F0502020204030204" pitchFamily="34" charset="0"/>
              </a:rPr>
              <a:t>distrubutions</a:t>
            </a:r>
            <a:r>
              <a:rPr lang="en-US" sz="1200" b="0" i="0" u="none" strike="noStrike" baseline="0" dirty="0" smtClean="0">
                <a:solidFill>
                  <a:srgbClr val="000000"/>
                </a:solidFill>
                <a:effectLst/>
                <a:latin typeface="Calibri" panose="020F0502020204030204" pitchFamily="34" charset="0"/>
              </a:rPr>
              <a:t> differ with target, can be sign of to be good predictive.</a:t>
            </a: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7</a:t>
            </a:fld>
            <a:endParaRPr lang="en-US"/>
          </a:p>
        </p:txBody>
      </p:sp>
    </p:spTree>
    <p:extLst>
      <p:ext uri="{BB962C8B-B14F-4D97-AF65-F5344CB8AC3E}">
        <p14:creationId xmlns:p14="http://schemas.microsoft.com/office/powerpoint/2010/main" val="811159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dirty="0" smtClean="0">
                <a:latin typeface="Arial" pitchFamily="34" charset="0"/>
                <a:cs typeface="Arial" pitchFamily="34" charset="0"/>
              </a:rPr>
              <a:t>Correlation analysis can help us decide if we can drop some columns/predictors depending upon its correlation with the outcome variable.</a:t>
            </a:r>
            <a:r>
              <a:rPr lang="en-US" sz="1200" b="0" i="0" kern="1200" dirty="0" smtClean="0">
                <a:solidFill>
                  <a:schemeClr val="tx1"/>
                </a:solidFill>
                <a:effectLst/>
                <a:latin typeface="+mn-lt"/>
                <a:ea typeface="+mn-ea"/>
                <a:cs typeface="+mn-cs"/>
              </a:rPr>
              <a:t> From first figure, it can be seen that there is no correlation </a:t>
            </a:r>
            <a:r>
              <a:rPr lang="en-US" sz="1200" b="0" i="0" kern="1200" dirty="0" err="1" smtClean="0">
                <a:solidFill>
                  <a:schemeClr val="tx1"/>
                </a:solidFill>
                <a:effectLst/>
                <a:latin typeface="+mn-lt"/>
                <a:ea typeface="+mn-ea"/>
                <a:cs typeface="+mn-cs"/>
              </a:rPr>
              <a:t>coefficent</a:t>
            </a:r>
            <a:r>
              <a:rPr lang="en-US" sz="1200" b="0" i="0" kern="1200" dirty="0" smtClean="0">
                <a:solidFill>
                  <a:schemeClr val="tx1"/>
                </a:solidFill>
                <a:effectLst/>
                <a:latin typeface="+mn-lt"/>
                <a:ea typeface="+mn-ea"/>
                <a:cs typeface="+mn-cs"/>
              </a:rPr>
              <a:t> greater than 0.7; therefore, we can say that there is no correlated variables in first group of variables. Also, variables have lower correlation with the outcome variable (y) were dropped which are loan and housing.</a:t>
            </a:r>
            <a:endParaRPr lang="en-US" altLang="ko-KR" sz="1200" dirty="0" smtClean="0">
              <a:solidFill>
                <a:schemeClr val="tx1">
                  <a:lumMod val="75000"/>
                  <a:lumOff val="2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8</a:t>
            </a:fld>
            <a:endParaRPr lang="en-US"/>
          </a:p>
        </p:txBody>
      </p:sp>
    </p:spTree>
    <p:extLst>
      <p:ext uri="{BB962C8B-B14F-4D97-AF65-F5344CB8AC3E}">
        <p14:creationId xmlns:p14="http://schemas.microsoft.com/office/powerpoint/2010/main" val="3095321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look at second figure, </a:t>
            </a:r>
            <a:r>
              <a:rPr lang="en-US" sz="1200" b="0" i="0" kern="1200" dirty="0" err="1" smtClean="0">
                <a:solidFill>
                  <a:schemeClr val="tx1"/>
                </a:solidFill>
                <a:effectLst/>
                <a:latin typeface="+mn-lt"/>
                <a:ea typeface="+mn-ea"/>
                <a:cs typeface="+mn-cs"/>
              </a:rPr>
              <a:t>emp.var.rate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cons.price.idx</a:t>
            </a:r>
            <a:r>
              <a:rPr lang="en-US" sz="1200" b="0" i="0" kern="1200" dirty="0" smtClean="0">
                <a:solidFill>
                  <a:schemeClr val="tx1"/>
                </a:solidFill>
                <a:effectLst/>
                <a:latin typeface="+mn-lt"/>
                <a:ea typeface="+mn-ea"/>
                <a:cs typeface="+mn-cs"/>
              </a:rPr>
              <a:t> has 0.78 correlation coefficient which is greater than 0.7. So, we can say that these two variables are positive correlated with each other. It also makes sense with logic, because we expect that when the consumer price index is getting increased, employment variation rate(how many people are being hired or fired) increases to adapt this economic changes.</a:t>
            </a:r>
          </a:p>
          <a:p>
            <a:r>
              <a:rPr lang="en-US" sz="1200" b="0" i="0" kern="1200" dirty="0" smtClean="0">
                <a:solidFill>
                  <a:schemeClr val="tx1"/>
                </a:solidFill>
                <a:effectLst/>
                <a:latin typeface="+mn-lt"/>
                <a:ea typeface="+mn-ea"/>
                <a:cs typeface="+mn-cs"/>
              </a:rPr>
              <a:t>Variables which have higher correlation coefficient with each other are given in follow. We </a:t>
            </a:r>
            <a:r>
              <a:rPr lang="en-US" sz="1200" b="0" i="0" kern="1200" dirty="0" err="1" smtClean="0">
                <a:solidFill>
                  <a:schemeClr val="tx1"/>
                </a:solidFill>
                <a:effectLst/>
                <a:latin typeface="+mn-lt"/>
                <a:ea typeface="+mn-ea"/>
                <a:cs typeface="+mn-cs"/>
              </a:rPr>
              <a:t>exctracted</a:t>
            </a:r>
            <a:r>
              <a:rPr lang="en-US" sz="1200" b="0" i="0" kern="1200" dirty="0" smtClean="0">
                <a:solidFill>
                  <a:schemeClr val="tx1"/>
                </a:solidFill>
                <a:effectLst/>
                <a:latin typeface="+mn-lt"/>
                <a:ea typeface="+mn-ea"/>
                <a:cs typeface="+mn-cs"/>
              </a:rPr>
              <a:t> euribor3m and </a:t>
            </a:r>
            <a:r>
              <a:rPr lang="en-US" sz="1200" b="0" i="0" kern="1200" dirty="0" err="1" smtClean="0">
                <a:solidFill>
                  <a:schemeClr val="tx1"/>
                </a:solidFill>
                <a:effectLst/>
                <a:latin typeface="+mn-lt"/>
                <a:ea typeface="+mn-ea"/>
                <a:cs typeface="+mn-cs"/>
              </a:rPr>
              <a:t>nr.employed</a:t>
            </a:r>
            <a:r>
              <a:rPr lang="en-US" sz="1200" b="0" i="0" kern="1200" dirty="0" smtClean="0">
                <a:solidFill>
                  <a:schemeClr val="tx1"/>
                </a:solidFill>
                <a:effectLst/>
                <a:latin typeface="+mn-lt"/>
                <a:ea typeface="+mn-ea"/>
                <a:cs typeface="+mn-cs"/>
              </a:rPr>
              <a:t> because they have higher correlation with other variable</a:t>
            </a:r>
          </a:p>
          <a:p>
            <a:r>
              <a:rPr lang="en-US" sz="1200" b="0" i="0" kern="1200" dirty="0" smtClean="0">
                <a:solidFill>
                  <a:schemeClr val="tx1"/>
                </a:solidFill>
                <a:effectLst/>
                <a:latin typeface="+mn-lt"/>
                <a:ea typeface="+mn-ea"/>
                <a:cs typeface="+mn-cs"/>
              </a:rPr>
              <a:t>euribor3m vs </a:t>
            </a:r>
            <a:r>
              <a:rPr lang="en-US" sz="1200" b="0" i="0" kern="1200" dirty="0" err="1" smtClean="0">
                <a:solidFill>
                  <a:schemeClr val="tx1"/>
                </a:solidFill>
                <a:effectLst/>
                <a:latin typeface="+mn-lt"/>
                <a:ea typeface="+mn-ea"/>
                <a:cs typeface="+mn-cs"/>
              </a:rPr>
              <a:t>emp.var.rate</a:t>
            </a:r>
            <a:r>
              <a:rPr lang="en-US" sz="1200" b="0" i="0" kern="1200" dirty="0" smtClean="0">
                <a:solidFill>
                  <a:schemeClr val="tx1"/>
                </a:solidFill>
                <a:effectLst/>
                <a:latin typeface="+mn-lt"/>
                <a:ea typeface="+mn-ea"/>
                <a:cs typeface="+mn-cs"/>
              </a:rPr>
              <a:t> : 0.97 euribor3m vs </a:t>
            </a:r>
            <a:r>
              <a:rPr lang="en-US" sz="1200" b="0" i="0" kern="1200" dirty="0" err="1" smtClean="0">
                <a:solidFill>
                  <a:schemeClr val="tx1"/>
                </a:solidFill>
                <a:effectLst/>
                <a:latin typeface="+mn-lt"/>
                <a:ea typeface="+mn-ea"/>
                <a:cs typeface="+mn-cs"/>
              </a:rPr>
              <a:t>cons.price.idx</a:t>
            </a:r>
            <a:r>
              <a:rPr lang="en-US" sz="1200" b="0" i="0" kern="1200" dirty="0" smtClean="0">
                <a:solidFill>
                  <a:schemeClr val="tx1"/>
                </a:solidFill>
                <a:effectLst/>
                <a:latin typeface="+mn-lt"/>
                <a:ea typeface="+mn-ea"/>
                <a:cs typeface="+mn-cs"/>
              </a:rPr>
              <a:t> : 0.70 euribor3m vs </a:t>
            </a:r>
            <a:r>
              <a:rPr lang="en-US" sz="1200" b="0" i="0" kern="1200" dirty="0" err="1" smtClean="0">
                <a:solidFill>
                  <a:schemeClr val="tx1"/>
                </a:solidFill>
                <a:effectLst/>
                <a:latin typeface="+mn-lt"/>
                <a:ea typeface="+mn-ea"/>
                <a:cs typeface="+mn-cs"/>
              </a:rPr>
              <a:t>nr.employed</a:t>
            </a:r>
            <a:r>
              <a:rPr lang="en-US" sz="1200" b="0" i="0" kern="1200" dirty="0" smtClean="0">
                <a:solidFill>
                  <a:schemeClr val="tx1"/>
                </a:solidFill>
                <a:effectLst/>
                <a:latin typeface="+mn-lt"/>
                <a:ea typeface="+mn-ea"/>
                <a:cs typeface="+mn-cs"/>
              </a:rPr>
              <a:t> : 0.95 </a:t>
            </a:r>
            <a:r>
              <a:rPr lang="en-US" sz="1200" b="0" i="0" kern="1200" dirty="0" err="1" smtClean="0">
                <a:solidFill>
                  <a:schemeClr val="tx1"/>
                </a:solidFill>
                <a:effectLst/>
                <a:latin typeface="+mn-lt"/>
                <a:ea typeface="+mn-ea"/>
                <a:cs typeface="+mn-cs"/>
              </a:rPr>
              <a:t>nr.employed</a:t>
            </a:r>
            <a:r>
              <a:rPr lang="en-US" sz="1200" b="0" i="0" kern="1200" dirty="0" smtClean="0">
                <a:solidFill>
                  <a:schemeClr val="tx1"/>
                </a:solidFill>
                <a:effectLst/>
                <a:latin typeface="+mn-lt"/>
                <a:ea typeface="+mn-ea"/>
                <a:cs typeface="+mn-cs"/>
              </a:rPr>
              <a:t> vs </a:t>
            </a:r>
            <a:r>
              <a:rPr lang="en-US" sz="1200" b="0" i="0" kern="1200" dirty="0" err="1" smtClean="0">
                <a:solidFill>
                  <a:schemeClr val="tx1"/>
                </a:solidFill>
                <a:effectLst/>
                <a:latin typeface="+mn-lt"/>
                <a:ea typeface="+mn-ea"/>
                <a:cs typeface="+mn-cs"/>
              </a:rPr>
              <a:t>emp.var.rate</a:t>
            </a:r>
            <a:r>
              <a:rPr lang="en-US" sz="1200" b="0" i="0" kern="1200" dirty="0" smtClean="0">
                <a:solidFill>
                  <a:schemeClr val="tx1"/>
                </a:solidFill>
                <a:effectLst/>
                <a:latin typeface="+mn-lt"/>
                <a:ea typeface="+mn-ea"/>
                <a:cs typeface="+mn-cs"/>
              </a:rPr>
              <a:t> : 0.91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77A1AD8-9EA6-4980-8406-06804C243F54}" type="slidenum">
              <a:rPr lang="en-US" smtClean="0"/>
              <a:t>9</a:t>
            </a:fld>
            <a:endParaRPr lang="en-US"/>
          </a:p>
        </p:txBody>
      </p:sp>
    </p:spTree>
    <p:extLst>
      <p:ext uri="{BB962C8B-B14F-4D97-AF65-F5344CB8AC3E}">
        <p14:creationId xmlns:p14="http://schemas.microsoft.com/office/powerpoint/2010/main" val="124781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B740F5-F27B-4470-B41B-F63C65608E36}"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271095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B740F5-F27B-4470-B41B-F63C65608E36}"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353800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B740F5-F27B-4470-B41B-F63C65608E36}"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1525005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601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15616" y="16778"/>
            <a:ext cx="8028384"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1500">
                <a:solidFill>
                  <a:schemeClr val="tx1">
                    <a:lumMod val="75000"/>
                    <a:lumOff val="25000"/>
                  </a:schemeClr>
                </a:solidFill>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05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339811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B740F5-F27B-4470-B41B-F63C65608E36}"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283054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B740F5-F27B-4470-B41B-F63C65608E36}"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397577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B740F5-F27B-4470-B41B-F63C65608E36}"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291364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B740F5-F27B-4470-B41B-F63C65608E36}"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393379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B740F5-F27B-4470-B41B-F63C65608E36}"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421712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740F5-F27B-4470-B41B-F63C65608E36}"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77895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B740F5-F27B-4470-B41B-F63C65608E36}"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301008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B740F5-F27B-4470-B41B-F63C65608E36}"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45C81-E0EC-482B-BB35-B0F737414812}" type="slidenum">
              <a:rPr lang="en-US" smtClean="0"/>
              <a:t>‹#›</a:t>
            </a:fld>
            <a:endParaRPr lang="en-US"/>
          </a:p>
        </p:txBody>
      </p:sp>
    </p:spTree>
    <p:extLst>
      <p:ext uri="{BB962C8B-B14F-4D97-AF65-F5344CB8AC3E}">
        <p14:creationId xmlns:p14="http://schemas.microsoft.com/office/powerpoint/2010/main" val="293859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740F5-F27B-4470-B41B-F63C65608E36}" type="datetimeFigureOut">
              <a:rPr lang="en-US" smtClean="0"/>
              <a:t>1/14/2018</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45C81-E0EC-482B-BB35-B0F737414812}" type="slidenum">
              <a:rPr lang="en-US" smtClean="0"/>
              <a:t>‹#›</a:t>
            </a:fld>
            <a:endParaRPr lang="en-US"/>
          </a:p>
        </p:txBody>
      </p:sp>
    </p:spTree>
    <p:extLst>
      <p:ext uri="{BB962C8B-B14F-4D97-AF65-F5344CB8AC3E}">
        <p14:creationId xmlns:p14="http://schemas.microsoft.com/office/powerpoint/2010/main" val="12909911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Bank+Marketing"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1672" y="2518363"/>
            <a:ext cx="3591019" cy="461665"/>
          </a:xfrm>
          <a:prstGeom prst="rect">
            <a:avLst/>
          </a:prstGeom>
          <a:noFill/>
        </p:spPr>
        <p:txBody>
          <a:bodyPr wrap="square">
            <a:spAutoFit/>
          </a:bodyPr>
          <a:lstStyle/>
          <a:p>
            <a:pPr algn="ctr">
              <a:defRPr/>
            </a:pPr>
            <a:r>
              <a:rPr lang="en-US" altLang="ko-KR" sz="1200" b="1" dirty="0">
                <a:solidFill>
                  <a:schemeClr val="bg1"/>
                </a:solidFill>
                <a:latin typeface="Arial" pitchFamily="34" charset="0"/>
                <a:cs typeface="Arial" pitchFamily="34" charset="0"/>
              </a:rPr>
              <a:t>BDA 503</a:t>
            </a:r>
          </a:p>
          <a:p>
            <a:pPr algn="ctr">
              <a:defRPr/>
            </a:pPr>
            <a:r>
              <a:rPr lang="en-US" altLang="ko-KR" sz="1200" b="1" dirty="0">
                <a:solidFill>
                  <a:schemeClr val="bg1"/>
                </a:solidFill>
                <a:latin typeface="Arial" pitchFamily="34" charset="0"/>
                <a:cs typeface="Arial" pitchFamily="34" charset="0"/>
              </a:rPr>
              <a:t>TERM PROJECT</a:t>
            </a:r>
          </a:p>
        </p:txBody>
      </p:sp>
      <p:sp>
        <p:nvSpPr>
          <p:cNvPr id="5" name="TextBox 1"/>
          <p:cNvSpPr txBox="1">
            <a:spLocks noChangeArrowheads="1"/>
          </p:cNvSpPr>
          <p:nvPr/>
        </p:nvSpPr>
        <p:spPr bwMode="auto">
          <a:xfrm>
            <a:off x="1601672" y="1592799"/>
            <a:ext cx="3591019" cy="923330"/>
          </a:xfrm>
          <a:prstGeom prst="rect">
            <a:avLst/>
          </a:prstGeom>
          <a:noFill/>
          <a:ln w="9525">
            <a:noFill/>
            <a:miter lim="800000"/>
            <a:headEnd/>
            <a:tailEnd/>
          </a:ln>
        </p:spPr>
        <p:txBody>
          <a:bodyPr wrap="square">
            <a:spAutoFit/>
          </a:bodyPr>
          <a:lstStyle/>
          <a:p>
            <a:pPr algn="ctr"/>
            <a:r>
              <a:rPr lang="en-US" altLang="ko-KR" sz="2700" b="1" dirty="0">
                <a:solidFill>
                  <a:schemeClr val="bg1"/>
                </a:solidFill>
                <a:latin typeface="Arial" pitchFamily="34" charset="0"/>
                <a:ea typeface="맑은 고딕" pitchFamily="50" charset="-127"/>
                <a:cs typeface="Arial" pitchFamily="34" charset="0"/>
              </a:rPr>
              <a:t>ANALYZING BANK MARKETING DATA</a:t>
            </a:r>
          </a:p>
        </p:txBody>
      </p:sp>
      <p:pic>
        <p:nvPicPr>
          <p:cNvPr id="1026"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5871" y="6165747"/>
            <a:ext cx="1170420" cy="6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5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Clean Data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4985152" y="88056"/>
            <a:ext cx="4006448"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Variable Reduction</a:t>
            </a:r>
          </a:p>
          <a:p>
            <a:r>
              <a:rPr lang="en-US" sz="2400" b="1" dirty="0" smtClean="0">
                <a:solidFill>
                  <a:prstClr val="black">
                    <a:lumMod val="75000"/>
                    <a:lumOff val="25000"/>
                  </a:prstClr>
                </a:solidFill>
                <a:latin typeface="Arial" pitchFamily="34" charset="0"/>
                <a:cs typeface="Arial" pitchFamily="34" charset="0"/>
              </a:rPr>
              <a:t>With Correlation Analysis</a:t>
            </a: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5"/>
          <p:cNvSpPr>
            <a:spLocks noGrp="1"/>
          </p:cNvSpPr>
          <p:nvPr>
            <p:ph idx="1"/>
          </p:nvPr>
        </p:nvSpPr>
        <p:spPr>
          <a:xfrm>
            <a:off x="646520" y="1265685"/>
            <a:ext cx="8229600" cy="3073401"/>
          </a:xfrm>
        </p:spPr>
        <p:txBody>
          <a:bodyPr anchor="t">
            <a:noAutofit/>
          </a:bodyPr>
          <a:lstStyle/>
          <a:p>
            <a:r>
              <a:rPr lang="en-US" altLang="ko-KR" sz="1600" dirty="0" smtClean="0">
                <a:latin typeface="Arial" pitchFamily="34" charset="0"/>
                <a:cs typeface="Arial" pitchFamily="34" charset="0"/>
              </a:rPr>
              <a:t>Correlation analysis can </a:t>
            </a:r>
            <a:r>
              <a:rPr lang="en-US" altLang="ko-KR" sz="1600" dirty="0">
                <a:latin typeface="Arial" pitchFamily="34" charset="0"/>
                <a:cs typeface="Arial" pitchFamily="34" charset="0"/>
              </a:rPr>
              <a:t>help us decide if we can drop some columns/predictors depending upon its correlation with the outcome </a:t>
            </a:r>
            <a:r>
              <a:rPr lang="en-US" altLang="ko-KR" sz="1600" dirty="0" smtClean="0">
                <a:latin typeface="Arial" pitchFamily="34" charset="0"/>
                <a:cs typeface="Arial" pitchFamily="34" charset="0"/>
              </a:rPr>
              <a:t>variable.</a:t>
            </a:r>
            <a:endParaRPr lang="en-US" altLang="ko-KR" sz="1600" dirty="0">
              <a:solidFill>
                <a:schemeClr val="tx1">
                  <a:lumMod val="75000"/>
                  <a:lumOff val="25000"/>
                </a:schemeClr>
              </a:solidFill>
              <a:latin typeface="Arial" pitchFamily="34" charset="0"/>
              <a:cs typeface="Arial" pitchFamily="34" charset="0"/>
            </a:endParaRPr>
          </a:p>
        </p:txBody>
      </p:sp>
      <p:pic>
        <p:nvPicPr>
          <p:cNvPr id="2" name="Picture 1"/>
          <p:cNvPicPr>
            <a:picLocks noChangeAspect="1"/>
          </p:cNvPicPr>
          <p:nvPr/>
        </p:nvPicPr>
        <p:blipFill>
          <a:blip r:embed="rId4"/>
          <a:stretch>
            <a:fillRect/>
          </a:stretch>
        </p:blipFill>
        <p:spPr>
          <a:xfrm>
            <a:off x="1115617" y="1846337"/>
            <a:ext cx="6417298" cy="4482672"/>
          </a:xfrm>
          <a:prstGeom prst="rect">
            <a:avLst/>
          </a:prstGeom>
        </p:spPr>
      </p:pic>
      <p:sp>
        <p:nvSpPr>
          <p:cNvPr id="5" name="Oval 4"/>
          <p:cNvSpPr/>
          <p:nvPr/>
        </p:nvSpPr>
        <p:spPr>
          <a:xfrm>
            <a:off x="5591175" y="3873360"/>
            <a:ext cx="485775"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91175" y="4194124"/>
            <a:ext cx="485775"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076950" y="4856098"/>
            <a:ext cx="485775"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076950" y="3873360"/>
            <a:ext cx="485775"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357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Clean Data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4985152" y="88056"/>
            <a:ext cx="4006448"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Variable Reduction</a:t>
            </a:r>
          </a:p>
          <a:p>
            <a:r>
              <a:rPr lang="en-US" sz="2400" b="1" dirty="0" smtClean="0">
                <a:solidFill>
                  <a:prstClr val="black">
                    <a:lumMod val="75000"/>
                    <a:lumOff val="25000"/>
                  </a:prstClr>
                </a:solidFill>
                <a:latin typeface="Arial" pitchFamily="34" charset="0"/>
                <a:cs typeface="Arial" pitchFamily="34" charset="0"/>
              </a:rPr>
              <a:t>With Correlation Analysis</a:t>
            </a:r>
            <a:endParaRPr lang="en-US" dirty="0"/>
          </a:p>
        </p:txBody>
      </p:sp>
      <p:pic>
        <p:nvPicPr>
          <p:cNvPr id="6" name="Picture 5"/>
          <p:cNvPicPr>
            <a:picLocks noChangeAspect="1"/>
          </p:cNvPicPr>
          <p:nvPr/>
        </p:nvPicPr>
        <p:blipFill>
          <a:blip r:embed="rId3"/>
          <a:stretch>
            <a:fillRect/>
          </a:stretch>
        </p:blipFill>
        <p:spPr>
          <a:xfrm>
            <a:off x="2208031" y="1719455"/>
            <a:ext cx="6677025" cy="4667250"/>
          </a:xfrm>
          <a:prstGeom prst="rect">
            <a:avLst/>
          </a:prstGeom>
        </p:spPr>
      </p:pic>
      <p:sp>
        <p:nvSpPr>
          <p:cNvPr id="14" name="Content Placeholder 5"/>
          <p:cNvSpPr>
            <a:spLocks noGrp="1"/>
          </p:cNvSpPr>
          <p:nvPr>
            <p:ph idx="1"/>
          </p:nvPr>
        </p:nvSpPr>
        <p:spPr>
          <a:xfrm>
            <a:off x="646520" y="1265685"/>
            <a:ext cx="8229600" cy="3073401"/>
          </a:xfrm>
        </p:spPr>
        <p:txBody>
          <a:bodyPr anchor="t">
            <a:noAutofit/>
          </a:bodyPr>
          <a:lstStyle/>
          <a:p>
            <a:r>
              <a:rPr lang="en-US" altLang="ko-KR" sz="1600" dirty="0">
                <a:latin typeface="Arial" pitchFamily="34" charset="0"/>
                <a:cs typeface="Arial" pitchFamily="34" charset="0"/>
              </a:rPr>
              <a:t>In the final subset it can bee seen that there is no correlated variables. </a:t>
            </a:r>
            <a:endParaRPr lang="en-US" altLang="ko-KR" sz="1600" dirty="0">
              <a:solidFill>
                <a:schemeClr val="tx1">
                  <a:lumMod val="75000"/>
                  <a:lumOff val="25000"/>
                </a:schemeClr>
              </a:solidFill>
              <a:latin typeface="Arial" pitchFamily="34" charset="0"/>
              <a:cs typeface="Arial"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446697210"/>
              </p:ext>
            </p:extLst>
          </p:nvPr>
        </p:nvGraphicFramePr>
        <p:xfrm>
          <a:off x="544116" y="2155817"/>
          <a:ext cx="1143000" cy="2743202"/>
        </p:xfrm>
        <a:graphic>
          <a:graphicData uri="http://schemas.openxmlformats.org/drawingml/2006/table">
            <a:tbl>
              <a:tblPr/>
              <a:tblGrid>
                <a:gridCol w="1143000">
                  <a:extLst>
                    <a:ext uri="{9D8B030D-6E8A-4147-A177-3AD203B41FA5}">
                      <a16:colId xmlns:a16="http://schemas.microsoft.com/office/drawing/2014/main" val="20000"/>
                    </a:ext>
                  </a:extLst>
                </a:gridCol>
              </a:tblGrid>
              <a:tr h="195943">
                <a:tc>
                  <a:txBody>
                    <a:bodyPr/>
                    <a:lstStyle/>
                    <a:p>
                      <a:pPr algn="l" fontAlgn="b"/>
                      <a:r>
                        <a:rPr lang="tr-TR" sz="1200" b="1" i="0" u="none" strike="noStrike" dirty="0">
                          <a:solidFill>
                            <a:srgbClr val="000000"/>
                          </a:solidFill>
                          <a:latin typeface="Calibri"/>
                        </a:rPr>
                        <a:t>Data Subset: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5943">
                <a:tc>
                  <a:txBody>
                    <a:bodyPr/>
                    <a:lstStyle/>
                    <a:p>
                      <a:pPr algn="l" fontAlgn="b"/>
                      <a:r>
                        <a:rPr lang="tr-TR" sz="1200" b="0" i="0" u="none" strike="noStrike">
                          <a:solidFill>
                            <a:srgbClr val="000000"/>
                          </a:solidFill>
                          <a:latin typeface="Calibri"/>
                        </a:rPr>
                        <a:t>age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5943">
                <a:tc>
                  <a:txBody>
                    <a:bodyPr/>
                    <a:lstStyle/>
                    <a:p>
                      <a:pPr algn="l" fontAlgn="b"/>
                      <a:r>
                        <a:rPr lang="tr-TR" sz="1200" b="0" i="0" u="none" strike="noStrike">
                          <a:solidFill>
                            <a:srgbClr val="000000"/>
                          </a:solidFill>
                          <a:latin typeface="Calibri"/>
                        </a:rPr>
                        <a:t>job</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5943">
                <a:tc>
                  <a:txBody>
                    <a:bodyPr/>
                    <a:lstStyle/>
                    <a:p>
                      <a:pPr algn="l" fontAlgn="b"/>
                      <a:r>
                        <a:rPr lang="tr-TR" sz="1200" b="0" i="0" u="none" strike="noStrike">
                          <a:solidFill>
                            <a:srgbClr val="000000"/>
                          </a:solidFill>
                          <a:latin typeface="Calibri"/>
                        </a:rPr>
                        <a:t>marital</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5943">
                <a:tc>
                  <a:txBody>
                    <a:bodyPr/>
                    <a:lstStyle/>
                    <a:p>
                      <a:pPr algn="l" fontAlgn="b"/>
                      <a:r>
                        <a:rPr lang="tr-TR" sz="1200" b="0" i="0" u="none" strike="noStrike">
                          <a:solidFill>
                            <a:srgbClr val="000000"/>
                          </a:solidFill>
                          <a:latin typeface="Calibri"/>
                        </a:rPr>
                        <a:t>education</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5943">
                <a:tc>
                  <a:txBody>
                    <a:bodyPr/>
                    <a:lstStyle/>
                    <a:p>
                      <a:pPr algn="l" fontAlgn="b"/>
                      <a:r>
                        <a:rPr lang="tr-TR" sz="1200" b="0" i="0" u="none" strike="noStrike">
                          <a:solidFill>
                            <a:srgbClr val="000000"/>
                          </a:solidFill>
                          <a:latin typeface="Calibri"/>
                        </a:rPr>
                        <a:t>default</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5943">
                <a:tc>
                  <a:txBody>
                    <a:bodyPr/>
                    <a:lstStyle/>
                    <a:p>
                      <a:pPr algn="l" fontAlgn="b"/>
                      <a:r>
                        <a:rPr lang="tr-TR" sz="1200" b="0" i="0" u="none" strike="noStrike">
                          <a:solidFill>
                            <a:srgbClr val="000000"/>
                          </a:solidFill>
                          <a:latin typeface="Calibri"/>
                        </a:rPr>
                        <a:t>housing</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5943">
                <a:tc>
                  <a:txBody>
                    <a:bodyPr/>
                    <a:lstStyle/>
                    <a:p>
                      <a:pPr algn="l" fontAlgn="b"/>
                      <a:r>
                        <a:rPr lang="tr-TR" sz="1200" b="0" i="0" u="none" strike="noStrike">
                          <a:solidFill>
                            <a:srgbClr val="000000"/>
                          </a:solidFill>
                          <a:latin typeface="Calibri"/>
                        </a:rPr>
                        <a:t>loan</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5943">
                <a:tc>
                  <a:txBody>
                    <a:bodyPr/>
                    <a:lstStyle/>
                    <a:p>
                      <a:pPr algn="l" fontAlgn="b"/>
                      <a:r>
                        <a:rPr lang="tr-TR" sz="1200" b="0" i="0" u="none" strike="noStrike">
                          <a:solidFill>
                            <a:srgbClr val="000000"/>
                          </a:solidFill>
                          <a:latin typeface="Calibri"/>
                        </a:rPr>
                        <a:t>campaign</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5943">
                <a:tc>
                  <a:txBody>
                    <a:bodyPr/>
                    <a:lstStyle/>
                    <a:p>
                      <a:pPr algn="l" fontAlgn="b"/>
                      <a:r>
                        <a:rPr lang="tr-TR" sz="1200" b="0" i="0" u="none" strike="noStrike">
                          <a:solidFill>
                            <a:srgbClr val="000000"/>
                          </a:solidFill>
                          <a:latin typeface="Calibri"/>
                        </a:rPr>
                        <a:t>poutcome</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5943">
                <a:tc>
                  <a:txBody>
                    <a:bodyPr/>
                    <a:lstStyle/>
                    <a:p>
                      <a:pPr algn="l" fontAlgn="b"/>
                      <a:r>
                        <a:rPr lang="tr-TR" sz="1200" b="0" i="0" u="none" strike="noStrike">
                          <a:solidFill>
                            <a:srgbClr val="000000"/>
                          </a:solidFill>
                          <a:latin typeface="Calibri"/>
                        </a:rPr>
                        <a:t>emp.var.rate</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5943">
                <a:tc>
                  <a:txBody>
                    <a:bodyPr/>
                    <a:lstStyle/>
                    <a:p>
                      <a:pPr algn="l" fontAlgn="b"/>
                      <a:r>
                        <a:rPr lang="tr-TR" sz="1200" b="0" i="0" u="none" strike="noStrike">
                          <a:solidFill>
                            <a:srgbClr val="000000"/>
                          </a:solidFill>
                          <a:latin typeface="Calibri"/>
                        </a:rPr>
                        <a:t>cons.price.idx</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5943">
                <a:tc>
                  <a:txBody>
                    <a:bodyPr/>
                    <a:lstStyle/>
                    <a:p>
                      <a:pPr algn="l" fontAlgn="b"/>
                      <a:r>
                        <a:rPr lang="tr-TR" sz="1200" b="0" i="0" u="none" strike="noStrike">
                          <a:solidFill>
                            <a:srgbClr val="000000"/>
                          </a:solidFill>
                          <a:latin typeface="Calibri"/>
                        </a:rPr>
                        <a:t>cons.conf.idx</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5943">
                <a:tc>
                  <a:txBody>
                    <a:bodyPr/>
                    <a:lstStyle/>
                    <a:p>
                      <a:pPr algn="l" fontAlgn="b"/>
                      <a:r>
                        <a:rPr lang="tr-TR" sz="1200" b="0" i="0" u="none" strike="noStrike" dirty="0">
                          <a:solidFill>
                            <a:srgbClr val="000000"/>
                          </a:solidFill>
                          <a:latin typeface="Calibri"/>
                        </a:rPr>
                        <a:t>y</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bl>
          </a:graphicData>
        </a:graphic>
      </p:graphicFrame>
      <p:pic>
        <p:nvPicPr>
          <p:cNvPr id="27" name="Picture 2" descr="logo_en_color.png (572×3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45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Clean Data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4985152" y="278556"/>
            <a:ext cx="4006448" cy="461665"/>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Data Transformation</a:t>
            </a: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5"/>
          <p:cNvSpPr>
            <a:spLocks noGrp="1"/>
          </p:cNvSpPr>
          <p:nvPr>
            <p:ph idx="1"/>
          </p:nvPr>
        </p:nvSpPr>
        <p:spPr>
          <a:xfrm>
            <a:off x="646520" y="1265685"/>
            <a:ext cx="8229600" cy="3073401"/>
          </a:xfrm>
        </p:spPr>
        <p:txBody>
          <a:bodyPr anchor="t">
            <a:noAutofit/>
          </a:bodyPr>
          <a:lstStyle/>
          <a:p>
            <a:r>
              <a:rPr lang="en-US" altLang="ko-KR" sz="1600" dirty="0">
                <a:latin typeface="Arial" pitchFamily="34" charset="0"/>
                <a:cs typeface="Arial" pitchFamily="34" charset="0"/>
              </a:rPr>
              <a:t>To prepare data for model development, basic variable transformation and attribute binning has been done. We convert the categorical variables to binary format. </a:t>
            </a:r>
            <a:r>
              <a:rPr lang="en-US" altLang="ko-KR" sz="1600" dirty="0" smtClean="0">
                <a:latin typeface="Arial" pitchFamily="34" charset="0"/>
                <a:cs typeface="Arial" pitchFamily="34" charset="0"/>
              </a:rPr>
              <a:t>New </a:t>
            </a:r>
            <a:r>
              <a:rPr lang="en-US" altLang="ko-KR" sz="1600" dirty="0">
                <a:latin typeface="Arial" pitchFamily="34" charset="0"/>
                <a:cs typeface="Arial" pitchFamily="34" charset="0"/>
              </a:rPr>
              <a:t>prepared </a:t>
            </a:r>
            <a:r>
              <a:rPr lang="en-US" altLang="ko-KR" sz="1600" dirty="0" smtClean="0">
                <a:latin typeface="Arial" pitchFamily="34" charset="0"/>
                <a:cs typeface="Arial" pitchFamily="34" charset="0"/>
              </a:rPr>
              <a:t>dataset are given below </a:t>
            </a:r>
            <a:r>
              <a:rPr lang="en-US" altLang="ko-KR" sz="1600" dirty="0">
                <a:latin typeface="Arial" pitchFamily="34" charset="0"/>
                <a:cs typeface="Arial" pitchFamily="34" charset="0"/>
              </a:rPr>
              <a:t>which is ready for model development.</a:t>
            </a:r>
            <a:endParaRPr lang="en-US" altLang="ko-KR" sz="1600" dirty="0">
              <a:solidFill>
                <a:schemeClr val="tx1">
                  <a:lumMod val="75000"/>
                  <a:lumOff val="25000"/>
                </a:schemeClr>
              </a:solidFill>
              <a:latin typeface="Arial" pitchFamily="34" charset="0"/>
              <a:cs typeface="Arial" pitchFamily="34" charset="0"/>
            </a:endParaRPr>
          </a:p>
        </p:txBody>
      </p:sp>
      <p:pic>
        <p:nvPicPr>
          <p:cNvPr id="2" name="Picture 1"/>
          <p:cNvPicPr>
            <a:picLocks noChangeAspect="1"/>
          </p:cNvPicPr>
          <p:nvPr/>
        </p:nvPicPr>
        <p:blipFill>
          <a:blip r:embed="rId4"/>
          <a:stretch>
            <a:fillRect/>
          </a:stretch>
        </p:blipFill>
        <p:spPr>
          <a:xfrm>
            <a:off x="942975" y="2146367"/>
            <a:ext cx="5673725" cy="3559108"/>
          </a:xfrm>
          <a:prstGeom prst="rect">
            <a:avLst/>
          </a:prstGeom>
        </p:spPr>
      </p:pic>
    </p:spTree>
    <p:extLst>
      <p:ext uri="{BB962C8B-B14F-4D97-AF65-F5344CB8AC3E}">
        <p14:creationId xmlns:p14="http://schemas.microsoft.com/office/powerpoint/2010/main" val="1392422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Predictive Analysis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6770407" y="46328"/>
            <a:ext cx="2373593"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Decision</a:t>
            </a:r>
          </a:p>
          <a:p>
            <a:r>
              <a:rPr lang="en-US" sz="2400" b="1" dirty="0" smtClean="0">
                <a:solidFill>
                  <a:prstClr val="black">
                    <a:lumMod val="75000"/>
                    <a:lumOff val="25000"/>
                  </a:prstClr>
                </a:solidFill>
                <a:latin typeface="Arial" pitchFamily="34" charset="0"/>
                <a:cs typeface="Arial" pitchFamily="34" charset="0"/>
              </a:rPr>
              <a:t>Tree</a:t>
            </a: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p:cNvGraphicFramePr>
            <a:graphicFrameLocks noGrp="1"/>
          </p:cNvGraphicFramePr>
          <p:nvPr>
            <p:extLst>
              <p:ext uri="{D42A27DB-BD31-4B8C-83A1-F6EECF244321}">
                <p14:modId xmlns:p14="http://schemas.microsoft.com/office/powerpoint/2010/main" val="3806299792"/>
              </p:ext>
            </p:extLst>
          </p:nvPr>
        </p:nvGraphicFramePr>
        <p:xfrm>
          <a:off x="522009" y="1528846"/>
          <a:ext cx="6248398" cy="5003810"/>
        </p:xfrm>
        <a:graphic>
          <a:graphicData uri="http://schemas.openxmlformats.org/drawingml/2006/table">
            <a:tbl>
              <a:tblPr/>
              <a:tblGrid>
                <a:gridCol w="607132">
                  <a:extLst>
                    <a:ext uri="{9D8B030D-6E8A-4147-A177-3AD203B41FA5}">
                      <a16:colId xmlns:a16="http://schemas.microsoft.com/office/drawing/2014/main" val="20000"/>
                    </a:ext>
                  </a:extLst>
                </a:gridCol>
                <a:gridCol w="670374">
                  <a:extLst>
                    <a:ext uri="{9D8B030D-6E8A-4147-A177-3AD203B41FA5}">
                      <a16:colId xmlns:a16="http://schemas.microsoft.com/office/drawing/2014/main" val="20001"/>
                    </a:ext>
                  </a:extLst>
                </a:gridCol>
                <a:gridCol w="607132">
                  <a:extLst>
                    <a:ext uri="{9D8B030D-6E8A-4147-A177-3AD203B41FA5}">
                      <a16:colId xmlns:a16="http://schemas.microsoft.com/office/drawing/2014/main" val="20002"/>
                    </a:ext>
                  </a:extLst>
                </a:gridCol>
                <a:gridCol w="607132">
                  <a:extLst>
                    <a:ext uri="{9D8B030D-6E8A-4147-A177-3AD203B41FA5}">
                      <a16:colId xmlns:a16="http://schemas.microsoft.com/office/drawing/2014/main" val="20003"/>
                    </a:ext>
                  </a:extLst>
                </a:gridCol>
                <a:gridCol w="720968">
                  <a:extLst>
                    <a:ext uri="{9D8B030D-6E8A-4147-A177-3AD203B41FA5}">
                      <a16:colId xmlns:a16="http://schemas.microsoft.com/office/drawing/2014/main" val="20004"/>
                    </a:ext>
                  </a:extLst>
                </a:gridCol>
                <a:gridCol w="607132">
                  <a:extLst>
                    <a:ext uri="{9D8B030D-6E8A-4147-A177-3AD203B41FA5}">
                      <a16:colId xmlns:a16="http://schemas.microsoft.com/office/drawing/2014/main" val="20005"/>
                    </a:ext>
                  </a:extLst>
                </a:gridCol>
                <a:gridCol w="607132">
                  <a:extLst>
                    <a:ext uri="{9D8B030D-6E8A-4147-A177-3AD203B41FA5}">
                      <a16:colId xmlns:a16="http://schemas.microsoft.com/office/drawing/2014/main" val="20006"/>
                    </a:ext>
                  </a:extLst>
                </a:gridCol>
                <a:gridCol w="607132">
                  <a:extLst>
                    <a:ext uri="{9D8B030D-6E8A-4147-A177-3AD203B41FA5}">
                      <a16:colId xmlns:a16="http://schemas.microsoft.com/office/drawing/2014/main" val="20007"/>
                    </a:ext>
                  </a:extLst>
                </a:gridCol>
                <a:gridCol w="607132">
                  <a:extLst>
                    <a:ext uri="{9D8B030D-6E8A-4147-A177-3AD203B41FA5}">
                      <a16:colId xmlns:a16="http://schemas.microsoft.com/office/drawing/2014/main" val="20008"/>
                    </a:ext>
                  </a:extLst>
                </a:gridCol>
                <a:gridCol w="607132">
                  <a:extLst>
                    <a:ext uri="{9D8B030D-6E8A-4147-A177-3AD203B41FA5}">
                      <a16:colId xmlns:a16="http://schemas.microsoft.com/office/drawing/2014/main" val="20009"/>
                    </a:ext>
                  </a:extLst>
                </a:gridCol>
              </a:tblGrid>
              <a:tr h="134983">
                <a:tc>
                  <a:txBody>
                    <a:bodyPr/>
                    <a:lstStyle/>
                    <a:p>
                      <a:pPr algn="l" fontAlgn="b"/>
                      <a:r>
                        <a:rPr lang="tr-TR" sz="800" b="0" i="0" u="none" strike="noStrike" dirty="0">
                          <a:solidFill>
                            <a:srgbClr val="000000"/>
                          </a:solidFill>
                          <a:latin typeface="Lucida Console"/>
                        </a:rPr>
                        <a:t>Call:</a:t>
                      </a: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0"/>
                  </a:ext>
                </a:extLst>
              </a:tr>
              <a:tr h="134983">
                <a:tc gridSpan="5">
                  <a:txBody>
                    <a:bodyPr/>
                    <a:lstStyle/>
                    <a:p>
                      <a:pPr algn="l" fontAlgn="b"/>
                      <a:r>
                        <a:rPr lang="tr-TR" sz="800" b="0" i="0" u="none" strike="noStrike">
                          <a:solidFill>
                            <a:srgbClr val="000000"/>
                          </a:solidFill>
                          <a:latin typeface="Lucida Console"/>
                        </a:rPr>
                        <a:t>rpart(formula = y ~ ., data = trainset)</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1"/>
                  </a:ext>
                </a:extLst>
              </a:tr>
              <a:tr h="134983">
                <a:tc gridSpan="2">
                  <a:txBody>
                    <a:bodyPr/>
                    <a:lstStyle/>
                    <a:p>
                      <a:pPr algn="l" fontAlgn="b"/>
                      <a:r>
                        <a:rPr lang="tr-TR" sz="800" b="0" i="0" u="none" strike="noStrike">
                          <a:solidFill>
                            <a:srgbClr val="000000"/>
                          </a:solidFill>
                          <a:latin typeface="Lucida Console"/>
                        </a:rPr>
                        <a:t>  n= 27997 </a:t>
                      </a:r>
                    </a:p>
                  </a:txBody>
                  <a:tcPr marL="5806" marR="5806" marT="5806" marB="0" anchor="b">
                    <a:lnL>
                      <a:noFill/>
                    </a:lnL>
                    <a:lnR>
                      <a:noFill/>
                    </a:lnR>
                    <a:lnT>
                      <a:noFill/>
                    </a:lnT>
                    <a:lnB>
                      <a:noFill/>
                    </a:lnB>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2"/>
                  </a:ext>
                </a:extLst>
              </a:tr>
              <a:tr h="134983">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dirty="0">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3"/>
                  </a:ext>
                </a:extLst>
              </a:tr>
              <a:tr h="134983">
                <a:tc gridSpan="6">
                  <a:txBody>
                    <a:bodyPr/>
                    <a:lstStyle/>
                    <a:p>
                      <a:pPr algn="l" fontAlgn="b"/>
                      <a:r>
                        <a:rPr lang="tr-TR" sz="800" b="0" i="0" u="none" strike="noStrike">
                          <a:solidFill>
                            <a:srgbClr val="000000"/>
                          </a:solidFill>
                          <a:latin typeface="Lucida Console"/>
                        </a:rPr>
                        <a:t>          CP nsplit rel error   xerror       xstd</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4"/>
                  </a:ext>
                </a:extLst>
              </a:tr>
              <a:tr h="134983">
                <a:tc gridSpan="6">
                  <a:txBody>
                    <a:bodyPr/>
                    <a:lstStyle/>
                    <a:p>
                      <a:pPr algn="l" fontAlgn="b"/>
                      <a:r>
                        <a:rPr lang="tr-TR" sz="800" b="0" i="0" u="none" strike="noStrike">
                          <a:solidFill>
                            <a:srgbClr val="000000"/>
                          </a:solidFill>
                          <a:latin typeface="Lucida Console"/>
                        </a:rPr>
                        <a:t>1 0.07779301      0  1.000000 1.000000 0.01752091</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5"/>
                  </a:ext>
                </a:extLst>
              </a:tr>
              <a:tr h="134983">
                <a:tc gridSpan="6">
                  <a:txBody>
                    <a:bodyPr/>
                    <a:lstStyle/>
                    <a:p>
                      <a:pPr algn="l" fontAlgn="b"/>
                      <a:r>
                        <a:rPr lang="tr-TR" sz="800" b="0" i="0" u="none" strike="noStrike">
                          <a:solidFill>
                            <a:srgbClr val="000000"/>
                          </a:solidFill>
                          <a:latin typeface="Lucida Console"/>
                        </a:rPr>
                        <a:t>2 0.01000000      1  0.922207 0.922207 0.01690159</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6"/>
                  </a:ext>
                </a:extLst>
              </a:tr>
              <a:tr h="134983">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7"/>
                  </a:ext>
                </a:extLst>
              </a:tr>
              <a:tr h="134983">
                <a:tc gridSpan="3">
                  <a:txBody>
                    <a:bodyPr/>
                    <a:lstStyle/>
                    <a:p>
                      <a:pPr algn="l" fontAlgn="b"/>
                      <a:r>
                        <a:rPr lang="tr-TR" sz="800" b="0" i="0" u="none" strike="noStrike">
                          <a:solidFill>
                            <a:srgbClr val="000000"/>
                          </a:solidFill>
                          <a:latin typeface="Lucida Console"/>
                        </a:rPr>
                        <a:t>Variable importance</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8"/>
                  </a:ext>
                </a:extLst>
              </a:tr>
              <a:tr h="134983">
                <a:tc gridSpan="3">
                  <a:txBody>
                    <a:bodyPr/>
                    <a:lstStyle/>
                    <a:p>
                      <a:pPr algn="l" fontAlgn="b"/>
                      <a:r>
                        <a:rPr lang="tr-TR" sz="800" b="0" i="0" u="none" strike="noStrike">
                          <a:solidFill>
                            <a:srgbClr val="000000"/>
                          </a:solidFill>
                          <a:latin typeface="Lucida Console"/>
                        </a:rPr>
                        <a:t>poutcome  success </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09"/>
                  </a:ext>
                </a:extLst>
              </a:tr>
              <a:tr h="134983">
                <a:tc gridSpan="3">
                  <a:txBody>
                    <a:bodyPr/>
                    <a:lstStyle/>
                    <a:p>
                      <a:pPr algn="l" fontAlgn="b"/>
                      <a:r>
                        <a:rPr lang="tr-TR" sz="800" b="0" i="0" u="none" strike="noStrike">
                          <a:solidFill>
                            <a:srgbClr val="000000"/>
                          </a:solidFill>
                          <a:latin typeface="Lucida Console"/>
                        </a:rPr>
                        <a:t>      50       50 </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0"/>
                  </a:ext>
                </a:extLst>
              </a:tr>
              <a:tr h="134983">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1"/>
                  </a:ext>
                </a:extLst>
              </a:tr>
              <a:tr h="134983">
                <a:tc gridSpan="8">
                  <a:txBody>
                    <a:bodyPr/>
                    <a:lstStyle/>
                    <a:p>
                      <a:pPr algn="l" fontAlgn="b"/>
                      <a:r>
                        <a:rPr lang="en-US" sz="800" b="0" i="0" u="none" strike="noStrike">
                          <a:solidFill>
                            <a:srgbClr val="000000"/>
                          </a:solidFill>
                          <a:latin typeface="Lucida Console"/>
                        </a:rPr>
                        <a:t>Node number 1: 27997 observations,    complexity param=0.07779301</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dirty="0">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2"/>
                  </a:ext>
                </a:extLst>
              </a:tr>
              <a:tr h="134983">
                <a:tc gridSpan="8">
                  <a:txBody>
                    <a:bodyPr/>
                    <a:lstStyle/>
                    <a:p>
                      <a:pPr algn="l" fontAlgn="b"/>
                      <a:r>
                        <a:rPr lang="en-US" sz="800" b="0" i="0" u="none" strike="noStrike">
                          <a:solidFill>
                            <a:srgbClr val="000000"/>
                          </a:solidFill>
                          <a:latin typeface="Lucida Console"/>
                        </a:rPr>
                        <a:t>  predicted class=no   expected loss=0.1042255  P(node) =1</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3"/>
                  </a:ext>
                </a:extLst>
              </a:tr>
              <a:tr h="134983">
                <a:tc gridSpan="4">
                  <a:txBody>
                    <a:bodyPr/>
                    <a:lstStyle/>
                    <a:p>
                      <a:pPr algn="l" fontAlgn="b"/>
                      <a:r>
                        <a:rPr lang="tr-TR" sz="800" b="0" i="0" u="none" strike="noStrike">
                          <a:solidFill>
                            <a:srgbClr val="000000"/>
                          </a:solidFill>
                          <a:latin typeface="Lucida Console"/>
                        </a:rPr>
                        <a:t>    class counts: 25079  2918</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4"/>
                  </a:ext>
                </a:extLst>
              </a:tr>
              <a:tr h="134983">
                <a:tc gridSpan="4">
                  <a:txBody>
                    <a:bodyPr/>
                    <a:lstStyle/>
                    <a:p>
                      <a:pPr algn="l" fontAlgn="b"/>
                      <a:r>
                        <a:rPr lang="tr-TR" sz="800" b="0" i="0" u="none" strike="noStrike">
                          <a:solidFill>
                            <a:srgbClr val="000000"/>
                          </a:solidFill>
                          <a:latin typeface="Lucida Console"/>
                        </a:rPr>
                        <a:t>   probabilities: 0.896 0.104 </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5"/>
                  </a:ext>
                </a:extLst>
              </a:tr>
              <a:tr h="134983">
                <a:tc gridSpan="6">
                  <a:txBody>
                    <a:bodyPr/>
                    <a:lstStyle/>
                    <a:p>
                      <a:pPr algn="l" fontAlgn="b"/>
                      <a:r>
                        <a:rPr lang="en-US" sz="800" b="0" i="0" u="none" strike="noStrike">
                          <a:solidFill>
                            <a:srgbClr val="000000"/>
                          </a:solidFill>
                          <a:latin typeface="Lucida Console"/>
                        </a:rPr>
                        <a:t>  left son=2 (27180 obs) right son=3 (817 obs)</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6"/>
                  </a:ext>
                </a:extLst>
              </a:tr>
              <a:tr h="134983">
                <a:tc gridSpan="3">
                  <a:txBody>
                    <a:bodyPr/>
                    <a:lstStyle/>
                    <a:p>
                      <a:pPr algn="l" fontAlgn="b"/>
                      <a:r>
                        <a:rPr lang="tr-TR" sz="800" b="0" i="0" u="none" strike="noStrike" dirty="0">
                          <a:solidFill>
                            <a:srgbClr val="000000"/>
                          </a:solidFill>
                          <a:latin typeface="Lucida Console"/>
                        </a:rPr>
                        <a:t>  Primary splits:</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7"/>
                  </a:ext>
                </a:extLst>
              </a:tr>
              <a:tr h="134983">
                <a:tc gridSpan="9">
                  <a:txBody>
                    <a:bodyPr/>
                    <a:lstStyle/>
                    <a:p>
                      <a:pPr algn="l" fontAlgn="b"/>
                      <a:r>
                        <a:rPr lang="en-US" sz="800" b="0" i="0" u="none" strike="noStrike">
                          <a:solidFill>
                            <a:srgbClr val="000000"/>
                          </a:solidFill>
                          <a:latin typeface="Lucida Console"/>
                        </a:rPr>
                        <a:t>      poutcome       splits as  LLR,        improve=481.2052, (0 missing)</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8"/>
                  </a:ext>
                </a:extLst>
              </a:tr>
              <a:tr h="134983">
                <a:tc gridSpan="9">
                  <a:txBody>
                    <a:bodyPr/>
                    <a:lstStyle/>
                    <a:p>
                      <a:pPr algn="l" fontAlgn="b"/>
                      <a:r>
                        <a:rPr lang="en-US" sz="800" b="0" i="0" u="none" strike="noStrike">
                          <a:solidFill>
                            <a:srgbClr val="000000"/>
                          </a:solidFill>
                          <a:latin typeface="Lucida Console"/>
                        </a:rPr>
                        <a:t>      success        &lt; 0.5    to the left,  improve=481.2052, (0 missing)</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19"/>
                  </a:ext>
                </a:extLst>
              </a:tr>
              <a:tr h="134983">
                <a:tc gridSpan="9">
                  <a:txBody>
                    <a:bodyPr/>
                    <a:lstStyle/>
                    <a:p>
                      <a:pPr algn="l" fontAlgn="b"/>
                      <a:r>
                        <a:rPr lang="en-US" sz="800" b="0" i="0" u="none" strike="noStrike">
                          <a:solidFill>
                            <a:srgbClr val="000000"/>
                          </a:solidFill>
                          <a:latin typeface="Lucida Console"/>
                        </a:rPr>
                        <a:t>      emp.var.rate   &lt; -0.65  to the right, improve=385.0598, (0 missing)</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0"/>
                  </a:ext>
                </a:extLst>
              </a:tr>
              <a:tr h="134983">
                <a:tc gridSpan="9">
                  <a:txBody>
                    <a:bodyPr/>
                    <a:lstStyle/>
                    <a:p>
                      <a:pPr algn="l" fontAlgn="b"/>
                      <a:r>
                        <a:rPr lang="en-US" sz="800" b="0" i="0" u="none" strike="noStrike">
                          <a:solidFill>
                            <a:srgbClr val="000000"/>
                          </a:solidFill>
                          <a:latin typeface="Lucida Console"/>
                        </a:rPr>
                        <a:t>      cons.conf.idx  &lt; -35.45 to the left,  improve=312.6642, (0 missing)</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1"/>
                  </a:ext>
                </a:extLst>
              </a:tr>
              <a:tr h="134983">
                <a:tc gridSpan="9">
                  <a:txBody>
                    <a:bodyPr/>
                    <a:lstStyle/>
                    <a:p>
                      <a:pPr algn="l" fontAlgn="b"/>
                      <a:r>
                        <a:rPr lang="en-US" sz="800" b="0" i="0" u="none" strike="noStrike">
                          <a:solidFill>
                            <a:srgbClr val="000000"/>
                          </a:solidFill>
                          <a:latin typeface="Lucida Console"/>
                        </a:rPr>
                        <a:t>      cons.price.idx &lt; 92.868 to the right, improve=246.0858, (0 missing)</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2"/>
                  </a:ext>
                </a:extLst>
              </a:tr>
              <a:tr h="134983">
                <a:tc gridSpan="3">
                  <a:txBody>
                    <a:bodyPr/>
                    <a:lstStyle/>
                    <a:p>
                      <a:pPr algn="l" fontAlgn="b"/>
                      <a:r>
                        <a:rPr lang="tr-TR" sz="800" b="0" i="0" u="none" strike="noStrike">
                          <a:solidFill>
                            <a:srgbClr val="000000"/>
                          </a:solidFill>
                          <a:latin typeface="Lucida Console"/>
                        </a:rPr>
                        <a:t>  Surrogate splits:</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dirty="0">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3"/>
                  </a:ext>
                </a:extLst>
              </a:tr>
              <a:tr h="134983">
                <a:tc gridSpan="8">
                  <a:txBody>
                    <a:bodyPr/>
                    <a:lstStyle/>
                    <a:p>
                      <a:pPr algn="l" fontAlgn="b"/>
                      <a:r>
                        <a:rPr lang="en-US" sz="800" b="0" i="0" u="none" strike="noStrike">
                          <a:solidFill>
                            <a:srgbClr val="000000"/>
                          </a:solidFill>
                          <a:latin typeface="Lucida Console"/>
                        </a:rPr>
                        <a:t>      success &lt; 0.5    to the left,  agree=1, adj=1, (0 split)</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4"/>
                  </a:ext>
                </a:extLst>
              </a:tr>
              <a:tr h="134983">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5"/>
                  </a:ext>
                </a:extLst>
              </a:tr>
              <a:tr h="134983">
                <a:tc gridSpan="5">
                  <a:txBody>
                    <a:bodyPr/>
                    <a:lstStyle/>
                    <a:p>
                      <a:pPr algn="l" fontAlgn="b"/>
                      <a:r>
                        <a:rPr lang="en-US" sz="800" b="0" i="0" u="none" strike="noStrike">
                          <a:solidFill>
                            <a:srgbClr val="000000"/>
                          </a:solidFill>
                          <a:latin typeface="Lucida Console"/>
                        </a:rPr>
                        <a:t>Node number 2: 27180 observations</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6"/>
                  </a:ext>
                </a:extLst>
              </a:tr>
              <a:tr h="134983">
                <a:tc gridSpan="9">
                  <a:txBody>
                    <a:bodyPr/>
                    <a:lstStyle/>
                    <a:p>
                      <a:pPr algn="l" fontAlgn="b"/>
                      <a:r>
                        <a:rPr lang="en-US" sz="800" b="0" i="0" u="none" strike="noStrike">
                          <a:solidFill>
                            <a:srgbClr val="000000"/>
                          </a:solidFill>
                          <a:latin typeface="Lucida Console"/>
                        </a:rPr>
                        <a:t>  predicted class=no   expected loss=0.08815305  P(node) =0.9708183</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dirty="0">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7"/>
                  </a:ext>
                </a:extLst>
              </a:tr>
              <a:tr h="134983">
                <a:tc gridSpan="4">
                  <a:txBody>
                    <a:bodyPr/>
                    <a:lstStyle/>
                    <a:p>
                      <a:pPr algn="l" fontAlgn="b"/>
                      <a:r>
                        <a:rPr lang="tr-TR" sz="800" b="0" i="0" u="none" strike="noStrike">
                          <a:solidFill>
                            <a:srgbClr val="000000"/>
                          </a:solidFill>
                          <a:latin typeface="Lucida Console"/>
                        </a:rPr>
                        <a:t>    class counts: 24784  2396</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8"/>
                  </a:ext>
                </a:extLst>
              </a:tr>
              <a:tr h="134983">
                <a:tc gridSpan="4">
                  <a:txBody>
                    <a:bodyPr/>
                    <a:lstStyle/>
                    <a:p>
                      <a:pPr algn="l" fontAlgn="b"/>
                      <a:r>
                        <a:rPr lang="tr-TR" sz="800" b="0" i="0" u="none" strike="noStrike">
                          <a:solidFill>
                            <a:srgbClr val="000000"/>
                          </a:solidFill>
                          <a:latin typeface="Lucida Console"/>
                        </a:rPr>
                        <a:t>   probabilities: 0.912 0.088 </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29"/>
                  </a:ext>
                </a:extLst>
              </a:tr>
              <a:tr h="134983">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30"/>
                  </a:ext>
                </a:extLst>
              </a:tr>
              <a:tr h="134983">
                <a:tc gridSpan="4">
                  <a:txBody>
                    <a:bodyPr/>
                    <a:lstStyle/>
                    <a:p>
                      <a:pPr algn="l" fontAlgn="b"/>
                      <a:r>
                        <a:rPr lang="en-US" sz="800" b="0" i="0" u="none" strike="noStrike">
                          <a:solidFill>
                            <a:srgbClr val="000000"/>
                          </a:solidFill>
                          <a:latin typeface="Lucida Console"/>
                        </a:rPr>
                        <a:t>Node number 3: 817 observations</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31"/>
                  </a:ext>
                </a:extLst>
              </a:tr>
              <a:tr h="134983">
                <a:tc gridSpan="9">
                  <a:txBody>
                    <a:bodyPr/>
                    <a:lstStyle/>
                    <a:p>
                      <a:pPr algn="l" fontAlgn="b"/>
                      <a:r>
                        <a:rPr lang="en-US" sz="800" b="0" i="0" u="none" strike="noStrike">
                          <a:solidFill>
                            <a:srgbClr val="000000"/>
                          </a:solidFill>
                          <a:latin typeface="Lucida Console"/>
                        </a:rPr>
                        <a:t>  predicted class=yes  expected loss=0.3610771  P(node) =0.0291817</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32"/>
                  </a:ext>
                </a:extLst>
              </a:tr>
              <a:tr h="134983">
                <a:tc gridSpan="4">
                  <a:txBody>
                    <a:bodyPr/>
                    <a:lstStyle/>
                    <a:p>
                      <a:pPr algn="l" fontAlgn="b"/>
                      <a:r>
                        <a:rPr lang="tr-TR" sz="800" b="0" i="0" u="none" strike="noStrike">
                          <a:solidFill>
                            <a:srgbClr val="000000"/>
                          </a:solidFill>
                          <a:latin typeface="Lucida Console"/>
                        </a:rPr>
                        <a:t>    class counts:   295   522</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33"/>
                  </a:ext>
                </a:extLst>
              </a:tr>
              <a:tr h="134983">
                <a:tc gridSpan="4">
                  <a:txBody>
                    <a:bodyPr/>
                    <a:lstStyle/>
                    <a:p>
                      <a:pPr algn="l" fontAlgn="b"/>
                      <a:r>
                        <a:rPr lang="tr-TR" sz="800" b="0" i="0" u="none" strike="noStrike">
                          <a:solidFill>
                            <a:srgbClr val="000000"/>
                          </a:solidFill>
                          <a:latin typeface="Lucida Console"/>
                        </a:rPr>
                        <a:t>   probabilities: 0.361 0.639 </a:t>
                      </a:r>
                    </a:p>
                  </a:txBody>
                  <a:tcPr marL="5806" marR="5806" marT="5806"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dirty="0">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dirty="0">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a:solidFill>
                          <a:srgbClr val="000000"/>
                        </a:solidFill>
                        <a:latin typeface="Calibri"/>
                      </a:endParaRPr>
                    </a:p>
                  </a:txBody>
                  <a:tcPr marL="5806" marR="5806" marT="5806" marB="0" anchor="b">
                    <a:lnL>
                      <a:noFill/>
                    </a:lnL>
                    <a:lnR>
                      <a:noFill/>
                    </a:lnR>
                    <a:lnT>
                      <a:noFill/>
                    </a:lnT>
                    <a:lnB>
                      <a:noFill/>
                    </a:lnB>
                  </a:tcPr>
                </a:tc>
                <a:tc>
                  <a:txBody>
                    <a:bodyPr/>
                    <a:lstStyle/>
                    <a:p>
                      <a:pPr algn="l" fontAlgn="b"/>
                      <a:endParaRPr lang="tr-TR" sz="900" b="0" i="0" u="none" strike="noStrike" dirty="0">
                        <a:solidFill>
                          <a:srgbClr val="000000"/>
                        </a:solidFill>
                        <a:latin typeface="Calibri"/>
                      </a:endParaRPr>
                    </a:p>
                  </a:txBody>
                  <a:tcPr marL="5806" marR="5806" marT="5806" marB="0" anchor="b">
                    <a:lnL>
                      <a:noFill/>
                    </a:lnL>
                    <a:lnR>
                      <a:noFill/>
                    </a:lnR>
                    <a:lnT>
                      <a:noFill/>
                    </a:lnT>
                    <a:lnB>
                      <a:noFill/>
                    </a:lnB>
                  </a:tcPr>
                </a:tc>
                <a:extLst>
                  <a:ext uri="{0D108BD9-81ED-4DB2-BD59-A6C34878D82A}">
                    <a16:rowId xmlns:a16="http://schemas.microsoft.com/office/drawing/2014/main" val="1003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8596937"/>
              </p:ext>
            </p:extLst>
          </p:nvPr>
        </p:nvGraphicFramePr>
        <p:xfrm>
          <a:off x="5546522" y="1349453"/>
          <a:ext cx="3657600" cy="4154875"/>
        </p:xfrm>
        <a:graphic>
          <a:graphicData uri="http://schemas.openxmlformats.org/drawingml/2006/table">
            <a:tbl>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73152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tblGrid>
              <a:tr h="158441">
                <a:tc gridSpan="4">
                  <a:txBody>
                    <a:bodyPr/>
                    <a:lstStyle/>
                    <a:p>
                      <a:pPr algn="l" fontAlgn="b"/>
                      <a:r>
                        <a:rPr lang="tr-TR" sz="1000" b="0" i="0" u="none" strike="noStrike">
                          <a:solidFill>
                            <a:srgbClr val="000000"/>
                          </a:solidFill>
                          <a:latin typeface="Lucida Console"/>
                        </a:rPr>
                        <a:t>Confusion Matrix and Statistics</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extLst>
                  <a:ext uri="{0D108BD9-81ED-4DB2-BD59-A6C34878D82A}">
                    <a16:rowId xmlns:a16="http://schemas.microsoft.com/office/drawing/2014/main" val="10000"/>
                  </a:ext>
                </a:extLst>
              </a:tr>
              <a:tr h="158441">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extLst>
                  <a:ext uri="{0D108BD9-81ED-4DB2-BD59-A6C34878D82A}">
                    <a16:rowId xmlns:a16="http://schemas.microsoft.com/office/drawing/2014/main" val="10001"/>
                  </a:ext>
                </a:extLst>
              </a:tr>
              <a:tr h="158441">
                <a:tc gridSpan="3">
                  <a:txBody>
                    <a:bodyPr/>
                    <a:lstStyle/>
                    <a:p>
                      <a:pPr algn="l" fontAlgn="b"/>
                      <a:r>
                        <a:rPr lang="tr-TR" sz="1000" b="0" i="0" u="none" strike="noStrike">
                          <a:solidFill>
                            <a:srgbClr val="000000"/>
                          </a:solidFill>
                          <a:latin typeface="Lucida Console"/>
                        </a:rPr>
                        <a:t>          Reference</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extLst>
                  <a:ext uri="{0D108BD9-81ED-4DB2-BD59-A6C34878D82A}">
                    <a16:rowId xmlns:a16="http://schemas.microsoft.com/office/drawing/2014/main" val="10002"/>
                  </a:ext>
                </a:extLst>
              </a:tr>
              <a:tr h="158441">
                <a:tc gridSpan="3">
                  <a:txBody>
                    <a:bodyPr/>
                    <a:lstStyle/>
                    <a:p>
                      <a:pPr algn="l" fontAlgn="b"/>
                      <a:r>
                        <a:rPr lang="tr-TR" sz="1000" b="0" i="0" u="none" strike="noStrike">
                          <a:solidFill>
                            <a:srgbClr val="000000"/>
                          </a:solidFill>
                          <a:latin typeface="Lucida Console"/>
                        </a:rPr>
                        <a:t>Prediction    no   yes</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extLst>
                  <a:ext uri="{0D108BD9-81ED-4DB2-BD59-A6C34878D82A}">
                    <a16:rowId xmlns:a16="http://schemas.microsoft.com/office/drawing/2014/main" val="10003"/>
                  </a:ext>
                </a:extLst>
              </a:tr>
              <a:tr h="158441">
                <a:tc gridSpan="3">
                  <a:txBody>
                    <a:bodyPr/>
                    <a:lstStyle/>
                    <a:p>
                      <a:pPr algn="l" fontAlgn="b"/>
                      <a:r>
                        <a:rPr lang="tr-TR" sz="1000" b="0" i="0" u="none" strike="noStrike">
                          <a:solidFill>
                            <a:srgbClr val="000000"/>
                          </a:solidFill>
                          <a:latin typeface="Lucida Console"/>
                        </a:rPr>
                        <a:t>       no  10613  1033</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extLst>
                  <a:ext uri="{0D108BD9-81ED-4DB2-BD59-A6C34878D82A}">
                    <a16:rowId xmlns:a16="http://schemas.microsoft.com/office/drawing/2014/main" val="10004"/>
                  </a:ext>
                </a:extLst>
              </a:tr>
              <a:tr h="158441">
                <a:tc gridSpan="3">
                  <a:txBody>
                    <a:bodyPr/>
                    <a:lstStyle/>
                    <a:p>
                      <a:pPr algn="l" fontAlgn="b"/>
                      <a:r>
                        <a:rPr lang="tr-TR" sz="1000" b="0" i="0" u="none" strike="noStrike">
                          <a:solidFill>
                            <a:srgbClr val="000000"/>
                          </a:solidFill>
                          <a:latin typeface="Lucida Console"/>
                        </a:rPr>
                        <a:t>       yes   135   217</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tc>
                  <a:txBody>
                    <a:bodyPr/>
                    <a:lstStyle/>
                    <a:p>
                      <a:pPr algn="l" fontAlgn="b"/>
                      <a:endParaRPr lang="tr-TR" sz="1050" b="0" i="0" u="none" strike="noStrike">
                        <a:solidFill>
                          <a:srgbClr val="000000"/>
                        </a:solidFill>
                        <a:latin typeface="Calibri"/>
                      </a:endParaRPr>
                    </a:p>
                  </a:txBody>
                  <a:tcPr marL="7922" marR="7922" marT="7922" marB="0" anchor="b">
                    <a:lnL>
                      <a:noFill/>
                    </a:lnL>
                    <a:lnR>
                      <a:noFill/>
                    </a:lnR>
                    <a:lnT>
                      <a:noFill/>
                    </a:lnT>
                    <a:lnB>
                      <a:noFill/>
                    </a:lnB>
                  </a:tcPr>
                </a:tc>
                <a:extLst>
                  <a:ext uri="{0D108BD9-81ED-4DB2-BD59-A6C34878D82A}">
                    <a16:rowId xmlns:a16="http://schemas.microsoft.com/office/drawing/2014/main" val="10005"/>
                  </a:ext>
                </a:extLst>
              </a:tr>
              <a:tr h="158441">
                <a:tc gridSpan="5">
                  <a:txBody>
                    <a:bodyPr/>
                    <a:lstStyle/>
                    <a:p>
                      <a:pPr algn="l" fontAlgn="b"/>
                      <a:r>
                        <a:rPr lang="tr-TR" sz="1000" b="0" i="0" u="none" strike="noStrike" dirty="0">
                          <a:solidFill>
                            <a:srgbClr val="000000"/>
                          </a:solidFill>
                          <a:latin typeface="Lucida Console"/>
                        </a:rPr>
                        <a:t>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6"/>
                  </a:ext>
                </a:extLst>
              </a:tr>
              <a:tr h="158441">
                <a:tc gridSpan="5">
                  <a:txBody>
                    <a:bodyPr/>
                    <a:lstStyle/>
                    <a:p>
                      <a:pPr algn="l" fontAlgn="b"/>
                      <a:r>
                        <a:rPr lang="tr-TR" sz="1000" b="0" i="0" u="none" strike="noStrike">
                          <a:solidFill>
                            <a:srgbClr val="000000"/>
                          </a:solidFill>
                          <a:latin typeface="Lucida Console"/>
                        </a:rPr>
                        <a:t>               Accuracy : 0.9027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7"/>
                  </a:ext>
                </a:extLst>
              </a:tr>
              <a:tr h="261427">
                <a:tc gridSpan="5">
                  <a:txBody>
                    <a:bodyPr/>
                    <a:lstStyle/>
                    <a:p>
                      <a:pPr algn="l" fontAlgn="b"/>
                      <a:r>
                        <a:rPr lang="tr-TR" sz="1000" b="0" i="0" u="none" strike="noStrike">
                          <a:solidFill>
                            <a:srgbClr val="000000"/>
                          </a:solidFill>
                          <a:latin typeface="Lucida Console"/>
                        </a:rPr>
                        <a:t>                 95% CI : (0.8972, 0.9079)</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8"/>
                  </a:ext>
                </a:extLst>
              </a:tr>
              <a:tr h="158441">
                <a:tc gridSpan="5">
                  <a:txBody>
                    <a:bodyPr/>
                    <a:lstStyle/>
                    <a:p>
                      <a:pPr algn="l" fontAlgn="b"/>
                      <a:r>
                        <a:rPr lang="tr-TR" sz="1000" b="0" i="0" u="none" strike="noStrike">
                          <a:solidFill>
                            <a:srgbClr val="000000"/>
                          </a:solidFill>
                          <a:latin typeface="Lucida Console"/>
                        </a:rPr>
                        <a:t>    No Information Rate : 0.8958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9"/>
                  </a:ext>
                </a:extLst>
              </a:tr>
              <a:tr h="158441">
                <a:tc gridSpan="5">
                  <a:txBody>
                    <a:bodyPr/>
                    <a:lstStyle/>
                    <a:p>
                      <a:pPr algn="l" fontAlgn="b"/>
                      <a:r>
                        <a:rPr lang="tr-TR" sz="1000" b="0" i="0" u="none" strike="noStrike">
                          <a:solidFill>
                            <a:srgbClr val="000000"/>
                          </a:solidFill>
                          <a:latin typeface="Lucida Console"/>
                        </a:rPr>
                        <a:t>    P-Value [Acc &gt; NIR] : 0.007032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0"/>
                  </a:ext>
                </a:extLst>
              </a:tr>
              <a:tr h="158441">
                <a:tc gridSpan="5">
                  <a:txBody>
                    <a:bodyPr/>
                    <a:lstStyle/>
                    <a:p>
                      <a:pPr algn="l" fontAlgn="b"/>
                      <a:r>
                        <a:rPr lang="tr-TR" sz="1000" b="0" i="0" u="none" strike="noStrike">
                          <a:solidFill>
                            <a:srgbClr val="000000"/>
                          </a:solidFill>
                          <a:latin typeface="Lucida Console"/>
                        </a:rPr>
                        <a:t>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1"/>
                  </a:ext>
                </a:extLst>
              </a:tr>
              <a:tr h="158441">
                <a:tc gridSpan="5">
                  <a:txBody>
                    <a:bodyPr/>
                    <a:lstStyle/>
                    <a:p>
                      <a:pPr algn="l" fontAlgn="b"/>
                      <a:r>
                        <a:rPr lang="tr-TR" sz="1000" b="0" i="0" u="none" strike="noStrike">
                          <a:solidFill>
                            <a:srgbClr val="000000"/>
                          </a:solidFill>
                          <a:latin typeface="Lucida Console"/>
                        </a:rPr>
                        <a:t>                  Kappa : 0.2359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2"/>
                  </a:ext>
                </a:extLst>
              </a:tr>
              <a:tr h="158441">
                <a:tc gridSpan="5">
                  <a:txBody>
                    <a:bodyPr/>
                    <a:lstStyle/>
                    <a:p>
                      <a:pPr algn="l" fontAlgn="b"/>
                      <a:r>
                        <a:rPr lang="tr-TR" sz="1000" b="0" i="0" u="none" strike="noStrike">
                          <a:solidFill>
                            <a:srgbClr val="000000"/>
                          </a:solidFill>
                          <a:latin typeface="Lucida Console"/>
                        </a:rPr>
                        <a:t> Mcnemar's Test P-Value : &lt; 2.2e-16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3"/>
                  </a:ext>
                </a:extLst>
              </a:tr>
              <a:tr h="158441">
                <a:tc gridSpan="5">
                  <a:txBody>
                    <a:bodyPr/>
                    <a:lstStyle/>
                    <a:p>
                      <a:pPr algn="l" fontAlgn="b"/>
                      <a:r>
                        <a:rPr lang="tr-TR" sz="1000" b="0" i="0" u="none" strike="noStrike">
                          <a:solidFill>
                            <a:srgbClr val="000000"/>
                          </a:solidFill>
                          <a:latin typeface="Lucida Console"/>
                        </a:rPr>
                        <a:t>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4"/>
                  </a:ext>
                </a:extLst>
              </a:tr>
              <a:tr h="158441">
                <a:tc gridSpan="5">
                  <a:txBody>
                    <a:bodyPr/>
                    <a:lstStyle/>
                    <a:p>
                      <a:pPr algn="l" fontAlgn="b"/>
                      <a:r>
                        <a:rPr lang="tr-TR" sz="1000" b="0" i="0" u="none" strike="noStrike" dirty="0">
                          <a:solidFill>
                            <a:srgbClr val="000000"/>
                          </a:solidFill>
                          <a:latin typeface="Lucida Console"/>
                        </a:rPr>
                        <a:t>            Sensitivity : 0.9874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5"/>
                  </a:ext>
                </a:extLst>
              </a:tr>
              <a:tr h="158441">
                <a:tc gridSpan="5">
                  <a:txBody>
                    <a:bodyPr/>
                    <a:lstStyle/>
                    <a:p>
                      <a:pPr algn="l" fontAlgn="b"/>
                      <a:r>
                        <a:rPr lang="tr-TR" sz="1000" b="0" i="0" u="none" strike="noStrike">
                          <a:solidFill>
                            <a:srgbClr val="000000"/>
                          </a:solidFill>
                          <a:latin typeface="Lucida Console"/>
                        </a:rPr>
                        <a:t>            Specificity : 0.1736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6"/>
                  </a:ext>
                </a:extLst>
              </a:tr>
              <a:tr h="158441">
                <a:tc gridSpan="5">
                  <a:txBody>
                    <a:bodyPr/>
                    <a:lstStyle/>
                    <a:p>
                      <a:pPr algn="l" fontAlgn="b"/>
                      <a:r>
                        <a:rPr lang="tr-TR" sz="1000" b="0" i="0" u="none" strike="noStrike">
                          <a:solidFill>
                            <a:srgbClr val="000000"/>
                          </a:solidFill>
                          <a:latin typeface="Lucida Console"/>
                        </a:rPr>
                        <a:t>         Pos Pred Value : 0.9113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7"/>
                  </a:ext>
                </a:extLst>
              </a:tr>
              <a:tr h="158441">
                <a:tc gridSpan="5">
                  <a:txBody>
                    <a:bodyPr/>
                    <a:lstStyle/>
                    <a:p>
                      <a:pPr algn="l" fontAlgn="b"/>
                      <a:r>
                        <a:rPr lang="tr-TR" sz="1000" b="0" i="0" u="none" strike="noStrike">
                          <a:solidFill>
                            <a:srgbClr val="000000"/>
                          </a:solidFill>
                          <a:latin typeface="Lucida Console"/>
                        </a:rPr>
                        <a:t>         Neg Pred Value : 0.6165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8"/>
                  </a:ext>
                </a:extLst>
              </a:tr>
              <a:tr h="158441">
                <a:tc gridSpan="5">
                  <a:txBody>
                    <a:bodyPr/>
                    <a:lstStyle/>
                    <a:p>
                      <a:pPr algn="l" fontAlgn="b"/>
                      <a:r>
                        <a:rPr lang="tr-TR" sz="1000" b="0" i="0" u="none" strike="noStrike">
                          <a:solidFill>
                            <a:srgbClr val="000000"/>
                          </a:solidFill>
                          <a:latin typeface="Lucida Console"/>
                        </a:rPr>
                        <a:t>             Prevalence : 0.8958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9"/>
                  </a:ext>
                </a:extLst>
              </a:tr>
              <a:tr h="158441">
                <a:tc gridSpan="5">
                  <a:txBody>
                    <a:bodyPr/>
                    <a:lstStyle/>
                    <a:p>
                      <a:pPr algn="l" fontAlgn="b"/>
                      <a:r>
                        <a:rPr lang="tr-TR" sz="1000" b="0" i="0" u="none" strike="noStrike">
                          <a:solidFill>
                            <a:srgbClr val="000000"/>
                          </a:solidFill>
                          <a:latin typeface="Lucida Console"/>
                        </a:rPr>
                        <a:t>         Detection Rate : 0.8846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0"/>
                  </a:ext>
                </a:extLst>
              </a:tr>
              <a:tr h="158441">
                <a:tc gridSpan="5">
                  <a:txBody>
                    <a:bodyPr/>
                    <a:lstStyle/>
                    <a:p>
                      <a:pPr algn="l" fontAlgn="b"/>
                      <a:r>
                        <a:rPr lang="tr-TR" sz="1000" b="0" i="0" u="none" strike="noStrike" dirty="0">
                          <a:solidFill>
                            <a:srgbClr val="000000"/>
                          </a:solidFill>
                          <a:latin typeface="Lucida Console"/>
                        </a:rPr>
                        <a:t>   Detection Prevalence : 0.9707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1"/>
                  </a:ext>
                </a:extLst>
              </a:tr>
              <a:tr h="158441">
                <a:tc gridSpan="5">
                  <a:txBody>
                    <a:bodyPr/>
                    <a:lstStyle/>
                    <a:p>
                      <a:pPr algn="l" fontAlgn="b"/>
                      <a:r>
                        <a:rPr lang="tr-TR" sz="1000" b="0" i="0" u="none" strike="noStrike" dirty="0">
                          <a:solidFill>
                            <a:srgbClr val="000000"/>
                          </a:solidFill>
                          <a:latin typeface="Lucida Console"/>
                        </a:rPr>
                        <a:t>      Balanced Accuracy : 0.5805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2"/>
                  </a:ext>
                </a:extLst>
              </a:tr>
              <a:tr h="158441">
                <a:tc gridSpan="5">
                  <a:txBody>
                    <a:bodyPr/>
                    <a:lstStyle/>
                    <a:p>
                      <a:pPr algn="l" fontAlgn="b"/>
                      <a:r>
                        <a:rPr lang="tr-TR" sz="1000" b="0" i="0" u="none" strike="noStrike" dirty="0">
                          <a:solidFill>
                            <a:srgbClr val="000000"/>
                          </a:solidFill>
                          <a:latin typeface="Lucida Console"/>
                        </a:rPr>
                        <a:t>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3"/>
                  </a:ext>
                </a:extLst>
              </a:tr>
              <a:tr h="158441">
                <a:tc gridSpan="5">
                  <a:txBody>
                    <a:bodyPr/>
                    <a:lstStyle/>
                    <a:p>
                      <a:pPr algn="l" fontAlgn="b"/>
                      <a:r>
                        <a:rPr lang="tr-TR" sz="1000" b="0" i="0" u="none" strike="noStrike" dirty="0">
                          <a:solidFill>
                            <a:srgbClr val="000000"/>
                          </a:solidFill>
                          <a:latin typeface="Lucida Console"/>
                        </a:rPr>
                        <a:t>       'Positive' Class : no              </a:t>
                      </a:r>
                    </a:p>
                  </a:txBody>
                  <a:tcPr marL="7922" marR="7922" marT="7922"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4"/>
                  </a:ext>
                </a:extLst>
              </a:tr>
            </a:tbl>
          </a:graphicData>
        </a:graphic>
      </p:graphicFrame>
      <p:sp>
        <p:nvSpPr>
          <p:cNvPr id="15" name="Oval 14"/>
          <p:cNvSpPr/>
          <p:nvPr/>
        </p:nvSpPr>
        <p:spPr>
          <a:xfrm>
            <a:off x="7501489" y="2374760"/>
            <a:ext cx="677311"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143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Predictive Analysis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6770407" y="46328"/>
            <a:ext cx="2373593"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Random Forest</a:t>
            </a: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6936327" y="2634911"/>
            <a:ext cx="677311"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260588699"/>
              </p:ext>
            </p:extLst>
          </p:nvPr>
        </p:nvGraphicFramePr>
        <p:xfrm>
          <a:off x="740244" y="1543290"/>
          <a:ext cx="4238418" cy="4063999"/>
        </p:xfrm>
        <a:graphic>
          <a:graphicData uri="http://schemas.openxmlformats.org/drawingml/2006/table">
            <a:tbl>
              <a:tblPr/>
              <a:tblGrid>
                <a:gridCol w="2834122">
                  <a:extLst>
                    <a:ext uri="{9D8B030D-6E8A-4147-A177-3AD203B41FA5}">
                      <a16:colId xmlns:a16="http://schemas.microsoft.com/office/drawing/2014/main" val="20000"/>
                    </a:ext>
                  </a:extLst>
                </a:gridCol>
                <a:gridCol w="1404296">
                  <a:extLst>
                    <a:ext uri="{9D8B030D-6E8A-4147-A177-3AD203B41FA5}">
                      <a16:colId xmlns:a16="http://schemas.microsoft.com/office/drawing/2014/main" val="20001"/>
                    </a:ext>
                  </a:extLst>
                </a:gridCol>
              </a:tblGrid>
              <a:tr h="179426">
                <a:tc gridSpan="2">
                  <a:txBody>
                    <a:bodyPr/>
                    <a:lstStyle/>
                    <a:p>
                      <a:pPr algn="l" fontAlgn="b"/>
                      <a:r>
                        <a:rPr lang="tr-TR" sz="1050" b="0" i="0" u="none" strike="noStrike" dirty="0">
                          <a:solidFill>
                            <a:srgbClr val="000000"/>
                          </a:solidFill>
                          <a:latin typeface="Lucida Console"/>
                        </a:rPr>
                        <a:t>                MeanDecreaseGini</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0"/>
                  </a:ext>
                </a:extLst>
              </a:tr>
              <a:tr h="179426">
                <a:tc gridSpan="2">
                  <a:txBody>
                    <a:bodyPr/>
                    <a:lstStyle/>
                    <a:p>
                      <a:pPr algn="l" fontAlgn="b"/>
                      <a:r>
                        <a:rPr lang="tr-TR" sz="1050" b="0" i="0" u="none" strike="noStrike">
                          <a:solidFill>
                            <a:srgbClr val="000000"/>
                          </a:solidFill>
                          <a:latin typeface="Lucida Console"/>
                        </a:rPr>
                        <a:t>age                     85.33529</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1"/>
                  </a:ext>
                </a:extLst>
              </a:tr>
              <a:tr h="179426">
                <a:tc gridSpan="2">
                  <a:txBody>
                    <a:bodyPr/>
                    <a:lstStyle/>
                    <a:p>
                      <a:pPr algn="l" fontAlgn="b"/>
                      <a:r>
                        <a:rPr lang="tr-TR" sz="1050" b="0" i="0" u="none" strike="noStrike">
                          <a:solidFill>
                            <a:srgbClr val="000000"/>
                          </a:solidFill>
                          <a:latin typeface="Lucida Console"/>
                        </a:rPr>
                        <a:t>job                    194.37801</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2"/>
                  </a:ext>
                </a:extLst>
              </a:tr>
              <a:tr h="179426">
                <a:tc gridSpan="2">
                  <a:txBody>
                    <a:bodyPr/>
                    <a:lstStyle/>
                    <a:p>
                      <a:pPr algn="l" fontAlgn="b"/>
                      <a:r>
                        <a:rPr lang="tr-TR" sz="1050" b="0" i="0" u="none" strike="noStrike">
                          <a:solidFill>
                            <a:srgbClr val="000000"/>
                          </a:solidFill>
                          <a:latin typeface="Lucida Console"/>
                        </a:rPr>
                        <a:t>education              234.78915</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3"/>
                  </a:ext>
                </a:extLst>
              </a:tr>
              <a:tr h="179426">
                <a:tc gridSpan="2">
                  <a:txBody>
                    <a:bodyPr/>
                    <a:lstStyle/>
                    <a:p>
                      <a:pPr algn="l" fontAlgn="b"/>
                      <a:r>
                        <a:rPr lang="tr-TR" sz="1050" b="0" i="0" u="none" strike="noStrike">
                          <a:solidFill>
                            <a:srgbClr val="000000"/>
                          </a:solidFill>
                          <a:latin typeface="Lucida Console"/>
                        </a:rPr>
                        <a:t>default                 39.33072</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4"/>
                  </a:ext>
                </a:extLst>
              </a:tr>
              <a:tr h="179426">
                <a:tc gridSpan="2">
                  <a:txBody>
                    <a:bodyPr/>
                    <a:lstStyle/>
                    <a:p>
                      <a:pPr algn="l" fontAlgn="b"/>
                      <a:r>
                        <a:rPr lang="tr-TR" sz="1050" b="0" i="0" u="none" strike="noStrike" dirty="0">
                          <a:solidFill>
                            <a:srgbClr val="000000"/>
                          </a:solidFill>
                          <a:latin typeface="Lucida Console"/>
                        </a:rPr>
                        <a:t>housing                 47.47558</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5"/>
                  </a:ext>
                </a:extLst>
              </a:tr>
              <a:tr h="179426">
                <a:tc gridSpan="2">
                  <a:txBody>
                    <a:bodyPr/>
                    <a:lstStyle/>
                    <a:p>
                      <a:pPr algn="l" fontAlgn="b"/>
                      <a:r>
                        <a:rPr lang="tr-TR" sz="1050" b="0" i="0" u="none" strike="noStrike">
                          <a:solidFill>
                            <a:srgbClr val="000000"/>
                          </a:solidFill>
                          <a:latin typeface="Lucida Console"/>
                        </a:rPr>
                        <a:t>loan                    70.39383</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6"/>
                  </a:ext>
                </a:extLst>
              </a:tr>
              <a:tr h="179426">
                <a:tc gridSpan="2">
                  <a:txBody>
                    <a:bodyPr/>
                    <a:lstStyle/>
                    <a:p>
                      <a:pPr algn="l" fontAlgn="b"/>
                      <a:r>
                        <a:rPr lang="tr-TR" sz="1050" b="0" i="0" u="none" strike="noStrike">
                          <a:solidFill>
                            <a:srgbClr val="000000"/>
                          </a:solidFill>
                          <a:latin typeface="Lucida Console"/>
                        </a:rPr>
                        <a:t>campaign               236.55050</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7"/>
                  </a:ext>
                </a:extLst>
              </a:tr>
              <a:tr h="179426">
                <a:tc gridSpan="2">
                  <a:txBody>
                    <a:bodyPr/>
                    <a:lstStyle/>
                    <a:p>
                      <a:pPr algn="l" fontAlgn="b"/>
                      <a:r>
                        <a:rPr lang="tr-TR" sz="1050" b="0" i="0" u="none" strike="noStrike">
                          <a:solidFill>
                            <a:srgbClr val="000000"/>
                          </a:solidFill>
                          <a:latin typeface="Lucida Console"/>
                        </a:rPr>
                        <a:t>poutcome               177.88338</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8"/>
                  </a:ext>
                </a:extLst>
              </a:tr>
              <a:tr h="179426">
                <a:tc gridSpan="2">
                  <a:txBody>
                    <a:bodyPr/>
                    <a:lstStyle/>
                    <a:p>
                      <a:pPr algn="l" fontAlgn="b"/>
                      <a:r>
                        <a:rPr lang="tr-TR" sz="1050" b="0" i="0" u="none" strike="noStrike">
                          <a:solidFill>
                            <a:srgbClr val="000000"/>
                          </a:solidFill>
                          <a:latin typeface="Lucida Console"/>
                        </a:rPr>
                        <a:t>emp.var.rate           274.68276</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09"/>
                  </a:ext>
                </a:extLst>
              </a:tr>
              <a:tr h="179426">
                <a:tc gridSpan="2">
                  <a:txBody>
                    <a:bodyPr/>
                    <a:lstStyle/>
                    <a:p>
                      <a:pPr algn="l" fontAlgn="b"/>
                      <a:r>
                        <a:rPr lang="tr-TR" sz="1050" b="0" i="0" u="none" strike="noStrike">
                          <a:solidFill>
                            <a:srgbClr val="000000"/>
                          </a:solidFill>
                          <a:latin typeface="Lucida Console"/>
                        </a:rPr>
                        <a:t>cons.price.idx         265.05113</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0"/>
                  </a:ext>
                </a:extLst>
              </a:tr>
              <a:tr h="179426">
                <a:tc gridSpan="2">
                  <a:txBody>
                    <a:bodyPr/>
                    <a:lstStyle/>
                    <a:p>
                      <a:pPr algn="l" fontAlgn="b"/>
                      <a:r>
                        <a:rPr lang="tr-TR" sz="1050" b="0" i="0" u="none" strike="noStrike">
                          <a:solidFill>
                            <a:srgbClr val="000000"/>
                          </a:solidFill>
                          <a:latin typeface="Lucida Console"/>
                        </a:rPr>
                        <a:t>cons.conf.idx          342.26823</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1"/>
                  </a:ext>
                </a:extLst>
              </a:tr>
              <a:tr h="179426">
                <a:tc gridSpan="2">
                  <a:txBody>
                    <a:bodyPr/>
                    <a:lstStyle/>
                    <a:p>
                      <a:pPr algn="l" fontAlgn="b"/>
                      <a:r>
                        <a:rPr lang="tr-TR" sz="1050" b="0" i="0" u="none" strike="noStrike">
                          <a:solidFill>
                            <a:srgbClr val="000000"/>
                          </a:solidFill>
                          <a:latin typeface="Lucida Console"/>
                        </a:rPr>
                        <a:t>is_divorced             34.36353</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2"/>
                  </a:ext>
                </a:extLst>
              </a:tr>
              <a:tr h="179426">
                <a:tc gridSpan="2">
                  <a:txBody>
                    <a:bodyPr/>
                    <a:lstStyle/>
                    <a:p>
                      <a:pPr algn="l" fontAlgn="b"/>
                      <a:r>
                        <a:rPr lang="tr-TR" sz="1050" b="0" i="0" u="none" strike="noStrike">
                          <a:solidFill>
                            <a:srgbClr val="000000"/>
                          </a:solidFill>
                          <a:latin typeface="Lucida Console"/>
                        </a:rPr>
                        <a:t>is_single               48.43210</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3"/>
                  </a:ext>
                </a:extLst>
              </a:tr>
              <a:tr h="179426">
                <a:tc gridSpan="2">
                  <a:txBody>
                    <a:bodyPr/>
                    <a:lstStyle/>
                    <a:p>
                      <a:pPr algn="l" fontAlgn="b"/>
                      <a:r>
                        <a:rPr lang="tr-TR" sz="1050" b="0" i="0" u="none" strike="noStrike">
                          <a:solidFill>
                            <a:srgbClr val="000000"/>
                          </a:solidFill>
                          <a:latin typeface="Lucida Console"/>
                        </a:rPr>
                        <a:t>is_married              50.20447</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4"/>
                  </a:ext>
                </a:extLst>
              </a:tr>
              <a:tr h="179426">
                <a:tc gridSpan="2">
                  <a:txBody>
                    <a:bodyPr/>
                    <a:lstStyle/>
                    <a:p>
                      <a:pPr algn="l" fontAlgn="b"/>
                      <a:r>
                        <a:rPr lang="tr-TR" sz="1050" b="0" i="0" u="none" strike="noStrike">
                          <a:solidFill>
                            <a:srgbClr val="000000"/>
                          </a:solidFill>
                          <a:latin typeface="Lucida Console"/>
                        </a:rPr>
                        <a:t>success                193.44696</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5"/>
                  </a:ext>
                </a:extLst>
              </a:tr>
              <a:tr h="179426">
                <a:tc gridSpan="2">
                  <a:txBody>
                    <a:bodyPr/>
                    <a:lstStyle/>
                    <a:p>
                      <a:pPr algn="l" fontAlgn="b"/>
                      <a:r>
                        <a:rPr lang="tr-TR" sz="1050" b="0" i="0" u="none" strike="noStrike">
                          <a:solidFill>
                            <a:srgbClr val="000000"/>
                          </a:solidFill>
                          <a:latin typeface="Lucida Console"/>
                        </a:rPr>
                        <a:t>failure                 33.81417</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6"/>
                  </a:ext>
                </a:extLst>
              </a:tr>
              <a:tr h="179426">
                <a:tc gridSpan="2">
                  <a:txBody>
                    <a:bodyPr/>
                    <a:lstStyle/>
                    <a:p>
                      <a:pPr algn="l" fontAlgn="b"/>
                      <a:r>
                        <a:rPr lang="tr-TR" sz="1050" b="0" i="0" u="none" strike="noStrike">
                          <a:solidFill>
                            <a:srgbClr val="000000"/>
                          </a:solidFill>
                          <a:latin typeface="Lucida Console"/>
                        </a:rPr>
                        <a:t>nonexistent             37.91295</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7"/>
                  </a:ext>
                </a:extLst>
              </a:tr>
              <a:tr h="179426">
                <a:tc gridSpan="2">
                  <a:txBody>
                    <a:bodyPr/>
                    <a:lstStyle/>
                    <a:p>
                      <a:pPr algn="l" fontAlgn="b"/>
                      <a:r>
                        <a:rPr lang="tr-TR" sz="1050" b="0" i="0" u="none" strike="noStrike">
                          <a:solidFill>
                            <a:srgbClr val="000000"/>
                          </a:solidFill>
                          <a:latin typeface="Lucida Console"/>
                        </a:rPr>
                        <a:t>no_loan                  0.00000</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8"/>
                  </a:ext>
                </a:extLst>
              </a:tr>
              <a:tr h="179426">
                <a:tc gridSpan="2">
                  <a:txBody>
                    <a:bodyPr/>
                    <a:lstStyle/>
                    <a:p>
                      <a:pPr algn="l" fontAlgn="b"/>
                      <a:r>
                        <a:rPr lang="tr-TR" sz="1050" b="0" i="0" u="none" strike="noStrike">
                          <a:solidFill>
                            <a:srgbClr val="000000"/>
                          </a:solidFill>
                          <a:latin typeface="Lucida Console"/>
                        </a:rPr>
                        <a:t>housing_loan            45.20519</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19"/>
                  </a:ext>
                </a:extLst>
              </a:tr>
              <a:tr h="179426">
                <a:tc gridSpan="2">
                  <a:txBody>
                    <a:bodyPr/>
                    <a:lstStyle/>
                    <a:p>
                      <a:pPr algn="l" fontAlgn="b"/>
                      <a:r>
                        <a:rPr lang="tr-TR" sz="1050" b="0" i="0" u="none" strike="noStrike">
                          <a:solidFill>
                            <a:srgbClr val="000000"/>
                          </a:solidFill>
                          <a:latin typeface="Lucida Console"/>
                        </a:rPr>
                        <a:t>no_housing_loan         45.15141</a:t>
                      </a:r>
                    </a:p>
                  </a:txBody>
                  <a:tcPr marL="8971" marR="8971" marT="8971" marB="0" anchor="b">
                    <a:lnL>
                      <a:noFill/>
                    </a:lnL>
                    <a:lnR>
                      <a:noFill/>
                    </a:lnR>
                    <a:lnT>
                      <a:noFill/>
                    </a:lnT>
                    <a:lnB>
                      <a:noFill/>
                    </a:lnB>
                  </a:tcPr>
                </a:tc>
                <a:tc hMerge="1">
                  <a:txBody>
                    <a:bodyPr/>
                    <a:lstStyle/>
                    <a:p>
                      <a:endParaRPr lang="tr-TR"/>
                    </a:p>
                  </a:txBody>
                  <a:tcPr/>
                </a:tc>
                <a:extLst>
                  <a:ext uri="{0D108BD9-81ED-4DB2-BD59-A6C34878D82A}">
                    <a16:rowId xmlns:a16="http://schemas.microsoft.com/office/drawing/2014/main" val="10020"/>
                  </a:ext>
                </a:extLst>
              </a:tr>
              <a:tr h="296053">
                <a:tc>
                  <a:txBody>
                    <a:bodyPr/>
                    <a:lstStyle/>
                    <a:p>
                      <a:pPr algn="l" fontAlgn="b"/>
                      <a:r>
                        <a:rPr lang="tr-TR" sz="1050" b="0" i="0" u="none" strike="noStrike" dirty="0">
                          <a:solidFill>
                            <a:srgbClr val="000000"/>
                          </a:solidFill>
                          <a:latin typeface="Lucida Console"/>
                        </a:rPr>
                        <a:t>job_detail             191.82201</a:t>
                      </a:r>
                    </a:p>
                  </a:txBody>
                  <a:tcPr marL="8971" marR="8971" marT="8971" marB="0" anchor="b">
                    <a:lnL>
                      <a:noFill/>
                    </a:lnL>
                    <a:lnR>
                      <a:noFill/>
                    </a:lnR>
                    <a:lnT>
                      <a:noFill/>
                    </a:lnT>
                    <a:lnB>
                      <a:noFill/>
                    </a:lnB>
                    <a:solidFill>
                      <a:srgbClr val="FFFFFF"/>
                    </a:solidFill>
                  </a:tcPr>
                </a:tc>
                <a:tc>
                  <a:txBody>
                    <a:bodyPr/>
                    <a:lstStyle/>
                    <a:p>
                      <a:pPr algn="l" fontAlgn="b"/>
                      <a:endParaRPr lang="tr-TR" sz="1100" b="0" i="0" u="none" strike="noStrike" dirty="0">
                        <a:solidFill>
                          <a:srgbClr val="000000"/>
                        </a:solidFill>
                        <a:latin typeface="Calibri"/>
                      </a:endParaRPr>
                    </a:p>
                  </a:txBody>
                  <a:tcPr marL="8971" marR="8971" marT="8971" marB="0" anchor="b">
                    <a:lnL>
                      <a:noFill/>
                    </a:lnL>
                    <a:lnR>
                      <a:noFill/>
                    </a:lnR>
                    <a:lnT>
                      <a:noFill/>
                    </a:lnT>
                    <a:lnB>
                      <a:noFill/>
                    </a:lnB>
                  </a:tcPr>
                </a:tc>
                <a:extLst>
                  <a:ext uri="{0D108BD9-81ED-4DB2-BD59-A6C34878D82A}">
                    <a16:rowId xmlns:a16="http://schemas.microsoft.com/office/drawing/2014/main" val="10021"/>
                  </a:ext>
                </a:extLst>
              </a:tr>
            </a:tbl>
          </a:graphicData>
        </a:graphic>
      </p:graphicFrame>
      <p:sp>
        <p:nvSpPr>
          <p:cNvPr id="11" name="Rounded Rectangle 10"/>
          <p:cNvSpPr/>
          <p:nvPr/>
        </p:nvSpPr>
        <p:spPr>
          <a:xfrm>
            <a:off x="652012" y="2838690"/>
            <a:ext cx="32004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Rounded Rectangle 11"/>
          <p:cNvSpPr/>
          <p:nvPr/>
        </p:nvSpPr>
        <p:spPr>
          <a:xfrm>
            <a:off x="652012" y="1924290"/>
            <a:ext cx="32004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ounded Rectangle 13"/>
          <p:cNvSpPr/>
          <p:nvPr/>
        </p:nvSpPr>
        <p:spPr>
          <a:xfrm>
            <a:off x="652012" y="4210290"/>
            <a:ext cx="3200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Rounded Rectangle 15"/>
          <p:cNvSpPr/>
          <p:nvPr/>
        </p:nvSpPr>
        <p:spPr>
          <a:xfrm>
            <a:off x="652012" y="5429490"/>
            <a:ext cx="3200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17" name="Table 16"/>
          <p:cNvGraphicFramePr>
            <a:graphicFrameLocks noGrp="1"/>
          </p:cNvGraphicFramePr>
          <p:nvPr>
            <p:extLst>
              <p:ext uri="{D42A27DB-BD31-4B8C-83A1-F6EECF244321}">
                <p14:modId xmlns:p14="http://schemas.microsoft.com/office/powerpoint/2010/main" val="4248927492"/>
              </p:ext>
            </p:extLst>
          </p:nvPr>
        </p:nvGraphicFramePr>
        <p:xfrm>
          <a:off x="4978662" y="1662528"/>
          <a:ext cx="3915331" cy="4492087"/>
        </p:xfrm>
        <a:graphic>
          <a:graphicData uri="http://schemas.openxmlformats.org/drawingml/2006/table">
            <a:tbl>
              <a:tblPr/>
              <a:tblGrid>
                <a:gridCol w="3915331">
                  <a:extLst>
                    <a:ext uri="{9D8B030D-6E8A-4147-A177-3AD203B41FA5}">
                      <a16:colId xmlns:a16="http://schemas.microsoft.com/office/drawing/2014/main" val="20000"/>
                    </a:ext>
                  </a:extLst>
                </a:gridCol>
              </a:tblGrid>
              <a:tr h="189424">
                <a:tc>
                  <a:txBody>
                    <a:bodyPr/>
                    <a:lstStyle/>
                    <a:p>
                      <a:pPr algn="l" fontAlgn="b"/>
                      <a:r>
                        <a:rPr lang="tr-TR" sz="1000" b="0" i="0" u="none" strike="noStrike">
                          <a:solidFill>
                            <a:srgbClr val="000000"/>
                          </a:solidFill>
                          <a:latin typeface="Lucida Console"/>
                        </a:rPr>
                        <a:t>Confusion Matrix and Statistics</a:t>
                      </a:r>
                    </a:p>
                  </a:txBody>
                  <a:tcPr marL="5740" marR="5740" marT="5740" marB="0" anchor="b">
                    <a:lnL>
                      <a:noFill/>
                    </a:lnL>
                    <a:lnR>
                      <a:noFill/>
                    </a:lnR>
                    <a:lnT>
                      <a:noFill/>
                    </a:lnT>
                    <a:lnB>
                      <a:noFill/>
                    </a:lnB>
                  </a:tcPr>
                </a:tc>
                <a:extLst>
                  <a:ext uri="{0D108BD9-81ED-4DB2-BD59-A6C34878D82A}">
                    <a16:rowId xmlns:a16="http://schemas.microsoft.com/office/drawing/2014/main" val="10000"/>
                  </a:ext>
                </a:extLst>
              </a:tr>
              <a:tr h="114802">
                <a:tc>
                  <a:txBody>
                    <a:bodyPr/>
                    <a:lstStyle/>
                    <a:p>
                      <a:pPr algn="l" fontAlgn="b"/>
                      <a:endParaRPr lang="tr-TR" sz="1050" b="0" i="0" u="none" strike="noStrike">
                        <a:solidFill>
                          <a:srgbClr val="000000"/>
                        </a:solidFill>
                        <a:latin typeface="Calibri"/>
                      </a:endParaRPr>
                    </a:p>
                  </a:txBody>
                  <a:tcPr marL="5740" marR="5740" marT="5740" marB="0" anchor="b">
                    <a:lnL>
                      <a:noFill/>
                    </a:lnL>
                    <a:lnR>
                      <a:noFill/>
                    </a:lnR>
                    <a:lnT>
                      <a:noFill/>
                    </a:lnT>
                    <a:lnB>
                      <a:noFill/>
                    </a:lnB>
                  </a:tcPr>
                </a:tc>
                <a:extLst>
                  <a:ext uri="{0D108BD9-81ED-4DB2-BD59-A6C34878D82A}">
                    <a16:rowId xmlns:a16="http://schemas.microsoft.com/office/drawing/2014/main" val="10001"/>
                  </a:ext>
                </a:extLst>
              </a:tr>
              <a:tr h="114802">
                <a:tc>
                  <a:txBody>
                    <a:bodyPr/>
                    <a:lstStyle/>
                    <a:p>
                      <a:pPr algn="l" fontAlgn="b"/>
                      <a:r>
                        <a:rPr lang="tr-TR" sz="1000" b="0" i="0" u="none" strike="noStrike">
                          <a:solidFill>
                            <a:srgbClr val="000000"/>
                          </a:solidFill>
                          <a:latin typeface="Lucida Console"/>
                        </a:rPr>
                        <a:t>          Reference</a:t>
                      </a:r>
                    </a:p>
                  </a:txBody>
                  <a:tcPr marL="5740" marR="5740" marT="5740" marB="0" anchor="b">
                    <a:lnL>
                      <a:noFill/>
                    </a:lnL>
                    <a:lnR>
                      <a:noFill/>
                    </a:lnR>
                    <a:lnT>
                      <a:noFill/>
                    </a:lnT>
                    <a:lnB>
                      <a:noFill/>
                    </a:lnB>
                  </a:tcPr>
                </a:tc>
                <a:extLst>
                  <a:ext uri="{0D108BD9-81ED-4DB2-BD59-A6C34878D82A}">
                    <a16:rowId xmlns:a16="http://schemas.microsoft.com/office/drawing/2014/main" val="10002"/>
                  </a:ext>
                </a:extLst>
              </a:tr>
              <a:tr h="114802">
                <a:tc>
                  <a:txBody>
                    <a:bodyPr/>
                    <a:lstStyle/>
                    <a:p>
                      <a:pPr algn="l" fontAlgn="b"/>
                      <a:r>
                        <a:rPr lang="tr-TR" sz="1000" b="0" i="0" u="none" strike="noStrike">
                          <a:solidFill>
                            <a:srgbClr val="000000"/>
                          </a:solidFill>
                          <a:latin typeface="Lucida Console"/>
                        </a:rPr>
                        <a:t>Prediction    no   yes</a:t>
                      </a:r>
                    </a:p>
                  </a:txBody>
                  <a:tcPr marL="5740" marR="5740" marT="5740" marB="0" anchor="b">
                    <a:lnL>
                      <a:noFill/>
                    </a:lnL>
                    <a:lnR>
                      <a:noFill/>
                    </a:lnR>
                    <a:lnT>
                      <a:noFill/>
                    </a:lnT>
                    <a:lnB>
                      <a:noFill/>
                    </a:lnB>
                  </a:tcPr>
                </a:tc>
                <a:extLst>
                  <a:ext uri="{0D108BD9-81ED-4DB2-BD59-A6C34878D82A}">
                    <a16:rowId xmlns:a16="http://schemas.microsoft.com/office/drawing/2014/main" val="10003"/>
                  </a:ext>
                </a:extLst>
              </a:tr>
              <a:tr h="114802">
                <a:tc>
                  <a:txBody>
                    <a:bodyPr/>
                    <a:lstStyle/>
                    <a:p>
                      <a:pPr algn="l" fontAlgn="b"/>
                      <a:r>
                        <a:rPr lang="tr-TR" sz="1000" b="0" i="0" u="none" strike="noStrike">
                          <a:solidFill>
                            <a:srgbClr val="000000"/>
                          </a:solidFill>
                          <a:latin typeface="Lucida Console"/>
                        </a:rPr>
                        <a:t>       no  10536   975</a:t>
                      </a:r>
                    </a:p>
                  </a:txBody>
                  <a:tcPr marL="5740" marR="5740" marT="5740" marB="0" anchor="b">
                    <a:lnL>
                      <a:noFill/>
                    </a:lnL>
                    <a:lnR>
                      <a:noFill/>
                    </a:lnR>
                    <a:lnT>
                      <a:noFill/>
                    </a:lnT>
                    <a:lnB>
                      <a:noFill/>
                    </a:lnB>
                  </a:tcPr>
                </a:tc>
                <a:extLst>
                  <a:ext uri="{0D108BD9-81ED-4DB2-BD59-A6C34878D82A}">
                    <a16:rowId xmlns:a16="http://schemas.microsoft.com/office/drawing/2014/main" val="10004"/>
                  </a:ext>
                </a:extLst>
              </a:tr>
              <a:tr h="114802">
                <a:tc>
                  <a:txBody>
                    <a:bodyPr/>
                    <a:lstStyle/>
                    <a:p>
                      <a:pPr algn="l" fontAlgn="b"/>
                      <a:r>
                        <a:rPr lang="tr-TR" sz="1000" b="0" i="0" u="none" strike="noStrike">
                          <a:solidFill>
                            <a:srgbClr val="000000"/>
                          </a:solidFill>
                          <a:latin typeface="Lucida Console"/>
                        </a:rPr>
                        <a:t>       yes   212   275</a:t>
                      </a:r>
                    </a:p>
                  </a:txBody>
                  <a:tcPr marL="5740" marR="5740" marT="5740" marB="0" anchor="b">
                    <a:lnL>
                      <a:noFill/>
                    </a:lnL>
                    <a:lnR>
                      <a:noFill/>
                    </a:lnR>
                    <a:lnT>
                      <a:noFill/>
                    </a:lnT>
                    <a:lnB>
                      <a:noFill/>
                    </a:lnB>
                  </a:tcPr>
                </a:tc>
                <a:extLst>
                  <a:ext uri="{0D108BD9-81ED-4DB2-BD59-A6C34878D82A}">
                    <a16:rowId xmlns:a16="http://schemas.microsoft.com/office/drawing/2014/main" val="10005"/>
                  </a:ext>
                </a:extLst>
              </a:tr>
              <a:tr h="114802">
                <a:tc>
                  <a:txBody>
                    <a:bodyPr/>
                    <a:lstStyle/>
                    <a:p>
                      <a:pPr algn="l" fontAlgn="b"/>
                      <a:r>
                        <a:rPr lang="tr-TR" sz="1000" b="0" i="0" u="none" strike="noStrike">
                          <a:solidFill>
                            <a:srgbClr val="000000"/>
                          </a:solidFill>
                          <a:latin typeface="Lucida Console"/>
                        </a:rPr>
                        <a:t>                                          </a:t>
                      </a:r>
                    </a:p>
                  </a:txBody>
                  <a:tcPr marL="5740" marR="5740" marT="5740" marB="0" anchor="b">
                    <a:lnL>
                      <a:noFill/>
                    </a:lnL>
                    <a:lnR>
                      <a:noFill/>
                    </a:lnR>
                    <a:lnT>
                      <a:noFill/>
                    </a:lnT>
                    <a:lnB>
                      <a:noFill/>
                    </a:lnB>
                  </a:tcPr>
                </a:tc>
                <a:extLst>
                  <a:ext uri="{0D108BD9-81ED-4DB2-BD59-A6C34878D82A}">
                    <a16:rowId xmlns:a16="http://schemas.microsoft.com/office/drawing/2014/main" val="10006"/>
                  </a:ext>
                </a:extLst>
              </a:tr>
              <a:tr h="189424">
                <a:tc>
                  <a:txBody>
                    <a:bodyPr/>
                    <a:lstStyle/>
                    <a:p>
                      <a:pPr algn="l" fontAlgn="b"/>
                      <a:r>
                        <a:rPr lang="tr-TR" sz="1000" b="0" i="0" u="none" strike="noStrike">
                          <a:solidFill>
                            <a:srgbClr val="000000"/>
                          </a:solidFill>
                          <a:latin typeface="Lucida Console"/>
                        </a:rPr>
                        <a:t>               Accuracy : 0.9011          </a:t>
                      </a:r>
                    </a:p>
                  </a:txBody>
                  <a:tcPr marL="5740" marR="5740" marT="5740" marB="0" anchor="b">
                    <a:lnL>
                      <a:noFill/>
                    </a:lnL>
                    <a:lnR>
                      <a:noFill/>
                    </a:lnR>
                    <a:lnT>
                      <a:noFill/>
                    </a:lnT>
                    <a:lnB>
                      <a:noFill/>
                    </a:lnB>
                  </a:tcPr>
                </a:tc>
                <a:extLst>
                  <a:ext uri="{0D108BD9-81ED-4DB2-BD59-A6C34878D82A}">
                    <a16:rowId xmlns:a16="http://schemas.microsoft.com/office/drawing/2014/main" val="10007"/>
                  </a:ext>
                </a:extLst>
              </a:tr>
              <a:tr h="189424">
                <a:tc>
                  <a:txBody>
                    <a:bodyPr/>
                    <a:lstStyle/>
                    <a:p>
                      <a:pPr algn="l" fontAlgn="b"/>
                      <a:r>
                        <a:rPr lang="tr-TR" sz="1000" b="0" i="0" u="none" strike="noStrike">
                          <a:solidFill>
                            <a:srgbClr val="000000"/>
                          </a:solidFill>
                          <a:latin typeface="Lucida Console"/>
                        </a:rPr>
                        <a:t>                 95% CI : (0.8956, 0.9064)</a:t>
                      </a:r>
                    </a:p>
                  </a:txBody>
                  <a:tcPr marL="5740" marR="5740" marT="5740" marB="0" anchor="b">
                    <a:lnL>
                      <a:noFill/>
                    </a:lnL>
                    <a:lnR>
                      <a:noFill/>
                    </a:lnR>
                    <a:lnT>
                      <a:noFill/>
                    </a:lnT>
                    <a:lnB>
                      <a:noFill/>
                    </a:lnB>
                  </a:tcPr>
                </a:tc>
                <a:extLst>
                  <a:ext uri="{0D108BD9-81ED-4DB2-BD59-A6C34878D82A}">
                    <a16:rowId xmlns:a16="http://schemas.microsoft.com/office/drawing/2014/main" val="10008"/>
                  </a:ext>
                </a:extLst>
              </a:tr>
              <a:tr h="219847">
                <a:tc>
                  <a:txBody>
                    <a:bodyPr/>
                    <a:lstStyle/>
                    <a:p>
                      <a:pPr algn="l" fontAlgn="b"/>
                      <a:r>
                        <a:rPr lang="tr-TR" sz="1000" b="0" i="0" u="none" strike="noStrike">
                          <a:solidFill>
                            <a:srgbClr val="000000"/>
                          </a:solidFill>
                          <a:latin typeface="Lucida Console"/>
                        </a:rPr>
                        <a:t>    No Information Rate : 0.8958          </a:t>
                      </a:r>
                    </a:p>
                  </a:txBody>
                  <a:tcPr marL="5740" marR="5740" marT="5740" marB="0" anchor="b">
                    <a:lnL>
                      <a:noFill/>
                    </a:lnL>
                    <a:lnR>
                      <a:noFill/>
                    </a:lnR>
                    <a:lnT>
                      <a:noFill/>
                    </a:lnT>
                    <a:lnB>
                      <a:noFill/>
                    </a:lnB>
                  </a:tcPr>
                </a:tc>
                <a:extLst>
                  <a:ext uri="{0D108BD9-81ED-4DB2-BD59-A6C34878D82A}">
                    <a16:rowId xmlns:a16="http://schemas.microsoft.com/office/drawing/2014/main" val="10009"/>
                  </a:ext>
                </a:extLst>
              </a:tr>
              <a:tr h="189424">
                <a:tc>
                  <a:txBody>
                    <a:bodyPr/>
                    <a:lstStyle/>
                    <a:p>
                      <a:pPr algn="l" fontAlgn="b"/>
                      <a:r>
                        <a:rPr lang="tr-TR" sz="1000" b="0" i="0" u="none" strike="noStrike">
                          <a:solidFill>
                            <a:srgbClr val="000000"/>
                          </a:solidFill>
                          <a:latin typeface="Lucida Console"/>
                        </a:rPr>
                        <a:t>    P-Value [Acc &gt; NIR] : 0.0302          </a:t>
                      </a:r>
                    </a:p>
                  </a:txBody>
                  <a:tcPr marL="5740" marR="5740" marT="5740" marB="0" anchor="b">
                    <a:lnL>
                      <a:noFill/>
                    </a:lnL>
                    <a:lnR>
                      <a:noFill/>
                    </a:lnR>
                    <a:lnT>
                      <a:noFill/>
                    </a:lnT>
                    <a:lnB>
                      <a:noFill/>
                    </a:lnB>
                  </a:tcPr>
                </a:tc>
                <a:extLst>
                  <a:ext uri="{0D108BD9-81ED-4DB2-BD59-A6C34878D82A}">
                    <a16:rowId xmlns:a16="http://schemas.microsoft.com/office/drawing/2014/main" val="10010"/>
                  </a:ext>
                </a:extLst>
              </a:tr>
              <a:tr h="114802">
                <a:tc>
                  <a:txBody>
                    <a:bodyPr/>
                    <a:lstStyle/>
                    <a:p>
                      <a:pPr algn="l" fontAlgn="b"/>
                      <a:r>
                        <a:rPr lang="tr-TR" sz="1000" b="0" i="0" u="none" strike="noStrike">
                          <a:solidFill>
                            <a:srgbClr val="000000"/>
                          </a:solidFill>
                          <a:latin typeface="Lucida Console"/>
                        </a:rPr>
                        <a:t>                                          </a:t>
                      </a:r>
                    </a:p>
                  </a:txBody>
                  <a:tcPr marL="5740" marR="5740" marT="5740" marB="0" anchor="b">
                    <a:lnL>
                      <a:noFill/>
                    </a:lnL>
                    <a:lnR>
                      <a:noFill/>
                    </a:lnR>
                    <a:lnT>
                      <a:noFill/>
                    </a:lnT>
                    <a:lnB>
                      <a:noFill/>
                    </a:lnB>
                  </a:tcPr>
                </a:tc>
                <a:extLst>
                  <a:ext uri="{0D108BD9-81ED-4DB2-BD59-A6C34878D82A}">
                    <a16:rowId xmlns:a16="http://schemas.microsoft.com/office/drawing/2014/main" val="10011"/>
                  </a:ext>
                </a:extLst>
              </a:tr>
              <a:tr h="189424">
                <a:tc>
                  <a:txBody>
                    <a:bodyPr/>
                    <a:lstStyle/>
                    <a:p>
                      <a:pPr algn="l" fontAlgn="b"/>
                      <a:r>
                        <a:rPr lang="tr-TR" sz="1000" b="0" i="0" u="none" strike="noStrike">
                          <a:solidFill>
                            <a:srgbClr val="000000"/>
                          </a:solidFill>
                          <a:latin typeface="Lucida Console"/>
                        </a:rPr>
                        <a:t>                  Kappa : 0.2742          </a:t>
                      </a:r>
                    </a:p>
                  </a:txBody>
                  <a:tcPr marL="5740" marR="5740" marT="5740" marB="0" anchor="b">
                    <a:lnL>
                      <a:noFill/>
                    </a:lnL>
                    <a:lnR>
                      <a:noFill/>
                    </a:lnR>
                    <a:lnT>
                      <a:noFill/>
                    </a:lnT>
                    <a:lnB>
                      <a:noFill/>
                    </a:lnB>
                  </a:tcPr>
                </a:tc>
                <a:extLst>
                  <a:ext uri="{0D108BD9-81ED-4DB2-BD59-A6C34878D82A}">
                    <a16:rowId xmlns:a16="http://schemas.microsoft.com/office/drawing/2014/main" val="10012"/>
                  </a:ext>
                </a:extLst>
              </a:tr>
              <a:tr h="189424">
                <a:tc>
                  <a:txBody>
                    <a:bodyPr/>
                    <a:lstStyle/>
                    <a:p>
                      <a:pPr algn="l" fontAlgn="b"/>
                      <a:r>
                        <a:rPr lang="tr-TR" sz="1000" b="0" i="0" u="none" strike="noStrike">
                          <a:solidFill>
                            <a:srgbClr val="000000"/>
                          </a:solidFill>
                          <a:latin typeface="Lucida Console"/>
                        </a:rPr>
                        <a:t> Mcnemar's Test P-Value : &lt;2e-16          </a:t>
                      </a:r>
                    </a:p>
                  </a:txBody>
                  <a:tcPr marL="5740" marR="5740" marT="5740" marB="0" anchor="b">
                    <a:lnL>
                      <a:noFill/>
                    </a:lnL>
                    <a:lnR>
                      <a:noFill/>
                    </a:lnR>
                    <a:lnT>
                      <a:noFill/>
                    </a:lnT>
                    <a:lnB>
                      <a:noFill/>
                    </a:lnB>
                  </a:tcPr>
                </a:tc>
                <a:extLst>
                  <a:ext uri="{0D108BD9-81ED-4DB2-BD59-A6C34878D82A}">
                    <a16:rowId xmlns:a16="http://schemas.microsoft.com/office/drawing/2014/main" val="10013"/>
                  </a:ext>
                </a:extLst>
              </a:tr>
              <a:tr h="114802">
                <a:tc>
                  <a:txBody>
                    <a:bodyPr/>
                    <a:lstStyle/>
                    <a:p>
                      <a:pPr algn="l" fontAlgn="b"/>
                      <a:r>
                        <a:rPr lang="tr-TR" sz="1000" b="0" i="0" u="none" strike="noStrike">
                          <a:solidFill>
                            <a:srgbClr val="000000"/>
                          </a:solidFill>
                          <a:latin typeface="Lucida Console"/>
                        </a:rPr>
                        <a:t>                                          </a:t>
                      </a:r>
                    </a:p>
                  </a:txBody>
                  <a:tcPr marL="5740" marR="5740" marT="5740" marB="0" anchor="b">
                    <a:lnL>
                      <a:noFill/>
                    </a:lnL>
                    <a:lnR>
                      <a:noFill/>
                    </a:lnR>
                    <a:lnT>
                      <a:noFill/>
                    </a:lnT>
                    <a:lnB>
                      <a:noFill/>
                    </a:lnB>
                  </a:tcPr>
                </a:tc>
                <a:extLst>
                  <a:ext uri="{0D108BD9-81ED-4DB2-BD59-A6C34878D82A}">
                    <a16:rowId xmlns:a16="http://schemas.microsoft.com/office/drawing/2014/main" val="10014"/>
                  </a:ext>
                </a:extLst>
              </a:tr>
              <a:tr h="189424">
                <a:tc>
                  <a:txBody>
                    <a:bodyPr/>
                    <a:lstStyle/>
                    <a:p>
                      <a:pPr algn="l" fontAlgn="b"/>
                      <a:r>
                        <a:rPr lang="tr-TR" sz="1000" b="0" i="0" u="none" strike="noStrike">
                          <a:solidFill>
                            <a:srgbClr val="000000"/>
                          </a:solidFill>
                          <a:latin typeface="Lucida Console"/>
                        </a:rPr>
                        <a:t>            Sensitivity : 0.9803          </a:t>
                      </a:r>
                    </a:p>
                  </a:txBody>
                  <a:tcPr marL="5740" marR="5740" marT="5740" marB="0" anchor="b">
                    <a:lnL>
                      <a:noFill/>
                    </a:lnL>
                    <a:lnR>
                      <a:noFill/>
                    </a:lnR>
                    <a:lnT>
                      <a:noFill/>
                    </a:lnT>
                    <a:lnB>
                      <a:noFill/>
                    </a:lnB>
                  </a:tcPr>
                </a:tc>
                <a:extLst>
                  <a:ext uri="{0D108BD9-81ED-4DB2-BD59-A6C34878D82A}">
                    <a16:rowId xmlns:a16="http://schemas.microsoft.com/office/drawing/2014/main" val="10015"/>
                  </a:ext>
                </a:extLst>
              </a:tr>
              <a:tr h="189424">
                <a:tc>
                  <a:txBody>
                    <a:bodyPr/>
                    <a:lstStyle/>
                    <a:p>
                      <a:pPr algn="l" fontAlgn="b"/>
                      <a:r>
                        <a:rPr lang="tr-TR" sz="1000" b="0" i="0" u="none" strike="noStrike">
                          <a:solidFill>
                            <a:srgbClr val="000000"/>
                          </a:solidFill>
                          <a:latin typeface="Lucida Console"/>
                        </a:rPr>
                        <a:t>            Specificity : 0.2200          </a:t>
                      </a:r>
                    </a:p>
                  </a:txBody>
                  <a:tcPr marL="5740" marR="5740" marT="5740" marB="0" anchor="b">
                    <a:lnL>
                      <a:noFill/>
                    </a:lnL>
                    <a:lnR>
                      <a:noFill/>
                    </a:lnR>
                    <a:lnT>
                      <a:noFill/>
                    </a:lnT>
                    <a:lnB>
                      <a:noFill/>
                    </a:lnB>
                  </a:tcPr>
                </a:tc>
                <a:extLst>
                  <a:ext uri="{0D108BD9-81ED-4DB2-BD59-A6C34878D82A}">
                    <a16:rowId xmlns:a16="http://schemas.microsoft.com/office/drawing/2014/main" val="10016"/>
                  </a:ext>
                </a:extLst>
              </a:tr>
              <a:tr h="189424">
                <a:tc>
                  <a:txBody>
                    <a:bodyPr/>
                    <a:lstStyle/>
                    <a:p>
                      <a:pPr algn="l" fontAlgn="b"/>
                      <a:r>
                        <a:rPr lang="tr-TR" sz="1000" b="0" i="0" u="none" strike="noStrike">
                          <a:solidFill>
                            <a:srgbClr val="000000"/>
                          </a:solidFill>
                          <a:latin typeface="Lucida Console"/>
                        </a:rPr>
                        <a:t>         Pos Pred Value : 0.9153          </a:t>
                      </a:r>
                    </a:p>
                  </a:txBody>
                  <a:tcPr marL="5740" marR="5740" marT="5740" marB="0" anchor="b">
                    <a:lnL>
                      <a:noFill/>
                    </a:lnL>
                    <a:lnR>
                      <a:noFill/>
                    </a:lnR>
                    <a:lnT>
                      <a:noFill/>
                    </a:lnT>
                    <a:lnB>
                      <a:noFill/>
                    </a:lnB>
                  </a:tcPr>
                </a:tc>
                <a:extLst>
                  <a:ext uri="{0D108BD9-81ED-4DB2-BD59-A6C34878D82A}">
                    <a16:rowId xmlns:a16="http://schemas.microsoft.com/office/drawing/2014/main" val="10017"/>
                  </a:ext>
                </a:extLst>
              </a:tr>
              <a:tr h="189424">
                <a:tc>
                  <a:txBody>
                    <a:bodyPr/>
                    <a:lstStyle/>
                    <a:p>
                      <a:pPr algn="l" fontAlgn="b"/>
                      <a:r>
                        <a:rPr lang="tr-TR" sz="1000" b="0" i="0" u="none" strike="noStrike">
                          <a:solidFill>
                            <a:srgbClr val="000000"/>
                          </a:solidFill>
                          <a:latin typeface="Lucida Console"/>
                        </a:rPr>
                        <a:t>         Neg Pred Value : 0.5647          </a:t>
                      </a:r>
                    </a:p>
                  </a:txBody>
                  <a:tcPr marL="5740" marR="5740" marT="5740" marB="0" anchor="b">
                    <a:lnL>
                      <a:noFill/>
                    </a:lnL>
                    <a:lnR>
                      <a:noFill/>
                    </a:lnR>
                    <a:lnT>
                      <a:noFill/>
                    </a:lnT>
                    <a:lnB>
                      <a:noFill/>
                    </a:lnB>
                  </a:tcPr>
                </a:tc>
                <a:extLst>
                  <a:ext uri="{0D108BD9-81ED-4DB2-BD59-A6C34878D82A}">
                    <a16:rowId xmlns:a16="http://schemas.microsoft.com/office/drawing/2014/main" val="10018"/>
                  </a:ext>
                </a:extLst>
              </a:tr>
              <a:tr h="189424">
                <a:tc>
                  <a:txBody>
                    <a:bodyPr/>
                    <a:lstStyle/>
                    <a:p>
                      <a:pPr algn="l" fontAlgn="b"/>
                      <a:r>
                        <a:rPr lang="tr-TR" sz="1000" b="0" i="0" u="none" strike="noStrike">
                          <a:solidFill>
                            <a:srgbClr val="000000"/>
                          </a:solidFill>
                          <a:latin typeface="Lucida Console"/>
                        </a:rPr>
                        <a:t>             Prevalence : 0.8958          </a:t>
                      </a:r>
                    </a:p>
                  </a:txBody>
                  <a:tcPr marL="5740" marR="5740" marT="5740" marB="0" anchor="b">
                    <a:lnL>
                      <a:noFill/>
                    </a:lnL>
                    <a:lnR>
                      <a:noFill/>
                    </a:lnR>
                    <a:lnT>
                      <a:noFill/>
                    </a:lnT>
                    <a:lnB>
                      <a:noFill/>
                    </a:lnB>
                  </a:tcPr>
                </a:tc>
                <a:extLst>
                  <a:ext uri="{0D108BD9-81ED-4DB2-BD59-A6C34878D82A}">
                    <a16:rowId xmlns:a16="http://schemas.microsoft.com/office/drawing/2014/main" val="10019"/>
                  </a:ext>
                </a:extLst>
              </a:tr>
              <a:tr h="189424">
                <a:tc>
                  <a:txBody>
                    <a:bodyPr/>
                    <a:lstStyle/>
                    <a:p>
                      <a:pPr algn="l" fontAlgn="b"/>
                      <a:r>
                        <a:rPr lang="tr-TR" sz="1000" b="0" i="0" u="none" strike="noStrike">
                          <a:solidFill>
                            <a:srgbClr val="000000"/>
                          </a:solidFill>
                          <a:latin typeface="Lucida Console"/>
                        </a:rPr>
                        <a:t>         Detection Rate : 0.8781          </a:t>
                      </a:r>
                    </a:p>
                  </a:txBody>
                  <a:tcPr marL="5740" marR="5740" marT="5740" marB="0" anchor="b">
                    <a:lnL>
                      <a:noFill/>
                    </a:lnL>
                    <a:lnR>
                      <a:noFill/>
                    </a:lnR>
                    <a:lnT>
                      <a:noFill/>
                    </a:lnT>
                    <a:lnB>
                      <a:noFill/>
                    </a:lnB>
                  </a:tcPr>
                </a:tc>
                <a:extLst>
                  <a:ext uri="{0D108BD9-81ED-4DB2-BD59-A6C34878D82A}">
                    <a16:rowId xmlns:a16="http://schemas.microsoft.com/office/drawing/2014/main" val="10020"/>
                  </a:ext>
                </a:extLst>
              </a:tr>
              <a:tr h="189424">
                <a:tc>
                  <a:txBody>
                    <a:bodyPr/>
                    <a:lstStyle/>
                    <a:p>
                      <a:pPr algn="l" fontAlgn="b"/>
                      <a:r>
                        <a:rPr lang="tr-TR" sz="1000" b="0" i="0" u="none" strike="noStrike">
                          <a:solidFill>
                            <a:srgbClr val="000000"/>
                          </a:solidFill>
                          <a:latin typeface="Lucida Console"/>
                        </a:rPr>
                        <a:t>   Detection Prevalence : 0.9594          </a:t>
                      </a:r>
                    </a:p>
                  </a:txBody>
                  <a:tcPr marL="5740" marR="5740" marT="5740" marB="0" anchor="b">
                    <a:lnL>
                      <a:noFill/>
                    </a:lnL>
                    <a:lnR>
                      <a:noFill/>
                    </a:lnR>
                    <a:lnT>
                      <a:noFill/>
                    </a:lnT>
                    <a:lnB>
                      <a:noFill/>
                    </a:lnB>
                  </a:tcPr>
                </a:tc>
                <a:extLst>
                  <a:ext uri="{0D108BD9-81ED-4DB2-BD59-A6C34878D82A}">
                    <a16:rowId xmlns:a16="http://schemas.microsoft.com/office/drawing/2014/main" val="10021"/>
                  </a:ext>
                </a:extLst>
              </a:tr>
              <a:tr h="189424">
                <a:tc>
                  <a:txBody>
                    <a:bodyPr/>
                    <a:lstStyle/>
                    <a:p>
                      <a:pPr algn="l" fontAlgn="b"/>
                      <a:r>
                        <a:rPr lang="tr-TR" sz="1000" b="0" i="0" u="none" strike="noStrike">
                          <a:solidFill>
                            <a:srgbClr val="000000"/>
                          </a:solidFill>
                          <a:latin typeface="Lucida Console"/>
                        </a:rPr>
                        <a:t>      Balanced Accuracy : 0.6001          </a:t>
                      </a:r>
                    </a:p>
                  </a:txBody>
                  <a:tcPr marL="5740" marR="5740" marT="5740" marB="0" anchor="b">
                    <a:lnL>
                      <a:noFill/>
                    </a:lnL>
                    <a:lnR>
                      <a:noFill/>
                    </a:lnR>
                    <a:lnT>
                      <a:noFill/>
                    </a:lnT>
                    <a:lnB>
                      <a:noFill/>
                    </a:lnB>
                  </a:tcPr>
                </a:tc>
                <a:extLst>
                  <a:ext uri="{0D108BD9-81ED-4DB2-BD59-A6C34878D82A}">
                    <a16:rowId xmlns:a16="http://schemas.microsoft.com/office/drawing/2014/main" val="10022"/>
                  </a:ext>
                </a:extLst>
              </a:tr>
              <a:tr h="114802">
                <a:tc>
                  <a:txBody>
                    <a:bodyPr/>
                    <a:lstStyle/>
                    <a:p>
                      <a:pPr algn="l" fontAlgn="b"/>
                      <a:r>
                        <a:rPr lang="tr-TR" sz="1000" b="0" i="0" u="none" strike="noStrike">
                          <a:solidFill>
                            <a:srgbClr val="000000"/>
                          </a:solidFill>
                          <a:latin typeface="Lucida Console"/>
                        </a:rPr>
                        <a:t>                                          </a:t>
                      </a:r>
                    </a:p>
                  </a:txBody>
                  <a:tcPr marL="5740" marR="5740" marT="5740" marB="0" anchor="b">
                    <a:lnL>
                      <a:noFill/>
                    </a:lnL>
                    <a:lnR>
                      <a:noFill/>
                    </a:lnR>
                    <a:lnT>
                      <a:noFill/>
                    </a:lnT>
                    <a:lnB>
                      <a:noFill/>
                    </a:lnB>
                  </a:tcPr>
                </a:tc>
                <a:extLst>
                  <a:ext uri="{0D108BD9-81ED-4DB2-BD59-A6C34878D82A}">
                    <a16:rowId xmlns:a16="http://schemas.microsoft.com/office/drawing/2014/main" val="10023"/>
                  </a:ext>
                </a:extLst>
              </a:tr>
              <a:tr h="189424">
                <a:tc>
                  <a:txBody>
                    <a:bodyPr/>
                    <a:lstStyle/>
                    <a:p>
                      <a:pPr algn="l" fontAlgn="b"/>
                      <a:r>
                        <a:rPr lang="tr-TR" sz="1000" b="0" i="0" u="none" strike="noStrike" dirty="0">
                          <a:solidFill>
                            <a:srgbClr val="000000"/>
                          </a:solidFill>
                          <a:latin typeface="Lucida Console"/>
                        </a:rPr>
                        <a:t>       'Positive' Class : no            </a:t>
                      </a:r>
                    </a:p>
                  </a:txBody>
                  <a:tcPr marL="5740" marR="5740" marT="5740" marB="0" anchor="b">
                    <a:lnL>
                      <a:noFill/>
                    </a:lnL>
                    <a:lnR>
                      <a:noFill/>
                    </a:lnR>
                    <a:lnT>
                      <a:noFill/>
                    </a:lnT>
                    <a:lnB>
                      <a:noFill/>
                    </a:lnB>
                    <a:solidFill>
                      <a:srgbClr val="FFFFFF"/>
                    </a:solidFill>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397366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Further Analysis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6197601" y="46328"/>
            <a:ext cx="2946400"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K-Means</a:t>
            </a:r>
          </a:p>
          <a:p>
            <a:r>
              <a:rPr lang="en-US" sz="2400" b="1" dirty="0" err="1" smtClean="0">
                <a:solidFill>
                  <a:prstClr val="black">
                    <a:lumMod val="75000"/>
                    <a:lumOff val="25000"/>
                  </a:prstClr>
                </a:solidFill>
                <a:latin typeface="Arial" pitchFamily="34" charset="0"/>
                <a:cs typeface="Arial" pitchFamily="34" charset="0"/>
              </a:rPr>
              <a:t>Clustring</a:t>
            </a: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5"/>
          <p:cNvSpPr>
            <a:spLocks noGrp="1"/>
          </p:cNvSpPr>
          <p:nvPr>
            <p:ph idx="1"/>
          </p:nvPr>
        </p:nvSpPr>
        <p:spPr>
          <a:xfrm>
            <a:off x="270694" y="1795071"/>
            <a:ext cx="3691706" cy="4941627"/>
          </a:xfrm>
        </p:spPr>
        <p:txBody>
          <a:bodyPr anchor="t">
            <a:noAutofit/>
          </a:bodyPr>
          <a:lstStyle/>
          <a:p>
            <a:r>
              <a:rPr lang="en-US" altLang="ko-KR" sz="1600" dirty="0" smtClean="0">
                <a:latin typeface="Arial" pitchFamily="34" charset="0"/>
                <a:cs typeface="Arial" pitchFamily="34" charset="0"/>
              </a:rPr>
              <a:t>K-means clustering is a type of unsupervised learning. The goal of this algorithm is to find groups in the data, with the number of groups represented by the variable K. The algorithm works iteratively to assign each data point to one of K groups based on the features that are provided. Data points are clustered based on feature similarity.</a:t>
            </a:r>
          </a:p>
          <a:p>
            <a:r>
              <a:rPr lang="en-US" altLang="ko-KR" sz="1600" dirty="0" smtClean="0">
                <a:latin typeface="Arial" pitchFamily="34" charset="0"/>
                <a:cs typeface="Arial" pitchFamily="34" charset="0"/>
              </a:rPr>
              <a:t>In this analysis we just used age and consumer price index to cluster segments and we wanted 4 different clusters or customer segments. Analysis can be done for all variables after taking care of transformation.</a:t>
            </a:r>
            <a:endParaRPr lang="en-US" altLang="ko-KR" sz="1600" dirty="0">
              <a:latin typeface="Arial" pitchFamily="34" charset="0"/>
              <a:cs typeface="Arial" pitchFamily="34" charset="0"/>
            </a:endParaRPr>
          </a:p>
        </p:txBody>
      </p:sp>
      <p:pic>
        <p:nvPicPr>
          <p:cNvPr id="2" name="Picture 1"/>
          <p:cNvPicPr>
            <a:picLocks noChangeAspect="1"/>
          </p:cNvPicPr>
          <p:nvPr/>
        </p:nvPicPr>
        <p:blipFill>
          <a:blip r:embed="rId4"/>
          <a:stretch>
            <a:fillRect/>
          </a:stretch>
        </p:blipFill>
        <p:spPr>
          <a:xfrm>
            <a:off x="3962400" y="1565517"/>
            <a:ext cx="5052993" cy="3565242"/>
          </a:xfrm>
          <a:prstGeom prst="rect">
            <a:avLst/>
          </a:prstGeom>
        </p:spPr>
      </p:pic>
    </p:spTree>
    <p:extLst>
      <p:ext uri="{BB962C8B-B14F-4D97-AF65-F5344CB8AC3E}">
        <p14:creationId xmlns:p14="http://schemas.microsoft.com/office/powerpoint/2010/main" val="1777768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Results</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5"/>
          <p:cNvSpPr>
            <a:spLocks noGrp="1"/>
          </p:cNvSpPr>
          <p:nvPr>
            <p:ph idx="1"/>
          </p:nvPr>
        </p:nvSpPr>
        <p:spPr>
          <a:xfrm>
            <a:off x="270693" y="1795071"/>
            <a:ext cx="8623299" cy="4941627"/>
          </a:xfrm>
        </p:spPr>
        <p:txBody>
          <a:bodyPr anchor="t">
            <a:noAutofit/>
          </a:bodyPr>
          <a:lstStyle/>
          <a:p>
            <a:r>
              <a:rPr lang="en-US" altLang="ko-KR" sz="1600" dirty="0">
                <a:latin typeface="Arial" pitchFamily="34" charset="0"/>
                <a:cs typeface="Arial" pitchFamily="34" charset="0"/>
              </a:rPr>
              <a:t>For the purpose to increase the number of term deposit customers, bank should take the actions below</a:t>
            </a:r>
            <a:r>
              <a:rPr lang="en-US" altLang="ko-KR" sz="1600" dirty="0" smtClean="0">
                <a:latin typeface="Arial" pitchFamily="34" charset="0"/>
                <a:cs typeface="Arial" pitchFamily="34" charset="0"/>
              </a:rPr>
              <a:t>:</a:t>
            </a:r>
          </a:p>
          <a:p>
            <a:endParaRPr lang="en-US" altLang="ko-KR" sz="1600" dirty="0" smtClean="0">
              <a:latin typeface="Arial" pitchFamily="34" charset="0"/>
              <a:cs typeface="Arial" pitchFamily="34" charset="0"/>
            </a:endParaRPr>
          </a:p>
          <a:p>
            <a:pPr marL="285750" indent="-285750">
              <a:buFont typeface="Arial" panose="020B0604020202020204" pitchFamily="34" charset="0"/>
              <a:buChar char="•"/>
            </a:pPr>
            <a:r>
              <a:rPr lang="en-US" altLang="ko-KR" sz="1600" dirty="0" smtClean="0">
                <a:latin typeface="Arial" pitchFamily="34" charset="0"/>
                <a:cs typeface="Arial" pitchFamily="34" charset="0"/>
              </a:rPr>
              <a:t>Outbound </a:t>
            </a:r>
            <a:r>
              <a:rPr lang="en-US" altLang="ko-KR" sz="1600" dirty="0">
                <a:latin typeface="Arial" pitchFamily="34" charset="0"/>
                <a:cs typeface="Arial" pitchFamily="34" charset="0"/>
              </a:rPr>
              <a:t>calls are important. The longer outbound duration, customers are become more </a:t>
            </a:r>
            <a:r>
              <a:rPr lang="en-US" altLang="ko-KR" sz="1600" dirty="0" smtClean="0">
                <a:latin typeface="Arial" pitchFamily="34" charset="0"/>
                <a:cs typeface="Arial" pitchFamily="34" charset="0"/>
              </a:rPr>
              <a:t>subscriber.</a:t>
            </a:r>
          </a:p>
          <a:p>
            <a:pPr marL="285750" indent="-285750">
              <a:buFont typeface="Arial" panose="020B0604020202020204" pitchFamily="34" charset="0"/>
              <a:buChar char="•"/>
            </a:pPr>
            <a:endParaRPr lang="en-US" altLang="ko-KR" sz="1600" dirty="0" smtClean="0">
              <a:latin typeface="Arial" pitchFamily="34" charset="0"/>
              <a:cs typeface="Arial" pitchFamily="34" charset="0"/>
            </a:endParaRPr>
          </a:p>
          <a:p>
            <a:pPr marL="285750" indent="-285750">
              <a:buFont typeface="Arial" panose="020B0604020202020204" pitchFamily="34" charset="0"/>
              <a:buChar char="•"/>
            </a:pPr>
            <a:r>
              <a:rPr lang="en-US" altLang="ko-KR" sz="1600" dirty="0" smtClean="0">
                <a:latin typeface="Arial" pitchFamily="34" charset="0"/>
                <a:cs typeface="Arial" pitchFamily="34" charset="0"/>
              </a:rPr>
              <a:t>Consumer </a:t>
            </a:r>
            <a:r>
              <a:rPr lang="en-US" altLang="ko-KR" sz="1600" dirty="0">
                <a:latin typeface="Arial" pitchFamily="34" charset="0"/>
                <a:cs typeface="Arial" pitchFamily="34" charset="0"/>
              </a:rPr>
              <a:t>price index is the one of the most important parameter. This means pricing is very effective, so the campaign should be price sensitive. They can offer discount or some fee </a:t>
            </a:r>
            <a:r>
              <a:rPr lang="en-US" altLang="ko-KR" sz="1600" dirty="0" smtClean="0">
                <a:latin typeface="Arial" pitchFamily="34" charset="0"/>
                <a:cs typeface="Arial" pitchFamily="34" charset="0"/>
              </a:rPr>
              <a:t>waivers.</a:t>
            </a:r>
          </a:p>
          <a:p>
            <a:pPr marL="285750" indent="-285750">
              <a:buFont typeface="Arial" panose="020B0604020202020204" pitchFamily="34" charset="0"/>
              <a:buChar char="•"/>
            </a:pPr>
            <a:endParaRPr lang="en-US" altLang="ko-KR" sz="1600" dirty="0" smtClean="0">
              <a:latin typeface="Arial" pitchFamily="34" charset="0"/>
              <a:cs typeface="Arial" pitchFamily="34" charset="0"/>
            </a:endParaRPr>
          </a:p>
          <a:p>
            <a:pPr marL="285750" indent="-285750">
              <a:buFont typeface="Arial" panose="020B0604020202020204" pitchFamily="34" charset="0"/>
              <a:buChar char="•"/>
            </a:pPr>
            <a:r>
              <a:rPr lang="en-US" altLang="ko-KR" sz="1600" dirty="0" smtClean="0">
                <a:latin typeface="Arial" pitchFamily="34" charset="0"/>
                <a:cs typeface="Arial" pitchFamily="34" charset="0"/>
              </a:rPr>
              <a:t>Outbound </a:t>
            </a:r>
            <a:r>
              <a:rPr lang="en-US" altLang="ko-KR" sz="1600" dirty="0">
                <a:latin typeface="Arial" pitchFamily="34" charset="0"/>
                <a:cs typeface="Arial" pitchFamily="34" charset="0"/>
              </a:rPr>
              <a:t>calls are expensive costs for banks. Outbound call target lists should be prepared consistent with job groups which are more appropriate for term </a:t>
            </a:r>
            <a:r>
              <a:rPr lang="en-US" altLang="ko-KR" sz="1600" dirty="0" smtClean="0">
                <a:latin typeface="Arial" pitchFamily="34" charset="0"/>
                <a:cs typeface="Arial" pitchFamily="34" charset="0"/>
              </a:rPr>
              <a:t>deposit.</a:t>
            </a:r>
          </a:p>
          <a:p>
            <a:pPr marL="285750" indent="-285750">
              <a:buFont typeface="Arial" panose="020B0604020202020204" pitchFamily="34" charset="0"/>
              <a:buChar char="•"/>
            </a:pPr>
            <a:endParaRPr lang="en-US" altLang="ko-KR" sz="1600" dirty="0">
              <a:latin typeface="Arial" pitchFamily="34" charset="0"/>
              <a:cs typeface="Arial" pitchFamily="34" charset="0"/>
            </a:endParaRPr>
          </a:p>
          <a:p>
            <a:pPr marL="285750" indent="-285750">
              <a:buFont typeface="Arial" panose="020B0604020202020204" pitchFamily="34" charset="0"/>
              <a:buChar char="•"/>
            </a:pPr>
            <a:r>
              <a:rPr lang="en-US" altLang="ko-KR" sz="1600" dirty="0" err="1" smtClean="0">
                <a:latin typeface="Arial" pitchFamily="34" charset="0"/>
                <a:cs typeface="Arial" pitchFamily="34" charset="0"/>
              </a:rPr>
              <a:t>Analysing</a:t>
            </a:r>
            <a:r>
              <a:rPr lang="en-US" altLang="ko-KR" sz="1600" dirty="0" smtClean="0">
                <a:latin typeface="Arial" pitchFamily="34" charset="0"/>
                <a:cs typeface="Arial" pitchFamily="34" charset="0"/>
              </a:rPr>
              <a:t> </a:t>
            </a:r>
            <a:r>
              <a:rPr lang="en-US" altLang="ko-KR" sz="1600" dirty="0">
                <a:latin typeface="Arial" pitchFamily="34" charset="0"/>
                <a:cs typeface="Arial" pitchFamily="34" charset="0"/>
              </a:rPr>
              <a:t>and clustering the customer segments are important, so that bank can increase the success rate of campaigns.</a:t>
            </a:r>
          </a:p>
        </p:txBody>
      </p:sp>
    </p:spTree>
    <p:extLst>
      <p:ext uri="{BB962C8B-B14F-4D97-AF65-F5344CB8AC3E}">
        <p14:creationId xmlns:p14="http://schemas.microsoft.com/office/powerpoint/2010/main" val="397618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About</a:t>
            </a:r>
            <a:endParaRPr lang="ko-KR" altLang="en-US" dirty="0"/>
          </a:p>
        </p:txBody>
      </p:sp>
      <p:sp>
        <p:nvSpPr>
          <p:cNvPr id="6" name="Content Placeholder 5"/>
          <p:cNvSpPr>
            <a:spLocks noGrp="1"/>
          </p:cNvSpPr>
          <p:nvPr>
            <p:ph idx="1"/>
          </p:nvPr>
        </p:nvSpPr>
        <p:spPr>
          <a:xfrm>
            <a:off x="457200" y="1600199"/>
            <a:ext cx="8229600" cy="6991709"/>
          </a:xfrm>
        </p:spPr>
        <p:txBody>
          <a:bodyPr anchor="t">
            <a:noAutofit/>
          </a:bodyPr>
          <a:lstStyle/>
          <a:p>
            <a:r>
              <a:rPr lang="en-US" altLang="ko-KR" sz="2400" b="1" dirty="0" smtClean="0">
                <a:latin typeface="Arial" panose="020B0604020202020204" pitchFamily="34" charset="0"/>
                <a:cs typeface="Arial" panose="020B0604020202020204" pitchFamily="34" charset="0"/>
              </a:rPr>
              <a:t>Class : </a:t>
            </a:r>
            <a:r>
              <a:rPr lang="en-US" altLang="ko-KR" sz="2400" dirty="0" smtClean="0">
                <a:latin typeface="Arial" panose="020B0604020202020204" pitchFamily="34" charset="0"/>
                <a:cs typeface="Arial" panose="020B0604020202020204" pitchFamily="34" charset="0"/>
              </a:rPr>
              <a:t>BDA503 - Essentials </a:t>
            </a:r>
            <a:r>
              <a:rPr lang="en-US" altLang="ko-KR" sz="2400" dirty="0">
                <a:latin typeface="Arial" panose="020B0604020202020204" pitchFamily="34" charset="0"/>
                <a:cs typeface="Arial" panose="020B0604020202020204" pitchFamily="34" charset="0"/>
              </a:rPr>
              <a:t>of Data </a:t>
            </a:r>
            <a:r>
              <a:rPr lang="en-US" altLang="ko-KR" sz="2400" dirty="0" smtClean="0">
                <a:latin typeface="Arial" panose="020B0604020202020204" pitchFamily="34" charset="0"/>
                <a:cs typeface="Arial" panose="020B0604020202020204" pitchFamily="34" charset="0"/>
              </a:rPr>
              <a:t>Analytics</a:t>
            </a:r>
          </a:p>
          <a:p>
            <a:r>
              <a:rPr lang="en-US" altLang="ko-KR" sz="2400" b="1" dirty="0" smtClean="0">
                <a:latin typeface="Arial" panose="020B0604020202020204" pitchFamily="34" charset="0"/>
                <a:cs typeface="Arial" panose="020B0604020202020204" pitchFamily="34" charset="0"/>
              </a:rPr>
              <a:t>Instructor: </a:t>
            </a:r>
            <a:r>
              <a:rPr lang="en-US" altLang="ko-KR" sz="2400" dirty="0" smtClean="0">
                <a:latin typeface="Arial" panose="020B0604020202020204" pitchFamily="34" charset="0"/>
                <a:cs typeface="Arial" panose="020B0604020202020204" pitchFamily="34" charset="0"/>
              </a:rPr>
              <a:t>Prof. </a:t>
            </a:r>
            <a:r>
              <a:rPr lang="en-US" altLang="ko-KR" sz="2400" dirty="0" err="1" smtClean="0">
                <a:latin typeface="Arial" panose="020B0604020202020204" pitchFamily="34" charset="0"/>
                <a:cs typeface="Arial" panose="020B0604020202020204" pitchFamily="34" charset="0"/>
              </a:rPr>
              <a:t>Özgür</a:t>
            </a:r>
            <a:r>
              <a:rPr lang="en-US" altLang="ko-KR" sz="2400" dirty="0" smtClean="0">
                <a:latin typeface="Arial" panose="020B0604020202020204" pitchFamily="34" charset="0"/>
                <a:cs typeface="Arial" panose="020B0604020202020204" pitchFamily="34" charset="0"/>
              </a:rPr>
              <a:t> </a:t>
            </a:r>
            <a:r>
              <a:rPr lang="en-US" altLang="ko-KR" sz="2400" dirty="0" err="1" smtClean="0">
                <a:latin typeface="Arial" panose="020B0604020202020204" pitchFamily="34" charset="0"/>
                <a:cs typeface="Arial" panose="020B0604020202020204" pitchFamily="34" charset="0"/>
              </a:rPr>
              <a:t>Özlük</a:t>
            </a:r>
            <a:endParaRPr lang="en-US" altLang="ko-KR" sz="2400" dirty="0" smtClean="0">
              <a:latin typeface="Arial" panose="020B0604020202020204" pitchFamily="34" charset="0"/>
              <a:cs typeface="Arial" panose="020B0604020202020204" pitchFamily="34" charset="0"/>
            </a:endParaRPr>
          </a:p>
          <a:p>
            <a:r>
              <a:rPr lang="en-US" altLang="ko-KR" sz="2400" b="1" dirty="0" smtClean="0">
                <a:latin typeface="Arial" panose="020B0604020202020204" pitchFamily="34" charset="0"/>
                <a:cs typeface="Arial" panose="020B0604020202020204" pitchFamily="34" charset="0"/>
              </a:rPr>
              <a:t>Group Name: </a:t>
            </a:r>
            <a:r>
              <a:rPr lang="en-US" altLang="ko-KR" sz="2400" dirty="0" smtClean="0">
                <a:latin typeface="Arial" panose="020B0604020202020204" pitchFamily="34" charset="0"/>
                <a:cs typeface="Arial" panose="020B0604020202020204" pitchFamily="34" charset="0"/>
              </a:rPr>
              <a:t>NERO</a:t>
            </a:r>
          </a:p>
          <a:p>
            <a:r>
              <a:rPr lang="en-US" altLang="ko-KR" sz="2400" b="1" dirty="0" smtClean="0">
                <a:latin typeface="Arial" panose="020B0604020202020204" pitchFamily="34" charset="0"/>
                <a:cs typeface="Arial" panose="020B0604020202020204" pitchFamily="34" charset="0"/>
              </a:rPr>
              <a:t>Group Members:</a:t>
            </a:r>
          </a:p>
          <a:p>
            <a:r>
              <a:rPr lang="tr-TR" sz="2400" dirty="0" smtClean="0">
                <a:latin typeface="Arial" panose="020B0604020202020204" pitchFamily="34" charset="0"/>
                <a:cs typeface="Arial" panose="020B0604020202020204" pitchFamily="34" charset="0"/>
              </a:rPr>
              <a:t>Esra </a:t>
            </a:r>
            <a:r>
              <a:rPr lang="tr-TR" sz="2400" dirty="0">
                <a:latin typeface="Arial" panose="020B0604020202020204" pitchFamily="34" charset="0"/>
                <a:cs typeface="Arial" panose="020B0604020202020204" pitchFamily="34" charset="0"/>
              </a:rPr>
              <a:t>Arı</a:t>
            </a:r>
          </a:p>
          <a:p>
            <a:r>
              <a:rPr lang="tr-TR" sz="2400" dirty="0">
                <a:latin typeface="Arial" panose="020B0604020202020204" pitchFamily="34" charset="0"/>
                <a:cs typeface="Arial" panose="020B0604020202020204" pitchFamily="34" charset="0"/>
              </a:rPr>
              <a:t>İlknur Tezgiden</a:t>
            </a:r>
          </a:p>
          <a:p>
            <a:r>
              <a:rPr lang="tr-TR" sz="2400" dirty="0">
                <a:latin typeface="Arial" panose="020B0604020202020204" pitchFamily="34" charset="0"/>
                <a:cs typeface="Arial" panose="020B0604020202020204" pitchFamily="34" charset="0"/>
              </a:rPr>
              <a:t>Aykut Ülgenalp</a:t>
            </a:r>
          </a:p>
          <a:p>
            <a:r>
              <a:rPr lang="tr-TR" sz="2400" dirty="0">
                <a:latin typeface="Arial" panose="020B0604020202020204" pitchFamily="34" charset="0"/>
                <a:cs typeface="Arial" panose="020B0604020202020204" pitchFamily="34" charset="0"/>
              </a:rPr>
              <a:t>Serap </a:t>
            </a:r>
            <a:r>
              <a:rPr lang="tr-TR" sz="2400" dirty="0" smtClean="0">
                <a:latin typeface="Arial" panose="020B0604020202020204" pitchFamily="34" charset="0"/>
                <a:cs typeface="Arial" panose="020B0604020202020204" pitchFamily="34" charset="0"/>
              </a:rPr>
              <a:t>Konuksal</a:t>
            </a:r>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Dataset: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Bank_Marketing</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hlinkClick r:id="rId3"/>
              </a:rPr>
              <a:t>https://archive.ics.uci.edu/ml/datasets/Bank+Marketing#</a:t>
            </a:r>
            <a:r>
              <a:rPr lang="en-US" sz="2400" dirty="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a:p>
            <a:endParaRPr lang="tr-TR" sz="2400" dirty="0">
              <a:latin typeface="Arial" panose="020B0604020202020204" pitchFamily="34" charset="0"/>
              <a:cs typeface="Arial" panose="020B0604020202020204" pitchFamily="34" charset="0"/>
            </a:endParaRPr>
          </a:p>
          <a:p>
            <a:endParaRPr lang="en-US" altLang="ko-KR" sz="2400" dirty="0" smtClean="0">
              <a:latin typeface="Arial" panose="020B0604020202020204" pitchFamily="34" charset="0"/>
              <a:cs typeface="Arial" panose="020B0604020202020204" pitchFamily="34" charset="0"/>
            </a:endParaRPr>
          </a:p>
          <a:p>
            <a:endParaRPr lang="en-US" altLang="ko-KR" sz="2400" dirty="0" smtClean="0">
              <a:latin typeface="Arial" panose="020B0604020202020204" pitchFamily="34" charset="0"/>
              <a:cs typeface="Arial" panose="020B0604020202020204" pitchFamily="34" charset="0"/>
            </a:endParaRPr>
          </a:p>
          <a:p>
            <a:endParaRPr lang="en-US" altLang="ko-KR" sz="2400" dirty="0">
              <a:solidFill>
                <a:schemeClr val="tx1">
                  <a:lumMod val="75000"/>
                  <a:lumOff val="25000"/>
                </a:schemeClr>
              </a:solidFill>
              <a:latin typeface="Arial" pitchFamily="34" charset="0"/>
              <a:cs typeface="Arial" pitchFamily="34" charset="0"/>
            </a:endParaRPr>
          </a:p>
        </p:txBody>
      </p:sp>
      <p:pic>
        <p:nvPicPr>
          <p:cNvPr id="5" name="Picture 2" descr="logo_en_color.png (572×3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5871" y="6165747"/>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Tree>
    <p:extLst>
      <p:ext uri="{BB962C8B-B14F-4D97-AF65-F5344CB8AC3E}">
        <p14:creationId xmlns:p14="http://schemas.microsoft.com/office/powerpoint/2010/main" val="314991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Roadmap</a:t>
            </a:r>
            <a:endParaRPr lang="ko-KR" altLang="en-US" dirty="0"/>
          </a:p>
        </p:txBody>
      </p:sp>
      <p:pic>
        <p:nvPicPr>
          <p:cNvPr id="5"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grpSp>
        <p:nvGrpSpPr>
          <p:cNvPr id="3" name="Group 2"/>
          <p:cNvGrpSpPr/>
          <p:nvPr/>
        </p:nvGrpSpPr>
        <p:grpSpPr>
          <a:xfrm>
            <a:off x="568520" y="1807752"/>
            <a:ext cx="8107406" cy="3881847"/>
            <a:chOff x="1117150" y="1807753"/>
            <a:chExt cx="6923776" cy="3315122"/>
          </a:xfrm>
        </p:grpSpPr>
        <p:sp>
          <p:nvSpPr>
            <p:cNvPr id="61" name="Rectangle 13"/>
            <p:cNvSpPr/>
            <p:nvPr/>
          </p:nvSpPr>
          <p:spPr>
            <a:xfrm rot="12799996">
              <a:off x="6122600" y="2973039"/>
              <a:ext cx="1224381" cy="1402772"/>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rgbClr val="3C8A2E">
                <a:lumMod val="60000"/>
                <a:lumOff val="40000"/>
              </a:srgbClr>
            </a:solidFill>
            <a:ln w="12700" cap="flat" cmpd="sng" algn="ctr">
              <a:noFill/>
              <a:prstDash val="solid"/>
            </a:ln>
            <a:effectLst/>
          </p:spPr>
          <p:txBody>
            <a:bodyPr lIns="36000" tIns="36000" rIns="3600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rgbClr val="313131"/>
                </a:solidFill>
                <a:effectLst/>
                <a:uLnTx/>
                <a:uFillTx/>
                <a:latin typeface="Arial"/>
                <a:ea typeface="+mn-ea"/>
                <a:cs typeface="+mn-cs"/>
              </a:endParaRPr>
            </a:p>
          </p:txBody>
        </p:sp>
        <p:sp>
          <p:nvSpPr>
            <p:cNvPr id="62" name="Rectangle 13"/>
            <p:cNvSpPr/>
            <p:nvPr/>
          </p:nvSpPr>
          <p:spPr>
            <a:xfrm rot="9073758">
              <a:off x="4397447" y="2983584"/>
              <a:ext cx="1224381" cy="1402772"/>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rgbClr val="00A1DE"/>
            </a:solidFill>
            <a:ln w="12700" cap="flat" cmpd="sng" algn="ctr">
              <a:noFill/>
              <a:prstDash val="solid"/>
            </a:ln>
            <a:effectLst/>
          </p:spPr>
          <p:txBody>
            <a:bodyPr lIns="36000" tIns="36000" rIns="3600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rgbClr val="313131"/>
                </a:solidFill>
                <a:effectLst/>
                <a:uLnTx/>
                <a:uFillTx/>
                <a:latin typeface="Arial"/>
                <a:ea typeface="+mn-ea"/>
                <a:cs typeface="+mn-cs"/>
              </a:endParaRPr>
            </a:p>
          </p:txBody>
        </p:sp>
        <p:sp>
          <p:nvSpPr>
            <p:cNvPr id="63" name="Rectangle 13"/>
            <p:cNvSpPr/>
            <p:nvPr/>
          </p:nvSpPr>
          <p:spPr>
            <a:xfrm rot="2024838">
              <a:off x="2482388" y="2807785"/>
              <a:ext cx="1611666" cy="1659646"/>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rgbClr val="B4B4B4"/>
            </a:solidFill>
            <a:ln w="12700" cap="flat" cmpd="sng" algn="ctr">
              <a:noFill/>
              <a:prstDash val="solid"/>
            </a:ln>
            <a:effectLst/>
          </p:spPr>
          <p:txBody>
            <a:bodyPr lIns="36000" tIns="36000" rIns="36000" bIns="360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rgbClr val="313131"/>
                </a:solidFill>
                <a:effectLst/>
                <a:uLnTx/>
                <a:uFillTx/>
                <a:latin typeface="Arial"/>
                <a:ea typeface="+mn-ea"/>
                <a:cs typeface="+mn-cs"/>
              </a:endParaRPr>
            </a:p>
          </p:txBody>
        </p:sp>
        <p:sp>
          <p:nvSpPr>
            <p:cNvPr id="64" name="Oval 63"/>
            <p:cNvSpPr>
              <a:spLocks noChangeAspect="1"/>
            </p:cNvSpPr>
            <p:nvPr/>
          </p:nvSpPr>
          <p:spPr>
            <a:xfrm rot="21372311">
              <a:off x="5010469" y="2293104"/>
              <a:ext cx="1748174" cy="1747304"/>
            </a:xfrm>
            <a:prstGeom prst="ellipse">
              <a:avLst/>
            </a:prstGeom>
            <a:solidFill>
              <a:srgbClr val="002776"/>
            </a:solidFill>
            <a:ln w="19050" cap="flat" cmpd="sng" algn="ctr">
              <a:solidFill>
                <a:srgbClr val="FFFFFF"/>
              </a:solidFill>
              <a:prstDash val="solid"/>
            </a:ln>
            <a:effectLst/>
          </p:spPr>
          <p:txBody>
            <a:bodyPr lIns="36000" tIns="36000" rIns="36000" bIns="3600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rgbClr val="313131"/>
                </a:solidFill>
                <a:effectLst/>
                <a:uLnTx/>
                <a:uFillTx/>
                <a:latin typeface="Arial"/>
                <a:ea typeface="+mn-ea"/>
                <a:cs typeface="+mn-cs"/>
              </a:endParaRPr>
            </a:p>
          </p:txBody>
        </p:sp>
        <p:sp>
          <p:nvSpPr>
            <p:cNvPr id="65" name="Oval 64"/>
            <p:cNvSpPr/>
            <p:nvPr/>
          </p:nvSpPr>
          <p:spPr>
            <a:xfrm>
              <a:off x="1117150" y="1807753"/>
              <a:ext cx="2241396" cy="2241396"/>
            </a:xfrm>
            <a:prstGeom prst="ellipse">
              <a:avLst/>
            </a:prstGeom>
            <a:solidFill>
              <a:srgbClr val="313131"/>
            </a:solidFill>
            <a:ln w="19050" cap="flat" cmpd="sng" algn="ctr">
              <a:solidFill>
                <a:sysClr val="window" lastClr="FFFFFF"/>
              </a:solidFill>
              <a:prstDash val="solid"/>
            </a:ln>
            <a:effectLst/>
          </p:spPr>
          <p:txBody>
            <a:bodyPr lIns="36000" tIns="36000" rIns="36000" bIns="3600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rgbClr val="313131"/>
                </a:solidFill>
                <a:effectLst/>
                <a:uLnTx/>
                <a:uFillTx/>
                <a:latin typeface="Arial"/>
                <a:ea typeface="+mn-ea"/>
                <a:cs typeface="+mn-cs"/>
              </a:endParaRPr>
            </a:p>
          </p:txBody>
        </p:sp>
        <p:sp>
          <p:nvSpPr>
            <p:cNvPr id="66" name="Oval 65"/>
            <p:cNvSpPr>
              <a:spLocks noChangeAspect="1"/>
            </p:cNvSpPr>
            <p:nvPr/>
          </p:nvSpPr>
          <p:spPr>
            <a:xfrm>
              <a:off x="3171910" y="3166756"/>
              <a:ext cx="1957093" cy="1956119"/>
            </a:xfrm>
            <a:prstGeom prst="ellipse">
              <a:avLst/>
            </a:prstGeom>
            <a:solidFill>
              <a:srgbClr val="8C8C8C"/>
            </a:solidFill>
            <a:ln w="19050" cap="flat" cmpd="sng" algn="ctr">
              <a:solidFill>
                <a:srgbClr val="FFFFFF"/>
              </a:solidFill>
              <a:prstDash val="solid"/>
            </a:ln>
            <a:effectLst/>
          </p:spPr>
          <p:txBody>
            <a:bodyPr lIns="36000" tIns="36000" rIns="36000" bIns="3600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rgbClr val="313131"/>
                </a:solidFill>
                <a:effectLst/>
                <a:uLnTx/>
                <a:uFillTx/>
                <a:latin typeface="Arial"/>
                <a:ea typeface="+mn-ea"/>
                <a:cs typeface="+mn-cs"/>
              </a:endParaRPr>
            </a:p>
          </p:txBody>
        </p:sp>
        <p:sp>
          <p:nvSpPr>
            <p:cNvPr id="67" name="Oval 66"/>
            <p:cNvSpPr>
              <a:spLocks noChangeAspect="1"/>
            </p:cNvSpPr>
            <p:nvPr/>
          </p:nvSpPr>
          <p:spPr>
            <a:xfrm>
              <a:off x="6635541" y="3353877"/>
              <a:ext cx="1405385" cy="1404687"/>
            </a:xfrm>
            <a:prstGeom prst="ellipse">
              <a:avLst/>
            </a:prstGeom>
            <a:solidFill>
              <a:srgbClr val="3C8A2E"/>
            </a:solidFill>
            <a:ln w="19050" cap="flat" cmpd="sng" algn="ctr">
              <a:solidFill>
                <a:srgbClr val="FFFFFF"/>
              </a:solidFill>
              <a:prstDash val="solid"/>
            </a:ln>
            <a:effectLst/>
          </p:spPr>
          <p:txBody>
            <a:bodyPr lIns="36000" tIns="36000" rIns="36000" bIns="3600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rgbClr val="313131"/>
                </a:solidFill>
                <a:effectLst/>
                <a:uLnTx/>
                <a:uFillTx/>
                <a:latin typeface="Arial"/>
                <a:ea typeface="+mn-ea"/>
                <a:cs typeface="+mn-cs"/>
              </a:endParaRPr>
            </a:p>
          </p:txBody>
        </p:sp>
        <p:sp>
          <p:nvSpPr>
            <p:cNvPr id="68" name="Rectangle 67"/>
            <p:cNvSpPr/>
            <p:nvPr/>
          </p:nvSpPr>
          <p:spPr>
            <a:xfrm>
              <a:off x="1710348" y="2181173"/>
              <a:ext cx="1504144" cy="1400383"/>
            </a:xfrm>
            <a:prstGeom prst="rect">
              <a:avLst/>
            </a:prstGeom>
          </p:spPr>
          <p:txBody>
            <a:bodyPr wrap="square" lIns="0" tIns="0" rIns="0" bIns="0">
              <a:spAutoFit/>
            </a:bodyPr>
            <a:lstStyle/>
            <a:p>
              <a:r>
                <a:rPr lang="en-US" sz="1400" b="1" dirty="0" smtClean="0">
                  <a:solidFill>
                    <a:srgbClr val="FFFFFF"/>
                  </a:solidFill>
                  <a:latin typeface="Arial"/>
                </a:rPr>
                <a:t>Explore Data</a:t>
              </a:r>
            </a:p>
            <a:p>
              <a:endParaRPr lang="en-US" sz="1100" dirty="0">
                <a:solidFill>
                  <a:srgbClr val="FFFFFF"/>
                </a:solidFill>
                <a:latin typeface="Arial"/>
              </a:endParaRPr>
            </a:p>
            <a:p>
              <a:pPr marL="171450" indent="-171450">
                <a:buFont typeface="Arial" panose="020B0604020202020204" pitchFamily="34" charset="0"/>
                <a:buChar char="•"/>
              </a:pPr>
              <a:r>
                <a:rPr lang="en-US" sz="1100" dirty="0" smtClean="0">
                  <a:solidFill>
                    <a:srgbClr val="FFFFFF"/>
                  </a:solidFill>
                  <a:latin typeface="Arial"/>
                </a:rPr>
                <a:t>Understand content of dataset</a:t>
              </a:r>
            </a:p>
            <a:p>
              <a:pPr marL="171450" indent="-171450">
                <a:buFont typeface="Arial" panose="020B0604020202020204" pitchFamily="34" charset="0"/>
                <a:buChar char="•"/>
              </a:pPr>
              <a:r>
                <a:rPr lang="en-US" sz="1100" dirty="0" smtClean="0">
                  <a:solidFill>
                    <a:srgbClr val="FFFFFF"/>
                  </a:solidFill>
                  <a:latin typeface="Arial"/>
                </a:rPr>
                <a:t>Do basic descriptive analysis</a:t>
              </a:r>
            </a:p>
            <a:p>
              <a:pPr marL="171450" indent="-171450">
                <a:buFont typeface="Arial" panose="020B0604020202020204" pitchFamily="34" charset="0"/>
                <a:buChar char="•"/>
              </a:pPr>
              <a:r>
                <a:rPr lang="en-US" sz="1100" dirty="0" smtClean="0">
                  <a:solidFill>
                    <a:srgbClr val="FFFFFF"/>
                  </a:solidFill>
                  <a:latin typeface="Arial"/>
                </a:rPr>
                <a:t>Prepare bivariate, univariate analysis</a:t>
              </a:r>
            </a:p>
          </p:txBody>
        </p:sp>
        <p:sp>
          <p:nvSpPr>
            <p:cNvPr id="69" name="TextBox 68"/>
            <p:cNvSpPr txBox="1"/>
            <p:nvPr/>
          </p:nvSpPr>
          <p:spPr>
            <a:xfrm>
              <a:off x="1224544" y="2368188"/>
              <a:ext cx="631825" cy="1088366"/>
            </a:xfrm>
            <a:prstGeom prst="rect">
              <a:avLst/>
            </a:prstGeom>
            <a:noFill/>
          </p:spPr>
          <p:txBody>
            <a:bodyPr wrap="square" lIns="36000" tIns="36000" rIns="36000" bIns="36000" rtlCol="0">
              <a:spAutoFit/>
            </a:bodyPr>
            <a:lstStyle/>
            <a:p>
              <a:r>
                <a:rPr lang="en-US" sz="6600" dirty="0" smtClean="0">
                  <a:solidFill>
                    <a:srgbClr val="FFFFFF"/>
                  </a:solidFill>
                  <a:latin typeface="Arial"/>
                </a:rPr>
                <a:t>1</a:t>
              </a:r>
            </a:p>
          </p:txBody>
        </p:sp>
        <p:cxnSp>
          <p:nvCxnSpPr>
            <p:cNvPr id="70" name="Straight Connector 69"/>
            <p:cNvCxnSpPr/>
            <p:nvPr/>
          </p:nvCxnSpPr>
          <p:spPr>
            <a:xfrm>
              <a:off x="1677690" y="2237169"/>
              <a:ext cx="0" cy="1449276"/>
            </a:xfrm>
            <a:prstGeom prst="line">
              <a:avLst/>
            </a:prstGeom>
            <a:noFill/>
            <a:ln w="6350" cap="flat" cmpd="sng" algn="ctr">
              <a:solidFill>
                <a:srgbClr val="FFFFFF"/>
              </a:solidFill>
              <a:prstDash val="solid"/>
              <a:headEnd type="none"/>
              <a:tailEnd type="none"/>
            </a:ln>
            <a:effectLst/>
          </p:spPr>
        </p:cxnSp>
        <p:sp>
          <p:nvSpPr>
            <p:cNvPr id="71" name="Rectangle 70"/>
            <p:cNvSpPr/>
            <p:nvPr/>
          </p:nvSpPr>
          <p:spPr>
            <a:xfrm>
              <a:off x="3878851" y="3482430"/>
              <a:ext cx="1056241" cy="1425924"/>
            </a:xfrm>
            <a:prstGeom prst="rect">
              <a:avLst/>
            </a:prstGeom>
          </p:spPr>
          <p:txBody>
            <a:bodyPr wrap="square" lIns="0" tIns="0" rIns="0" bIns="0">
              <a:spAutoFit/>
            </a:bodyPr>
            <a:lstStyle/>
            <a:p>
              <a:r>
                <a:rPr lang="en-US" sz="1400" b="1" dirty="0" smtClean="0">
                  <a:solidFill>
                    <a:srgbClr val="FFFFFF"/>
                  </a:solidFill>
                  <a:latin typeface="Arial"/>
                </a:rPr>
                <a:t>Clean Data</a:t>
              </a:r>
            </a:p>
            <a:p>
              <a:endParaRPr lang="en-US" sz="1050" dirty="0" smtClean="0">
                <a:solidFill>
                  <a:srgbClr val="FFFFFF"/>
                </a:solidFill>
                <a:latin typeface="Arial"/>
              </a:endParaRPr>
            </a:p>
            <a:p>
              <a:pPr marL="171450" indent="-171450">
                <a:buFont typeface="Arial" panose="020B0604020202020204" pitchFamily="34" charset="0"/>
                <a:buChar char="•"/>
              </a:pPr>
              <a:r>
                <a:rPr lang="en-US" sz="1050" dirty="0">
                  <a:solidFill>
                    <a:srgbClr val="FFFFFF"/>
                  </a:solidFill>
                  <a:latin typeface="Arial"/>
                </a:rPr>
                <a:t>Do variable reduction</a:t>
              </a:r>
            </a:p>
            <a:p>
              <a:pPr marL="171450" indent="-171450">
                <a:buFont typeface="Arial" panose="020B0604020202020204" pitchFamily="34" charset="0"/>
                <a:buChar char="•"/>
              </a:pPr>
              <a:r>
                <a:rPr lang="en-US" sz="1050" dirty="0" smtClean="0">
                  <a:solidFill>
                    <a:srgbClr val="FFFFFF"/>
                  </a:solidFill>
                  <a:latin typeface="Arial"/>
                </a:rPr>
                <a:t>Decide how you treat outliers</a:t>
              </a:r>
            </a:p>
            <a:p>
              <a:pPr marL="171450" indent="-171450">
                <a:buFont typeface="Arial" panose="020B0604020202020204" pitchFamily="34" charset="0"/>
                <a:buChar char="•"/>
              </a:pPr>
              <a:r>
                <a:rPr lang="en-US" sz="1050" dirty="0" smtClean="0">
                  <a:solidFill>
                    <a:srgbClr val="FFFFFF"/>
                  </a:solidFill>
                  <a:latin typeface="Arial"/>
                </a:rPr>
                <a:t>Do data transformation</a:t>
              </a:r>
            </a:p>
            <a:p>
              <a:pPr marL="171450" indent="-171450">
                <a:buFont typeface="Arial" panose="020B0604020202020204" pitchFamily="34" charset="0"/>
                <a:buChar char="•"/>
              </a:pPr>
              <a:endParaRPr lang="en-US" sz="1050" dirty="0" smtClean="0">
                <a:solidFill>
                  <a:srgbClr val="FFFFFF"/>
                </a:solidFill>
                <a:latin typeface="Arial"/>
              </a:endParaRPr>
            </a:p>
            <a:p>
              <a:pPr marL="171450" indent="-171450">
                <a:buFont typeface="Arial" panose="020B0604020202020204" pitchFamily="34" charset="0"/>
                <a:buChar char="•"/>
              </a:pPr>
              <a:endParaRPr lang="en-US" sz="1050" dirty="0" smtClean="0">
                <a:solidFill>
                  <a:srgbClr val="FFFFFF"/>
                </a:solidFill>
                <a:latin typeface="Arial"/>
              </a:endParaRPr>
            </a:p>
          </p:txBody>
        </p:sp>
        <p:sp>
          <p:nvSpPr>
            <p:cNvPr id="72" name="TextBox 71"/>
            <p:cNvSpPr txBox="1"/>
            <p:nvPr/>
          </p:nvSpPr>
          <p:spPr>
            <a:xfrm>
              <a:off x="3277506" y="3611392"/>
              <a:ext cx="631825" cy="1088366"/>
            </a:xfrm>
            <a:prstGeom prst="rect">
              <a:avLst/>
            </a:prstGeom>
            <a:noFill/>
          </p:spPr>
          <p:txBody>
            <a:bodyPr wrap="square" lIns="36000" tIns="36000" rIns="36000" bIns="36000" rtlCol="0">
              <a:spAutoFit/>
            </a:bodyPr>
            <a:lstStyle/>
            <a:p>
              <a:r>
                <a:rPr lang="en-US" sz="6600" dirty="0" smtClean="0">
                  <a:solidFill>
                    <a:srgbClr val="FFFFFF"/>
                  </a:solidFill>
                  <a:latin typeface="Arial"/>
                </a:rPr>
                <a:t>2</a:t>
              </a:r>
            </a:p>
          </p:txBody>
        </p:sp>
        <p:cxnSp>
          <p:nvCxnSpPr>
            <p:cNvPr id="73" name="Straight Connector 72"/>
            <p:cNvCxnSpPr/>
            <p:nvPr/>
          </p:nvCxnSpPr>
          <p:spPr>
            <a:xfrm>
              <a:off x="3806852" y="3480373"/>
              <a:ext cx="0" cy="1449276"/>
            </a:xfrm>
            <a:prstGeom prst="line">
              <a:avLst/>
            </a:prstGeom>
            <a:noFill/>
            <a:ln w="6350" cap="flat" cmpd="sng" algn="ctr">
              <a:solidFill>
                <a:srgbClr val="FFFFFF"/>
              </a:solidFill>
              <a:prstDash val="solid"/>
              <a:headEnd type="none"/>
              <a:tailEnd type="none"/>
            </a:ln>
            <a:effectLst/>
          </p:spPr>
        </p:cxnSp>
        <p:sp>
          <p:nvSpPr>
            <p:cNvPr id="74" name="Rectangle 73"/>
            <p:cNvSpPr/>
            <p:nvPr/>
          </p:nvSpPr>
          <p:spPr>
            <a:xfrm>
              <a:off x="5690986" y="2505266"/>
              <a:ext cx="871368" cy="1439066"/>
            </a:xfrm>
            <a:prstGeom prst="rect">
              <a:avLst/>
            </a:prstGeom>
          </p:spPr>
          <p:txBody>
            <a:bodyPr wrap="square" lIns="0" tIns="0" rIns="0" bIns="0">
              <a:spAutoFit/>
            </a:bodyPr>
            <a:lstStyle/>
            <a:p>
              <a:r>
                <a:rPr lang="en-US" sz="1200" b="1" dirty="0" smtClean="0">
                  <a:solidFill>
                    <a:srgbClr val="FFFFFF"/>
                  </a:solidFill>
                  <a:latin typeface="Arial"/>
                </a:rPr>
                <a:t>Predictive Analysis</a:t>
              </a:r>
            </a:p>
            <a:p>
              <a:pPr marL="171450" indent="-171450">
                <a:buFont typeface="Arial" panose="020B0604020202020204" pitchFamily="34" charset="0"/>
                <a:buChar char="•"/>
              </a:pPr>
              <a:r>
                <a:rPr lang="en-US" sz="1050" dirty="0" smtClean="0">
                  <a:solidFill>
                    <a:srgbClr val="FFFFFF"/>
                  </a:solidFill>
                  <a:latin typeface="Arial"/>
                </a:rPr>
                <a:t>Decide predictive </a:t>
              </a:r>
              <a:r>
                <a:rPr lang="en-US" sz="1050" dirty="0" err="1" smtClean="0">
                  <a:solidFill>
                    <a:srgbClr val="FFFFFF"/>
                  </a:solidFill>
                  <a:latin typeface="Arial"/>
                </a:rPr>
                <a:t>modellig</a:t>
              </a:r>
              <a:r>
                <a:rPr lang="en-US" sz="1050" dirty="0" smtClean="0">
                  <a:solidFill>
                    <a:srgbClr val="FFFFFF"/>
                  </a:solidFill>
                  <a:latin typeface="Arial"/>
                </a:rPr>
                <a:t> technique</a:t>
              </a:r>
            </a:p>
            <a:p>
              <a:pPr marL="171450" indent="-171450">
                <a:buFont typeface="Arial" panose="020B0604020202020204" pitchFamily="34" charset="0"/>
                <a:buChar char="•"/>
              </a:pPr>
              <a:r>
                <a:rPr lang="en-US" sz="1050" dirty="0" smtClean="0">
                  <a:solidFill>
                    <a:srgbClr val="FFFFFF"/>
                  </a:solidFill>
                  <a:latin typeface="Arial"/>
                </a:rPr>
                <a:t>Interpret result</a:t>
              </a:r>
            </a:p>
            <a:p>
              <a:pPr marL="171450" indent="-171450">
                <a:buFont typeface="Arial" panose="020B0604020202020204" pitchFamily="34" charset="0"/>
                <a:buChar char="•"/>
              </a:pPr>
              <a:endParaRPr lang="en-US" sz="1050" b="1" dirty="0">
                <a:solidFill>
                  <a:srgbClr val="FFFFFF"/>
                </a:solidFill>
                <a:latin typeface="Arial"/>
              </a:endParaRPr>
            </a:p>
            <a:p>
              <a:endParaRPr lang="en-US" sz="1200" b="1" dirty="0">
                <a:solidFill>
                  <a:srgbClr val="FFFFFF"/>
                </a:solidFill>
                <a:latin typeface="Arial"/>
              </a:endParaRPr>
            </a:p>
          </p:txBody>
        </p:sp>
        <p:sp>
          <p:nvSpPr>
            <p:cNvPr id="75" name="TextBox 74"/>
            <p:cNvSpPr txBox="1"/>
            <p:nvPr/>
          </p:nvSpPr>
          <p:spPr>
            <a:xfrm>
              <a:off x="5097260" y="2619350"/>
              <a:ext cx="631825" cy="1088366"/>
            </a:xfrm>
            <a:prstGeom prst="rect">
              <a:avLst/>
            </a:prstGeom>
            <a:noFill/>
          </p:spPr>
          <p:txBody>
            <a:bodyPr wrap="square" lIns="36000" tIns="36000" rIns="36000" bIns="36000" rtlCol="0">
              <a:spAutoFit/>
            </a:bodyPr>
            <a:lstStyle/>
            <a:p>
              <a:r>
                <a:rPr lang="en-US" sz="6600" dirty="0" smtClean="0">
                  <a:solidFill>
                    <a:srgbClr val="FFFFFF"/>
                  </a:solidFill>
                  <a:latin typeface="Arial"/>
                </a:rPr>
                <a:t>3</a:t>
              </a:r>
            </a:p>
          </p:txBody>
        </p:sp>
        <p:cxnSp>
          <p:nvCxnSpPr>
            <p:cNvPr id="76" name="Straight Connector 75"/>
            <p:cNvCxnSpPr/>
            <p:nvPr/>
          </p:nvCxnSpPr>
          <p:spPr>
            <a:xfrm>
              <a:off x="5626606" y="2488331"/>
              <a:ext cx="0" cy="1449276"/>
            </a:xfrm>
            <a:prstGeom prst="line">
              <a:avLst/>
            </a:prstGeom>
            <a:noFill/>
            <a:ln w="6350" cap="flat" cmpd="sng" algn="ctr">
              <a:solidFill>
                <a:srgbClr val="FFFFFF"/>
              </a:solidFill>
              <a:prstDash val="solid"/>
              <a:headEnd type="none"/>
              <a:tailEnd type="none"/>
            </a:ln>
            <a:effectLst/>
          </p:spPr>
        </p:cxnSp>
        <p:sp>
          <p:nvSpPr>
            <p:cNvPr id="77" name="Rectangle 76"/>
            <p:cNvSpPr/>
            <p:nvPr/>
          </p:nvSpPr>
          <p:spPr>
            <a:xfrm>
              <a:off x="7249583" y="3661950"/>
              <a:ext cx="791343" cy="923330"/>
            </a:xfrm>
            <a:prstGeom prst="rect">
              <a:avLst/>
            </a:prstGeom>
          </p:spPr>
          <p:txBody>
            <a:bodyPr wrap="square" lIns="0" tIns="0" rIns="0" bIns="0">
              <a:spAutoFit/>
            </a:bodyPr>
            <a:lstStyle/>
            <a:p>
              <a:pPr>
                <a:spcAft>
                  <a:spcPts val="600"/>
                </a:spcAft>
              </a:pPr>
              <a:r>
                <a:rPr lang="en-US" sz="1400" b="1" dirty="0" smtClean="0">
                  <a:solidFill>
                    <a:srgbClr val="FFFFFF"/>
                  </a:solidFill>
                  <a:latin typeface="Arial"/>
                </a:rPr>
                <a:t>Further Analysis</a:t>
              </a:r>
            </a:p>
            <a:p>
              <a:pPr marL="171450" indent="-171450">
                <a:spcAft>
                  <a:spcPts val="600"/>
                </a:spcAft>
                <a:buFont typeface="Arial" panose="020B0604020202020204" pitchFamily="34" charset="0"/>
                <a:buChar char="•"/>
              </a:pPr>
              <a:r>
                <a:rPr lang="en-US" sz="1100" dirty="0" err="1" smtClean="0">
                  <a:solidFill>
                    <a:srgbClr val="FFFFFF"/>
                  </a:solidFill>
                  <a:latin typeface="Arial"/>
                </a:rPr>
                <a:t>Clustring</a:t>
              </a:r>
              <a:endParaRPr lang="en-US" sz="1100" dirty="0">
                <a:solidFill>
                  <a:srgbClr val="FFFFFF"/>
                </a:solidFill>
                <a:latin typeface="Arial"/>
              </a:endParaRPr>
            </a:p>
            <a:p>
              <a:pPr marL="171450" indent="-171450">
                <a:spcAft>
                  <a:spcPts val="600"/>
                </a:spcAft>
                <a:buFont typeface="Arial" panose="020B0604020202020204" pitchFamily="34" charset="0"/>
                <a:buChar char="•"/>
              </a:pPr>
              <a:endParaRPr lang="en-US" sz="1100" dirty="0">
                <a:solidFill>
                  <a:srgbClr val="FFFFFF"/>
                </a:solidFill>
                <a:latin typeface="Arial"/>
              </a:endParaRPr>
            </a:p>
          </p:txBody>
        </p:sp>
        <p:sp>
          <p:nvSpPr>
            <p:cNvPr id="78" name="TextBox 77"/>
            <p:cNvSpPr txBox="1"/>
            <p:nvPr/>
          </p:nvSpPr>
          <p:spPr>
            <a:xfrm>
              <a:off x="6682473" y="3535446"/>
              <a:ext cx="631825" cy="903700"/>
            </a:xfrm>
            <a:prstGeom prst="rect">
              <a:avLst/>
            </a:prstGeom>
            <a:noFill/>
          </p:spPr>
          <p:txBody>
            <a:bodyPr wrap="square" lIns="36000" tIns="36000" rIns="36000" bIns="36000" rtlCol="0">
              <a:spAutoFit/>
            </a:bodyPr>
            <a:lstStyle/>
            <a:p>
              <a:r>
                <a:rPr lang="en-US" sz="5400" dirty="0" smtClean="0">
                  <a:solidFill>
                    <a:srgbClr val="FFFFFF"/>
                  </a:solidFill>
                  <a:latin typeface="Arial"/>
                </a:rPr>
                <a:t>4</a:t>
              </a:r>
            </a:p>
          </p:txBody>
        </p:sp>
        <p:cxnSp>
          <p:nvCxnSpPr>
            <p:cNvPr id="79" name="Straight Connector 78"/>
            <p:cNvCxnSpPr/>
            <p:nvPr/>
          </p:nvCxnSpPr>
          <p:spPr>
            <a:xfrm>
              <a:off x="7158143" y="3551272"/>
              <a:ext cx="0" cy="971461"/>
            </a:xfrm>
            <a:prstGeom prst="line">
              <a:avLst/>
            </a:prstGeom>
            <a:noFill/>
            <a:ln w="6350" cap="flat" cmpd="sng" algn="ctr">
              <a:solidFill>
                <a:srgbClr val="FFFFFF"/>
              </a:solidFill>
              <a:prstDash val="solid"/>
              <a:headEnd type="none"/>
              <a:tailEnd type="none"/>
            </a:ln>
            <a:effectLst/>
          </p:spPr>
        </p:cxnSp>
      </p:grpSp>
    </p:spTree>
    <p:extLst>
      <p:ext uri="{BB962C8B-B14F-4D97-AF65-F5344CB8AC3E}">
        <p14:creationId xmlns:p14="http://schemas.microsoft.com/office/powerpoint/2010/main" val="13642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Explore Data /</a:t>
            </a:r>
            <a:endParaRPr lang="ko-KR" altLang="en-US" sz="2400"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24" name="Content Placeholder 5"/>
          <p:cNvSpPr>
            <a:spLocks noGrp="1"/>
          </p:cNvSpPr>
          <p:nvPr>
            <p:ph idx="1"/>
          </p:nvPr>
        </p:nvSpPr>
        <p:spPr>
          <a:xfrm>
            <a:off x="646520" y="1265685"/>
            <a:ext cx="8229600" cy="3073401"/>
          </a:xfrm>
        </p:spPr>
        <p:txBody>
          <a:bodyPr anchor="t">
            <a:noAutofit/>
          </a:bodyPr>
          <a:lstStyle/>
          <a:p>
            <a:r>
              <a:rPr lang="en-US" altLang="ko-KR" sz="1600" dirty="0">
                <a:latin typeface="Arial" pitchFamily="34" charset="0"/>
                <a:cs typeface="Arial" pitchFamily="34" charset="0"/>
              </a:rPr>
              <a:t>The data is related with direct marketing campaigns (phone calls) of a Portuguese banking institution. </a:t>
            </a:r>
            <a:r>
              <a:rPr lang="en-US" altLang="ko-KR" sz="1600" dirty="0" smtClean="0">
                <a:latin typeface="Arial" pitchFamily="34" charset="0"/>
                <a:cs typeface="Arial" pitchFamily="34" charset="0"/>
              </a:rPr>
              <a:t>Dataset includes 21 variables, detailed at below:</a:t>
            </a:r>
          </a:p>
          <a:p>
            <a:endParaRPr lang="en-US" altLang="ko-KR" sz="1600" dirty="0">
              <a:latin typeface="Arial" pitchFamily="34" charset="0"/>
              <a:cs typeface="Arial" pitchFamily="34" charset="0"/>
            </a:endParaRPr>
          </a:p>
          <a:p>
            <a:endParaRPr lang="en-US" altLang="ko-KR" sz="1600" dirty="0">
              <a:latin typeface="Arial" pitchFamily="34" charset="0"/>
              <a:cs typeface="Arial" pitchFamily="34" charset="0"/>
            </a:endParaRPr>
          </a:p>
          <a:p>
            <a:endParaRPr lang="en-US" altLang="ko-KR" sz="1600" dirty="0">
              <a:solidFill>
                <a:schemeClr val="tx1">
                  <a:lumMod val="75000"/>
                  <a:lumOff val="25000"/>
                </a:schemeClr>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47965865"/>
              </p:ext>
            </p:extLst>
          </p:nvPr>
        </p:nvGraphicFramePr>
        <p:xfrm>
          <a:off x="628649" y="2054226"/>
          <a:ext cx="8265343" cy="4320230"/>
        </p:xfrm>
        <a:graphic>
          <a:graphicData uri="http://schemas.openxmlformats.org/drawingml/2006/table">
            <a:tbl>
              <a:tblPr/>
              <a:tblGrid>
                <a:gridCol w="2499222">
                  <a:extLst>
                    <a:ext uri="{9D8B030D-6E8A-4147-A177-3AD203B41FA5}">
                      <a16:colId xmlns:a16="http://schemas.microsoft.com/office/drawing/2014/main" val="2660478491"/>
                    </a:ext>
                  </a:extLst>
                </a:gridCol>
                <a:gridCol w="5766121">
                  <a:extLst>
                    <a:ext uri="{9D8B030D-6E8A-4147-A177-3AD203B41FA5}">
                      <a16:colId xmlns:a16="http://schemas.microsoft.com/office/drawing/2014/main" val="3213558370"/>
                    </a:ext>
                  </a:extLst>
                </a:gridCol>
              </a:tblGrid>
              <a:tr h="174750">
                <a:tc>
                  <a:txBody>
                    <a:bodyPr/>
                    <a:lstStyle/>
                    <a:p>
                      <a:pPr algn="l" fontAlgn="ctr"/>
                      <a:r>
                        <a:rPr lang="en-US" sz="1100" b="1" i="0" u="none" strike="noStrike" dirty="0">
                          <a:solidFill>
                            <a:srgbClr val="FFFFFF"/>
                          </a:solidFill>
                          <a:effectLst/>
                          <a:latin typeface="Calibri" panose="020F0502020204030204" pitchFamily="34" charset="0"/>
                        </a:rPr>
                        <a:t>Variable Name</a:t>
                      </a:r>
                    </a:p>
                  </a:txBody>
                  <a:tcPr marL="6104" marR="6104" marT="6104" marB="0" anchor="ctr">
                    <a:lnL>
                      <a:noFill/>
                    </a:lnL>
                    <a:lnR>
                      <a:noFill/>
                    </a:lnR>
                    <a:lnT>
                      <a:noFill/>
                    </a:lnT>
                    <a:lnB>
                      <a:noFill/>
                    </a:lnB>
                    <a:solidFill>
                      <a:srgbClr val="ED7D31"/>
                    </a:solidFill>
                  </a:tcPr>
                </a:tc>
                <a:tc>
                  <a:txBody>
                    <a:bodyPr/>
                    <a:lstStyle/>
                    <a:p>
                      <a:pPr algn="l" fontAlgn="ctr"/>
                      <a:r>
                        <a:rPr lang="en-US" sz="1100" b="1" i="0" u="none" strike="noStrike">
                          <a:solidFill>
                            <a:srgbClr val="FFFFFF"/>
                          </a:solidFill>
                          <a:effectLst/>
                          <a:latin typeface="Calibri" panose="020F0502020204030204" pitchFamily="34" charset="0"/>
                        </a:rPr>
                        <a:t>Explanation</a:t>
                      </a:r>
                    </a:p>
                  </a:txBody>
                  <a:tcPr marL="6104" marR="6104" marT="6104" marB="0" anchor="ctr">
                    <a:lnL>
                      <a:noFill/>
                    </a:lnL>
                    <a:lnR>
                      <a:noFill/>
                    </a:lnR>
                    <a:lnT>
                      <a:noFill/>
                    </a:lnT>
                    <a:lnB>
                      <a:noFill/>
                    </a:lnB>
                    <a:solidFill>
                      <a:srgbClr val="ED7D31"/>
                    </a:solidFill>
                  </a:tcPr>
                </a:tc>
                <a:extLst>
                  <a:ext uri="{0D108BD9-81ED-4DB2-BD59-A6C34878D82A}">
                    <a16:rowId xmlns:a16="http://schemas.microsoft.com/office/drawing/2014/main" val="2991168028"/>
                  </a:ext>
                </a:extLst>
              </a:tr>
              <a:tr h="146790">
                <a:tc>
                  <a:txBody>
                    <a:bodyPr/>
                    <a:lstStyle/>
                    <a:p>
                      <a:pPr algn="l" fontAlgn="ctr"/>
                      <a:r>
                        <a:rPr lang="en-US" sz="1000" b="0" i="0" u="none" strike="noStrike" dirty="0">
                          <a:solidFill>
                            <a:srgbClr val="000000"/>
                          </a:solidFill>
                          <a:effectLst/>
                          <a:latin typeface="Calibri" panose="020F0502020204030204" pitchFamily="34" charset="0"/>
                        </a:rPr>
                        <a:t> age </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Customer age</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3975492558"/>
                  </a:ext>
                </a:extLst>
              </a:tr>
              <a:tr h="146790">
                <a:tc>
                  <a:txBody>
                    <a:bodyPr/>
                    <a:lstStyle/>
                    <a:p>
                      <a:pPr algn="l" fontAlgn="ctr"/>
                      <a:r>
                        <a:rPr lang="en-US" sz="1000" b="0" i="0" u="none" strike="noStrike" dirty="0">
                          <a:solidFill>
                            <a:srgbClr val="000000"/>
                          </a:solidFill>
                          <a:effectLst/>
                          <a:latin typeface="Calibri" panose="020F0502020204030204" pitchFamily="34" charset="0"/>
                        </a:rPr>
                        <a:t> job </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type of job ( ‘admin.’,‘blue</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1556732431"/>
                  </a:ext>
                </a:extLst>
              </a:tr>
              <a:tr h="146790">
                <a:tc>
                  <a:txBody>
                    <a:bodyPr/>
                    <a:lstStyle/>
                    <a:p>
                      <a:pPr algn="l" fontAlgn="ctr"/>
                      <a:r>
                        <a:rPr lang="en-US" sz="1000" b="0" i="0" u="none" strike="noStrike" dirty="0">
                          <a:solidFill>
                            <a:srgbClr val="000000"/>
                          </a:solidFill>
                          <a:effectLst/>
                          <a:latin typeface="Calibri" panose="020F0502020204030204" pitchFamily="34" charset="0"/>
                        </a:rPr>
                        <a:t> marital </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marital status ( ‘divorced’,‘married’,‘single’,‘unknown’; note</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1222412254"/>
                  </a:ext>
                </a:extLst>
              </a:tr>
              <a:tr h="146790">
                <a:tc>
                  <a:txBody>
                    <a:bodyPr/>
                    <a:lstStyle/>
                    <a:p>
                      <a:pPr algn="l" fontAlgn="ctr"/>
                      <a:r>
                        <a:rPr lang="en-US" sz="1000" b="0" i="0" u="none" strike="noStrike" dirty="0">
                          <a:solidFill>
                            <a:srgbClr val="000000"/>
                          </a:solidFill>
                          <a:effectLst/>
                          <a:latin typeface="Calibri" panose="020F0502020204030204" pitchFamily="34" charset="0"/>
                        </a:rPr>
                        <a:t> education</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education status</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3387040917"/>
                  </a:ext>
                </a:extLst>
              </a:tr>
              <a:tr h="146790">
                <a:tc>
                  <a:txBody>
                    <a:bodyPr/>
                    <a:lstStyle/>
                    <a:p>
                      <a:pPr algn="l" fontAlgn="ctr"/>
                      <a:r>
                        <a:rPr lang="en-US" sz="1000" b="0" i="0" u="none" strike="noStrike" dirty="0">
                          <a:solidFill>
                            <a:srgbClr val="000000"/>
                          </a:solidFill>
                          <a:effectLst/>
                          <a:latin typeface="Calibri" panose="020F0502020204030204" pitchFamily="34" charset="0"/>
                        </a:rPr>
                        <a:t> default</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has credit in default? (‘no’,‘yes’,‘unknown’)</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947719564"/>
                  </a:ext>
                </a:extLst>
              </a:tr>
              <a:tr h="146790">
                <a:tc>
                  <a:txBody>
                    <a:bodyPr/>
                    <a:lstStyle/>
                    <a:p>
                      <a:pPr algn="l" fontAlgn="ctr"/>
                      <a:r>
                        <a:rPr lang="en-US" sz="1000" b="0" i="0" u="none" strike="noStrike" dirty="0">
                          <a:solidFill>
                            <a:srgbClr val="000000"/>
                          </a:solidFill>
                          <a:effectLst/>
                          <a:latin typeface="Calibri" panose="020F0502020204030204" pitchFamily="34" charset="0"/>
                        </a:rPr>
                        <a:t> housing</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has housing loan? ( ‘no’,‘yes’,‘unknown’)</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1008945553"/>
                  </a:ext>
                </a:extLst>
              </a:tr>
              <a:tr h="146790">
                <a:tc>
                  <a:txBody>
                    <a:bodyPr/>
                    <a:lstStyle/>
                    <a:p>
                      <a:pPr algn="l" fontAlgn="ctr"/>
                      <a:r>
                        <a:rPr lang="en-US" sz="1000" b="0" i="0" u="none" strike="noStrike" dirty="0">
                          <a:solidFill>
                            <a:srgbClr val="000000"/>
                          </a:solidFill>
                          <a:effectLst/>
                          <a:latin typeface="Calibri" panose="020F0502020204030204" pitchFamily="34" charset="0"/>
                        </a:rPr>
                        <a:t> loan</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has personal loan? ( ‘no’,‘yes’,‘unknown’)</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1614038182"/>
                  </a:ext>
                </a:extLst>
              </a:tr>
              <a:tr h="146790">
                <a:tc>
                  <a:txBody>
                    <a:bodyPr/>
                    <a:lstStyle/>
                    <a:p>
                      <a:pPr algn="l" fontAlgn="ctr"/>
                      <a:r>
                        <a:rPr lang="en-US" sz="1050" b="1" i="0" u="none" strike="noStrike" dirty="0">
                          <a:solidFill>
                            <a:srgbClr val="000000"/>
                          </a:solidFill>
                          <a:effectLst/>
                          <a:latin typeface="Calibri" panose="020F0502020204030204" pitchFamily="34" charset="0"/>
                        </a:rPr>
                        <a:t>Related with the last contact of the </a:t>
                      </a:r>
                      <a:r>
                        <a:rPr lang="en-US" sz="1050" b="1" i="0" u="none" strike="noStrike" dirty="0" smtClean="0">
                          <a:solidFill>
                            <a:srgbClr val="000000"/>
                          </a:solidFill>
                          <a:effectLst/>
                          <a:latin typeface="Calibri" panose="020F0502020204030204" pitchFamily="34" charset="0"/>
                        </a:rPr>
                        <a:t>current</a:t>
                      </a:r>
                      <a:endParaRPr lang="en-US" sz="1050" b="1" i="0" u="none" strike="noStrike" dirty="0">
                        <a:solidFill>
                          <a:srgbClr val="000000"/>
                        </a:solidFill>
                        <a:effectLst/>
                        <a:latin typeface="Calibri" panose="020F0502020204030204" pitchFamily="34" charset="0"/>
                      </a:endParaRPr>
                    </a:p>
                  </a:txBody>
                  <a:tcPr marL="6104" marR="6104" marT="6104" marB="0" anchor="ctr">
                    <a:lnL>
                      <a:noFill/>
                    </a:lnL>
                    <a:lnR>
                      <a:noFill/>
                    </a:lnR>
                    <a:lnT>
                      <a:noFill/>
                    </a:lnT>
                    <a:lnB>
                      <a:noFill/>
                    </a:lnB>
                  </a:tcPr>
                </a:tc>
                <a:tc>
                  <a:txBody>
                    <a:bodyPr/>
                    <a:lstStyle/>
                    <a:p>
                      <a:pPr algn="l" fontAlgn="ctr"/>
                      <a:r>
                        <a:rPr lang="en-US" sz="1000" b="1" i="0" u="none" strike="noStrike" dirty="0" smtClean="0">
                          <a:solidFill>
                            <a:srgbClr val="000000"/>
                          </a:solidFill>
                          <a:effectLst/>
                          <a:latin typeface="Calibri" panose="020F0502020204030204" pitchFamily="34" charset="0"/>
                        </a:rPr>
                        <a:t>campaign:</a:t>
                      </a:r>
                    </a:p>
                  </a:txBody>
                  <a:tcPr marL="6104" marR="6104" marT="6104" marB="0" anchor="ctr">
                    <a:lnL>
                      <a:noFill/>
                    </a:lnL>
                    <a:lnR>
                      <a:noFill/>
                    </a:lnR>
                    <a:lnT>
                      <a:noFill/>
                    </a:lnT>
                    <a:lnB>
                      <a:noFill/>
                    </a:lnB>
                  </a:tcPr>
                </a:tc>
                <a:extLst>
                  <a:ext uri="{0D108BD9-81ED-4DB2-BD59-A6C34878D82A}">
                    <a16:rowId xmlns:a16="http://schemas.microsoft.com/office/drawing/2014/main" val="874055581"/>
                  </a:ext>
                </a:extLst>
              </a:tr>
              <a:tr h="146790">
                <a:tc>
                  <a:txBody>
                    <a:bodyPr/>
                    <a:lstStyle/>
                    <a:p>
                      <a:pPr algn="l" fontAlgn="ctr"/>
                      <a:r>
                        <a:rPr lang="en-US" sz="1000" b="0" i="0" u="none" strike="noStrike" dirty="0">
                          <a:solidFill>
                            <a:srgbClr val="000000"/>
                          </a:solidFill>
                          <a:effectLst/>
                          <a:latin typeface="Calibri" panose="020F0502020204030204" pitchFamily="34" charset="0"/>
                        </a:rPr>
                        <a:t> contact</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contact communication type (‘cellular’,‘telephone’)</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82386513"/>
                  </a:ext>
                </a:extLst>
              </a:tr>
              <a:tr h="146790">
                <a:tc>
                  <a:txBody>
                    <a:bodyPr/>
                    <a:lstStyle/>
                    <a:p>
                      <a:pPr algn="l" fontAlgn="ctr"/>
                      <a:r>
                        <a:rPr lang="en-US" sz="1000" b="0" i="0" u="none" strike="noStrike" dirty="0">
                          <a:solidFill>
                            <a:srgbClr val="000000"/>
                          </a:solidFill>
                          <a:effectLst/>
                          <a:latin typeface="Calibri" panose="020F0502020204030204" pitchFamily="34" charset="0"/>
                        </a:rPr>
                        <a:t> month</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last contact month of year ( ‘jan’, ‘feb’, ‘mar’, …, ‘nov’, ‘dec’)</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3478320274"/>
                  </a:ext>
                </a:extLst>
              </a:tr>
              <a:tr h="146790">
                <a:tc>
                  <a:txBody>
                    <a:bodyPr/>
                    <a:lstStyle/>
                    <a:p>
                      <a:pPr algn="l" fontAlgn="ctr"/>
                      <a:r>
                        <a:rPr lang="en-US" sz="1000" b="0" i="0" u="none" strike="noStrike">
                          <a:solidFill>
                            <a:srgbClr val="000000"/>
                          </a:solidFill>
                          <a:effectLst/>
                          <a:latin typeface="Calibri" panose="020F0502020204030204" pitchFamily="34" charset="0"/>
                        </a:rPr>
                        <a:t> day_of_week</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a:solidFill>
                            <a:srgbClr val="000000"/>
                          </a:solidFill>
                          <a:effectLst/>
                          <a:latin typeface="Calibri" panose="020F0502020204030204" pitchFamily="34" charset="0"/>
                        </a:rPr>
                        <a:t> last contact day of the week (‘mon’,‘tue’,‘wed’,‘thu’,‘fri’)</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3224777071"/>
                  </a:ext>
                </a:extLst>
              </a:tr>
              <a:tr h="146790">
                <a:tc>
                  <a:txBody>
                    <a:bodyPr/>
                    <a:lstStyle/>
                    <a:p>
                      <a:pPr algn="l" fontAlgn="ctr"/>
                      <a:r>
                        <a:rPr lang="en-US" sz="1000" b="0" i="0" u="none" strike="noStrike" dirty="0">
                          <a:solidFill>
                            <a:srgbClr val="000000"/>
                          </a:solidFill>
                          <a:effectLst/>
                          <a:latin typeface="Calibri" panose="020F0502020204030204" pitchFamily="34" charset="0"/>
                        </a:rPr>
                        <a:t> duration</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last contact duration, in seconds (numeric). </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371733033"/>
                  </a:ext>
                </a:extLst>
              </a:tr>
              <a:tr h="146790">
                <a:tc>
                  <a:txBody>
                    <a:bodyPr/>
                    <a:lstStyle/>
                    <a:p>
                      <a:pPr algn="l" fontAlgn="ctr"/>
                      <a:r>
                        <a:rPr lang="en-US" sz="1050" b="1" i="0" u="none" strike="noStrike">
                          <a:solidFill>
                            <a:srgbClr val="000000"/>
                          </a:solidFill>
                          <a:effectLst/>
                          <a:latin typeface="Calibri" panose="020F0502020204030204" pitchFamily="34" charset="0"/>
                        </a:rPr>
                        <a:t>Other attributes:</a:t>
                      </a:r>
                    </a:p>
                  </a:txBody>
                  <a:tcPr marL="6104" marR="6104" marT="6104" marB="0" anchor="ctr">
                    <a:lnL>
                      <a:noFill/>
                    </a:lnL>
                    <a:lnR>
                      <a:noFill/>
                    </a:lnR>
                    <a:lnT>
                      <a:noFill/>
                    </a:lnT>
                    <a:lnB>
                      <a:noFill/>
                    </a:lnB>
                  </a:tcPr>
                </a:tc>
                <a:tc>
                  <a:txBody>
                    <a:bodyPr/>
                    <a:lstStyle/>
                    <a:p>
                      <a:pPr algn="l" fontAlgn="ctr"/>
                      <a:endParaRPr lang="en-US" sz="1000" b="1" i="0" u="none" strike="noStrike" dirty="0">
                        <a:solidFill>
                          <a:srgbClr val="000000"/>
                        </a:solidFill>
                        <a:effectLst/>
                        <a:latin typeface="Calibri" panose="020F0502020204030204" pitchFamily="34" charset="0"/>
                      </a:endParaRPr>
                    </a:p>
                  </a:txBody>
                  <a:tcPr marL="6104" marR="6104" marT="6104" marB="0" anchor="ctr">
                    <a:lnL>
                      <a:noFill/>
                    </a:lnL>
                    <a:lnR>
                      <a:noFill/>
                    </a:lnR>
                    <a:lnT>
                      <a:noFill/>
                    </a:lnT>
                    <a:lnB>
                      <a:noFill/>
                    </a:lnB>
                  </a:tcPr>
                </a:tc>
                <a:extLst>
                  <a:ext uri="{0D108BD9-81ED-4DB2-BD59-A6C34878D82A}">
                    <a16:rowId xmlns:a16="http://schemas.microsoft.com/office/drawing/2014/main" val="1916531659"/>
                  </a:ext>
                </a:extLst>
              </a:tr>
              <a:tr h="139801">
                <a:tc>
                  <a:txBody>
                    <a:bodyPr/>
                    <a:lstStyle/>
                    <a:p>
                      <a:pPr algn="l" fontAlgn="ctr"/>
                      <a:r>
                        <a:rPr lang="en-US" sz="1000" b="0" i="0" u="none" strike="noStrike">
                          <a:solidFill>
                            <a:srgbClr val="000000"/>
                          </a:solidFill>
                          <a:effectLst/>
                          <a:latin typeface="Calibri" panose="020F0502020204030204" pitchFamily="34" charset="0"/>
                        </a:rPr>
                        <a:t> campaign</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number of contacts performed during this campaign and for this client ( includes last contact)</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760267173"/>
                  </a:ext>
                </a:extLst>
              </a:tr>
              <a:tr h="146790">
                <a:tc>
                  <a:txBody>
                    <a:bodyPr/>
                    <a:lstStyle/>
                    <a:p>
                      <a:pPr algn="l" fontAlgn="ctr"/>
                      <a:r>
                        <a:rPr lang="en-US" sz="1000" b="0" i="0" u="none" strike="noStrike">
                          <a:solidFill>
                            <a:srgbClr val="000000"/>
                          </a:solidFill>
                          <a:effectLst/>
                          <a:latin typeface="Calibri" panose="020F0502020204030204" pitchFamily="34" charset="0"/>
                        </a:rPr>
                        <a:t> pdays</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number of days that passed by after the client was last contacted from a previous campaign ( 999 means client was not previously contacted)</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2614645024"/>
                  </a:ext>
                </a:extLst>
              </a:tr>
              <a:tr h="146790">
                <a:tc>
                  <a:txBody>
                    <a:bodyPr/>
                    <a:lstStyle/>
                    <a:p>
                      <a:pPr algn="l" fontAlgn="ctr"/>
                      <a:r>
                        <a:rPr lang="en-US" sz="1000" b="0" i="0" u="none" strike="noStrike">
                          <a:solidFill>
                            <a:srgbClr val="000000"/>
                          </a:solidFill>
                          <a:effectLst/>
                          <a:latin typeface="Calibri" panose="020F0502020204030204" pitchFamily="34" charset="0"/>
                        </a:rPr>
                        <a:t> previous</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number of contacts performed before this campaign and for this client</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2569602257"/>
                  </a:ext>
                </a:extLst>
              </a:tr>
              <a:tr h="139801">
                <a:tc>
                  <a:txBody>
                    <a:bodyPr/>
                    <a:lstStyle/>
                    <a:p>
                      <a:pPr algn="l" fontAlgn="ctr"/>
                      <a:r>
                        <a:rPr lang="en-US" sz="1000" b="0" i="0" u="none" strike="noStrike">
                          <a:solidFill>
                            <a:srgbClr val="000000"/>
                          </a:solidFill>
                          <a:effectLst/>
                          <a:latin typeface="Calibri" panose="020F0502020204030204" pitchFamily="34" charset="0"/>
                        </a:rPr>
                        <a:t> poutcome</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outcome of the previous marketing campaign ( ‘</a:t>
                      </a:r>
                      <a:r>
                        <a:rPr lang="en-US" sz="1000" b="0" i="0" u="none" strike="noStrike" dirty="0" err="1">
                          <a:solidFill>
                            <a:srgbClr val="000000"/>
                          </a:solidFill>
                          <a:effectLst/>
                          <a:latin typeface="Calibri" panose="020F0502020204030204" pitchFamily="34" charset="0"/>
                        </a:rPr>
                        <a:t>failure’,‘nonexistent’,‘success</a:t>
                      </a:r>
                      <a:r>
                        <a:rPr lang="en-US" sz="1000" b="0" i="0" u="none" strike="noStrike" dirty="0">
                          <a:solidFill>
                            <a:srgbClr val="000000"/>
                          </a:solidFill>
                          <a:effectLst/>
                          <a:latin typeface="Calibri" panose="020F0502020204030204" pitchFamily="34" charset="0"/>
                        </a:rPr>
                        <a:t>’)</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3537432525"/>
                  </a:ext>
                </a:extLst>
              </a:tr>
              <a:tr h="146790">
                <a:tc>
                  <a:txBody>
                    <a:bodyPr/>
                    <a:lstStyle/>
                    <a:p>
                      <a:pPr algn="l" fontAlgn="ctr"/>
                      <a:r>
                        <a:rPr lang="en-US" sz="1050" b="1" i="0" u="none" strike="noStrike">
                          <a:solidFill>
                            <a:srgbClr val="000000"/>
                          </a:solidFill>
                          <a:effectLst/>
                          <a:latin typeface="Calibri" panose="020F0502020204030204" pitchFamily="34" charset="0"/>
                        </a:rPr>
                        <a:t>Social and economic context attributes:</a:t>
                      </a:r>
                    </a:p>
                  </a:txBody>
                  <a:tcPr marL="6104" marR="6104" marT="6104" marB="0" anchor="ctr">
                    <a:lnL>
                      <a:noFill/>
                    </a:lnL>
                    <a:lnR>
                      <a:noFill/>
                    </a:lnR>
                    <a:lnT>
                      <a:noFill/>
                    </a:lnT>
                    <a:lnB>
                      <a:noFill/>
                    </a:lnB>
                  </a:tcPr>
                </a:tc>
                <a:tc>
                  <a:txBody>
                    <a:bodyPr/>
                    <a:lstStyle/>
                    <a:p>
                      <a:pPr algn="l" fontAlgn="ctr"/>
                      <a:endParaRPr lang="en-US" sz="1000" b="1" i="0" u="none" strike="noStrike" dirty="0">
                        <a:solidFill>
                          <a:srgbClr val="000000"/>
                        </a:solidFill>
                        <a:effectLst/>
                        <a:latin typeface="Calibri" panose="020F0502020204030204" pitchFamily="34" charset="0"/>
                      </a:endParaRPr>
                    </a:p>
                  </a:txBody>
                  <a:tcPr marL="6104" marR="6104" marT="6104" marB="0" anchor="ctr">
                    <a:lnL>
                      <a:noFill/>
                    </a:lnL>
                    <a:lnR>
                      <a:noFill/>
                    </a:lnR>
                    <a:lnT>
                      <a:noFill/>
                    </a:lnT>
                    <a:lnB>
                      <a:noFill/>
                    </a:lnB>
                  </a:tcPr>
                </a:tc>
                <a:extLst>
                  <a:ext uri="{0D108BD9-81ED-4DB2-BD59-A6C34878D82A}">
                    <a16:rowId xmlns:a16="http://schemas.microsoft.com/office/drawing/2014/main" val="1005145174"/>
                  </a:ext>
                </a:extLst>
              </a:tr>
              <a:tr h="146790">
                <a:tc>
                  <a:txBody>
                    <a:bodyPr/>
                    <a:lstStyle/>
                    <a:p>
                      <a:pPr algn="l" fontAlgn="ctr"/>
                      <a:r>
                        <a:rPr lang="en-US" sz="1000" b="0" i="0" u="none" strike="noStrike">
                          <a:solidFill>
                            <a:srgbClr val="000000"/>
                          </a:solidFill>
                          <a:effectLst/>
                          <a:latin typeface="Calibri" panose="020F0502020204030204" pitchFamily="34" charset="0"/>
                        </a:rPr>
                        <a:t> emp.var.rate</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employment variation rate </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880066818"/>
                  </a:ext>
                </a:extLst>
              </a:tr>
              <a:tr h="146790">
                <a:tc>
                  <a:txBody>
                    <a:bodyPr/>
                    <a:lstStyle/>
                    <a:p>
                      <a:pPr algn="l" fontAlgn="ctr"/>
                      <a:r>
                        <a:rPr lang="en-US" sz="1000" b="0" i="0" u="none" strike="noStrike">
                          <a:solidFill>
                            <a:srgbClr val="000000"/>
                          </a:solidFill>
                          <a:effectLst/>
                          <a:latin typeface="Calibri" panose="020F0502020204030204" pitchFamily="34" charset="0"/>
                        </a:rPr>
                        <a:t> cons.price.idx</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consumer price index </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2620831589"/>
                  </a:ext>
                </a:extLst>
              </a:tr>
              <a:tr h="146790">
                <a:tc>
                  <a:txBody>
                    <a:bodyPr/>
                    <a:lstStyle/>
                    <a:p>
                      <a:pPr algn="l" fontAlgn="ctr"/>
                      <a:r>
                        <a:rPr lang="en-US" sz="1000" b="0" i="0" u="none" strike="noStrike">
                          <a:solidFill>
                            <a:srgbClr val="000000"/>
                          </a:solidFill>
                          <a:effectLst/>
                          <a:latin typeface="Calibri" panose="020F0502020204030204" pitchFamily="34" charset="0"/>
                        </a:rPr>
                        <a:t> cons.conf.idx</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consumer confidence index </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1714601356"/>
                  </a:ext>
                </a:extLst>
              </a:tr>
              <a:tr h="146790">
                <a:tc>
                  <a:txBody>
                    <a:bodyPr/>
                    <a:lstStyle/>
                    <a:p>
                      <a:pPr algn="l" fontAlgn="ctr"/>
                      <a:r>
                        <a:rPr lang="en-US" sz="1000" b="0" i="0" u="none" strike="noStrike">
                          <a:solidFill>
                            <a:srgbClr val="000000"/>
                          </a:solidFill>
                          <a:effectLst/>
                          <a:latin typeface="Calibri" panose="020F0502020204030204" pitchFamily="34" charset="0"/>
                        </a:rPr>
                        <a:t> euribor3m</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euribor</a:t>
                      </a:r>
                      <a:r>
                        <a:rPr lang="en-US" sz="1000" b="0" i="0" u="none" strike="noStrike" dirty="0">
                          <a:solidFill>
                            <a:srgbClr val="000000"/>
                          </a:solidFill>
                          <a:effectLst/>
                          <a:latin typeface="Calibri" panose="020F0502020204030204" pitchFamily="34" charset="0"/>
                        </a:rPr>
                        <a:t> 3 month rate </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3781992730"/>
                  </a:ext>
                </a:extLst>
              </a:tr>
              <a:tr h="146790">
                <a:tc>
                  <a:txBody>
                    <a:bodyPr/>
                    <a:lstStyle/>
                    <a:p>
                      <a:pPr algn="l" fontAlgn="ctr"/>
                      <a:r>
                        <a:rPr lang="en-US" sz="1000" b="0" i="0" u="none" strike="noStrike">
                          <a:solidFill>
                            <a:srgbClr val="000000"/>
                          </a:solidFill>
                          <a:effectLst/>
                          <a:latin typeface="Calibri" panose="020F0502020204030204" pitchFamily="34" charset="0"/>
                        </a:rPr>
                        <a:t> nr.employed</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 number of employees </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2197117089"/>
                  </a:ext>
                </a:extLst>
              </a:tr>
              <a:tr h="146790">
                <a:tc>
                  <a:txBody>
                    <a:bodyPr/>
                    <a:lstStyle/>
                    <a:p>
                      <a:pPr algn="l" fontAlgn="ctr"/>
                      <a:r>
                        <a:rPr lang="en-US" sz="1050" b="1" i="0" u="none" strike="noStrike">
                          <a:solidFill>
                            <a:srgbClr val="000000"/>
                          </a:solidFill>
                          <a:effectLst/>
                          <a:latin typeface="Calibri" panose="020F0502020204030204" pitchFamily="34" charset="0"/>
                        </a:rPr>
                        <a:t>Output variable (desired target):</a:t>
                      </a:r>
                    </a:p>
                  </a:txBody>
                  <a:tcPr marL="6104" marR="6104" marT="6104" marB="0" anchor="ctr">
                    <a:lnL>
                      <a:noFill/>
                    </a:lnL>
                    <a:lnR>
                      <a:noFill/>
                    </a:lnR>
                    <a:lnT>
                      <a:noFill/>
                    </a:lnT>
                    <a:lnB>
                      <a:noFill/>
                    </a:lnB>
                  </a:tcPr>
                </a:tc>
                <a:tc>
                  <a:txBody>
                    <a:bodyPr/>
                    <a:lstStyle/>
                    <a:p>
                      <a:pPr algn="l" fontAlgn="ctr"/>
                      <a:endParaRPr lang="en-US" sz="1000" b="1" i="0" u="none" strike="noStrike" dirty="0">
                        <a:solidFill>
                          <a:srgbClr val="000000"/>
                        </a:solidFill>
                        <a:effectLst/>
                        <a:latin typeface="Calibri" panose="020F0502020204030204" pitchFamily="34" charset="0"/>
                      </a:endParaRPr>
                    </a:p>
                  </a:txBody>
                  <a:tcPr marL="6104" marR="6104" marT="6104" marB="0" anchor="ctr">
                    <a:lnL>
                      <a:noFill/>
                    </a:lnL>
                    <a:lnR>
                      <a:noFill/>
                    </a:lnR>
                    <a:lnT>
                      <a:noFill/>
                    </a:lnT>
                    <a:lnB>
                      <a:noFill/>
                    </a:lnB>
                  </a:tcPr>
                </a:tc>
                <a:extLst>
                  <a:ext uri="{0D108BD9-81ED-4DB2-BD59-A6C34878D82A}">
                    <a16:rowId xmlns:a16="http://schemas.microsoft.com/office/drawing/2014/main" val="1651891353"/>
                  </a:ext>
                </a:extLst>
              </a:tr>
              <a:tr h="146790">
                <a:tc>
                  <a:txBody>
                    <a:bodyPr/>
                    <a:lstStyle/>
                    <a:p>
                      <a:pPr algn="l" fontAlgn="ctr"/>
                      <a:r>
                        <a:rPr lang="en-US" sz="1000" b="0" i="0" u="none" strike="noStrike">
                          <a:solidFill>
                            <a:srgbClr val="000000"/>
                          </a:solidFill>
                          <a:effectLst/>
                          <a:latin typeface="Calibri" panose="020F0502020204030204" pitchFamily="34" charset="0"/>
                        </a:rPr>
                        <a:t> y </a:t>
                      </a:r>
                    </a:p>
                  </a:txBody>
                  <a:tcPr marL="6104" marR="6104" marT="6104" marB="0" anchor="ctr">
                    <a:lnL>
                      <a:noFill/>
                    </a:lnL>
                    <a:lnR>
                      <a:noFill/>
                    </a:lnR>
                    <a:lnT>
                      <a:noFill/>
                    </a:lnT>
                    <a:lnB>
                      <a:noFill/>
                    </a:lnB>
                    <a:solidFill>
                      <a:srgbClr val="FFF2CC"/>
                    </a:solidFill>
                  </a:tcPr>
                </a:tc>
                <a:tc>
                  <a:txBody>
                    <a:bodyPr/>
                    <a:lstStyle/>
                    <a:p>
                      <a:pPr algn="l" fontAlgn="ctr"/>
                      <a:r>
                        <a:rPr lang="en-US" sz="1000" b="0" i="0" u="none" strike="noStrike" dirty="0">
                          <a:solidFill>
                            <a:srgbClr val="000000"/>
                          </a:solidFill>
                          <a:effectLst/>
                          <a:latin typeface="Calibri" panose="020F0502020204030204" pitchFamily="34" charset="0"/>
                        </a:rPr>
                        <a:t>Has the client subscribed a term deposit? (binary: ‘</a:t>
                      </a:r>
                      <a:r>
                        <a:rPr lang="en-US" sz="1000" b="0" i="0" u="none" strike="noStrike" dirty="0" err="1">
                          <a:solidFill>
                            <a:srgbClr val="000000"/>
                          </a:solidFill>
                          <a:effectLst/>
                          <a:latin typeface="Calibri" panose="020F0502020204030204" pitchFamily="34" charset="0"/>
                        </a:rPr>
                        <a:t>yes’,‘no</a:t>
                      </a:r>
                      <a:r>
                        <a:rPr lang="en-US" sz="1000" b="0" i="0" u="none" strike="noStrike" dirty="0">
                          <a:solidFill>
                            <a:srgbClr val="000000"/>
                          </a:solidFill>
                          <a:effectLst/>
                          <a:latin typeface="Calibri" panose="020F0502020204030204" pitchFamily="34" charset="0"/>
                        </a:rPr>
                        <a:t>’)</a:t>
                      </a:r>
                    </a:p>
                  </a:txBody>
                  <a:tcPr marL="6104" marR="6104" marT="6104" marB="0" anchor="ctr">
                    <a:lnL>
                      <a:noFill/>
                    </a:lnL>
                    <a:lnR>
                      <a:noFill/>
                    </a:lnR>
                    <a:lnT>
                      <a:noFill/>
                    </a:lnT>
                    <a:lnB>
                      <a:noFill/>
                    </a:lnB>
                    <a:solidFill>
                      <a:srgbClr val="FFF2CC"/>
                    </a:solidFill>
                  </a:tcPr>
                </a:tc>
                <a:extLst>
                  <a:ext uri="{0D108BD9-81ED-4DB2-BD59-A6C34878D82A}">
                    <a16:rowId xmlns:a16="http://schemas.microsoft.com/office/drawing/2014/main" val="3349234286"/>
                  </a:ext>
                </a:extLst>
              </a:tr>
            </a:tbl>
          </a:graphicData>
        </a:graphic>
      </p:graphicFrame>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78852" y="89870"/>
            <a:ext cx="3315331" cy="830997"/>
          </a:xfrm>
          <a:prstGeom prst="rect">
            <a:avLst/>
          </a:prstGeom>
        </p:spPr>
        <p:txBody>
          <a:bodyPr wrap="none">
            <a:spAutoFit/>
          </a:bodyPr>
          <a:lstStyle/>
          <a:p>
            <a:r>
              <a:rPr lang="en-US" altLang="ko-KR" sz="2400" b="1" dirty="0">
                <a:solidFill>
                  <a:prstClr val="black">
                    <a:lumMod val="75000"/>
                    <a:lumOff val="25000"/>
                  </a:prstClr>
                </a:solidFill>
                <a:latin typeface="Arial" pitchFamily="34" charset="0"/>
                <a:cs typeface="Arial" pitchFamily="34" charset="0"/>
              </a:rPr>
              <a:t>Content of </a:t>
            </a:r>
            <a:r>
              <a:rPr lang="en-US" altLang="ko-KR" sz="2400" b="1" dirty="0" smtClean="0">
                <a:solidFill>
                  <a:prstClr val="black">
                    <a:lumMod val="75000"/>
                    <a:lumOff val="25000"/>
                  </a:prstClr>
                </a:solidFill>
                <a:latin typeface="Arial" pitchFamily="34" charset="0"/>
                <a:cs typeface="Arial" pitchFamily="34" charset="0"/>
              </a:rPr>
              <a:t>dataset</a:t>
            </a:r>
          </a:p>
          <a:p>
            <a:r>
              <a:rPr lang="en-US" sz="2400" b="1" dirty="0" smtClean="0">
                <a:solidFill>
                  <a:prstClr val="black">
                    <a:lumMod val="75000"/>
                    <a:lumOff val="25000"/>
                  </a:prstClr>
                </a:solidFill>
                <a:latin typeface="Arial" pitchFamily="34" charset="0"/>
                <a:cs typeface="Arial" pitchFamily="34" charset="0"/>
              </a:rPr>
              <a:t>Understand variables</a:t>
            </a:r>
            <a:endParaRPr lang="en-US" dirty="0"/>
          </a:p>
        </p:txBody>
      </p:sp>
    </p:spTree>
    <p:extLst>
      <p:ext uri="{BB962C8B-B14F-4D97-AF65-F5344CB8AC3E}">
        <p14:creationId xmlns:p14="http://schemas.microsoft.com/office/powerpoint/2010/main" val="188315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Explore Data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78852" y="89870"/>
            <a:ext cx="3620005"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Descriptive Summary Statistics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76116225"/>
              </p:ext>
            </p:extLst>
          </p:nvPr>
        </p:nvGraphicFramePr>
        <p:xfrm>
          <a:off x="522514" y="1451428"/>
          <a:ext cx="8229607" cy="5279364"/>
        </p:xfrm>
        <a:graphic>
          <a:graphicData uri="http://schemas.openxmlformats.org/drawingml/2006/table">
            <a:tbl>
              <a:tblPr/>
              <a:tblGrid>
                <a:gridCol w="538543">
                  <a:extLst>
                    <a:ext uri="{9D8B030D-6E8A-4147-A177-3AD203B41FA5}">
                      <a16:colId xmlns:a16="http://schemas.microsoft.com/office/drawing/2014/main" val="20000"/>
                    </a:ext>
                  </a:extLst>
                </a:gridCol>
                <a:gridCol w="589030">
                  <a:extLst>
                    <a:ext uri="{9D8B030D-6E8A-4147-A177-3AD203B41FA5}">
                      <a16:colId xmlns:a16="http://schemas.microsoft.com/office/drawing/2014/main" val="20001"/>
                    </a:ext>
                  </a:extLst>
                </a:gridCol>
                <a:gridCol w="538543">
                  <a:extLst>
                    <a:ext uri="{9D8B030D-6E8A-4147-A177-3AD203B41FA5}">
                      <a16:colId xmlns:a16="http://schemas.microsoft.com/office/drawing/2014/main" val="20002"/>
                    </a:ext>
                  </a:extLst>
                </a:gridCol>
                <a:gridCol w="538543">
                  <a:extLst>
                    <a:ext uri="{9D8B030D-6E8A-4147-A177-3AD203B41FA5}">
                      <a16:colId xmlns:a16="http://schemas.microsoft.com/office/drawing/2014/main" val="20003"/>
                    </a:ext>
                  </a:extLst>
                </a:gridCol>
                <a:gridCol w="639518">
                  <a:extLst>
                    <a:ext uri="{9D8B030D-6E8A-4147-A177-3AD203B41FA5}">
                      <a16:colId xmlns:a16="http://schemas.microsoft.com/office/drawing/2014/main" val="20004"/>
                    </a:ext>
                  </a:extLst>
                </a:gridCol>
                <a:gridCol w="538543">
                  <a:extLst>
                    <a:ext uri="{9D8B030D-6E8A-4147-A177-3AD203B41FA5}">
                      <a16:colId xmlns:a16="http://schemas.microsoft.com/office/drawing/2014/main" val="20005"/>
                    </a:ext>
                  </a:extLst>
                </a:gridCol>
                <a:gridCol w="538543">
                  <a:extLst>
                    <a:ext uri="{9D8B030D-6E8A-4147-A177-3AD203B41FA5}">
                      <a16:colId xmlns:a16="http://schemas.microsoft.com/office/drawing/2014/main" val="20006"/>
                    </a:ext>
                  </a:extLst>
                </a:gridCol>
                <a:gridCol w="538543">
                  <a:extLst>
                    <a:ext uri="{9D8B030D-6E8A-4147-A177-3AD203B41FA5}">
                      <a16:colId xmlns:a16="http://schemas.microsoft.com/office/drawing/2014/main" val="20007"/>
                    </a:ext>
                  </a:extLst>
                </a:gridCol>
                <a:gridCol w="538543">
                  <a:extLst>
                    <a:ext uri="{9D8B030D-6E8A-4147-A177-3AD203B41FA5}">
                      <a16:colId xmlns:a16="http://schemas.microsoft.com/office/drawing/2014/main" val="20008"/>
                    </a:ext>
                  </a:extLst>
                </a:gridCol>
                <a:gridCol w="538543">
                  <a:extLst>
                    <a:ext uri="{9D8B030D-6E8A-4147-A177-3AD203B41FA5}">
                      <a16:colId xmlns:a16="http://schemas.microsoft.com/office/drawing/2014/main" val="20009"/>
                    </a:ext>
                  </a:extLst>
                </a:gridCol>
                <a:gridCol w="538543">
                  <a:extLst>
                    <a:ext uri="{9D8B030D-6E8A-4147-A177-3AD203B41FA5}">
                      <a16:colId xmlns:a16="http://schemas.microsoft.com/office/drawing/2014/main" val="20010"/>
                    </a:ext>
                  </a:extLst>
                </a:gridCol>
                <a:gridCol w="538543">
                  <a:extLst>
                    <a:ext uri="{9D8B030D-6E8A-4147-A177-3AD203B41FA5}">
                      <a16:colId xmlns:a16="http://schemas.microsoft.com/office/drawing/2014/main" val="20011"/>
                    </a:ext>
                  </a:extLst>
                </a:gridCol>
                <a:gridCol w="538543">
                  <a:extLst>
                    <a:ext uri="{9D8B030D-6E8A-4147-A177-3AD203B41FA5}">
                      <a16:colId xmlns:a16="http://schemas.microsoft.com/office/drawing/2014/main" val="20012"/>
                    </a:ext>
                  </a:extLst>
                </a:gridCol>
                <a:gridCol w="538543">
                  <a:extLst>
                    <a:ext uri="{9D8B030D-6E8A-4147-A177-3AD203B41FA5}">
                      <a16:colId xmlns:a16="http://schemas.microsoft.com/office/drawing/2014/main" val="20013"/>
                    </a:ext>
                  </a:extLst>
                </a:gridCol>
                <a:gridCol w="538543">
                  <a:extLst>
                    <a:ext uri="{9D8B030D-6E8A-4147-A177-3AD203B41FA5}">
                      <a16:colId xmlns:a16="http://schemas.microsoft.com/office/drawing/2014/main" val="20014"/>
                    </a:ext>
                  </a:extLst>
                </a:gridCol>
              </a:tblGrid>
              <a:tr h="145249">
                <a:tc gridSpan="14">
                  <a:txBody>
                    <a:bodyPr/>
                    <a:lstStyle/>
                    <a:p>
                      <a:pPr algn="l" fontAlgn="b"/>
                      <a:r>
                        <a:rPr lang="en-US" sz="900" b="0" i="0" u="none" strike="noStrike" dirty="0">
                          <a:solidFill>
                            <a:srgbClr val="000000"/>
                          </a:solidFill>
                          <a:latin typeface="Lucida Console"/>
                        </a:rPr>
                        <a:t>  age                 job            marital                    education        default         housing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0"/>
                  </a:ext>
                </a:extLst>
              </a:tr>
              <a:tr h="0">
                <a:tc gridSpan="14">
                  <a:txBody>
                    <a:bodyPr/>
                    <a:lstStyle/>
                    <a:p>
                      <a:pPr algn="l" fontAlgn="b"/>
                      <a:r>
                        <a:rPr lang="en-US" sz="900" b="0" i="0" u="none" strike="noStrike" dirty="0">
                          <a:solidFill>
                            <a:srgbClr val="000000"/>
                          </a:solidFill>
                          <a:latin typeface="Lucida Console"/>
                        </a:rPr>
                        <a:t> Min.   :17.00   admin.     :10422   divorced: 4612   </a:t>
                      </a:r>
                      <a:r>
                        <a:rPr lang="en-US" sz="900" b="0" i="0" u="none" strike="noStrike" dirty="0" err="1">
                          <a:solidFill>
                            <a:srgbClr val="000000"/>
                          </a:solidFill>
                          <a:latin typeface="Lucida Console"/>
                        </a:rPr>
                        <a:t>university.degree</a:t>
                      </a:r>
                      <a:r>
                        <a:rPr lang="en-US" sz="900" b="0" i="0" u="none" strike="noStrike" dirty="0">
                          <a:solidFill>
                            <a:srgbClr val="000000"/>
                          </a:solidFill>
                          <a:latin typeface="Lucida Console"/>
                        </a:rPr>
                        <a:t>  :12168   no     :32588   no     :18622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1"/>
                  </a:ext>
                </a:extLst>
              </a:tr>
              <a:tr h="145249">
                <a:tc gridSpan="14">
                  <a:txBody>
                    <a:bodyPr/>
                    <a:lstStyle/>
                    <a:p>
                      <a:pPr algn="l" fontAlgn="b"/>
                      <a:r>
                        <a:rPr lang="en-US" sz="900" b="0" i="0" u="none" strike="noStrike">
                          <a:solidFill>
                            <a:srgbClr val="000000"/>
                          </a:solidFill>
                          <a:latin typeface="Lucida Console"/>
                        </a:rPr>
                        <a:t> 1st Qu.:32.00   blue-collar: 9254   married :24928   high.school        : 9515   unknown: 8597   unknown:  990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2"/>
                  </a:ext>
                </a:extLst>
              </a:tr>
              <a:tr h="145249">
                <a:tc gridSpan="14">
                  <a:txBody>
                    <a:bodyPr/>
                    <a:lstStyle/>
                    <a:p>
                      <a:pPr algn="l" fontAlgn="b"/>
                      <a:r>
                        <a:rPr lang="en-US" sz="900" b="0" i="0" u="none" strike="noStrike">
                          <a:solidFill>
                            <a:srgbClr val="000000"/>
                          </a:solidFill>
                          <a:latin typeface="Lucida Console"/>
                        </a:rPr>
                        <a:t> Median :38.00   technician : 6743   single  :11568   basic.9y           : 6045   yes    :    3   yes    :21576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3"/>
                  </a:ext>
                </a:extLst>
              </a:tr>
              <a:tr h="145249">
                <a:tc gridSpan="14">
                  <a:txBody>
                    <a:bodyPr/>
                    <a:lstStyle/>
                    <a:p>
                      <a:pPr algn="l" fontAlgn="b"/>
                      <a:r>
                        <a:rPr lang="en-US" sz="900" b="0" i="0" u="none" strike="noStrike" dirty="0">
                          <a:solidFill>
                            <a:srgbClr val="000000"/>
                          </a:solidFill>
                          <a:latin typeface="Lucida Console"/>
                        </a:rPr>
                        <a:t> Mean   :40.02   services   : 3969   unknown :   80   </a:t>
                      </a:r>
                      <a:r>
                        <a:rPr lang="en-US" sz="900" b="0" i="0" u="none" strike="noStrike" dirty="0" err="1">
                          <a:solidFill>
                            <a:srgbClr val="000000"/>
                          </a:solidFill>
                          <a:latin typeface="Lucida Console"/>
                        </a:rPr>
                        <a:t>professional.course</a:t>
                      </a:r>
                      <a:r>
                        <a:rPr lang="en-US" sz="900" b="0" i="0" u="none" strike="noStrike" dirty="0">
                          <a:solidFill>
                            <a:srgbClr val="000000"/>
                          </a:solidFill>
                          <a:latin typeface="Lucida Console"/>
                        </a:rPr>
                        <a:t>: 5243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4"/>
                  </a:ext>
                </a:extLst>
              </a:tr>
              <a:tr h="145249">
                <a:tc gridSpan="14">
                  <a:txBody>
                    <a:bodyPr/>
                    <a:lstStyle/>
                    <a:p>
                      <a:pPr algn="l" fontAlgn="b"/>
                      <a:r>
                        <a:rPr lang="fr-FR" sz="900" b="0" i="0" u="none" strike="noStrike" dirty="0">
                          <a:solidFill>
                            <a:srgbClr val="000000"/>
                          </a:solidFill>
                          <a:latin typeface="Lucida Console"/>
                        </a:rPr>
                        <a:t> 3rd Qu.:47.00   management : 2924                    basic.4y           : 4176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5"/>
                  </a:ext>
                </a:extLst>
              </a:tr>
              <a:tr h="145249">
                <a:tc gridSpan="14">
                  <a:txBody>
                    <a:bodyPr/>
                    <a:lstStyle/>
                    <a:p>
                      <a:pPr algn="l" fontAlgn="b"/>
                      <a:r>
                        <a:rPr lang="en-US" sz="900" b="0" i="0" u="none" strike="noStrike" dirty="0">
                          <a:solidFill>
                            <a:srgbClr val="000000"/>
                          </a:solidFill>
                          <a:latin typeface="Lucida Console"/>
                        </a:rPr>
                        <a:t> Max.   :98.00   retired    : 1720                    basic.6y           : 2292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6"/>
                  </a:ext>
                </a:extLst>
              </a:tr>
              <a:tr h="588258">
                <a:tc>
                  <a:txBody>
                    <a:bodyPr/>
                    <a:lstStyle/>
                    <a:p>
                      <a:pPr algn="l" fontAlgn="b"/>
                      <a:r>
                        <a:rPr lang="tr-TR" sz="900" b="0" i="0" u="none" strike="noStrike">
                          <a:solidFill>
                            <a:srgbClr val="000000"/>
                          </a:solidFill>
                          <a:latin typeface="Lucida Console"/>
                        </a:rPr>
                        <a:t>                 (Other)    : 6156                    (Other)            : 1749                                  </a:t>
                      </a:r>
                    </a:p>
                  </a:txBody>
                  <a:tcPr marL="5959" marR="5959" marT="5959" marB="0" anchor="b">
                    <a:lnL>
                      <a:noFill/>
                    </a:lnL>
                    <a:lnR>
                      <a:noFill/>
                    </a:lnR>
                    <a:lnT>
                      <a:noFill/>
                    </a:lnT>
                    <a:lnB>
                      <a:noFill/>
                    </a:lnB>
                    <a:solidFill>
                      <a:srgbClr val="FFFFFF"/>
                    </a:solidFill>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dirty="0">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dirty="0">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7"/>
                  </a:ext>
                </a:extLst>
              </a:tr>
              <a:tr h="283236">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8"/>
                  </a:ext>
                </a:extLst>
              </a:tr>
              <a:tr h="145249">
                <a:tc gridSpan="14">
                  <a:txBody>
                    <a:bodyPr/>
                    <a:lstStyle/>
                    <a:p>
                      <a:pPr algn="l" fontAlgn="b"/>
                      <a:r>
                        <a:rPr lang="en-US" sz="900" b="0" i="0" u="none" strike="noStrike">
                          <a:solidFill>
                            <a:srgbClr val="000000"/>
                          </a:solidFill>
                          <a:latin typeface="Lucida Console"/>
                        </a:rPr>
                        <a:t>      loan            contact          month       day_of_week    duration         campaign          pdays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09"/>
                  </a:ext>
                </a:extLst>
              </a:tr>
              <a:tr h="145249">
                <a:tc gridSpan="14">
                  <a:txBody>
                    <a:bodyPr/>
                    <a:lstStyle/>
                    <a:p>
                      <a:pPr algn="l" fontAlgn="b"/>
                      <a:r>
                        <a:rPr lang="tr-TR" sz="900" b="0" i="0" u="none" strike="noStrike" dirty="0">
                          <a:solidFill>
                            <a:srgbClr val="000000"/>
                          </a:solidFill>
                          <a:latin typeface="Lucida Console"/>
                        </a:rPr>
                        <a:t> no     :33950   cellular :26144   may    :13769   fri:7827    Min.   :   0.0   Min.   : 1.000   Min.   :  0.0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10"/>
                  </a:ext>
                </a:extLst>
              </a:tr>
              <a:tr h="145249">
                <a:tc gridSpan="14">
                  <a:txBody>
                    <a:bodyPr/>
                    <a:lstStyle/>
                    <a:p>
                      <a:pPr algn="l" fontAlgn="b"/>
                      <a:r>
                        <a:rPr lang="en-US" sz="900" b="0" i="0" u="none" strike="noStrike">
                          <a:solidFill>
                            <a:srgbClr val="000000"/>
                          </a:solidFill>
                          <a:latin typeface="Lucida Console"/>
                        </a:rPr>
                        <a:t> unknown:  990   telephone:15044   jul    : 7174   mon:8514    1st Qu.: 102.0   1st Qu.: 1.000   1st Qu.:999.0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11"/>
                  </a:ext>
                </a:extLst>
              </a:tr>
              <a:tr h="145249">
                <a:tc gridSpan="14">
                  <a:txBody>
                    <a:bodyPr/>
                    <a:lstStyle/>
                    <a:p>
                      <a:pPr algn="l" fontAlgn="b"/>
                      <a:r>
                        <a:rPr lang="tr-TR" sz="900" b="0" i="0" u="none" strike="noStrike" dirty="0">
                          <a:solidFill>
                            <a:srgbClr val="000000"/>
                          </a:solidFill>
                          <a:latin typeface="Lucida Console"/>
                        </a:rPr>
                        <a:t> yes    : 6248                     aug    : 6178   thu:8623    Median : 180.0   Median : 2.000   Median :999.0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12"/>
                  </a:ext>
                </a:extLst>
              </a:tr>
              <a:tr h="145249">
                <a:tc gridSpan="14">
                  <a:txBody>
                    <a:bodyPr/>
                    <a:lstStyle/>
                    <a:p>
                      <a:pPr algn="l" fontAlgn="b"/>
                      <a:r>
                        <a:rPr lang="en-US" sz="900" b="0" i="0" u="none" strike="noStrike" dirty="0">
                          <a:solidFill>
                            <a:srgbClr val="000000"/>
                          </a:solidFill>
                          <a:latin typeface="Lucida Console"/>
                        </a:rPr>
                        <a:t>                                   </a:t>
                      </a:r>
                      <a:r>
                        <a:rPr lang="en-US" sz="900" b="0" i="0" u="none" strike="noStrike" dirty="0" err="1">
                          <a:solidFill>
                            <a:srgbClr val="000000"/>
                          </a:solidFill>
                          <a:latin typeface="Lucida Console"/>
                        </a:rPr>
                        <a:t>jun</a:t>
                      </a:r>
                      <a:r>
                        <a:rPr lang="en-US" sz="900" b="0" i="0" u="none" strike="noStrike" dirty="0">
                          <a:solidFill>
                            <a:srgbClr val="000000"/>
                          </a:solidFill>
                          <a:latin typeface="Lucida Console"/>
                        </a:rPr>
                        <a:t>    : 5318   tue:8090    Mean   : 258.3   Mean   : 2.568   Mean   :962.5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13"/>
                  </a:ext>
                </a:extLst>
              </a:tr>
              <a:tr h="145249">
                <a:tc gridSpan="14">
                  <a:txBody>
                    <a:bodyPr/>
                    <a:lstStyle/>
                    <a:p>
                      <a:pPr algn="l" fontAlgn="b"/>
                      <a:r>
                        <a:rPr lang="tr-TR" sz="900" b="0" i="0" u="none" strike="noStrike" dirty="0">
                          <a:solidFill>
                            <a:srgbClr val="000000"/>
                          </a:solidFill>
                          <a:latin typeface="Lucida Console"/>
                        </a:rPr>
                        <a:t>                                   nov    : 4101   wed:8134    3rd Qu.: 319.0   3rd Qu.: 3.000   3rd Qu.:999.0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dirty="0">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14"/>
                  </a:ext>
                </a:extLst>
              </a:tr>
              <a:tr h="145249">
                <a:tc gridSpan="14">
                  <a:txBody>
                    <a:bodyPr/>
                    <a:lstStyle/>
                    <a:p>
                      <a:pPr algn="l" fontAlgn="b"/>
                      <a:r>
                        <a:rPr lang="fr-FR" sz="900" b="0" i="0" u="none" strike="noStrike">
                          <a:solidFill>
                            <a:srgbClr val="000000"/>
                          </a:solidFill>
                          <a:latin typeface="Lucida Console"/>
                        </a:rPr>
                        <a:t>                                   apr    : 2632               Max.   :4918.0   Max.   :56.000   Max.   :999.0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15"/>
                  </a:ext>
                </a:extLst>
              </a:tr>
              <a:tr h="145249">
                <a:tc gridSpan="14">
                  <a:txBody>
                    <a:bodyPr/>
                    <a:lstStyle/>
                    <a:p>
                      <a:pPr algn="l" fontAlgn="b"/>
                      <a:r>
                        <a:rPr lang="tr-TR" sz="900" b="0" i="0" u="none" strike="noStrike">
                          <a:solidFill>
                            <a:srgbClr val="000000"/>
                          </a:solidFill>
                          <a:latin typeface="Lucida Console"/>
                        </a:rPr>
                        <a:t>                                   (Other): 2016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16"/>
                  </a:ext>
                </a:extLst>
              </a:tr>
              <a:tr h="290499">
                <a:tc gridSpan="15">
                  <a:txBody>
                    <a:bodyPr/>
                    <a:lstStyle/>
                    <a:p>
                      <a:pPr algn="l" fontAlgn="b"/>
                      <a:r>
                        <a:rPr lang="tr-TR" sz="900" b="0" i="0" u="none" strike="noStrike">
                          <a:solidFill>
                            <a:srgbClr val="000000"/>
                          </a:solidFill>
                          <a:latin typeface="Lucida Console"/>
                        </a:rPr>
                        <a:t>    previous            poutcome      emp.var.rate      cons.price.idx  cons.conf.idx     euribor3m      nr.employed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7"/>
                  </a:ext>
                </a:extLst>
              </a:tr>
              <a:tr h="145249">
                <a:tc gridSpan="15">
                  <a:txBody>
                    <a:bodyPr/>
                    <a:lstStyle/>
                    <a:p>
                      <a:pPr algn="l" fontAlgn="b"/>
                      <a:r>
                        <a:rPr lang="sv-SE" sz="900" b="0" i="0" u="none" strike="noStrike" dirty="0">
                          <a:solidFill>
                            <a:srgbClr val="000000"/>
                          </a:solidFill>
                          <a:latin typeface="Lucida Console"/>
                        </a:rPr>
                        <a:t> Min.   :0.000   failure    : 4252   Min.   :-3.40000   Min.   :92.20   Min.   :-50.8   Min.   :0.634   Min.   :4964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8"/>
                  </a:ext>
                </a:extLst>
              </a:tr>
              <a:tr h="145249">
                <a:tc gridSpan="15">
                  <a:txBody>
                    <a:bodyPr/>
                    <a:lstStyle/>
                    <a:p>
                      <a:pPr algn="l" fontAlgn="b"/>
                      <a:r>
                        <a:rPr lang="tr-TR" sz="900" b="0" i="0" u="none" strike="noStrike">
                          <a:solidFill>
                            <a:srgbClr val="000000"/>
                          </a:solidFill>
                          <a:latin typeface="Lucida Console"/>
                        </a:rPr>
                        <a:t> 1st Qu.:0.000   nonexistent:35563   1st Qu.:-1.80000   1st Qu.:93.08   1st Qu.:-42.7   1st Qu.:1.344   1st Qu.:5099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19"/>
                  </a:ext>
                </a:extLst>
              </a:tr>
              <a:tr h="145249">
                <a:tc gridSpan="15">
                  <a:txBody>
                    <a:bodyPr/>
                    <a:lstStyle/>
                    <a:p>
                      <a:pPr algn="l" fontAlgn="b"/>
                      <a:r>
                        <a:rPr lang="sv-SE" sz="900" b="0" i="0" u="none" strike="noStrike">
                          <a:solidFill>
                            <a:srgbClr val="000000"/>
                          </a:solidFill>
                          <a:latin typeface="Lucida Console"/>
                        </a:rPr>
                        <a:t> Median :0.000   success    : 1373   Median : 1.10000   Median :93.75   Median :-41.8   Median :4.857   Median :5191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0"/>
                  </a:ext>
                </a:extLst>
              </a:tr>
              <a:tr h="145249">
                <a:tc gridSpan="15">
                  <a:txBody>
                    <a:bodyPr/>
                    <a:lstStyle/>
                    <a:p>
                      <a:pPr algn="l" fontAlgn="b"/>
                      <a:r>
                        <a:rPr lang="en-US" sz="900" b="0" i="0" u="none" strike="noStrike">
                          <a:solidFill>
                            <a:srgbClr val="000000"/>
                          </a:solidFill>
                          <a:latin typeface="Lucida Console"/>
                        </a:rPr>
                        <a:t> Mean   :0.173                       Mean   : 0.08189   Mean   :93.58   Mean   :-40.5   Mean   :3.621   Mean   :5167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1"/>
                  </a:ext>
                </a:extLst>
              </a:tr>
              <a:tr h="145249">
                <a:tc gridSpan="15">
                  <a:txBody>
                    <a:bodyPr/>
                    <a:lstStyle/>
                    <a:p>
                      <a:pPr algn="l" fontAlgn="b"/>
                      <a:r>
                        <a:rPr lang="tr-TR" sz="900" b="0" i="0" u="none" strike="noStrike">
                          <a:solidFill>
                            <a:srgbClr val="000000"/>
                          </a:solidFill>
                          <a:latin typeface="Lucida Console"/>
                        </a:rPr>
                        <a:t> 3rd Qu.:0.000                       3rd Qu.: 1.40000   3rd Qu.:93.99   3rd Qu.:-36.4   3rd Qu.:4.961   3rd Qu.:5228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2"/>
                  </a:ext>
                </a:extLst>
              </a:tr>
              <a:tr h="145249">
                <a:tc gridSpan="15">
                  <a:txBody>
                    <a:bodyPr/>
                    <a:lstStyle/>
                    <a:p>
                      <a:pPr algn="l" fontAlgn="b"/>
                      <a:r>
                        <a:rPr lang="fr-FR" sz="900" b="0" i="0" u="none" strike="noStrike">
                          <a:solidFill>
                            <a:srgbClr val="000000"/>
                          </a:solidFill>
                          <a:latin typeface="Lucida Console"/>
                        </a:rPr>
                        <a:t> Max.   :7.000                       Max.   : 1.40000   Max.   :94.77   Max.   :-26.9   Max.   :5.045   Max.   :5228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3"/>
                  </a:ext>
                </a:extLst>
              </a:tr>
              <a:tr h="145249">
                <a:tc gridSpan="15">
                  <a:txBody>
                    <a:bodyPr/>
                    <a:lstStyle/>
                    <a:p>
                      <a:pPr algn="l" fontAlgn="b"/>
                      <a:r>
                        <a:rPr lang="tr-TR" sz="900" b="0" i="0" u="none" strike="noStrike">
                          <a:solidFill>
                            <a:srgbClr val="000000"/>
                          </a:solidFill>
                          <a:latin typeface="Lucida Console"/>
                        </a:rPr>
                        <a:t>                                                                                                                      </a:t>
                      </a:r>
                    </a:p>
                  </a:txBody>
                  <a:tcPr marL="5959" marR="5959" marT="5959" marB="0" anchor="b">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24"/>
                  </a:ext>
                </a:extLst>
              </a:tr>
              <a:tr h="305024">
                <a:tc gridSpan="2">
                  <a:txBody>
                    <a:bodyPr/>
                    <a:lstStyle/>
                    <a:p>
                      <a:pPr algn="l" fontAlgn="b"/>
                      <a:r>
                        <a:rPr lang="tr-TR" sz="900" b="0" i="0" u="none" strike="noStrike">
                          <a:solidFill>
                            <a:srgbClr val="000000"/>
                          </a:solidFill>
                          <a:latin typeface="Lucida Console"/>
                        </a:rPr>
                        <a:t>   y        </a:t>
                      </a:r>
                    </a:p>
                  </a:txBody>
                  <a:tcPr marL="5959" marR="5959" marT="5959" marB="0" anchor="b">
                    <a:lnL>
                      <a:noFill/>
                    </a:lnL>
                    <a:lnR>
                      <a:noFill/>
                    </a:lnR>
                    <a:lnT>
                      <a:noFill/>
                    </a:lnT>
                    <a:lnB>
                      <a:noFill/>
                    </a:lnB>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25"/>
                  </a:ext>
                </a:extLst>
              </a:tr>
              <a:tr h="145249">
                <a:tc gridSpan="2">
                  <a:txBody>
                    <a:bodyPr/>
                    <a:lstStyle/>
                    <a:p>
                      <a:pPr algn="l" fontAlgn="b"/>
                      <a:r>
                        <a:rPr lang="tr-TR" sz="900" b="0" i="0" u="none" strike="noStrike">
                          <a:solidFill>
                            <a:srgbClr val="000000"/>
                          </a:solidFill>
                          <a:latin typeface="Lucida Console"/>
                        </a:rPr>
                        <a:t> no :36548  </a:t>
                      </a:r>
                    </a:p>
                  </a:txBody>
                  <a:tcPr marL="5959" marR="5959" marT="5959" marB="0" anchor="b">
                    <a:lnL>
                      <a:noFill/>
                    </a:lnL>
                    <a:lnR>
                      <a:noFill/>
                    </a:lnR>
                    <a:lnT>
                      <a:noFill/>
                    </a:lnT>
                    <a:lnB>
                      <a:noFill/>
                    </a:lnB>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26"/>
                  </a:ext>
                </a:extLst>
              </a:tr>
              <a:tr h="145249">
                <a:tc gridSpan="2">
                  <a:txBody>
                    <a:bodyPr/>
                    <a:lstStyle/>
                    <a:p>
                      <a:pPr algn="l" fontAlgn="b"/>
                      <a:r>
                        <a:rPr lang="tr-TR" sz="900" b="0" i="0" u="none" strike="noStrike">
                          <a:solidFill>
                            <a:srgbClr val="000000"/>
                          </a:solidFill>
                          <a:latin typeface="Lucida Console"/>
                        </a:rPr>
                        <a:t> yes: 4640  </a:t>
                      </a:r>
                    </a:p>
                  </a:txBody>
                  <a:tcPr marL="5959" marR="5959" marT="5959" marB="0" anchor="b">
                    <a:lnL>
                      <a:noFill/>
                    </a:lnL>
                    <a:lnR>
                      <a:noFill/>
                    </a:lnR>
                    <a:lnT>
                      <a:noFill/>
                    </a:lnT>
                    <a:lnB>
                      <a:noFill/>
                    </a:lnB>
                  </a:tcPr>
                </a:tc>
                <a:tc hMerge="1">
                  <a:txBody>
                    <a:bodyPr/>
                    <a:lstStyle/>
                    <a:p>
                      <a:endParaRPr lang="tr-TR"/>
                    </a:p>
                  </a:txBody>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a:solidFill>
                          <a:srgbClr val="000000"/>
                        </a:solidFill>
                        <a:latin typeface="Calibri"/>
                      </a:endParaRPr>
                    </a:p>
                  </a:txBody>
                  <a:tcPr marL="5959" marR="5959" marT="5959" marB="0" anchor="b">
                    <a:lnL>
                      <a:noFill/>
                    </a:lnL>
                    <a:lnR>
                      <a:noFill/>
                    </a:lnR>
                    <a:lnT>
                      <a:noFill/>
                    </a:lnT>
                    <a:lnB>
                      <a:noFill/>
                    </a:lnB>
                  </a:tcPr>
                </a:tc>
                <a:tc>
                  <a:txBody>
                    <a:bodyPr/>
                    <a:lstStyle/>
                    <a:p>
                      <a:pPr algn="l" fontAlgn="b"/>
                      <a:endParaRPr lang="tr-TR" sz="1000" b="0" i="0" u="none" strike="noStrike" dirty="0">
                        <a:solidFill>
                          <a:srgbClr val="000000"/>
                        </a:solidFill>
                        <a:latin typeface="Calibri"/>
                      </a:endParaRPr>
                    </a:p>
                  </a:txBody>
                  <a:tcPr marL="5959" marR="5959" marT="5959" marB="0" anchor="b">
                    <a:lnL>
                      <a:noFill/>
                    </a:lnL>
                    <a:lnR>
                      <a:noFill/>
                    </a:lnR>
                    <a:lnT>
                      <a:noFill/>
                    </a:lnT>
                    <a:lnB>
                      <a:noFill/>
                    </a:lnB>
                  </a:tcPr>
                </a:tc>
                <a:extLst>
                  <a:ext uri="{0D108BD9-81ED-4DB2-BD59-A6C34878D82A}">
                    <a16:rowId xmlns:a16="http://schemas.microsoft.com/office/drawing/2014/main" val="10027"/>
                  </a:ext>
                </a:extLst>
              </a:tr>
            </a:tbl>
          </a:graphicData>
        </a:graphic>
      </p:graphicFrame>
      <p:sp>
        <p:nvSpPr>
          <p:cNvPr id="10" name="Rounded Rectangle 9"/>
          <p:cNvSpPr/>
          <p:nvPr/>
        </p:nvSpPr>
        <p:spPr>
          <a:xfrm>
            <a:off x="522514" y="2061028"/>
            <a:ext cx="9906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Rounded Rectangle 10"/>
          <p:cNvSpPr/>
          <p:nvPr/>
        </p:nvSpPr>
        <p:spPr>
          <a:xfrm>
            <a:off x="4180114" y="1603828"/>
            <a:ext cx="17526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Rounded Rectangle 11"/>
          <p:cNvSpPr/>
          <p:nvPr/>
        </p:nvSpPr>
        <p:spPr>
          <a:xfrm>
            <a:off x="7075714" y="1908628"/>
            <a:ext cx="1066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Rounded Rectangle 12"/>
          <p:cNvSpPr/>
          <p:nvPr/>
        </p:nvSpPr>
        <p:spPr>
          <a:xfrm>
            <a:off x="522514" y="3966028"/>
            <a:ext cx="1066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ounded Rectangle 13"/>
          <p:cNvSpPr/>
          <p:nvPr/>
        </p:nvSpPr>
        <p:spPr>
          <a:xfrm>
            <a:off x="2808514" y="3737428"/>
            <a:ext cx="10668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ounded Rectangle 14"/>
          <p:cNvSpPr/>
          <p:nvPr/>
        </p:nvSpPr>
        <p:spPr>
          <a:xfrm>
            <a:off x="3951514" y="3661228"/>
            <a:ext cx="8382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Rounded Rectangle 15"/>
          <p:cNvSpPr/>
          <p:nvPr/>
        </p:nvSpPr>
        <p:spPr>
          <a:xfrm>
            <a:off x="4789714" y="4194628"/>
            <a:ext cx="10668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Rounded Rectangle 16"/>
          <p:cNvSpPr/>
          <p:nvPr/>
        </p:nvSpPr>
        <p:spPr>
          <a:xfrm>
            <a:off x="5932714" y="4194628"/>
            <a:ext cx="10668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Rounded Rectangle 17"/>
          <p:cNvSpPr/>
          <p:nvPr/>
        </p:nvSpPr>
        <p:spPr>
          <a:xfrm>
            <a:off x="1665514" y="5337628"/>
            <a:ext cx="12192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Rounded Rectangle 18"/>
          <p:cNvSpPr/>
          <p:nvPr/>
        </p:nvSpPr>
        <p:spPr>
          <a:xfrm>
            <a:off x="446314" y="6556828"/>
            <a:ext cx="1066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110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horizontal)">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Explore Data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5378852" y="88056"/>
            <a:ext cx="3620005"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Bivariate /</a:t>
            </a:r>
          </a:p>
          <a:p>
            <a:r>
              <a:rPr lang="en-US" sz="2400" b="1" dirty="0" smtClean="0">
                <a:solidFill>
                  <a:prstClr val="black">
                    <a:lumMod val="75000"/>
                    <a:lumOff val="25000"/>
                  </a:prstClr>
                </a:solidFill>
                <a:latin typeface="Arial" pitchFamily="34" charset="0"/>
                <a:cs typeface="Arial" pitchFamily="34" charset="0"/>
              </a:rPr>
              <a:t>Univariate Analysis </a:t>
            </a:r>
            <a:endParaRPr lang="en-US" dirty="0"/>
          </a:p>
        </p:txBody>
      </p:sp>
      <p:pic>
        <p:nvPicPr>
          <p:cNvPr id="20" name="Picture 19" descr="Rplot1.png"/>
          <p:cNvPicPr>
            <a:picLocks noChangeAspect="1"/>
          </p:cNvPicPr>
          <p:nvPr/>
        </p:nvPicPr>
        <p:blipFill>
          <a:blip r:embed="rId3"/>
          <a:stretch>
            <a:fillRect/>
          </a:stretch>
        </p:blipFill>
        <p:spPr>
          <a:xfrm>
            <a:off x="304800" y="1333500"/>
            <a:ext cx="4250505" cy="2769937"/>
          </a:xfrm>
          <a:prstGeom prst="rect">
            <a:avLst/>
          </a:prstGeom>
        </p:spPr>
      </p:pic>
      <p:pic>
        <p:nvPicPr>
          <p:cNvPr id="21" name="Picture 20" descr="education.png"/>
          <p:cNvPicPr>
            <a:picLocks noChangeAspect="1"/>
          </p:cNvPicPr>
          <p:nvPr/>
        </p:nvPicPr>
        <p:blipFill>
          <a:blip r:embed="rId4"/>
          <a:stretch>
            <a:fillRect/>
          </a:stretch>
        </p:blipFill>
        <p:spPr>
          <a:xfrm>
            <a:off x="4648200" y="1333500"/>
            <a:ext cx="4170464" cy="2717777"/>
          </a:xfrm>
          <a:prstGeom prst="rect">
            <a:avLst/>
          </a:prstGeom>
        </p:spPr>
      </p:pic>
      <p:pic>
        <p:nvPicPr>
          <p:cNvPr id="22" name="Picture 21" descr="histogram bank age.png"/>
          <p:cNvPicPr>
            <a:picLocks noChangeAspect="1"/>
          </p:cNvPicPr>
          <p:nvPr/>
        </p:nvPicPr>
        <p:blipFill>
          <a:blip r:embed="rId5"/>
          <a:stretch>
            <a:fillRect/>
          </a:stretch>
        </p:blipFill>
        <p:spPr>
          <a:xfrm>
            <a:off x="381001" y="4149312"/>
            <a:ext cx="3733800" cy="2433215"/>
          </a:xfrm>
          <a:prstGeom prst="rect">
            <a:avLst/>
          </a:prstGeom>
        </p:spPr>
      </p:pic>
      <p:pic>
        <p:nvPicPr>
          <p:cNvPr id="23" name="Picture 22" descr="campaign duration.png"/>
          <p:cNvPicPr>
            <a:picLocks noChangeAspect="1"/>
          </p:cNvPicPr>
          <p:nvPr/>
        </p:nvPicPr>
        <p:blipFill>
          <a:blip r:embed="rId6"/>
          <a:stretch>
            <a:fillRect/>
          </a:stretch>
        </p:blipFill>
        <p:spPr>
          <a:xfrm>
            <a:off x="4572000" y="4076700"/>
            <a:ext cx="4129663" cy="2691188"/>
          </a:xfrm>
          <a:prstGeom prst="rect">
            <a:avLst/>
          </a:prstGeom>
        </p:spPr>
      </p:pic>
      <p:pic>
        <p:nvPicPr>
          <p:cNvPr id="27" name="Picture 2" descr="logo_en_color.png (572×3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066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Explore Data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5378852" y="88056"/>
            <a:ext cx="3620005"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Bivariate /</a:t>
            </a:r>
          </a:p>
          <a:p>
            <a:r>
              <a:rPr lang="en-US" sz="2400" b="1" dirty="0" smtClean="0">
                <a:solidFill>
                  <a:prstClr val="black">
                    <a:lumMod val="75000"/>
                    <a:lumOff val="25000"/>
                  </a:prstClr>
                </a:solidFill>
                <a:latin typeface="Arial" pitchFamily="34" charset="0"/>
                <a:cs typeface="Arial" pitchFamily="34" charset="0"/>
              </a:rPr>
              <a:t>Univariate Analysis </a:t>
            </a:r>
            <a:endParaRPr lang="en-US" dirty="0"/>
          </a:p>
        </p:txBody>
      </p:sp>
      <p:pic>
        <p:nvPicPr>
          <p:cNvPr id="10" name="Picture 9" descr="age.png"/>
          <p:cNvPicPr>
            <a:picLocks noChangeAspect="1"/>
          </p:cNvPicPr>
          <p:nvPr/>
        </p:nvPicPr>
        <p:blipFill>
          <a:blip r:embed="rId3"/>
          <a:stretch>
            <a:fillRect/>
          </a:stretch>
        </p:blipFill>
        <p:spPr>
          <a:xfrm>
            <a:off x="4648200" y="4114800"/>
            <a:ext cx="4001685" cy="2607788"/>
          </a:xfrm>
          <a:prstGeom prst="rect">
            <a:avLst/>
          </a:prstGeom>
        </p:spPr>
      </p:pic>
      <p:pic>
        <p:nvPicPr>
          <p:cNvPr id="14" name="Picture 13" descr="education y based.png"/>
          <p:cNvPicPr>
            <a:picLocks noChangeAspect="1"/>
          </p:cNvPicPr>
          <p:nvPr/>
        </p:nvPicPr>
        <p:blipFill>
          <a:blip r:embed="rId4"/>
          <a:stretch>
            <a:fillRect/>
          </a:stretch>
        </p:blipFill>
        <p:spPr>
          <a:xfrm>
            <a:off x="270694" y="4114800"/>
            <a:ext cx="4001685" cy="2607788"/>
          </a:xfrm>
          <a:prstGeom prst="rect">
            <a:avLst/>
          </a:prstGeom>
        </p:spPr>
      </p:pic>
      <p:pic>
        <p:nvPicPr>
          <p:cNvPr id="15" name="Picture 14" descr="job y based.png"/>
          <p:cNvPicPr>
            <a:picLocks noChangeAspect="1"/>
          </p:cNvPicPr>
          <p:nvPr/>
        </p:nvPicPr>
        <p:blipFill>
          <a:blip r:embed="rId5"/>
          <a:stretch>
            <a:fillRect/>
          </a:stretch>
        </p:blipFill>
        <p:spPr>
          <a:xfrm>
            <a:off x="4385494" y="1295400"/>
            <a:ext cx="4001685" cy="2607788"/>
          </a:xfrm>
          <a:prstGeom prst="rect">
            <a:avLst/>
          </a:prstGeom>
        </p:spPr>
      </p:pic>
      <p:pic>
        <p:nvPicPr>
          <p:cNvPr id="16" name="Picture 15" descr="marital y based.png"/>
          <p:cNvPicPr>
            <a:picLocks noChangeAspect="1"/>
          </p:cNvPicPr>
          <p:nvPr/>
        </p:nvPicPr>
        <p:blipFill>
          <a:blip r:embed="rId6"/>
          <a:stretch>
            <a:fillRect/>
          </a:stretch>
        </p:blipFill>
        <p:spPr>
          <a:xfrm>
            <a:off x="270694" y="1295400"/>
            <a:ext cx="4001685" cy="2607788"/>
          </a:xfrm>
          <a:prstGeom prst="rect">
            <a:avLst/>
          </a:prstGeom>
        </p:spPr>
      </p:pic>
      <p:pic>
        <p:nvPicPr>
          <p:cNvPr id="27" name="Picture 2" descr="logo_en_color.png (572×3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8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Clean Data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4985152" y="88056"/>
            <a:ext cx="4006448"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Variable Reduction</a:t>
            </a:r>
          </a:p>
          <a:p>
            <a:r>
              <a:rPr lang="en-US" sz="2400" b="1" dirty="0" smtClean="0">
                <a:solidFill>
                  <a:prstClr val="black">
                    <a:lumMod val="75000"/>
                    <a:lumOff val="25000"/>
                  </a:prstClr>
                </a:solidFill>
                <a:latin typeface="Arial" pitchFamily="34" charset="0"/>
                <a:cs typeface="Arial" pitchFamily="34" charset="0"/>
              </a:rPr>
              <a:t>With Correlation Analysis</a:t>
            </a: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5"/>
          <p:cNvSpPr>
            <a:spLocks noGrp="1"/>
          </p:cNvSpPr>
          <p:nvPr>
            <p:ph idx="1"/>
          </p:nvPr>
        </p:nvSpPr>
        <p:spPr>
          <a:xfrm>
            <a:off x="646520" y="1265685"/>
            <a:ext cx="8229600" cy="3073401"/>
          </a:xfrm>
        </p:spPr>
        <p:txBody>
          <a:bodyPr anchor="t">
            <a:noAutofit/>
          </a:bodyPr>
          <a:lstStyle/>
          <a:p>
            <a:r>
              <a:rPr lang="en-US" altLang="ko-KR" sz="1600" dirty="0" smtClean="0">
                <a:latin typeface="Arial" pitchFamily="34" charset="0"/>
                <a:cs typeface="Arial" pitchFamily="34" charset="0"/>
              </a:rPr>
              <a:t>Correlation analysis can </a:t>
            </a:r>
            <a:r>
              <a:rPr lang="en-US" altLang="ko-KR" sz="1600" dirty="0">
                <a:latin typeface="Arial" pitchFamily="34" charset="0"/>
                <a:cs typeface="Arial" pitchFamily="34" charset="0"/>
              </a:rPr>
              <a:t>help us decide if we can drop some columns/predictors depending upon its correlation with the outcome </a:t>
            </a:r>
            <a:r>
              <a:rPr lang="en-US" altLang="ko-KR" sz="1600" dirty="0" smtClean="0">
                <a:latin typeface="Arial" pitchFamily="34" charset="0"/>
                <a:cs typeface="Arial" pitchFamily="34" charset="0"/>
              </a:rPr>
              <a:t>variable.</a:t>
            </a:r>
            <a:endParaRPr lang="en-US" altLang="ko-KR" sz="1600" dirty="0">
              <a:solidFill>
                <a:schemeClr val="tx1">
                  <a:lumMod val="75000"/>
                  <a:lumOff val="25000"/>
                </a:schemeClr>
              </a:solidFill>
              <a:latin typeface="Arial" pitchFamily="34" charset="0"/>
              <a:cs typeface="Arial" pitchFamily="34" charset="0"/>
            </a:endParaRPr>
          </a:p>
        </p:txBody>
      </p:sp>
      <p:pic>
        <p:nvPicPr>
          <p:cNvPr id="3" name="Picture 2"/>
          <p:cNvPicPr>
            <a:picLocks noChangeAspect="1"/>
          </p:cNvPicPr>
          <p:nvPr/>
        </p:nvPicPr>
        <p:blipFill>
          <a:blip r:embed="rId4"/>
          <a:stretch>
            <a:fillRect/>
          </a:stretch>
        </p:blipFill>
        <p:spPr>
          <a:xfrm>
            <a:off x="1115616" y="1905146"/>
            <a:ext cx="6840091" cy="4747040"/>
          </a:xfrm>
          <a:prstGeom prst="rect">
            <a:avLst/>
          </a:prstGeom>
        </p:spPr>
      </p:pic>
      <p:sp>
        <p:nvSpPr>
          <p:cNvPr id="5" name="Rectangle 4"/>
          <p:cNvSpPr/>
          <p:nvPr/>
        </p:nvSpPr>
        <p:spPr>
          <a:xfrm>
            <a:off x="4775200" y="4382628"/>
            <a:ext cx="2882900" cy="35877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38173" y="4049486"/>
            <a:ext cx="3419927" cy="2896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48827" y="2166153"/>
            <a:ext cx="809274" cy="427819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905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Clean Data /</a:t>
            </a:r>
            <a:endParaRPr lang="ko-KR" altLang="en-US" dirty="0"/>
          </a:p>
        </p:txBody>
      </p:sp>
      <p:sp>
        <p:nvSpPr>
          <p:cNvPr id="8" name="Freeform 10"/>
          <p:cNvSpPr>
            <a:spLocks/>
          </p:cNvSpPr>
          <p:nvPr/>
        </p:nvSpPr>
        <p:spPr bwMode="blackWhite">
          <a:xfrm>
            <a:off x="270694" y="906910"/>
            <a:ext cx="8623299" cy="358775"/>
          </a:xfrm>
          <a:custGeom>
            <a:avLst/>
            <a:gdLst>
              <a:gd name="T0" fmla="*/ 0 w 920"/>
              <a:gd name="T1" fmla="*/ 2147483647 h 112"/>
              <a:gd name="T2" fmla="*/ 2147483647 w 920"/>
              <a:gd name="T3" fmla="*/ 0 h 112"/>
              <a:gd name="T4" fmla="*/ 2147483647 w 920"/>
              <a:gd name="T5" fmla="*/ 0 h 112"/>
              <a:gd name="T6" fmla="*/ 0 60000 65536"/>
              <a:gd name="T7" fmla="*/ 0 60000 65536"/>
              <a:gd name="T8" fmla="*/ 0 60000 65536"/>
              <a:gd name="T9" fmla="*/ 0 w 920"/>
              <a:gd name="T10" fmla="*/ 0 h 112"/>
              <a:gd name="T11" fmla="*/ 920 w 920"/>
              <a:gd name="T12" fmla="*/ 112 h 112"/>
            </a:gdLst>
            <a:ahLst/>
            <a:cxnLst>
              <a:cxn ang="T6">
                <a:pos x="T0" y="T1"/>
              </a:cxn>
              <a:cxn ang="T7">
                <a:pos x="T2" y="T3"/>
              </a:cxn>
              <a:cxn ang="T8">
                <a:pos x="T4" y="T5"/>
              </a:cxn>
            </a:cxnLst>
            <a:rect l="T9" t="T10" r="T11" b="T12"/>
            <a:pathLst>
              <a:path w="920" h="112">
                <a:moveTo>
                  <a:pt x="0" y="111"/>
                </a:moveTo>
                <a:lnTo>
                  <a:pt x="120" y="0"/>
                </a:lnTo>
                <a:lnTo>
                  <a:pt x="919" y="0"/>
                </a:lnTo>
              </a:path>
            </a:pathLst>
          </a:custGeom>
          <a:noFill/>
          <a:ln w="28575" cap="rnd">
            <a:solidFill>
              <a:schemeClr val="accent3">
                <a:lumMod val="50000"/>
              </a:schemeClr>
            </a:solidFill>
            <a:round/>
            <a:headEnd type="none" w="sm" len="sm"/>
            <a:tailEnd type="none" w="sm" len="sm"/>
          </a:ln>
        </p:spPr>
        <p:txBody>
          <a:bodyPr wrap="square" lIns="36000" tIns="36000" rIns="36000" bIns="36000" anchor="ctr" anchorCtr="0"/>
          <a:lstStyle/>
          <a:p>
            <a:pPr>
              <a:defRPr/>
            </a:pPr>
            <a:endParaRPr lang="en-US" dirty="0"/>
          </a:p>
        </p:txBody>
      </p:sp>
      <p:sp>
        <p:nvSpPr>
          <p:cNvPr id="7" name="Rectangle 6"/>
          <p:cNvSpPr/>
          <p:nvPr/>
        </p:nvSpPr>
        <p:spPr>
          <a:xfrm>
            <a:off x="4985152" y="88056"/>
            <a:ext cx="4006448" cy="830997"/>
          </a:xfrm>
          <a:prstGeom prst="rect">
            <a:avLst/>
          </a:prstGeom>
        </p:spPr>
        <p:txBody>
          <a:bodyPr wrap="square">
            <a:spAutoFit/>
          </a:bodyPr>
          <a:lstStyle/>
          <a:p>
            <a:r>
              <a:rPr lang="en-US" sz="2400" b="1" dirty="0" smtClean="0">
                <a:solidFill>
                  <a:prstClr val="black">
                    <a:lumMod val="75000"/>
                    <a:lumOff val="25000"/>
                  </a:prstClr>
                </a:solidFill>
                <a:latin typeface="Arial" pitchFamily="34" charset="0"/>
                <a:cs typeface="Arial" pitchFamily="34" charset="0"/>
              </a:rPr>
              <a:t>Variable Reduction</a:t>
            </a:r>
          </a:p>
          <a:p>
            <a:r>
              <a:rPr lang="en-US" sz="2400" b="1" dirty="0" smtClean="0">
                <a:solidFill>
                  <a:prstClr val="black">
                    <a:lumMod val="75000"/>
                    <a:lumOff val="25000"/>
                  </a:prstClr>
                </a:solidFill>
                <a:latin typeface="Arial" pitchFamily="34" charset="0"/>
                <a:cs typeface="Arial" pitchFamily="34" charset="0"/>
              </a:rPr>
              <a:t>With Correlation Analysis</a:t>
            </a:r>
            <a:endParaRPr lang="en-US" dirty="0"/>
          </a:p>
        </p:txBody>
      </p:sp>
      <p:pic>
        <p:nvPicPr>
          <p:cNvPr id="27" name="Picture 2" descr="logo_en_color.png (572×3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3580" y="6207312"/>
            <a:ext cx="1170420" cy="65068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5"/>
          <p:cNvSpPr>
            <a:spLocks noGrp="1"/>
          </p:cNvSpPr>
          <p:nvPr>
            <p:ph idx="1"/>
          </p:nvPr>
        </p:nvSpPr>
        <p:spPr>
          <a:xfrm>
            <a:off x="646520" y="1265685"/>
            <a:ext cx="8229600" cy="3073401"/>
          </a:xfrm>
        </p:spPr>
        <p:txBody>
          <a:bodyPr anchor="t">
            <a:noAutofit/>
          </a:bodyPr>
          <a:lstStyle/>
          <a:p>
            <a:r>
              <a:rPr lang="en-US" altLang="ko-KR" sz="1600" dirty="0" smtClean="0">
                <a:latin typeface="Arial" pitchFamily="34" charset="0"/>
                <a:cs typeface="Arial" pitchFamily="34" charset="0"/>
              </a:rPr>
              <a:t>Correlation analysis can </a:t>
            </a:r>
            <a:r>
              <a:rPr lang="en-US" altLang="ko-KR" sz="1600" dirty="0">
                <a:latin typeface="Arial" pitchFamily="34" charset="0"/>
                <a:cs typeface="Arial" pitchFamily="34" charset="0"/>
              </a:rPr>
              <a:t>help us decide if we can drop some columns/predictors depending upon its correlation with the outcome </a:t>
            </a:r>
            <a:r>
              <a:rPr lang="en-US" altLang="ko-KR" sz="1600" dirty="0" smtClean="0">
                <a:latin typeface="Arial" pitchFamily="34" charset="0"/>
                <a:cs typeface="Arial" pitchFamily="34" charset="0"/>
              </a:rPr>
              <a:t>variable.</a:t>
            </a:r>
            <a:endParaRPr lang="en-US" altLang="ko-KR" sz="1600" dirty="0">
              <a:solidFill>
                <a:schemeClr val="tx1">
                  <a:lumMod val="75000"/>
                  <a:lumOff val="25000"/>
                </a:schemeClr>
              </a:solidFill>
              <a:latin typeface="Arial" pitchFamily="34" charset="0"/>
              <a:cs typeface="Arial" pitchFamily="34" charset="0"/>
            </a:endParaRPr>
          </a:p>
        </p:txBody>
      </p:sp>
      <p:pic>
        <p:nvPicPr>
          <p:cNvPr id="2" name="Picture 1"/>
          <p:cNvPicPr>
            <a:picLocks noChangeAspect="1"/>
          </p:cNvPicPr>
          <p:nvPr/>
        </p:nvPicPr>
        <p:blipFill>
          <a:blip r:embed="rId4"/>
          <a:stretch>
            <a:fillRect/>
          </a:stretch>
        </p:blipFill>
        <p:spPr>
          <a:xfrm>
            <a:off x="1115617" y="1846337"/>
            <a:ext cx="6417298" cy="4482672"/>
          </a:xfrm>
          <a:prstGeom prst="rect">
            <a:avLst/>
          </a:prstGeom>
        </p:spPr>
      </p:pic>
      <p:sp>
        <p:nvSpPr>
          <p:cNvPr id="5" name="Oval 4"/>
          <p:cNvSpPr/>
          <p:nvPr/>
        </p:nvSpPr>
        <p:spPr>
          <a:xfrm>
            <a:off x="5591175" y="3873360"/>
            <a:ext cx="485775"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91175" y="4194124"/>
            <a:ext cx="485775"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076950" y="4856098"/>
            <a:ext cx="485775" cy="428625"/>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751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3139</Words>
  <Application>Microsoft Office PowerPoint</Application>
  <PresentationFormat>On-screen Show (4:3)</PresentationFormat>
  <Paragraphs>336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맑은 고딕</vt:lpstr>
      <vt:lpstr>Arial</vt:lpstr>
      <vt:lpstr>Calibri</vt:lpstr>
      <vt:lpstr>Calibri Light</vt:lpstr>
      <vt:lpstr>Lucida Console</vt:lpstr>
      <vt:lpstr>Office Theme</vt:lpstr>
      <vt:lpstr>PowerPoint Presentation</vt:lpstr>
      <vt:lpstr> About</vt:lpstr>
      <vt:lpstr> Roadmap</vt:lpstr>
      <vt:lpstr> Explore Data /</vt:lpstr>
      <vt:lpstr> Explore Data /</vt:lpstr>
      <vt:lpstr> Explore Data /</vt:lpstr>
      <vt:lpstr> Explore Data /</vt:lpstr>
      <vt:lpstr> Clean Data /</vt:lpstr>
      <vt:lpstr> Clean Data /</vt:lpstr>
      <vt:lpstr> Clean Data /</vt:lpstr>
      <vt:lpstr> Clean Data /</vt:lpstr>
      <vt:lpstr> Clean Data /</vt:lpstr>
      <vt:lpstr> Predictive Analysis /</vt:lpstr>
      <vt:lpstr> Predictive Analysis /</vt:lpstr>
      <vt:lpstr> Further Analysis /</vt:lpstr>
      <vt:lpst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Esra Ari</dc:creator>
  <cp:lastModifiedBy>Esra Ari</cp:lastModifiedBy>
  <cp:revision>23</cp:revision>
  <dcterms:created xsi:type="dcterms:W3CDTF">2018-01-13T21:19:10Z</dcterms:created>
  <dcterms:modified xsi:type="dcterms:W3CDTF">2018-01-14T09:45:39Z</dcterms:modified>
</cp:coreProperties>
</file>