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13"/>
  </p:handoutMasterIdLst>
  <p:sldIdLst>
    <p:sldId id="257" r:id="rId2"/>
    <p:sldId id="258" r:id="rId3"/>
    <p:sldId id="260" r:id="rId4"/>
    <p:sldId id="268" r:id="rId5"/>
    <p:sldId id="261" r:id="rId6"/>
    <p:sldId id="262" r:id="rId7"/>
    <p:sldId id="269" r:id="rId8"/>
    <p:sldId id="263" r:id="rId9"/>
    <p:sldId id="266" r:id="rId10"/>
    <p:sldId id="264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9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4D428-F0C4-3F4E-8107-CEB289D2E4DF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E959FA-D494-384A-9995-F2EC10485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3075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AABA-2302-C548-A872-666142B545CF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5960-1ED9-7643-93F2-596670C42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822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AABA-2302-C548-A872-666142B545CF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5960-1ED9-7643-93F2-596670C42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542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AABA-2302-C548-A872-666142B545CF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5960-1ED9-7643-93F2-596670C42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AABA-2302-C548-A872-666142B545CF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5960-1ED9-7643-93F2-596670C42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98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AABA-2302-C548-A872-666142B545CF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5960-1ED9-7643-93F2-596670C42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67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AABA-2302-C548-A872-666142B545CF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5960-1ED9-7643-93F2-596670C42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34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AABA-2302-C548-A872-666142B545CF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5960-1ED9-7643-93F2-596670C42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30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AABA-2302-C548-A872-666142B545CF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5960-1ED9-7643-93F2-596670C42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91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AABA-2302-C548-A872-666142B545CF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5960-1ED9-7643-93F2-596670C42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092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AABA-2302-C548-A872-666142B545CF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5960-1ED9-7643-93F2-596670C42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56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AABA-2302-C548-A872-666142B545CF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5960-1ED9-7643-93F2-596670C42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548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EAABA-2302-C548-A872-666142B545CF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45960-1ED9-7643-93F2-596670C42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997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psbindonesia.net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fpsb.or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jpeg"/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12" Type="http://schemas.openxmlformats.org/officeDocument/2006/relationships/image" Target="../media/image21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jpe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jpeg"/><Relationship Id="rId7" Type="http://schemas.openxmlformats.org/officeDocument/2006/relationships/image" Target="../media/image28.png"/><Relationship Id="rId12" Type="http://schemas.openxmlformats.org/officeDocument/2006/relationships/image" Target="../media/image5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11" Type="http://schemas.openxmlformats.org/officeDocument/2006/relationships/image" Target="../media/image7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jpeg"/><Relationship Id="rId9" Type="http://schemas.openxmlformats.org/officeDocument/2006/relationships/image" Target="../media/image3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  <p:pic>
        <p:nvPicPr>
          <p:cNvPr id="4" name="Picture 3" descr="FPSB_H_logo_Indonesia new 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98" y="74705"/>
            <a:ext cx="3897544" cy="14907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27510" y="3003176"/>
            <a:ext cx="33435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A Brief View of </a:t>
            </a:r>
          </a:p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FPSB Indonesia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43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95288" y="1457134"/>
            <a:ext cx="843597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b="1" smtClean="0">
                <a:solidFill>
                  <a:schemeClr val="tx2">
                    <a:lumMod val="75000"/>
                  </a:schemeClr>
                </a:solidFill>
              </a:rPr>
              <a:t>8912 CERTIFICATES HAVE BEEN ISSUED</a:t>
            </a:r>
            <a:endParaRPr lang="id-ID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" name="Picture 2" descr="https://thepaisano.files.wordpress.com/2008/02/crow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50" y="2295334"/>
            <a:ext cx="4962525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1311275" y="5192522"/>
            <a:ext cx="41036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buFont typeface="Wingdings" charset="0"/>
              <a:buChar char="q"/>
            </a:pPr>
            <a:r>
              <a:rPr lang="en-US" sz="1800"/>
              <a:t>  About 6832 RFP certificates have been</a:t>
            </a:r>
          </a:p>
          <a:p>
            <a:pPr eaLnBrk="1" hangingPunct="1"/>
            <a:r>
              <a:rPr lang="en-US" sz="1800"/>
              <a:t>      issued since 2009</a:t>
            </a:r>
            <a:endParaRPr lang="id-ID" sz="1800"/>
          </a:p>
        </p:txBody>
      </p:sp>
      <p:pic>
        <p:nvPicPr>
          <p:cNvPr id="8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669" y="439547"/>
            <a:ext cx="1262062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 descr="D:\DESKTOP 2015\LOGO\RFP Extra larg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730" y="795671"/>
            <a:ext cx="1242056" cy="445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444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56117" y="1331262"/>
            <a:ext cx="4387125" cy="17543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THANK YOU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TERIMAKASIH</a:t>
            </a:r>
            <a:endParaRPr lang="en-US" sz="5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2647950" y="4471988"/>
            <a:ext cx="4156075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id-ID" sz="1800" dirty="0"/>
              <a:t>FPSB Indonesia</a:t>
            </a:r>
          </a:p>
          <a:p>
            <a:pPr eaLnBrk="1" hangingPunct="1"/>
            <a:r>
              <a:rPr lang="id-ID" sz="1800" dirty="0"/>
              <a:t>Eightyeight@Kasablanca 32nd Floor Unit F</a:t>
            </a:r>
          </a:p>
          <a:p>
            <a:pPr eaLnBrk="1" hangingPunct="1"/>
            <a:r>
              <a:rPr lang="id-ID" sz="1800" dirty="0"/>
              <a:t>Jalan Casablanca kav. 88 Jakarta.</a:t>
            </a:r>
          </a:p>
          <a:p>
            <a:pPr eaLnBrk="1" hangingPunct="1"/>
            <a:r>
              <a:rPr lang="id-ID" sz="1800" dirty="0">
                <a:hlinkClick r:id="rId3"/>
              </a:rPr>
              <a:t>www.fpsbindonesia.net</a:t>
            </a:r>
            <a:endParaRPr lang="id-ID" sz="1800" dirty="0"/>
          </a:p>
          <a:p>
            <a:pPr eaLnBrk="1" hangingPunct="1"/>
            <a:r>
              <a:rPr lang="id-ID" sz="1800" dirty="0">
                <a:hlinkClick r:id="rId4"/>
              </a:rPr>
              <a:t>www.fpsb.org</a:t>
            </a:r>
            <a:endParaRPr lang="id-ID" sz="1800" dirty="0"/>
          </a:p>
        </p:txBody>
      </p:sp>
    </p:spTree>
    <p:extLst>
      <p:ext uri="{BB962C8B-B14F-4D97-AF65-F5344CB8AC3E}">
        <p14:creationId xmlns:p14="http://schemas.microsoft.com/office/powerpoint/2010/main" val="204479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Picture 2" descr="New Disclam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62" y="4464050"/>
            <a:ext cx="7704138" cy="148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D:\DESKTOP 2015\LOGO\RFP Extra larg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094" y="415195"/>
            <a:ext cx="1364120" cy="506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 descr="http://previews.123rf.com/images/joggi2002/joggi20021104/joggi2002110400006/9332646-Map-of-Indonesia-Stock-Photo-indonesian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012" y="1728788"/>
            <a:ext cx="6794500" cy="237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077" y="89928"/>
            <a:ext cx="1262063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887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" name="Picture 5" descr="170207_ig_2016 Growth Infographic-FINAL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769"/>
          <a:stretch/>
        </p:blipFill>
        <p:spPr>
          <a:xfrm>
            <a:off x="3161521" y="20640"/>
            <a:ext cx="5979530" cy="6120463"/>
          </a:xfrm>
          <a:prstGeom prst="rect">
            <a:avLst/>
          </a:prstGeom>
        </p:spPr>
      </p:pic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264666" y="1432901"/>
            <a:ext cx="2896855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id-ID" sz="2400" b="1" dirty="0"/>
              <a:t>FPSB INDONESIA </a:t>
            </a:r>
            <a:r>
              <a:rPr lang="en-US" sz="2400" b="1" dirty="0"/>
              <a:t>HAS BEEN CONDUCTING CFP AND RFP CERTIFICATION PROGRAM </a:t>
            </a:r>
          </a:p>
          <a:p>
            <a:pPr algn="ctr" eaLnBrk="1" hangingPunct="1"/>
            <a:r>
              <a:rPr lang="en-US" sz="2400" b="1" dirty="0"/>
              <a:t>SINCE 2006</a:t>
            </a:r>
            <a:endParaRPr lang="id-ID" sz="2400" b="1" dirty="0"/>
          </a:p>
        </p:txBody>
      </p:sp>
    </p:spTree>
    <p:extLst>
      <p:ext uri="{BB962C8B-B14F-4D97-AF65-F5344CB8AC3E}">
        <p14:creationId xmlns:p14="http://schemas.microsoft.com/office/powerpoint/2010/main" val="263846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4" name="Picture 13" descr="170207_ig_2016 Growth Infographic-FINAL copy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" t="37037" r="2441" b="34205"/>
          <a:stretch/>
        </p:blipFill>
        <p:spPr>
          <a:xfrm>
            <a:off x="310091" y="851654"/>
            <a:ext cx="8712510" cy="409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97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" name="Picture 5" descr="170207_ig_2016 Growth Infographic-FINAL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65360" r="-7291"/>
          <a:stretch/>
        </p:blipFill>
        <p:spPr>
          <a:xfrm>
            <a:off x="376990" y="692984"/>
            <a:ext cx="9331036" cy="465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80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42938" y="1530914"/>
            <a:ext cx="8072437" cy="444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 eaLnBrk="1" hangingPunct="1">
              <a:buFont typeface="Wingdings" charset="0"/>
              <a:buChar char="q"/>
            </a:pPr>
            <a:r>
              <a:rPr lang="en-US" sz="2600" dirty="0">
                <a:latin typeface="Calibri" charset="0"/>
              </a:rPr>
              <a:t>FPSB Indonesia </a:t>
            </a:r>
            <a:r>
              <a:rPr lang="id-ID" sz="2600" dirty="0">
                <a:latin typeface="Calibri" charset="0"/>
              </a:rPr>
              <a:t>Foundation</a:t>
            </a:r>
            <a:r>
              <a:rPr lang="en-US" sz="2600" dirty="0">
                <a:latin typeface="Calibri" charset="0"/>
              </a:rPr>
              <a:t> is a non profit organization approved by the Ministry of Justice and Human Rights of the Republic of Indonesia on December 20th, 2006 .</a:t>
            </a:r>
          </a:p>
          <a:p>
            <a:pPr marL="457200" indent="-457200" algn="just" eaLnBrk="1" hangingPunct="1">
              <a:buFont typeface="Wingdings" charset="0"/>
              <a:buChar char="q"/>
            </a:pPr>
            <a:r>
              <a:rPr lang="en-US" sz="2500" dirty="0">
                <a:latin typeface="Calibri" charset="0"/>
              </a:rPr>
              <a:t>The </a:t>
            </a:r>
            <a:r>
              <a:rPr lang="id-ID" sz="2500" dirty="0">
                <a:latin typeface="Calibri" charset="0"/>
              </a:rPr>
              <a:t>Mis</a:t>
            </a:r>
            <a:r>
              <a:rPr lang="en-US" sz="2500" dirty="0">
                <a:latin typeface="Calibri" charset="0"/>
              </a:rPr>
              <a:t>s</a:t>
            </a:r>
            <a:r>
              <a:rPr lang="id-ID" sz="2500" dirty="0">
                <a:latin typeface="Calibri" charset="0"/>
              </a:rPr>
              <a:t>i</a:t>
            </a:r>
            <a:r>
              <a:rPr lang="en-US" sz="2500" dirty="0">
                <a:latin typeface="Calibri" charset="0"/>
              </a:rPr>
              <a:t>on of</a:t>
            </a:r>
            <a:r>
              <a:rPr lang="id-ID" sz="2500" dirty="0">
                <a:latin typeface="Calibri" charset="0"/>
              </a:rPr>
              <a:t> FPSB Indonesia </a:t>
            </a:r>
            <a:r>
              <a:rPr lang="en-US" sz="2500" dirty="0">
                <a:latin typeface="Calibri" charset="0"/>
              </a:rPr>
              <a:t>is to play an active role in enhancing the professional qualifications of financial services through a global financial planning certification.</a:t>
            </a:r>
          </a:p>
          <a:p>
            <a:pPr marL="457200" indent="-457200" algn="just" eaLnBrk="1" hangingPunct="1">
              <a:buFont typeface="Wingdings" charset="0"/>
              <a:buChar char="q"/>
            </a:pPr>
            <a:r>
              <a:rPr lang="en-US" sz="2600" dirty="0">
                <a:latin typeface="Calibri" charset="0"/>
              </a:rPr>
              <a:t>FPSB Indonesia obtained a license from The National Professional Certification Board as a financial planning certification institution since 2009.</a:t>
            </a:r>
          </a:p>
          <a:p>
            <a:pPr marL="457200" indent="-457200" algn="just" eaLnBrk="1" hangingPunct="1">
              <a:buFont typeface="Wingdings" charset="0"/>
              <a:buChar char="q"/>
            </a:pPr>
            <a:r>
              <a:rPr lang="en-US" sz="2600" dirty="0">
                <a:latin typeface="Calibri" charset="0"/>
              </a:rPr>
              <a:t>LSP FPSB Indonesia issued Certificate of Proficiency from BNSP.</a:t>
            </a:r>
            <a:endParaRPr lang="id-ID" sz="2600" dirty="0">
              <a:latin typeface="Calibri" charset="0"/>
            </a:endParaRPr>
          </a:p>
        </p:txBody>
      </p:sp>
      <p:pic>
        <p:nvPicPr>
          <p:cNvPr id="7" name="Picture 7" descr="D:\DESKTOP 2015\LOGO\BNS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694" y="214313"/>
            <a:ext cx="2147887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483" y="44451"/>
            <a:ext cx="2967691" cy="1248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725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ChangeArrowheads="1"/>
          </p:cNvSpPr>
          <p:nvPr/>
        </p:nvSpPr>
        <p:spPr bwMode="auto">
          <a:xfrm>
            <a:off x="642938" y="1844675"/>
            <a:ext cx="7529512" cy="3586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/>
            <a:r>
              <a:rPr lang="en-US" sz="2600" dirty="0">
                <a:latin typeface="Calibri" charset="0"/>
              </a:rPr>
              <a:t>LSP FPSB Indonesia </a:t>
            </a:r>
            <a:r>
              <a:rPr lang="en-US" sz="2600" dirty="0" smtClean="0">
                <a:latin typeface="Calibri" charset="0"/>
              </a:rPr>
              <a:t>offers </a:t>
            </a:r>
            <a:r>
              <a:rPr lang="en-US" sz="2600" dirty="0">
                <a:latin typeface="Calibri" charset="0"/>
              </a:rPr>
              <a:t>2 certification </a:t>
            </a:r>
            <a:r>
              <a:rPr lang="en-US" sz="2600" dirty="0" smtClean="0">
                <a:latin typeface="Calibri" charset="0"/>
              </a:rPr>
              <a:t>programs:</a:t>
            </a:r>
            <a:endParaRPr lang="en-US" sz="2600" dirty="0">
              <a:latin typeface="Calibri" charset="0"/>
            </a:endParaRPr>
          </a:p>
          <a:p>
            <a:pPr algn="just" eaLnBrk="1" hangingPunct="1"/>
            <a:endParaRPr lang="en-US" sz="2600" dirty="0">
              <a:latin typeface="Calibri" charset="0"/>
            </a:endParaRPr>
          </a:p>
          <a:p>
            <a:pPr algn="just" eaLnBrk="1" hangingPunct="1">
              <a:buFont typeface="Wingdings" charset="0"/>
              <a:buChar char="q"/>
            </a:pPr>
            <a:r>
              <a:rPr lang="en-US" sz="2500" dirty="0">
                <a:latin typeface="Calibri" charset="0"/>
              </a:rPr>
              <a:t>CERTIFIED FINANCIAL PLANNER</a:t>
            </a:r>
            <a:r>
              <a:rPr lang="en-US" sz="2500" dirty="0">
                <a:latin typeface="Calibri" charset="0"/>
                <a:cs typeface="Calibri" charset="0"/>
              </a:rPr>
              <a:t>®</a:t>
            </a:r>
            <a:r>
              <a:rPr lang="en-US" sz="2500" dirty="0">
                <a:latin typeface="Calibri" charset="0"/>
              </a:rPr>
              <a:t>; CFP</a:t>
            </a:r>
            <a:r>
              <a:rPr lang="en-US" sz="2500" dirty="0">
                <a:latin typeface="Calibri" charset="0"/>
                <a:cs typeface="Calibri" charset="0"/>
              </a:rPr>
              <a:t>®</a:t>
            </a:r>
            <a:endParaRPr lang="en-US" sz="2500" dirty="0">
              <a:latin typeface="Calibri" charset="0"/>
            </a:endParaRPr>
          </a:p>
          <a:p>
            <a:pPr algn="just" eaLnBrk="1" hangingPunct="1">
              <a:buFont typeface="Wingdings" charset="0"/>
              <a:buChar char="q"/>
            </a:pPr>
            <a:r>
              <a:rPr lang="en-US" sz="2500" dirty="0">
                <a:latin typeface="Calibri" charset="0"/>
              </a:rPr>
              <a:t>REGISTERED FINANCIAL PLANNER</a:t>
            </a:r>
            <a:r>
              <a:rPr lang="en-US" sz="2500" dirty="0">
                <a:latin typeface="Calibri" charset="0"/>
                <a:cs typeface="Calibri" charset="0"/>
              </a:rPr>
              <a:t>®</a:t>
            </a:r>
            <a:r>
              <a:rPr lang="en-US" sz="2500" dirty="0">
                <a:latin typeface="Calibri" charset="0"/>
              </a:rPr>
              <a:t>; RFP</a:t>
            </a:r>
            <a:r>
              <a:rPr lang="en-US" sz="2500" dirty="0">
                <a:latin typeface="Calibri" charset="0"/>
                <a:cs typeface="Calibri" charset="0"/>
              </a:rPr>
              <a:t>®</a:t>
            </a:r>
            <a:r>
              <a:rPr lang="en-US" sz="2500" dirty="0">
                <a:latin typeface="Calibri" charset="0"/>
              </a:rPr>
              <a:t> a path </a:t>
            </a:r>
            <a:r>
              <a:rPr lang="en-US" sz="2500" dirty="0" smtClean="0">
                <a:latin typeface="Calibri" charset="0"/>
              </a:rPr>
              <a:t>way</a:t>
            </a:r>
          </a:p>
          <a:p>
            <a:pPr algn="just" eaLnBrk="1" hangingPunct="1"/>
            <a:r>
              <a:rPr lang="en-US" sz="2500" dirty="0" smtClean="0">
                <a:latin typeface="Calibri" charset="0"/>
              </a:rPr>
              <a:t>    program </a:t>
            </a:r>
            <a:r>
              <a:rPr lang="en-US" sz="2500" dirty="0">
                <a:latin typeface="Calibri" charset="0"/>
              </a:rPr>
              <a:t>to CFP Certification</a:t>
            </a:r>
          </a:p>
          <a:p>
            <a:pPr lvl="1" algn="just">
              <a:buFont typeface="Wingdings" charset="0"/>
              <a:buChar char="q"/>
            </a:pPr>
            <a:r>
              <a:rPr lang="en-US" sz="2500" dirty="0">
                <a:latin typeface="Calibri" charset="0"/>
              </a:rPr>
              <a:t>RFP</a:t>
            </a:r>
            <a:r>
              <a:rPr lang="en-US" sz="2500" dirty="0">
                <a:latin typeface="Calibri" charset="0"/>
                <a:cs typeface="Calibri" charset="0"/>
              </a:rPr>
              <a:t>®</a:t>
            </a:r>
            <a:r>
              <a:rPr lang="en-US" sz="2500" dirty="0">
                <a:latin typeface="Calibri" charset="0"/>
              </a:rPr>
              <a:t> – Investment: dedicated for investment professionals.</a:t>
            </a:r>
          </a:p>
          <a:p>
            <a:pPr lvl="1" algn="just">
              <a:buFont typeface="Wingdings" charset="0"/>
              <a:buChar char="q"/>
            </a:pPr>
            <a:r>
              <a:rPr lang="en-US" sz="2500" dirty="0">
                <a:latin typeface="Calibri" charset="0"/>
              </a:rPr>
              <a:t>RFP</a:t>
            </a:r>
            <a:r>
              <a:rPr lang="en-US" sz="2500" dirty="0">
                <a:latin typeface="Calibri" charset="0"/>
                <a:cs typeface="Calibri" charset="0"/>
              </a:rPr>
              <a:t>® </a:t>
            </a:r>
            <a:r>
              <a:rPr lang="en-US" sz="2500" dirty="0">
                <a:latin typeface="Calibri" charset="0"/>
              </a:rPr>
              <a:t>– Insurance: dedicated for Life insurance agents and </a:t>
            </a:r>
            <a:r>
              <a:rPr lang="en-US" sz="2500" dirty="0" err="1">
                <a:latin typeface="Calibri" charset="0"/>
              </a:rPr>
              <a:t>bancassurance</a:t>
            </a:r>
            <a:r>
              <a:rPr lang="en-US" sz="2500" dirty="0">
                <a:latin typeface="Calibri" charset="0"/>
              </a:rPr>
              <a:t> professionals.</a:t>
            </a:r>
          </a:p>
        </p:txBody>
      </p:sp>
      <p:pic>
        <p:nvPicPr>
          <p:cNvPr id="5123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3" y="273050"/>
            <a:ext cx="1838325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5" descr="D:\DESKTOP 2015\LOGO\RFP Extra larg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413" y="620713"/>
            <a:ext cx="2325687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989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375372" y="588403"/>
            <a:ext cx="6592888" cy="691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id-ID" sz="2800" b="1" dirty="0" smtClean="0">
                <a:solidFill>
                  <a:schemeClr val="tx2">
                    <a:lumMod val="75000"/>
                  </a:schemeClr>
                </a:solidFill>
              </a:rPr>
              <a:t>98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FINANCIAL INSTITUTIONS SUPPORT </a:t>
            </a:r>
            <a:r>
              <a:rPr lang="id-ID" sz="2800" b="1" dirty="0" smtClean="0">
                <a:solidFill>
                  <a:schemeClr val="tx2">
                    <a:lumMod val="75000"/>
                  </a:schemeClr>
                </a:solidFill>
              </a:rPr>
              <a:t>FPSB INDONESIA</a:t>
            </a:r>
            <a:endParaRPr lang="id-ID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7" name="Picture 4" descr="http://tabloidjubi.com/wp-content/uploads/2015/09/mandir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55" y="1465454"/>
            <a:ext cx="3496426" cy="1294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AutoShape 6" descr="data:image/png;base64,iVBORw0KGgoAAAANSUhEUgAAAXkAAACFCAMAAACJ+njZAAABqlBMVEX///8AAABMcSGZFCcAU20eVypYFhhfX19wcHACO1ZZnTpkZGTi4uL8/PxbW1u2trZVVVXgCSrHx8eampoQEBDs7OwAeptpaWnm5ubw8PCurq709PR3d3c3NzeXl5fW1tZHR0eCtkrS0tJERETBwcE1NTUcHBw+Pj4lJSWOjo5PT0+GhoampqYYGBiAgIAAnOFLAAAASGUASxHfCSvfACGSAADMDSidsIo4aSEiXSvsPU5TijA+aACQEiQAO1PX386FnGqVABBzFBwALUuWABpphpQBb45aezOguo6KoKrL2d6pusM9ejMBXHguaSyxDiN2Q0QKURu9zMCHoIumNEBFbUzYrrVRkzlkjp/w3+GktqNQfSa+zLHt2dp/AAC3oqIuan1eAADNmJkUYBghbQCfuMJoimxBZXYASQA7akEiTmFFhTNwjHQAJkiyWF9zwe4AfbNmprkgYQByNjtNmSmkhYdNFxi94vTgwMO+eH57FB0BbpkBldN/smi+qanp8uWbw4u0KjvpaHTkPFHmU2Prd4HfiJPWM0XmKD+SaGkDjL7c6dBrmzttrCxQi5+AAAAPmElEQVR4nO2cj3vbxBnHJfLDTmzFxo5i2XIiz7ET/4qbxGtIGpJSkgaa1i1t6UIJjDC2tjRjtAM6NmCFdWOwH//z7t737nSSf8SxRU2z+z5Pn8eyZOn0uVffe9/TpZqmpKSkpKSkpKSkpKSkpKSkpKSkpKSkpKSkpKSkpKQ0dH35/ff/QP2N6u9Uz6guPHv2/bAbd5ZljFy6tPbLFr3c+OHChQs/KPQ/ndIfbo1sjdxYe1kSUKf653fDbt5Z1o/LrxP2W7s3WrGPXPrNsFt3lvXX5fFxYL91Y60hY98aGTn//rBbd5ZlEvKUPYXfuPAMuY+g3raH3bozrR8BPY17YvY/QLgz7f552G072yog+fEn4PRrI67Ofznstp1t2eOM/C6Q35LQp4fdtjMuZjfjf/GR3/3DsFt21vUlI/+6j/ylXw27ZWdeHzK/aXh9/vzdYTfszOsLDPona17ybw+7XWdf+WU3uXHJqwL2p5fxWTvyqoB9DmJ2M+Ih/7Yx7Gb9H8hZFmmlIK8K2OcitJtxmfwlLGCfvvLvIbftTMr69E/4Ae3micdtoICN/nF9c/I95TvBav/xo3PnPgWqd5F8wyXPCth3P1pfn/x88s2nQ23p2ZL1eG/m3Llzj67C1mc8oefkWQF77+b6+rVJwv5bxT4YmYQ7Bf/1yjuw/cEySys5eVbAjo2tr68fTBL2n3+j2A+u/cdfzczMfE3IN0ebYDcW2M2uSx4LWHN1bIOgnwR9/o0abAeT+XhmhoH/anR0ZR++fGsZ08o1TwF7axWC/niSs39vmA1/wWVCvCP4Rw8J+SvwNX0dS2cr1zwF7O2bYxD0B5Oc/eSbKtHpS/vU36n+RU1+lOoIduDr2AafJWYF7J2xMQj69clJl70abE8v5jMMPDF5qhUT9oHdrDHyrIBNb1DyG5LfMPbK8E+nx829vT0X/FejSP53sJPazRNOnhWwzuoYC/rjX3j0X4X+NDKORrmoyz/iG0e4dxnSyob8Bvbdm0D+Ool4RX4QXZ4Q5EnYi25YwVU19HXsLpLnb2B/z8hTj1HkB9H9ie3tiRUkP+OSxzKWrv7Yermx5RawxscAfuyYk/8P0ebh4UsvvaESnNPJeDgxMbFN/lG33xPksYy1Ia1sSAXsU7T5DQr+4CVJr14c5l28kLImmGjQNzl6LGPBbhoN6Q3sLSR/jZI/lMG/MsRbeFG1vwPgt0c9QY9lbGJ5/EmDus0uewN7G20eyig55N8Y4g28uLr6CZAHv+FBz8pYg6aVDWkJMbN5Cn5Tec3AusKiXh5kj3DXF8tPblDy/A2sZDbKawLQ5R3hNzzoJ7CMfX95fJeQ529gL64Ks5FDXuU1fes+Rv2eG/SsjNVIWtkQBSyrozZ846vymv5lP4Sg33YH2ZUj3PPF8usNdwnxvZvcbA6U1wQja1v4jbeMvbs83hAFLKujDrwhr/KagbS/Q9lv77lBj2Ws9taTxsh5toTYcs1GeU1gukrRg9805TJW+2B5TSwhxjrqmmd8VV4zsK4A+lER9E1uNzfEEmKsow48Ia+8ZnBBbkn9pimXsdpbu2IJ8R1uNpvKa4KUQXPL7RUe9KyM1T74NS9gDZHZHCqvCVQwbznR5EF/hN+mP/yOFUoXHzCzcVNKVUMFI4vOF1O/waC38Nu7/E90oI7a8IS88pqAtM/8pimXsUL3+DsR5TXBi+aW200W9Ee+nTyzESGv8prTybBNK+p02HnlE/CbPamM5YL3UdflkO/DaxJ6qThLVSwRFecjc4Wf8f+kkNcXSrSxpQWqUrGSzST6P1tpWp/W9YVOuy+TqF/BoOdlLBPUUcduStmX15ix8pJOtZip1cqhafoxnu/jRM9J6TptYcEhyidi9RLZiHSK2pMVIz+f7biX5JbEbyDo3/HsgDpKCvl+8xoLyEfgs52EjWp/ZxpQRk//lQBtnyW2EkWyOdf3JUmkLXbcaT+c2CZ+03TLWKY7aDYHA3gNquSSp/ZDle33XAOoqod7OWyRNC/qbhrzg6Cv6Hqu815rZ5vkN3tSGQuCdX3HYnwdIK+Jy+S1MqAfwD77VUmv93JYxUteS+u+L06jKV2vdNm9T9A3adDzMhYE76Ncsxmghgp5yNtAfr7vs/UrU9fLvRw35Qed1Xv8ZfuTxbvtv0qsfm/Pl1fSOuq6GF8HqaG85CGodP25ZzjJHvmF/OQLAwQKIT/V9QCSW65A0LtDC6zrO+YhP1AN5SM/NxS7MXq16xbyeb1LaniCCPlQ9yNIbtmc8ZSx9H3UhptSDjJf4yNfA/KxAU7Yj8LkmsleDmxLvtTnVafkG28r4/7O9l5TthvzAZjNYQDzNT7yGQ95IxHLZBJyvmeYTgL3JjIZ/hDa0XwBHxOHHi8CgW611mbRQoaoYIov7JTehrxDD4slvD9v6zZy4OYztWQt074mMZ2857cnk9fsFZLfyGXsrdUNYjaYUr762gm/7q7O5I0MydkqYZLIFTMAE58HojSWIdSbDf4dMVtjjn1Gy45N41bKlC7n0CFxKkuvWsrgFYt4WCk3Pz+/yHotQTsjlKWJ12zB19qWEVY8oYmQXskUCpkcaQKcyK5O5UqYwURTOrQn5f5ckDfK9TKoWvfHiUnqqT2pjCV11AYP+QHnhn3kk8Ln84TINK0QaWfM0vC2Eph0klqGfdALJPTn4VNOi5b0cB03UuTolF6pZxG+uFmD2kqR9oS1oLOcLhPOYtdlw0RwMyZNYeIUguOrL/zkbXKaBQbADtH28LuAGsmI5hfxoaiVCqZhROu6OEaO+WgCkutS0mmBuU/9ZkWUsR+D2QQyN+wjX+e5DQS1436HgYvErZo+v6hzKBj2lbSeMsQRMS0C3WfDYXwINGbd4RseIFYu6163MRfcC0KvZDytlcnTnmTWYpSkUbokzmcB+RpPYuZ0twiW3cboONJc3VnZ44uKNe0BnabcDMBrWshDkBZx5OLBlsaYpsIiN0NZwIwPlD9gF5VZdjSwriRZr0V1CR1gLBnSjjS/a/m+4blhwyYEwLSntS55m4Av8YmbsMSUAubj7jyd3HHnZ0jn82pZJp/mYdaqK580m7yMdR7QMiqY91Be8g6LWAMmFfhAVdG5myIviNWs8BF4UsVDj34lwg8wYsRhmcamSnDCCK7gIx8VhiUaJEaKkLuRzldJD2f4/UN4iLuKuceR1kWKbm/RZ5L9Riaf7VIJX97Z42UsqaOusZAf+E+PveSpwdLBsiabBG7l6CdGnoaqUY2UTfdHeo0djI8FvzsIRTYlaKIt4ffpJfEw+MgXYJMVVvgbUV/Q1k6DqIkUpLCLesgX3Gcj7nYjb15U3Cy/8VjHiKftu7/SPMKP96jZHAbhNT7yYNLFNDMQUeAhCzriIXlfLhZ3jUPjUSpGRTjlAqQMRlxynvSCwO0jbyxJsCGU3UGRtjaTKFDVwrN6qermj/m5pBu2lK/jtk6qDB33dC75hN51btx+OLoC5yZ11AarogZ/5x0Sj3a6AK6SsjlgMV7lReBFPeGtuffmxpvlPQQyzWl8OIxEMskhdCav2bG5JA/BNuTdUj5KHqhcW2YxL3lpD70DloYK8o5e0LrK2kGjt6jZHAbiNYz80uJsEcbWpSr0ra+SRZgZjZP3tRPIF70Hi98mJfKy7AXRQX7ynsNaycuGnNHbTztkPG4jv/9oQ946uWY3cYS9tUrMJhivYeSL5Wp5LlPIc8eowv1WCzFURoRx1Gu7KCAv3jH0QN42rTzWWV3J08My3gu2VFLlVvRpK5oIe8jL82Kt5M3pnueZb9/cwCoqiClF120k4Zjp05wWBPl8MpWjfR2f5s9RO/JGYi5Cs6Li1Ank4ZkQ35iJcryYS9WTZQ95eXqhhbxd6j5NL+sOMZvA1tf48nnUPLtfwyNtYPJ2lfLOxUyDuU178iZkrKFY2mBu05k85E4sQS+QLg3jrBEdYS3Ruq7ki2FdrtW6yb45drAZkNd0Jd9m2BmMPCScJRwSu5AHh5lFcOmTyNOxFIozi9RIEW6XvZJPafNJUm67mVlXXXywAVVUMP+ZSlvyIS89VwORxxSJAcHcBqfmvOQBfIk5KZIX+Usr+QQ7pzUtm2bP5MN1rBlOmKhHvbtKzSaIvIaqLXmcfKm1Hj0QeXB2vrKhI3lknfFsnUQ+Co2Ydsc9bw3bmTwaVbJ9mLXo3hgZXwPymg7kMaNosxpgEPIJz2/T08LQvORr8pPBalhRYLaSLyB5WiBJ79AzPZJnLxIXST7dQ7qyev2AhHxQ64bbkkd6xdajByE/50FquWfykk+5D4nGK+Iu5Cnj6TT0lxS29Fpp0bquIywV9cGT17o8fXC8GZjXdCDPXoR75jIyg+Y2OA3PuTl+8jwrD3nIx04iTy0jh/4oNSvnek8v5KFtJy6uu7VKQv61k47qWe3J4w3LYZCXZg/6I+9dy1OTyHsGgJCng7Je8i2rPsCNMn6rprnoqcjTzi+dZCO3r28GU0OJhrVbdlLx3D9p2gI03/HQk4/1zR6IBBk9hpKPeUIb3wFi4gpT0hxPVe459rJRhKN/pRP0DL10QpeXJWb5NbWWGtZxTy73CTWtk9ad3Dk+DM5rNA1SjNa395hTiDCwFzGECt6ARgE4MSuFnSNyxLroQiyK2HFV3Z09YAbDfoC5Zw43Irq3q2d95OlztEQR0xcKIreZW5TmgnPe1ZN5cVXa+W7xuqh3fjfCkIxtBpbXaGI2vXWBTRR4FqExRoHfBz78XnPCThJDJ74ZEWG26D4CaDchGxYFOzk30Gu8s4xaittNnXS6NaVHoYNENMoX0ow8fQRSyDsmzmaGUtAmvCfIoSQfocGdFSdzQ46CaDOxJ+niR4cB1VDkamGc4NXpGgN/AW3jY5/LVlMlfR7Swjk+n5Or8qPtZH0Bv1uqJw0tOpfiJywTJ4mVF9lmas5haYu+MBXXixbr80iMgDTwqDi5UFJsFUMVfcpmvZItpDXbwWnsJEzi1epxOo+fFXFKe3y2lqhNTVMLI/FcTFi2mcd5KYdNU1tsoi5qph1oTdjh1Wscd3Smdeu3wXlNIZQKM6UirZOt6STOIuhx9tI6khJH88HXnHJPMWVo+VBKPmHZ/UWIWlQMjWkR7MpKpuKVSo5yMvBZ0sMYzzXszApc1imHKuQwR4uSk2WJUqBwNSmv2aHnK88v6UsptEIzGY5XpiIpbEAqEgLAsUgEWhMhJ+B7wgx9NAU7OtOy33yuf4gWdZx+l+q2lZVP5NvNkdj5RCLvmkI0n3B+xn++oqSkpKSkpKSkpKSkpKSkpKSkpKSkpKSkpKSkpKSkpKSkpKSkpKSkpKR0Ov0PurIHPBRF/osAAAAASUVORK5CYII="/>
          <p:cNvSpPr>
            <a:spLocks noChangeAspect="1" noChangeArrowheads="1"/>
          </p:cNvSpPr>
          <p:nvPr/>
        </p:nvSpPr>
        <p:spPr bwMode="auto">
          <a:xfrm>
            <a:off x="603805" y="-1012825"/>
            <a:ext cx="7225371" cy="1883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z="1400">
              <a:latin typeface="Calibri" charset="0"/>
            </a:endParaRPr>
          </a:p>
        </p:txBody>
      </p:sp>
      <p:pic>
        <p:nvPicPr>
          <p:cNvPr id="9" name="Picture 8" descr="http://res.cloudinary.com/cermati/image/upload/v1437625823/personal-loan/dwywinjsgnqlfvodzobb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605" y="2872259"/>
            <a:ext cx="2029729" cy="719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Hasil gambar untuk bank commonwealth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854" y="4175128"/>
            <a:ext cx="2832049" cy="598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2" descr="http://www.alamatbank.com/wp-content/uploads/2015/05/logo-bank-muamalat-indonesia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268" y="5005764"/>
            <a:ext cx="1869265" cy="1076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4" descr="https://3.bp.blogspot.com/-PvpRnD4bPxw/VjYLjuNMMHI/AAAAAAAAFyc/uPSvqdiHnsU/s1600/prudential-logo-big1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768" y="1630555"/>
            <a:ext cx="1976240" cy="948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6" descr="http://logok.org/wp-content/uploads/2014/04/Allianz-logo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043" y="2540473"/>
            <a:ext cx="2216936" cy="16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8" descr="http://logok.org/wp-content/uploads/2015/01/Manulife-logo-wordmark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468" y="4754846"/>
            <a:ext cx="2200044" cy="161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0" descr="https://media.licdn.com/media/p/8/005/069/0d3/11fbb7d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968" y="3999293"/>
            <a:ext cx="2343617" cy="8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2" descr="https://upload.wikimedia.org/wikipedia/id/3/33/Logo-CIMB-Niaga-ok.gif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792" y="3115147"/>
            <a:ext cx="2470299" cy="377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AutoShape 24" descr="data:image/jpeg;base64,/9j/4AAQSkZJRgABAQAAAQABAAD/2wCEAAkGBw0NDQ0ODQ4PDg0NDw0NDw0ODw8ODw0OFhEWFhcRFhUYHSggGBolGxUVIjEhJSkrLi4uFx8zODMuNygtLisBCgoKDg0OGxAQGy4mICU1LS01Ly8tLS0vLS01LS0tLzUtLS0tLS0tLS0tLS0tLS0tLS0tLS0tLS0tLS0tLS0tLf/AABEIAMIBAwMBEQACEQEDEQH/xAAcAAEAAQUBAQAAAAAAAAAAAAAABgEDBAUHAgj/xABLEAACAgECAgYGBQkFAw0AAAABAgADBAUREiEGBxMxQVEUUmFxgZEiMkKhwRUXI2JygpKTsSQzU1TRNUTSFiVDVWR0g6KjpLLw8f/EABoBAQACAwEAAAAAAAAAAAAAAAADBAECBQb/xAAvEQEAAgIABAQFBAIDAQAAAAAAAQIDEQQSITETIkFRFDIzYYEjUnGRobFCwfDR/9oADAMBAAIRAxEAPwDuMBAQEBAQEBAQEBAQEBAQEBAQEBAQEBAQEBAQEBAQEBAQEBAQEBAQEBAQEBAQEBAQEBAQEBAQEBAQEBAQEBAQEBAQEBAQEBAQEBAQEBAQLWTkV0oXtda0XmXdgqj4mZiJnpDEzEd0bs6cY1jFMCjJ1Fxy3xa/0IPttbZflvJ44e0dbzEfyi8aJ+Xq8+ldIb/qY2DhKfHIusybB+6gA3+Maw17zMm8s+kQr+Rdaf8AvNYWv2UYVYA+LMY8TFHav+TkyT3sf8mtS/68yt/+7423y2jxqfsg8O37pPyLrSf3esJZ7L8Ksg/FWEeJinvX/JyZPSynpHSGj6+PgZqj/BttxrD8HBH3xrDPrMG8se0qr02qqPDqGJl4B7i9tXaUfza9x89o+HmfkmJPGiPmjSQYGo4+Ugsx7q7kP2q3Dj7u6Q2pas6mEsWiezKmrJAQEBAQEBAQEBAQEBAQEBAQEBAQEBA82OEVmY7KoLEnuAA3JjWyUI6NaLTqqnU9QRsjt7bbMTHuZmpoxg21e1W/DuQN99vGW8uScXkp013/AJV6Ui/msm1VSooVFCKOQVQFUDyAEqzMz3WIjT3MDnXTnrG9EsfFwAr3oeG29/pV1N6ij7TDx8B7Ze4fhOeOa/ZVzcRyzqrnzdNtYL8fp12+++w4An8O20vfDYta5VXxsnum3QzrMe21MbUuEGwhEylAQcR7hYvcN/WHy8ZTz8HqOan9LGLidzqzqE564oygggjcHkQeYMCMa30MxLRZdiJ6HncLGvIxWagmzbccYXYMN+/cSxTiLR0t1j7ob4onrHSWw6J6sc7BovYcNuzVXp4pehKOPmCfjNM1OS8w3x25q7biRNyAgICAgICAgICAgICAgICAgICAgIEZ6wcl109qKjtdnW1YNe3I72tsx+CBpPw8bvufTqizT5de/Rv8LGSimqmsbV0olSAeCqoA/pIbWm0zMpIjUaX5hlrukOacbCy71+tTRbYv7QU7ffN8dea8Q1vOqzL5rLEkliSxJLMeZZjzJPtnoOzkEChgfQ/QPUHytKwrrCS5rNbMe9mrY17n38O84XEU5ckxDqYbc1Ilv5ClIET0IeiaxqWJ3VZa16lSPAMdq7gP3gD8ZYyebFW3t0Q08t5r+UsldMQEBAQEBAQEBAQEBAQEBAQEBAQEBAimt/p9b0rH71xq8rPYfrACpD83MsY+mK0+/RDfrkiPylcrpmr1vpBhaeobLvWri+qvNnf3KOZkmPFfJPlhpfJWneUfs6aaPqVV2H6T2RyK3pBurepd2Gw+kRt4+cm+Gy45i2uyLxsd45duK5+FbjXWUXLw21MVYeB/WHmCOYPkZ162i0bhz5iYnUrE2Ye6KXsdK61L2WMERF5lmPcBMTMRG5ZiN9HaNL6TaXouHjYN2SHuoTa1aFa7htJLPuVG31mPjOTbDkzWm8R0lfrlpjrFZlItC6T4GobjFvV3UbmsgpYB58LAHb2yDJhvj+aEtMtb9pbiRJEU6UDsdT0XKHINfdg2HzW2olQf3kEsYuuO9fyhydL1lK5XTEBAQEBAQEBAQEBAQEBAQEBAQEBAQItp47TpBnuf+gwsSgezjdnP9BLFumGv8yhr9Wf4SPLyFpqstb6tSPY3uUEn+kgiNzpLM6jb5r1fU7s7Ityb2LWWsTsTyRPsoPIAcp36UileWHJtabTuWHN2rb4L+mKmLa36YDhw7mPMN4Yzn1G7l9UkeBMitHJ5o/KSJ5uktSwIJBBBUkEHkQR3gyVG29zHATs0PDm2IDfYPrYtbDcUIfBypBY9434fORR+pO57f7bz5enq04ElaL+Fl249td1LlLamDo47wf8ATwI8RMWrFo1LMTMTuH0hoOoDMw8bJA27epLCPVYjmPnvOBkpyWmvs61Lc1YlpOsb6OHRb40Z+n2g+X6dV/o0l4b55j7SjzfKlUrpiAgICAgICAgICAgICAgICAgICAgIEZ0D/a+tHx/sA+HYmT5Pp0/KGnz2b7UMYX0XUk7C2uyvfy4lI3++Q1nUxKWY3GnzTnYVuNa1Ny8NlZ2PiGHg6nxU94InoK2i0bhyJrNZ1KxNmAHbmORHMEd4PnAkZpS3U8a5wOzyKq9QsHgStJstHxep/nK+9Y5j26JdbvE/lHrrmtd7HO72M1jnzZjufvMniNRpHvfV5mWHuil7XWupS9jnhVF5lj/98ZiZiI3LMRM9IfR3RjA9EwMTHJDGqmtWIO4Lbbkg+I3JnBy35rzZ1cdeWsQ1XWX/ALKs8zfgge/0qqScN9T+/wDTTP8AL/SUCV0ysBAQEBAQEBAQEBAQEBAQEBAQEBAQIvpJ4Nd1RP8AFx8G4e3YOhli/XDWf5Q1+pMNr0lyWpwMy1Pr149zLt4EIdjIsUbvEN7zqsy+ecbU7FrWmxUyKF+rVeC3B+w4IdPgQPZO7OON7jpLlxadalc4cK3uNuIx9f8AtNHu3UB1+TTHnj7nln7MfMwrKeHjAKPua7UYPVaPNWHI+7vHiBNq2ixMTDeYp/Q47+K6TqY3911yD7mkNo6zH3hvE9N/aWhw8Sy9ita77DiZiQqVr6zseSj2mT2tFe6OImezK7PDq+vZZlOPs0Dsad/LtHHE3wUe+abvPbo28sKWaq/A1dCJjVOOF1p4jZYvk9rEuR7AQPZMxjjvPVibekdHdOr3Ja3R8Fn5sKjXufEI7IPuUTjcTGstoh0sM7pDH6w/pY+HT45Go4Fe3mBaHP3IZnhvmmfaJYzT0iPulUrpiAgICAgICAgICAgICAgICAgICAgIEV1A9hr+DZ3LmYeTiHyNiMtqj5cUsV82GY9p2hnpkj7pLkULaj1uOJLFZGXzUjYiQROp3CWY30cZ1vqu1CmxvQ+DJp3PAC612qvgGDbAn2g/CdXHx1JjzdJUL8NaJ8rW19XetN/ugX2tfQP6MZJPGYo9WkcPk9lLOj2dgMlGfSUxMx1p4wyWVpceSWqVJ4WB9244hziM1MnWk9YJx2p0t2l4pQpj1q3Jk0zVlYeRGXYCJne7b+8f6YiNRr7SrVoOdlE4WDSbExuzOS/EqI+SVBYuzEA8O/CF8Au/iYnLSnnvPfszFLW8tVy3q71pf91DfsX0fiwmI4zFPqzPD5PZmaV1Y6pc6jIVMWrf6TM6WPt+qqEjf3kTS/G44jy9Wa8Nee/R2XS8CvEx6cekbV0ota79+w8T7T3/ABnKvabWm0r9axWNQj/SD9PrGj445ij0nPsHkFTs0P8AE8mx+XFa34R363rH5SuV0xAQEBAQEBAQEBAQEBAQEBAQEBAQECLdYVTLiVZlY3s03IpzBt3msHhsH8DN8pY4efNyz69EObtzeyS0WrYiWId0dVdSO4qRuD8jIJjU6SxO3nKya6a3ttYJXWrO7tyCqBuSYiJmdQTMRG5YWBr2HkVtbXcAqOtbdqGoZHIBVWWwAgkEEeYM2tjtWdTDWt6zG17U9NozauyvXjrLV2ABiv0kYMpBHtAmK3mk7hm1YtGpap+hWmtvvS3Ou+o/pbfqXWGxx3+LMT7JL8Rk92ng0bTTNKoxBaKE4O2te+z6TNxWNtuefuHKRWvNu7etYr2ZRvT6Q4l3QbsNwSo8yPCY1LO4WdM1GjLpW/GsW2l+IK69x2JB+8GZtWazqWK2i0bhlTVsifRs+lapqub311NXptB8NqxxWkfvt90sZfLjrX8oaea82/CWSumICAgICAgICAgICAgICAgICAgICAgW8ilbUetxxJYrIynxUjYiZidTuGJjfRC+jOvU6ZWNM1Kw474rvTj33qyU5OMD+jYWEcO/CQNt/CWsuOck89Ou0GO8U8tvRvek2I+fgPXjMjixqWI4xwXVLYrNXxjfbiUEb+2Q4rRS+7JLxzV1CLavpmoNi0C2tTa2Xl51+9KZCJVVXZ2FNgr27Q7dmB48vZtLFL0i0zHtEf8A1DatuWGuzlfGpx6A1tVlmkY+PQhZhY99+UhdU223ZQO4dwm0atMz9/8ApiekRH2brT8bLu1nKeq1hRiZlS2lsi3Y0+hL+hFP1Tu7K3F38pHa1YxRvvMf9tqxabz/AO9GF0jvarXVPEx+npliVrZZ2rKzPU611j6JXuLbjuE3xxE4f7YvMxk/pndHaFx86+hsO1sl8jUA2bwWLX6JY3bIWfbhs3LBAN9xtNMk81Ytvp06fdtTpaY11ZnQXRc3BXa81iq2pC1IBVqL0AQHvIbiRVJO45ju5maZ8lL9m2Klq92V0j6XYuMllVNgyM8qwqxccG+02bcuIJvwjfz2mMeC1p3PSGb5YjpHdmdEtKODgY9Dc7Qpsubxa9yXc/xMZrmvz3mW2OvLWIbiRNyAgICAgICAgICAgICAgICAgICAgICBZycau5ClqJYh70dQyn4GZiZjrDExE90ct6D4qMXwbcnTnPP+yWlayfbW26/cJPHEW7WiJ/lF4Mf8egMLXsf+7zMTMQeGVQ1NhH7VZ23+Ec2G3eJj+DWSO07e11TV0/vtKrs2+1RlofkGAMxyY57W/wAHNf1q9rr2WN/+aMoE8zwtQdz79+ceFX90M88/tPy1nsd00i3f1rb6E/1jw6R3uc1v2vNlmvW8krwcQH7VjW5Lj4LwiIjDHfcn6k+0LJ6JX5H+0dSyshT30UcOJQfYQn0iPjM+PFfkrEf5Y8KZ+aW80rRsTCTgxaK6R48CgM3vbvPxkV8lr/NKStK17Qz5o2ICAgICAgICAgICAgICAgICAgICBYycymnbtba6+LfbtHVN9u/bc85mKzPaGJmI7sc6zhf5vH/n1f6zbkt7SxzV93k67g/5zF/n1f6x4d/aTnr7srHy6bedVtdg/UdX/oZrNZjuzExK/MMkBApArAoSBsNxue4ecCsCkCnGvmPmJnUsbg7RfMfMRqTcHGvmPmI1JuFRMMqwEBAQEBAQKQKwEBAQEBAQEChO0D576ea9+Us+yxTvRVvTR4g1g83/AHjz9207nDYvDpr1cvNfntv0R3hHkJOi0rsIHql2rYPWxRxzDISrA+wiYmInuzHTs6Z1edP72vrws9+1W08FOQ311fwRz9oHuB799u/flz+J4WIjnot4M875bOrzmrqJdKun+Fpxapd8nJXkaayAEPk79y+7mfZLOHhb5OvaEGTPWnT1c41TrK1XIJ7OxMVD3LSgLAe133+7aX6cFjr36qluIvPbo0GRr+fad7M3Jb/x7B/QyeMVI7RCOb2nvLHfUclijNkXM1Z4kZrbCa281JPI+6bclfZjmn3TTo31nZtBSrLT0yskKGGy5A3OwAPc57uRAPtlPLwVJ616f6T4+JtHSeqadZPSY4WAErJTKzF4EU7cdVe303O3iAdvefZKnC4ee/XtCxnycteneXDZ2NQ56sag2RqDb6H6CPxaRp5/7PWPkNvwnD4iNZLOnh+SG+kKUgICAgICAgICAgICAgICBFOsfNyasB6sSm227J3qLVIz9jVt9NyR3cuQ9/sljha1m+7T0hDntMV1Dggnbcx7prZ3RFG7Oyoo82J2A+ZiZ1G2Y6pXl9W+r01vYa6WWtS5Wu7icgDc7DYbyrHGYpnSaeHyRG0RBlpAy9JqezKxkr37R76Qu3fxcY2P4zTJMRSdtqxu0OqdZvTVsbfBw32vIHb3KedKkckXyYjnv4D2nlzuE4bm89uy5nzcvlq5D/8AvxnUUVIHntF9YfMQbegQe6BPuqjo6L72z7lJowyezGxPaX7b77ePCDv7yPKUeNzcsckd5WeGx7nmn0aLpznZWVnWX5NNtCvuuPXcjVkUKdhsCPHvPtYyfhq1rTVZR5rTa25R6TolYFIH0D1cPxaNgHyrdflYw/CcPivq2dTB9OElkCUgICAgICBSBWAgICAgICAgR/p7qPoulZlgOztX2Kft2HgH9d/hJuHpz5IhFmty0mXzyJ3XLZ2iZq4uXj5D19qtFi2msELxleYG/hz2+U0yVm1ZrDaluW0Sn2rdbDW0WV0YZqssVkFr3BxWCNiwULzPxlKnAancytW4rcaiHNEQnZVBJOygAbknuAA8Z0JlTdM6KdGm0nFv1jPTa2ml2x8du+tmHCGbyYkgAeG58e7nZs3i2jFRcx4/Djns5tkXvbY9tjcVlrNY7H7TsdyfmZ0IiIjUKkzudyri473WJVUpey1lRFHezE7ARa0VjckRudQ7V0U6usPERHy0XKyiAWLjiprPqoh5HbzP3TkZuLvedV6Q6GPh616z1lM66UUcKqqr3cKqAPlKu5T6ho9e6Hadnq3a0KlpHK+kCu1T57j63uO8lx8RkpPSUd8NLd4Z+k6fRp2HXRXstOOh3Zthv9prG9pO5M0vecltz6tq1ildQ4H0v1xtSzrsg79nv2dKn7NK8l+fNve07eDF4dIhzct+e22nVSSAo3ZiAAO8k8gJLPRGztd044eVbjMd2p7IMf1zUjN97GaY789eZtevLOmBN2rvXVa2+i4fsOSP/cWTi8XH60ulw8/pwlkrJyAgICAgICAgICAgICAgIHMuuzUNqsPFB52WPkMP1UXhG/xc/wAM6HAU802U+Lt0irk06ak2mkdHs7OV2xMdrlrIV2Vq1CsRvt9Ijwkd8tKTq0t647W+WHnV9BzcHgOXjvSLNwhYowYjvG6kjf2RTLS/yyWpaveGLgZluNdXfS3BbUwdG79j+I8PjNrVi0TEtYmYncOmdOukYzuj2Lcg4TlZFdVqD7FiK7Mvu4kG3s2nP4fDyZ5j2W82TmxRPu5ZOkppZ1WIh1nH49twl7Jv/idmfw4pV4yZ8KdJ+H+pDvM4zpEBA5/1u6/6PiLhVttbl/X2PNMcHn/EeXu4pd4LFzW5p7Qq8Tk1HLHq4zOsoJD0E9EXUabs25KaMfe4ce+1lo+oo2HgSG/dkHE83hzFI6ylw8vNuyz02zKsjVM26hxZVZYhR132YCpB/UGZ4es1xxEsZZibzMNJJkbunVK2+jUD1bckf+qx/GcbjfrT+HR4b6aZSqsEBAQEBAQEBAQEBAQEBAQODdaOoekateAd1xlTHHluBxN/5mI+E7PB05cUfdzeItu8olLSB0rq/wCmWm6Zgim7tu3e2y2zgq4l5nZee/P6IE5/E8PkyX3HZbw5qUrqWq6xemdeq9jTjo649DGzisAD2WEcO4AJ2ABPv3knC8POLc27tM+aL9IQuXFdKqsGx+jdtvPgq1NLV/Z7Hsif4mHylWbxHEa+yaKzOLf3RWWkK/p+bbjXVX0tw20uHRu/mPA+wjcH2Ga2rFomstqzMTuHYtE60NPuRRl8eLdsOLdWsqJ81Zdzt7wJysnBXrPl6wvU4msx16NlkdYejVjf0rj/AFa67WJ+6RxwuWfRvPEY49Xjo900TUGyra6WpwcOstZfcQHd9t9go3AAUEnme8Rl4eceomessUzc+5jtDjXSXWH1DNvyn3AsbatT9iockX5cz7SZ18OOMdIqoZL89plrJI0UgVgUgdv6n230kD1cjIH3g/jOPxv1XR4X6abyosEBAQEBAQEBAQEBAQEBAtZV61V2WvyWtGsY/qqNz/SZiNzpiZ1G3zHl5LX223P9e6yy1v2nYsfvM9DWOWIhyJnc7W5lggIG86LdFsrVLQtKlaQf0mSwPZ1jxA9ZvYPjtIc2euKOvdJjxWvPR3Kvo9jLp/5OC/2fsjSfWO/e5Prb/S385xpy25+f1dHw45OVwPpDoeRp2Q+PkLzBJrs2+hdXvydfxHgZ28WWuSu4c29JpOpaySNCAgT3pNb+S9HxNKQ7ZOWPSswjvCsdxWfiAvuQ+co4Y8XLOSe0dIWcnkxxT37oFLys3HRLRjqOfRjcwjEvay96UqN2Px5D3sJFnyeHSbJMdOe0Q6p+arSvWyf5q/8ADOb8dl+y58LRyrpZp1eHqGVjU8XZUuqrxnibY1q3M+8mdLDeb44tKlkrFbTENRJWjtHUy++m3D1cuwfOus/jOTx0fqfh0OF+RPpSWSAgICAgICAgICAgICAgYup4KZVFuPbxCu5DW/A3C3Ce8A+E2raazEwxaImNSif5rdI9XI/ntLPxuX3QfC4z81ukerf/AD2j43L7nwuM/NdpHq5H89o+Ny+58Lj/APSysLq50eluL0c2keF9j2L/AAk7H4ia24vLb1Zjh8ceiUU0pWqpWqoijZUQBVUeQA5CV5mZ7p4jS5MDA1nR8XOqNOVUtqd435MjesrDmp9om9MlqTustb0raNS5vrHVI+5bByVKnuqyQQR7ONQd/wCGX8fH/vj+lS3Cz/xlpD1X6vv9XGPt7c7f/GS/HYvuj+GyfZvOjPVdkVZNN+dbR2dTrZ2FXHYbCvMAkgADfbzkWXjazWYrCTHw0xO7N5rfVtRnZV2VdmZPaXNuQBVwoANgo3XuAAEhx8ZaleWIhJfhotO5lhfmiw/85k/Kn/hm/wAff2hr8JX3lIOiPQrG0l7rKrLLrLVVOK3g3RAd9hwgd52+QkGbiLZdRKXFhjH2SeV0yCa91aUZ2XflNlXVteysUVKyq7Iq8t/2Zcx8ZalYrpWvw0WtvbA/NDjf52/+Cqb/AB9vaGvwke6WdD+jKaTRZTXa9wstNxZwoIJRV25eH0ZWzZpyzuYTYsUY41DfSFKQEBAQEBApArAQEBAQEBAQEBAQEBAQEBApArAQEBAQEBAQEBAQEBAQEBAQEBAQEBAQEBAQEBAQEBAQECkCsBAQEBAQEBAQEBAQEBAQEBAQEBAQEBAQEBApAQKwEBAQKQKwEBAQEBAQEBAQEBAQEBAQEBAQEBAQEBAQKQEBAQEBAQEBAQECsBAQEBAQEBAQEBAQP//Z"/>
          <p:cNvSpPr>
            <a:spLocks noChangeAspect="1" noChangeArrowheads="1"/>
          </p:cNvSpPr>
          <p:nvPr/>
        </p:nvSpPr>
        <p:spPr bwMode="auto">
          <a:xfrm>
            <a:off x="603804" y="-1554163"/>
            <a:ext cx="3834243" cy="2879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</a:endParaRPr>
          </a:p>
        </p:txBody>
      </p:sp>
      <p:pic>
        <p:nvPicPr>
          <p:cNvPr id="18" name="Picture 26" descr="http://www.lokerpantura.com/wp-content/uploads/2014/05/Lowongan-Kerja-Terbaru-Bank-Central-Asia-BCA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817" y="1511491"/>
            <a:ext cx="1755249" cy="1318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8" descr="http://res.cloudinary.com/cermati/image/upload/v1437625814/personal-loan/wyjsacozmdfid1qc9dwb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347" y="5321306"/>
            <a:ext cx="1776364" cy="595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30" descr="http://3.bp.blogspot.com/-PSS9HyEFnxg/U6eopikPr1I/AAAAAAAAAkA/uVAGwgDptXc/s1600/Logo+Generali+Indonesia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4320" y="3919262"/>
            <a:ext cx="1249929" cy="992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372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980135" y="274638"/>
            <a:ext cx="7625976" cy="7264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CERTIFIED FINANCIAL PLANNER</a:t>
            </a:r>
            <a:b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EDUCATION PROVIDERS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3000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JAKARTA BANDUNG, MANADO, PALEMBANG, SURABAYA</a:t>
            </a:r>
            <a:endParaRPr lang="id-ID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AutoShape 6" descr="data:image/png;base64,iVBORw0KGgoAAAANSUhEUgAAAXkAAACFCAMAAACJ+njZAAABqlBMVEX///8AAABMcSGZFCcAU20eVypYFhhfX19wcHACO1ZZnTpkZGTi4uL8/PxbW1u2trZVVVXgCSrHx8eampoQEBDs7OwAeptpaWnm5ubw8PCurq709PR3d3c3NzeXl5fW1tZHR0eCtkrS0tJERETBwcE1NTUcHBw+Pj4lJSWOjo5PT0+GhoampqYYGBiAgIAAnOFLAAAASGUASxHfCSvfACGSAADMDSidsIo4aSEiXSvsPU5TijA+aACQEiQAO1PX386FnGqVABBzFBwALUuWABpphpQBb45aezOguo6KoKrL2d6pusM9ejMBXHguaSyxDiN2Q0QKURu9zMCHoIumNEBFbUzYrrVRkzlkjp/w3+GktqNQfSa+zLHt2dp/AAC3oqIuan1eAADNmJkUYBghbQCfuMJoimxBZXYASQA7akEiTmFFhTNwjHQAJkiyWF9zwe4AfbNmprkgYQByNjtNmSmkhYdNFxi94vTgwMO+eH57FB0BbpkBldN/smi+qanp8uWbw4u0KjvpaHTkPFHmU2Prd4HfiJPWM0XmKD+SaGkDjL7c6dBrmzttrCxQi5+AAAAPmElEQVR4nO2cj3vbxBnHJfLDTmzFxo5i2XIiz7ET/4qbxGtIGpJSkgaa1i1t6UIJjDC2tjRjtAM6NmCFdWOwH//z7t737nSSf8SxRU2z+z5Pn8eyZOn0uVffe9/TpZqmpKSkpKSkpKSkpKSkpKSkpKSkpKSkpKSkpKSkpKQ0dH35/ff/QP2N6u9Uz6guPHv2/bAbd5ZljFy6tPbLFr3c+OHChQs/KPQ/ndIfbo1sjdxYe1kSUKf653fDbt5Z1o/LrxP2W7s3WrGPXPrNsFt3lvXX5fFxYL91Y60hY98aGTn//rBbd5ZlEvKUPYXfuPAMuY+g3raH3bozrR8BPY17YvY/QLgz7f552G072yog+fEn4PRrI67Ofznstp1t2eOM/C6Q35LQp4fdtjMuZjfjf/GR3/3DsFt21vUlI/+6j/ylXw27ZWdeHzK/aXh9/vzdYTfszOsLDPona17ybw+7XWdf+WU3uXHJqwL2p5fxWTvyqoB9DmJ2M+Ih/7Yx7Gb9H8hZFmmlIK8K2OcitJtxmfwlLGCfvvLvIbftTMr69E/4Ae3micdtoICN/nF9c/I95TvBav/xo3PnPgWqd5F8wyXPCth3P1pfn/x88s2nQ23p2ZL1eG/m3Llzj67C1mc8oefkWQF77+b6+rVJwv5bxT4YmYQ7Bf/1yjuw/cEySys5eVbAjo2tr68fTBL2n3+j2A+u/cdfzczMfE3IN0ebYDcW2M2uSx4LWHN1bIOgnwR9/o0abAeT+XhmhoH/anR0ZR++fGsZ08o1TwF7axWC/niSs39vmA1/wWVCvCP4Rw8J+SvwNX0dS2cr1zwF7O2bYxD0B5Oc/eSbKtHpS/vU36n+RU1+lOoIduDr2AafJWYF7J2xMQj69clJl70abE8v5jMMPDF5qhUT9oHdrDHyrIBNb1DyG5LfMPbK8E+nx829vT0X/FejSP53sJPazRNOnhWwzuoYC/rjX3j0X4X+NDKORrmoyz/iG0e4dxnSyob8Bvbdm0D+Ool4RX4QXZ4Q5EnYi25YwVU19HXsLpLnb2B/z8hTj1HkB9H9ie3tiRUkP+OSxzKWrv7Yermx5RawxscAfuyYk/8P0ebh4UsvvaESnNPJeDgxMbFN/lG33xPksYy1Ia1sSAXsU7T5DQr+4CVJr14c5l28kLImmGjQNzl6LGPBbhoN6Q3sLSR/jZI/lMG/MsRbeFG1vwPgt0c9QY9lbGJ5/EmDus0uewN7G20eyig55N8Y4g28uLr6CZAHv+FBz8pYg6aVDWkJMbN5Cn5Tec3AusKiXh5kj3DXF8tPblDy/A2sZDbKawLQ5R3hNzzoJ7CMfX95fJeQ529gL64Ks5FDXuU1fes+Rv2eG/SsjNVIWtkQBSyrozZ846vymv5lP4Sg33YH2ZUj3PPF8usNdwnxvZvcbA6U1wQja1v4jbeMvbs83hAFLKujDrwhr/KagbS/Q9lv77lBj2Ws9taTxsh5toTYcs1GeU1gukrRg9805TJW+2B5TSwhxjrqmmd8VV4zsK4A+lER9E1uNzfEEmKsow48Ia+8ZnBBbkn9pimXsdpbu2IJ8R1uNpvKa4KUQXPL7RUe9KyM1T74NS9gDZHZHCqvCVQwbznR5EF/hN+mP/yOFUoXHzCzcVNKVUMFI4vOF1O/waC38Nu7/E90oI7a8IS88pqAtM/8pimXsUL3+DsR5TXBi+aW200W9Ee+nTyzESGv8prTybBNK+p02HnlE/CbPamM5YL3UdflkO/DaxJ6qThLVSwRFecjc4Wf8f+kkNcXSrSxpQWqUrGSzST6P1tpWp/W9YVOuy+TqF/BoOdlLBPUUcduStmX15ix8pJOtZip1cqhafoxnu/jRM9J6TptYcEhyidi9RLZiHSK2pMVIz+f7biX5JbEbyDo3/HsgDpKCvl+8xoLyEfgs52EjWp/ZxpQRk//lQBtnyW2EkWyOdf3JUmkLXbcaT+c2CZ+03TLWKY7aDYHA3gNquSSp/ZDle33XAOoqod7OWyRNC/qbhrzg6Cv6Hqu815rZ5vkN3tSGQuCdX3HYnwdIK+Jy+S1MqAfwD77VUmv93JYxUteS+u+L06jKV2vdNm9T9A3adDzMhYE76Ncsxmghgp5yNtAfr7vs/UrU9fLvRw35Qed1Xv8ZfuTxbvtv0qsfm/Pl1fSOuq6GF8HqaG85CGodP25ZzjJHvmF/OQLAwQKIT/V9QCSW65A0LtDC6zrO+YhP1AN5SM/NxS7MXq16xbyeb1LaniCCPlQ9yNIbtmc8ZSx9H3UhptSDjJf4yNfA/KxAU7Yj8LkmsleDmxLvtTnVafkG28r4/7O9l5TthvzAZjNYQDzNT7yGQ95IxHLZBJyvmeYTgL3JjIZ/hDa0XwBHxOHHi8CgW611mbRQoaoYIov7JTehrxDD4slvD9v6zZy4OYztWQt074mMZ2857cnk9fsFZLfyGXsrdUNYjaYUr762gm/7q7O5I0MydkqYZLIFTMAE58HojSWIdSbDf4dMVtjjn1Gy45N41bKlC7n0CFxKkuvWsrgFYt4WCk3Pz+/yHotQTsjlKWJ12zB19qWEVY8oYmQXskUCpkcaQKcyK5O5UqYwURTOrQn5f5ckDfK9TKoWvfHiUnqqT2pjCV11AYP+QHnhn3kk8Ln84TINK0QaWfM0vC2Eph0klqGfdALJPTn4VNOi5b0cB03UuTolF6pZxG+uFmD2kqR9oS1oLOcLhPOYtdlw0RwMyZNYeIUguOrL/zkbXKaBQbADtH28LuAGsmI5hfxoaiVCqZhROu6OEaO+WgCkutS0mmBuU/9ZkWUsR+D2QQyN+wjX+e5DQS1436HgYvErZo+v6hzKBj2lbSeMsQRMS0C3WfDYXwINGbd4RseIFYu6163MRfcC0KvZDytlcnTnmTWYpSkUbokzmcB+RpPYuZ0twiW3cboONJc3VnZ44uKNe0BnabcDMBrWshDkBZx5OLBlsaYpsIiN0NZwIwPlD9gF5VZdjSwriRZr0V1CR1gLBnSjjS/a/m+4blhwyYEwLSntS55m4Av8YmbsMSUAubj7jyd3HHnZ0jn82pZJp/mYdaqK580m7yMdR7QMiqY91Be8g6LWAMmFfhAVdG5myIviNWs8BF4UsVDj34lwg8wYsRhmcamSnDCCK7gIx8VhiUaJEaKkLuRzldJD2f4/UN4iLuKuceR1kWKbm/RZ5L9Riaf7VIJX97Z42UsqaOusZAf+E+PveSpwdLBsiabBG7l6CdGnoaqUY2UTfdHeo0djI8FvzsIRTYlaKIt4ffpJfEw+MgXYJMVVvgbUV/Q1k6DqIkUpLCLesgX3Gcj7nYjb15U3Cy/8VjHiKftu7/SPMKP96jZHAbhNT7yYNLFNDMQUeAhCzriIXlfLhZ3jUPjUSpGRTjlAqQMRlxynvSCwO0jbyxJsCGU3UGRtjaTKFDVwrN6qermj/m5pBu2lK/jtk6qDB33dC75hN51btx+OLoC5yZ11AarogZ/5x0Sj3a6AK6SsjlgMV7lReBFPeGtuffmxpvlPQQyzWl8OIxEMskhdCav2bG5JA/BNuTdUj5KHqhcW2YxL3lpD70DloYK8o5e0LrK2kGjt6jZHAbiNYz80uJsEcbWpSr0ra+SRZgZjZP3tRPIF70Hi98mJfKy7AXRQX7ynsNaycuGnNHbTztkPG4jv/9oQ946uWY3cYS9tUrMJhivYeSL5Wp5LlPIc8eowv1WCzFURoRx1Gu7KCAv3jH0QN42rTzWWV3J08My3gu2VFLlVvRpK5oIe8jL82Kt5M3pnueZb9/cwCoqiClF120k4Zjp05wWBPl8MpWjfR2f5s9RO/JGYi5Cs6Li1Ank4ZkQ35iJcryYS9WTZQ95eXqhhbxd6j5NL+sOMZvA1tf48nnUPLtfwyNtYPJ2lfLOxUyDuU178iZkrKFY2mBu05k85E4sQS+QLg3jrBEdYS3Ruq7ki2FdrtW6yb45drAZkNd0Jd9m2BmMPCScJRwSu5AHh5lFcOmTyNOxFIozi9RIEW6XvZJPafNJUm67mVlXXXywAVVUMP+ZSlvyIS89VwORxxSJAcHcBqfmvOQBfIk5KZIX+Usr+QQ7pzUtm2bP5MN1rBlOmKhHvbtKzSaIvIaqLXmcfKm1Hj0QeXB2vrKhI3lknfFsnUQ+Co2Ydsc9bw3bmTwaVbJ9mLXo3hgZXwPymg7kMaNosxpgEPIJz2/T08LQvORr8pPBalhRYLaSLyB5WiBJ79AzPZJnLxIXST7dQ7qyev2AhHxQ64bbkkd6xdajByE/50FquWfykk+5D4nGK+Iu5Cnj6TT0lxS29Fpp0bquIywV9cGT17o8fXC8GZjXdCDPXoR75jIyg+Y2OA3PuTl+8jwrD3nIx04iTy0jh/4oNSvnek8v5KFtJy6uu7VKQv61k47qWe3J4w3LYZCXZg/6I+9dy1OTyHsGgJCng7Je8i2rPsCNMn6rprnoqcjTzi+dZCO3r28GU0OJhrVbdlLx3D9p2gI03/HQk4/1zR6IBBk9hpKPeUIb3wFi4gpT0hxPVe459rJRhKN/pRP0DL10QpeXJWb5NbWWGtZxTy73CTWtk9ad3Dk+DM5rNA1SjNa395hTiDCwFzGECt6ARgE4MSuFnSNyxLroQiyK2HFV3Z09YAbDfoC5Zw43Irq3q2d95OlztEQR0xcKIreZW5TmgnPe1ZN5cVXa+W7xuqh3fjfCkIxtBpbXaGI2vXWBTRR4FqExRoHfBz78XnPCThJDJ74ZEWG26D4CaDchGxYFOzk30Gu8s4xaittNnXS6NaVHoYNENMoX0ow8fQRSyDsmzmaGUtAmvCfIoSQfocGdFSdzQ46CaDOxJ+niR4cB1VDkamGc4NXpGgN/AW3jY5/LVlMlfR7Swjk+n5Or8qPtZH0Bv1uqJw0tOpfiJywTJ4mVF9lmas5haYu+MBXXixbr80iMgDTwqDi5UFJsFUMVfcpmvZItpDXbwWnsJEzi1epxOo+fFXFKe3y2lqhNTVMLI/FcTFi2mcd5KYdNU1tsoi5qph1oTdjh1Wscd3Smdeu3wXlNIZQKM6UirZOt6STOIuhx9tI6khJH88HXnHJPMWVo+VBKPmHZ/UWIWlQMjWkR7MpKpuKVSo5yMvBZ0sMYzzXszApc1imHKuQwR4uSk2WJUqBwNSmv2aHnK88v6UsptEIzGY5XpiIpbEAqEgLAsUgEWhMhJ+B7wgx9NAU7OtOy33yuf4gWdZx+l+q2lZVP5NvNkdj5RCLvmkI0n3B+xn++oqSkpKSkpKSkpKSkpKSkpKSkpKSkpKSkpKSkpKSkpKSkpKSkpKSkpKR0Ov0PurIHPBRF/osAAAAASUVORK5CYII="/>
          <p:cNvSpPr>
            <a:spLocks noChangeAspect="1" noChangeArrowheads="1"/>
          </p:cNvSpPr>
          <p:nvPr/>
        </p:nvSpPr>
        <p:spPr bwMode="auto">
          <a:xfrm>
            <a:off x="155575" y="-1012825"/>
            <a:ext cx="5991225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</a:endParaRPr>
          </a:p>
        </p:txBody>
      </p:sp>
      <p:sp>
        <p:nvSpPr>
          <p:cNvPr id="7" name="AutoShape 24" descr="data:image/jpeg;base64,/9j/4AAQSkZJRgABAQAAAQABAAD/2wCEAAkGBw0NDQ0ODQ4PDg0NDw0NDw0ODw8ODw0OFhEWFhcRFhUYHSggGBolGxUVIjEhJSkrLi4uFx8zODMuNygtLisBCgoKDg0OGxAQGy4mICU1LS01Ly8tLS0vLS01LS0tLzUtLS0tLS0tLS0tLS0tLS0tLS0tLS0tLS0tLS0tLS0tLf/AABEIAMIBAwMBEQACEQEDEQH/xAAcAAEAAQUBAQAAAAAAAAAAAAAABgEDBAUHAgj/xABLEAACAgECAgYGBQkFAw0AAAABAgADBAUREiEGBxMxQVEUUmFxgZEiMkKhwRUXI2JygpKTsSQzU1TRNUTSFiVDVWR0g6KjpLLw8f/EABoBAQACAwEAAAAAAAAAAAAAAAADBAECBQb/xAAvEQEAAgIABAQFBAIDAQAAAAAAAQIDEQQSITETIkFRFDIzYYEjUnGRobFCwfDR/9oADAMBAAIRAxEAPwDuMBAQEBAQEBAQEBAQEBAQEBAQEBAQEBAQEBAQEBAQEBAQEBAQEBAQEBAQEBAQEBAQEBAQEBAQEBAQEBAQEBAQEBAQEBAQEBAQEBAQEBAQLWTkV0oXtda0XmXdgqj4mZiJnpDEzEd0bs6cY1jFMCjJ1Fxy3xa/0IPttbZflvJ44e0dbzEfyi8aJ+Xq8+ldIb/qY2DhKfHIusybB+6gA3+Maw17zMm8s+kQr+Rdaf8AvNYWv2UYVYA+LMY8TFHav+TkyT3sf8mtS/68yt/+7423y2jxqfsg8O37pPyLrSf3esJZ7L8Ksg/FWEeJinvX/JyZPSynpHSGj6+PgZqj/BttxrD8HBH3xrDPrMG8se0qr02qqPDqGJl4B7i9tXaUfza9x89o+HmfkmJPGiPmjSQYGo4+Ugsx7q7kP2q3Dj7u6Q2pas6mEsWiezKmrJAQEBAQEBAQEBAQEBAQEBAQEBAQEBA82OEVmY7KoLEnuAA3JjWyUI6NaLTqqnU9QRsjt7bbMTHuZmpoxg21e1W/DuQN99vGW8uScXkp013/AJV6Ui/msm1VSooVFCKOQVQFUDyAEqzMz3WIjT3MDnXTnrG9EsfFwAr3oeG29/pV1N6ij7TDx8B7Ze4fhOeOa/ZVzcRyzqrnzdNtYL8fp12+++w4An8O20vfDYta5VXxsnum3QzrMe21MbUuEGwhEylAQcR7hYvcN/WHy8ZTz8HqOan9LGLidzqzqE564oygggjcHkQeYMCMa30MxLRZdiJ6HncLGvIxWagmzbccYXYMN+/cSxTiLR0t1j7ob4onrHSWw6J6sc7BovYcNuzVXp4pehKOPmCfjNM1OS8w3x25q7biRNyAgICAgICAgICAgICAgICAgICAgIEZ6wcl109qKjtdnW1YNe3I72tsx+CBpPw8bvufTqizT5de/Rv8LGSimqmsbV0olSAeCqoA/pIbWm0zMpIjUaX5hlrukOacbCy71+tTRbYv7QU7ffN8dea8Q1vOqzL5rLEkliSxJLMeZZjzJPtnoOzkEChgfQ/QPUHytKwrrCS5rNbMe9mrY17n38O84XEU5ckxDqYbc1Ilv5ClIET0IeiaxqWJ3VZa16lSPAMdq7gP3gD8ZYyebFW3t0Q08t5r+UsldMQEBAQEBAQEBAQEBAQEBAQEBAQEBAimt/p9b0rH71xq8rPYfrACpD83MsY+mK0+/RDfrkiPylcrpmr1vpBhaeobLvWri+qvNnf3KOZkmPFfJPlhpfJWneUfs6aaPqVV2H6T2RyK3pBurepd2Gw+kRt4+cm+Gy45i2uyLxsd45duK5+FbjXWUXLw21MVYeB/WHmCOYPkZ162i0bhz5iYnUrE2Ye6KXsdK61L2WMERF5lmPcBMTMRG5ZiN9HaNL6TaXouHjYN2SHuoTa1aFa7htJLPuVG31mPjOTbDkzWm8R0lfrlpjrFZlItC6T4GobjFvV3UbmsgpYB58LAHb2yDJhvj+aEtMtb9pbiRJEU6UDsdT0XKHINfdg2HzW2olQf3kEsYuuO9fyhydL1lK5XTEBAQEBAQEBAQEBAQEBAQEBAQEBAQItp47TpBnuf+gwsSgezjdnP9BLFumGv8yhr9Wf4SPLyFpqstb6tSPY3uUEn+kgiNzpLM6jb5r1fU7s7Ityb2LWWsTsTyRPsoPIAcp36UileWHJtabTuWHN2rb4L+mKmLa36YDhw7mPMN4Yzn1G7l9UkeBMitHJ5o/KSJ5uktSwIJBBBUkEHkQR3gyVG29zHATs0PDm2IDfYPrYtbDcUIfBypBY9434fORR+pO57f7bz5enq04ElaL+Fl249td1LlLamDo47wf8ATwI8RMWrFo1LMTMTuH0hoOoDMw8bJA27epLCPVYjmPnvOBkpyWmvs61Lc1YlpOsb6OHRb40Z+n2g+X6dV/o0l4b55j7SjzfKlUrpiAgICAgICAgICAgICAgICAgICAgIEZ0D/a+tHx/sA+HYmT5Pp0/KGnz2b7UMYX0XUk7C2uyvfy4lI3++Q1nUxKWY3GnzTnYVuNa1Ny8NlZ2PiGHg6nxU94InoK2i0bhyJrNZ1KxNmAHbmORHMEd4PnAkZpS3U8a5wOzyKq9QsHgStJstHxep/nK+9Y5j26JdbvE/lHrrmtd7HO72M1jnzZjufvMniNRpHvfV5mWHuil7XWupS9jnhVF5lj/98ZiZiI3LMRM9IfR3RjA9EwMTHJDGqmtWIO4Lbbkg+I3JnBy35rzZ1cdeWsQ1XWX/ALKs8zfgge/0qqScN9T+/wDTTP8AL/SUCV0ysBAQEBAQEBAQEBAQEBAQEBAQEBAQIvpJ4Nd1RP8AFx8G4e3YOhli/XDWf5Q1+pMNr0lyWpwMy1Pr149zLt4EIdjIsUbvEN7zqsy+ecbU7FrWmxUyKF+rVeC3B+w4IdPgQPZO7OON7jpLlxadalc4cK3uNuIx9f8AtNHu3UB1+TTHnj7nln7MfMwrKeHjAKPua7UYPVaPNWHI+7vHiBNq2ixMTDeYp/Q47+K6TqY3911yD7mkNo6zH3hvE9N/aWhw8Sy9ita77DiZiQqVr6zseSj2mT2tFe6OImezK7PDq+vZZlOPs0Dsad/LtHHE3wUe+abvPbo28sKWaq/A1dCJjVOOF1p4jZYvk9rEuR7AQPZMxjjvPVibekdHdOr3Ja3R8Fn5sKjXufEI7IPuUTjcTGstoh0sM7pDH6w/pY+HT45Go4Fe3mBaHP3IZnhvmmfaJYzT0iPulUrpiAgICAgICAgICAgICAgICAgICAgIEV1A9hr+DZ3LmYeTiHyNiMtqj5cUsV82GY9p2hnpkj7pLkULaj1uOJLFZGXzUjYiQROp3CWY30cZ1vqu1CmxvQ+DJp3PAC612qvgGDbAn2g/CdXHx1JjzdJUL8NaJ8rW19XetN/ugX2tfQP6MZJPGYo9WkcPk9lLOj2dgMlGfSUxMx1p4wyWVpceSWqVJ4WB9244hziM1MnWk9YJx2p0t2l4pQpj1q3Jk0zVlYeRGXYCJne7b+8f6YiNRr7SrVoOdlE4WDSbExuzOS/EqI+SVBYuzEA8O/CF8Au/iYnLSnnvPfszFLW8tVy3q71pf91DfsX0fiwmI4zFPqzPD5PZmaV1Y6pc6jIVMWrf6TM6WPt+qqEjf3kTS/G44jy9Wa8Nee/R2XS8CvEx6cekbV0ota79+w8T7T3/ABnKvabWm0r9axWNQj/SD9PrGj445ij0nPsHkFTs0P8AE8mx+XFa34R363rH5SuV0xAQEBAQEBAQEBAQEBAQEBAQEBAQECLdYVTLiVZlY3s03IpzBt3msHhsH8DN8pY4efNyz69EObtzeyS0WrYiWId0dVdSO4qRuD8jIJjU6SxO3nKya6a3ttYJXWrO7tyCqBuSYiJmdQTMRG5YWBr2HkVtbXcAqOtbdqGoZHIBVWWwAgkEEeYM2tjtWdTDWt6zG17U9NozauyvXjrLV2ABiv0kYMpBHtAmK3mk7hm1YtGpap+hWmtvvS3Ou+o/pbfqXWGxx3+LMT7JL8Rk92ng0bTTNKoxBaKE4O2te+z6TNxWNtuefuHKRWvNu7etYr2ZRvT6Q4l3QbsNwSo8yPCY1LO4WdM1GjLpW/GsW2l+IK69x2JB+8GZtWazqWK2i0bhlTVsifRs+lapqub311NXptB8NqxxWkfvt90sZfLjrX8oaea82/CWSumICAgICAgICAgICAgICAgICAgICAgW8ilbUetxxJYrIynxUjYiZidTuGJjfRC+jOvU6ZWNM1Kw474rvTj33qyU5OMD+jYWEcO/CQNt/CWsuOck89Ou0GO8U8tvRvek2I+fgPXjMjixqWI4xwXVLYrNXxjfbiUEb+2Q4rRS+7JLxzV1CLavpmoNi0C2tTa2Xl51+9KZCJVVXZ2FNgr27Q7dmB48vZtLFL0i0zHtEf8A1DatuWGuzlfGpx6A1tVlmkY+PQhZhY99+UhdU223ZQO4dwm0atMz9/8ApiekRH2brT8bLu1nKeq1hRiZlS2lsi3Y0+hL+hFP1Tu7K3F38pHa1YxRvvMf9tqxabz/AO9GF0jvarXVPEx+npliVrZZ2rKzPU611j6JXuLbjuE3xxE4f7YvMxk/pndHaFx86+hsO1sl8jUA2bwWLX6JY3bIWfbhs3LBAN9xtNMk81Ytvp06fdtTpaY11ZnQXRc3BXa81iq2pC1IBVqL0AQHvIbiRVJO45ju5maZ8lL9m2Klq92V0j6XYuMllVNgyM8qwqxccG+02bcuIJvwjfz2mMeC1p3PSGb5YjpHdmdEtKODgY9Dc7Qpsubxa9yXc/xMZrmvz3mW2OvLWIbiRNyAgICAgICAgICAgICAgICAgICAgICBZycau5ClqJYh70dQyn4GZiZjrDExE90ct6D4qMXwbcnTnPP+yWlayfbW26/cJPHEW7WiJ/lF4Mf8egMLXsf+7zMTMQeGVQ1NhH7VZ23+Ec2G3eJj+DWSO07e11TV0/vtKrs2+1RlofkGAMxyY57W/wAHNf1q9rr2WN/+aMoE8zwtQdz79+ceFX90M88/tPy1nsd00i3f1rb6E/1jw6R3uc1v2vNlmvW8krwcQH7VjW5Lj4LwiIjDHfcn6k+0LJ6JX5H+0dSyshT30UcOJQfYQn0iPjM+PFfkrEf5Y8KZ+aW80rRsTCTgxaK6R48CgM3vbvPxkV8lr/NKStK17Qz5o2ICAgICAgICAgICAgICAgICAgICBYycymnbtba6+LfbtHVN9u/bc85mKzPaGJmI7sc6zhf5vH/n1f6zbkt7SxzV93k67g/5zF/n1f6x4d/aTnr7srHy6bedVtdg/UdX/oZrNZjuzExK/MMkBApArAoSBsNxue4ecCsCkCnGvmPmJnUsbg7RfMfMRqTcHGvmPmI1JuFRMMqwEBAQEBAQKQKwEBAQEBAQEChO0D576ea9+Us+yxTvRVvTR4g1g83/AHjz9207nDYvDpr1cvNfntv0R3hHkJOi0rsIHql2rYPWxRxzDISrA+wiYmInuzHTs6Z1edP72vrws9+1W08FOQ311fwRz9oHuB799u/flz+J4WIjnot4M875bOrzmrqJdKun+Fpxapd8nJXkaayAEPk79y+7mfZLOHhb5OvaEGTPWnT1c41TrK1XIJ7OxMVD3LSgLAe133+7aX6cFjr36qluIvPbo0GRr+fad7M3Jb/x7B/QyeMVI7RCOb2nvLHfUclijNkXM1Z4kZrbCa281JPI+6bclfZjmn3TTo31nZtBSrLT0yskKGGy5A3OwAPc57uRAPtlPLwVJ616f6T4+JtHSeqadZPSY4WAErJTKzF4EU7cdVe303O3iAdvefZKnC4ee/XtCxnycteneXDZ2NQ56sag2RqDb6H6CPxaRp5/7PWPkNvwnD4iNZLOnh+SG+kKUgICAgICAgICAgICAgICBFOsfNyasB6sSm227J3qLVIz9jVt9NyR3cuQ9/sljha1m+7T0hDntMV1Dggnbcx7prZ3RFG7Oyoo82J2A+ZiZ1G2Y6pXl9W+r01vYa6WWtS5Wu7icgDc7DYbyrHGYpnSaeHyRG0RBlpAy9JqezKxkr37R76Qu3fxcY2P4zTJMRSdtqxu0OqdZvTVsbfBw32vIHb3KedKkckXyYjnv4D2nlzuE4bm89uy5nzcvlq5D/8AvxnUUVIHntF9YfMQbegQe6BPuqjo6L72z7lJowyezGxPaX7b77ePCDv7yPKUeNzcsckd5WeGx7nmn0aLpznZWVnWX5NNtCvuuPXcjVkUKdhsCPHvPtYyfhq1rTVZR5rTa25R6TolYFIH0D1cPxaNgHyrdflYw/CcPivq2dTB9OElkCUgICAgICBSBWAgICAgICAgR/p7qPoulZlgOztX2Kft2HgH9d/hJuHpz5IhFmty0mXzyJ3XLZ2iZq4uXj5D19qtFi2msELxleYG/hz2+U0yVm1ZrDaluW0Sn2rdbDW0WV0YZqssVkFr3BxWCNiwULzPxlKnAancytW4rcaiHNEQnZVBJOygAbknuAA8Z0JlTdM6KdGm0nFv1jPTa2ml2x8du+tmHCGbyYkgAeG58e7nZs3i2jFRcx4/Djns5tkXvbY9tjcVlrNY7H7TsdyfmZ0IiIjUKkzudyri473WJVUpey1lRFHezE7ARa0VjckRudQ7V0U6usPERHy0XKyiAWLjiprPqoh5HbzP3TkZuLvedV6Q6GPh616z1lM66UUcKqqr3cKqAPlKu5T6ho9e6Hadnq3a0KlpHK+kCu1T57j63uO8lx8RkpPSUd8NLd4Z+k6fRp2HXRXstOOh3Zthv9prG9pO5M0vecltz6tq1ildQ4H0v1xtSzrsg79nv2dKn7NK8l+fNve07eDF4dIhzct+e22nVSSAo3ZiAAO8k8gJLPRGztd044eVbjMd2p7IMf1zUjN97GaY789eZtevLOmBN2rvXVa2+i4fsOSP/cWTi8XH60ulw8/pwlkrJyAgICAgICAgICAgICAgIHMuuzUNqsPFB52WPkMP1UXhG/xc/wAM6HAU802U+Lt0irk06ak2mkdHs7OV2xMdrlrIV2Vq1CsRvt9Ijwkd8tKTq0t647W+WHnV9BzcHgOXjvSLNwhYowYjvG6kjf2RTLS/yyWpaveGLgZluNdXfS3BbUwdG79j+I8PjNrVi0TEtYmYncOmdOukYzuj2Lcg4TlZFdVqD7FiK7Mvu4kG3s2nP4fDyZ5j2W82TmxRPu5ZOkppZ1WIh1nH49twl7Jv/idmfw4pV4yZ8KdJ+H+pDvM4zpEBA5/1u6/6PiLhVttbl/X2PNMcHn/EeXu4pd4LFzW5p7Qq8Tk1HLHq4zOsoJD0E9EXUabs25KaMfe4ce+1lo+oo2HgSG/dkHE83hzFI6ylw8vNuyz02zKsjVM26hxZVZYhR132YCpB/UGZ4es1xxEsZZibzMNJJkbunVK2+jUD1bckf+qx/GcbjfrT+HR4b6aZSqsEBAQEBAQEBAQEBAQEBAQODdaOoekateAd1xlTHHluBxN/5mI+E7PB05cUfdzeItu8olLSB0rq/wCmWm6Zgim7tu3e2y2zgq4l5nZee/P6IE5/E8PkyX3HZbw5qUrqWq6xemdeq9jTjo649DGzisAD2WEcO4AJ2ABPv3knC8POLc27tM+aL9IQuXFdKqsGx+jdtvPgq1NLV/Z7Hsif4mHylWbxHEa+yaKzOLf3RWWkK/p+bbjXVX0tw20uHRu/mPA+wjcH2Ga2rFomstqzMTuHYtE60NPuRRl8eLdsOLdWsqJ81Zdzt7wJysnBXrPl6wvU4msx16NlkdYejVjf0rj/AFa67WJ+6RxwuWfRvPEY49Xjo900TUGyra6WpwcOstZfcQHd9t9go3AAUEnme8Rl4eceomessUzc+5jtDjXSXWH1DNvyn3AsbatT9iockX5cz7SZ18OOMdIqoZL89plrJI0UgVgUgdv6n230kD1cjIH3g/jOPxv1XR4X6abyosEBAQEBAQEBAQEBAQEBAtZV61V2WvyWtGsY/qqNz/SZiNzpiZ1G3zHl5LX223P9e6yy1v2nYsfvM9DWOWIhyJnc7W5lggIG86LdFsrVLQtKlaQf0mSwPZ1jxA9ZvYPjtIc2euKOvdJjxWvPR3Kvo9jLp/5OC/2fsjSfWO/e5Prb/S385xpy25+f1dHw45OVwPpDoeRp2Q+PkLzBJrs2+hdXvydfxHgZ28WWuSu4c29JpOpaySNCAgT3pNb+S9HxNKQ7ZOWPSswjvCsdxWfiAvuQ+co4Y8XLOSe0dIWcnkxxT37oFLys3HRLRjqOfRjcwjEvay96UqN2Px5D3sJFnyeHSbJMdOe0Q6p+arSvWyf5q/8ADOb8dl+y58LRyrpZp1eHqGVjU8XZUuqrxnibY1q3M+8mdLDeb44tKlkrFbTENRJWjtHUy++m3D1cuwfOus/jOTx0fqfh0OF+RPpSWSAgICAgICAgICAgICAgYup4KZVFuPbxCu5DW/A3C3Ce8A+E2raazEwxaImNSif5rdI9XI/ntLPxuX3QfC4z81ukerf/AD2j43L7nwuM/NdpHq5H89o+Ny+58Lj/APSysLq50eluL0c2keF9j2L/AAk7H4ia24vLb1Zjh8ceiUU0pWqpWqoijZUQBVUeQA5CV5mZ7p4jS5MDA1nR8XOqNOVUtqd435MjesrDmp9om9MlqTustb0raNS5vrHVI+5bByVKnuqyQQR7ONQd/wCGX8fH/vj+lS3Cz/xlpD1X6vv9XGPt7c7f/GS/HYvuj+GyfZvOjPVdkVZNN+dbR2dTrZ2FXHYbCvMAkgADfbzkWXjazWYrCTHw0xO7N5rfVtRnZV2VdmZPaXNuQBVwoANgo3XuAAEhx8ZaleWIhJfhotO5lhfmiw/85k/Kn/hm/wAff2hr8JX3lIOiPQrG0l7rKrLLrLVVOK3g3RAd9hwgd52+QkGbiLZdRKXFhjH2SeV0yCa91aUZ2XflNlXVteysUVKyq7Iq8t/2Zcx8ZalYrpWvw0WtvbA/NDjf52/+Cqb/AB9vaGvwke6WdD+jKaTRZTXa9wstNxZwoIJRV25eH0ZWzZpyzuYTYsUY41DfSFKQEBAQEBApArAQEBAQEBAQEBAQEBAQEBApArAQEBAQEBAQEBAQEBAQEBAQEBAQEBAQEBAQEBAQEBAQECkCsBAQEBAQEBAQEBAQEBAQEBAQEBAQEBAQEBApAQKwEBAQKQKwEBAQEBAQEBAQEBAQEBAQEBAQEBAQEBAQKQEBAQEBAQEBAQECsBAQEBAQEBAQEBAQP//Z"/>
          <p:cNvSpPr>
            <a:spLocks noChangeAspect="1" noChangeArrowheads="1"/>
          </p:cNvSpPr>
          <p:nvPr/>
        </p:nvSpPr>
        <p:spPr bwMode="auto">
          <a:xfrm>
            <a:off x="155575" y="-1554163"/>
            <a:ext cx="4324350" cy="3248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</a:endParaRPr>
          </a:p>
        </p:txBody>
      </p:sp>
      <p:pic>
        <p:nvPicPr>
          <p:cNvPr id="8" name="Picture 6" descr="http://strategidanbisnis.com/uploads/artikel/5b4cc7ae4bf4ffeec42cffc928326f2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717" y="1584424"/>
            <a:ext cx="2105963" cy="945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Hasil gambar untuk universitas gadjahmada fakultas ekonom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367" y="1482824"/>
            <a:ext cx="1138325" cy="1139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http://www.feb.ui.ac.id/wp-content/themes/limitless/sprites/i/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004" y="1627286"/>
            <a:ext cx="2181267" cy="854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2" descr="http://dir.perbanas.id/dinamika/files/2010/03/n47309934334_1353300_4592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92" y="2924274"/>
            <a:ext cx="1234962" cy="951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4" descr="http://fe.maranatha.edu/wp-content/uploads/2012/02/logo_180_1801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817" y="2924274"/>
            <a:ext cx="1138325" cy="1094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6" descr="http://sportfolio.petra.ac.id/bidang3/images/logoukp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3842" y="3067149"/>
            <a:ext cx="958853" cy="971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8" descr="https://pbs.twimg.com/profile_images/1122843779/6775_1112561502771_1488927718_30373482_6147436_n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392" y="2924273"/>
            <a:ext cx="1025370" cy="1024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0" descr="https://upload.wikimedia.org/wikipedia/commons/0/0d/Logo_UKWMS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265" y="3243079"/>
            <a:ext cx="1726939" cy="655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4"/>
          <p:cNvSpPr txBox="1">
            <a:spLocks noChangeArrowheads="1"/>
          </p:cNvSpPr>
          <p:nvPr/>
        </p:nvSpPr>
        <p:spPr bwMode="auto">
          <a:xfrm>
            <a:off x="454974" y="4055675"/>
            <a:ext cx="889317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endParaRPr lang="en-US" sz="2000" dirty="0" smtClean="0">
              <a:latin typeface="Arial" charset="0"/>
            </a:endParaRPr>
          </a:p>
          <a:p>
            <a:pPr algn="ctr" eaLnBrk="1" hangingPunct="1"/>
            <a:r>
              <a:rPr lang="en-US" sz="2000" b="1" dirty="0" smtClean="0">
                <a:solidFill>
                  <a:schemeClr val="tx2"/>
                </a:solidFill>
                <a:latin typeface="Arial" charset="0"/>
              </a:rPr>
              <a:t>18 Education Provider</a:t>
            </a:r>
            <a:endParaRPr lang="en-US" sz="2000" b="1" dirty="0">
              <a:solidFill>
                <a:schemeClr val="tx2"/>
              </a:solidFill>
              <a:latin typeface="Arial" charset="0"/>
            </a:endParaRPr>
          </a:p>
          <a:p>
            <a:pPr algn="ctr" eaLnBrk="1" hangingPunct="1"/>
            <a:r>
              <a:rPr lang="en-US" sz="2000" dirty="0" smtClean="0">
                <a:latin typeface="Arial" charset="0"/>
              </a:rPr>
              <a:t> </a:t>
            </a:r>
            <a:endParaRPr lang="en-US" sz="2000" dirty="0">
              <a:latin typeface="Arial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2002769" y="5029524"/>
            <a:ext cx="67691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31" y="463738"/>
            <a:ext cx="1000965" cy="72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2479392" y="5110616"/>
            <a:ext cx="5761038" cy="10160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EDUCATION PROVIDERS</a:t>
            </a:r>
            <a:br>
              <a:rPr lang="en-US" sz="30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FPSB Indonesia is the education provider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endParaRPr lang="en-US" sz="30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1" name="Picture 5" descr="D:\DESKTOP 2015\LOGO\RFP Extra large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31" y="4665568"/>
            <a:ext cx="1242056" cy="445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791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207</Words>
  <Application>Microsoft Office PowerPoint</Application>
  <PresentationFormat>On-screen Show (4:3)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ＭＳ Ｐゴシック</vt:lpstr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Double Eagle International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Margie Djajakusuma</dc:creator>
  <cp:lastModifiedBy>User</cp:lastModifiedBy>
  <cp:revision>15</cp:revision>
  <cp:lastPrinted>2017-02-22T06:29:19Z</cp:lastPrinted>
  <dcterms:created xsi:type="dcterms:W3CDTF">2016-07-20T06:23:21Z</dcterms:created>
  <dcterms:modified xsi:type="dcterms:W3CDTF">2017-02-26T23:28:08Z</dcterms:modified>
</cp:coreProperties>
</file>