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241D-F763-4550-A544-9DF4A800BAAF}" v="1" dt="2025-04-22T23:37:47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889" autoAdjust="0"/>
  </p:normalViewPr>
  <p:slideViewPr>
    <p:cSldViewPr snapToGrid="0">
      <p:cViewPr varScale="1">
        <p:scale>
          <a:sx n="75" d="100"/>
          <a:sy n="75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ozhong Wang" userId="71cb1342-bbf5-4627-8835-529810ab1c62" providerId="ADAL" clId="{B5F1241D-F763-4550-A544-9DF4A800BAAF}"/>
    <pc:docChg chg="modSld">
      <pc:chgData name="Chaozhong Wang" userId="71cb1342-bbf5-4627-8835-529810ab1c62" providerId="ADAL" clId="{B5F1241D-F763-4550-A544-9DF4A800BAAF}" dt="2025-04-23T00:12:51.218" v="7" actId="5793"/>
      <pc:docMkLst>
        <pc:docMk/>
      </pc:docMkLst>
      <pc:sldChg chg="modSp mod">
        <pc:chgData name="Chaozhong Wang" userId="71cb1342-bbf5-4627-8835-529810ab1c62" providerId="ADAL" clId="{B5F1241D-F763-4550-A544-9DF4A800BAAF}" dt="2025-04-22T23:37:47.746" v="6"/>
        <pc:sldMkLst>
          <pc:docMk/>
          <pc:sldMk cId="3424314505" sldId="257"/>
        </pc:sldMkLst>
        <pc:spChg chg="mod">
          <ac:chgData name="Chaozhong Wang" userId="71cb1342-bbf5-4627-8835-529810ab1c62" providerId="ADAL" clId="{B5F1241D-F763-4550-A544-9DF4A800BAAF}" dt="2025-04-22T23:37:47.746" v="6"/>
          <ac:spMkLst>
            <pc:docMk/>
            <pc:sldMk cId="3424314505" sldId="257"/>
            <ac:spMk id="9" creationId="{CEA0A3DF-763D-36B3-A42C-173211D0FC1D}"/>
          </ac:spMkLst>
        </pc:spChg>
      </pc:sldChg>
      <pc:sldChg chg="modSp mod">
        <pc:chgData name="Chaozhong Wang" userId="71cb1342-bbf5-4627-8835-529810ab1c62" providerId="ADAL" clId="{B5F1241D-F763-4550-A544-9DF4A800BAAF}" dt="2025-04-23T00:12:51.218" v="7" actId="5793"/>
        <pc:sldMkLst>
          <pc:docMk/>
          <pc:sldMk cId="2673849116" sldId="260"/>
        </pc:sldMkLst>
        <pc:spChg chg="mod">
          <ac:chgData name="Chaozhong Wang" userId="71cb1342-bbf5-4627-8835-529810ab1c62" providerId="ADAL" clId="{B5F1241D-F763-4550-A544-9DF4A800BAAF}" dt="2025-04-23T00:12:51.218" v="7" actId="5793"/>
          <ac:spMkLst>
            <pc:docMk/>
            <pc:sldMk cId="2673849116" sldId="260"/>
            <ac:spMk id="7" creationId="{087F81CE-34A6-80AE-E822-6DC8794878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5EDF43-4A8F-4F5C-9C24-046F1DB39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ED8941-684D-4C44-BFF8-C032CED25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72172-A72F-471D-85E4-19A2C24459C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2025/4/22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44A07-C30C-4BEF-AC9A-1EACCAC08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810D8-8169-4ECD-A6B4-1BD7F63583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1A0B-7EDE-447F-A9D5-8E7A0999678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0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CAE53A7-5A87-466F-A508-98063639071F}" type="datetime1">
              <a:rPr lang="zh-CN" altLang="en-US" smtClean="0"/>
              <a:pPr/>
              <a:t>2025/4/22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2864B9-4AB5-41BF-8F4D-3AC46DC9C2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9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0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8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4CE13-53D0-41A7-82ED-D776A01B4068}" type="datetime1">
              <a:rPr lang="zh-CN" altLang="en-US" noProof="0" smtClean="0"/>
              <a:t>2025/4/22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47AD8-D345-4865-A4B7-30CFEB8C7CC1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BC1F0-9788-4128-A82A-3683386EC9C8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3EB40-6BDA-477F-BEC3-3087A2524418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F78BA9-5F90-4442-915D-7DF426C5E1F7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7DDA5-BE71-4F23-B086-2C73B0E78F93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DE164-130F-4717-BBF2-F05D6FB35ABF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C09F1-1767-4C2E-BFF6-8609D1C8BE35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6FDCA-187D-48D8-9210-7579FC359392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长方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D549F-05AE-496A-BEE8-B027FBEF8116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E6D668DF-E485-48EF-8072-E75C719D6210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EDC5CF1-403C-42B2-978E-7D07FB62693F}" type="datetime1">
              <a:rPr lang="zh-CN" altLang="en-US" noProof="0" smtClean="0"/>
              <a:t>2025/4/22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
 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2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 442 Exploration on </a:t>
            </a:r>
            <a:br>
              <a:rPr lang="en-US" altLang="zh-CN" sz="32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2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Canada’s Global Trade Data</a:t>
            </a:r>
            <a:endParaRPr lang="zh-CN" altLang="en-US" sz="3200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72081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sz="1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Chaozhong Wang</a:t>
            </a:r>
          </a:p>
          <a:p>
            <a:pPr rtl="0"/>
            <a:r>
              <a:rPr lang="en-US" altLang="zh-CN" sz="1800" dirty="0">
                <a:solidFill>
                  <a:srgbClr val="FFFFFF"/>
                </a:solidFill>
              </a:rPr>
              <a:t>April 2025</a:t>
            </a:r>
            <a:endParaRPr lang="en-US" altLang="zh-CN" sz="1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sz="1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DE55B-EA27-54FD-F5D2-FEA0F93C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46" y="761715"/>
            <a:ext cx="7492908" cy="33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altLang="zh-CN" sz="2400" b="1" i="0" cap="none" dirty="0">
                <a:solidFill>
                  <a:schemeClr val="bg1"/>
                </a:solidFill>
                <a:effectLst/>
                <a:latin typeface="+mj-lt"/>
                <a:ea typeface="+mj-ea"/>
              </a:rPr>
              <a:t> Key Trade Patterns with </a:t>
            </a:r>
            <a:r>
              <a:rPr lang="en-US" altLang="zh-CN" sz="2400" b="1" cap="none" dirty="0"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en-US" altLang="zh-CN" sz="2400" b="1" i="0" cap="none" dirty="0">
                <a:solidFill>
                  <a:schemeClr val="bg1"/>
                </a:solidFill>
                <a:effectLst/>
                <a:latin typeface="+mj-lt"/>
                <a:ea typeface="+mj-ea"/>
              </a:rPr>
              <a:t>anada </a:t>
            </a:r>
            <a:br>
              <a:rPr lang="en-US" altLang="zh-CN" sz="2400" b="1" i="0" cap="none" dirty="0">
                <a:solidFill>
                  <a:schemeClr val="bg1"/>
                </a:solidFill>
                <a:effectLst/>
                <a:latin typeface="+mj-lt"/>
                <a:ea typeface="+mj-ea"/>
              </a:rPr>
            </a:br>
            <a:r>
              <a:rPr lang="en-US" altLang="zh-CN" sz="2400" b="1" i="0" cap="none" dirty="0">
                <a:solidFill>
                  <a:schemeClr val="bg1"/>
                </a:solidFill>
                <a:effectLst/>
                <a:latin typeface="+mj-lt"/>
                <a:ea typeface="+mj-ea"/>
              </a:rPr>
              <a:t>(2021-2024)</a:t>
            </a:r>
            <a:endParaRPr lang="en-US" altLang="zh-CN" sz="2400" cap="none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0A3DF-763D-36B3-A42C-173211D0FC1D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chemeClr val="bg1"/>
                </a:solidFill>
                <a:effectLst/>
              </a:rPr>
              <a:t>Canada's trade relationships show striking imbalances, with the </a:t>
            </a:r>
            <a:r>
              <a:rPr lang="en-US" altLang="zh-CN" sz="1400" b="1" i="0" dirty="0">
                <a:solidFill>
                  <a:schemeClr val="bg1"/>
                </a:solidFill>
                <a:effectLst/>
              </a:rPr>
              <a:t>United States</a:t>
            </a:r>
            <a:r>
              <a:rPr lang="en-US" altLang="zh-CN" sz="1400" b="0" i="0" dirty="0">
                <a:solidFill>
                  <a:schemeClr val="bg1"/>
                </a:solidFill>
                <a:effectLst/>
              </a:rPr>
              <a:t> dominating deficits and China leading surpluses</a:t>
            </a:r>
            <a:r>
              <a:rPr lang="en-US" altLang="zh-CN" sz="1400" dirty="0">
                <a:solidFill>
                  <a:schemeClr val="bg1"/>
                </a:solidFill>
              </a:rPr>
              <a:t>. </a:t>
            </a:r>
            <a:r>
              <a:rPr lang="en-US" altLang="zh-CN" sz="1400" b="0" i="0" dirty="0">
                <a:solidFill>
                  <a:schemeClr val="bg1"/>
                </a:solidFill>
                <a:effectLst/>
              </a:rPr>
              <a:t>The data </a:t>
            </a:r>
            <a:r>
              <a:rPr lang="en-US" altLang="zh-CN" sz="1400" b="0" i="0">
                <a:solidFill>
                  <a:schemeClr val="bg1"/>
                </a:solidFill>
                <a:effectLst/>
              </a:rPr>
              <a:t>reveals two </a:t>
            </a:r>
            <a:r>
              <a:rPr lang="en-US" altLang="zh-CN" sz="1400" b="0" i="0" dirty="0">
                <a:solidFill>
                  <a:schemeClr val="bg1"/>
                </a:solidFill>
                <a:effectLst/>
              </a:rPr>
              <a:t>distinct tiers: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chemeClr val="bg1"/>
                </a:solidFill>
                <a:effectLst/>
              </a:rPr>
              <a:t>Extreme volatility</a:t>
            </a:r>
            <a:r>
              <a:rPr lang="en-US" altLang="zh-CN" sz="1400" b="0" i="0" dirty="0">
                <a:solidFill>
                  <a:schemeClr val="bg1"/>
                </a:solidFill>
                <a:effectLst/>
              </a:rPr>
              <a:t>: US-China trade swings exceed $10B quarterly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chemeClr val="bg1"/>
                </a:solidFill>
                <a:effectLst/>
              </a:rPr>
              <a:t>Stable partners</a:t>
            </a:r>
            <a:r>
              <a:rPr lang="en-US" altLang="zh-CN" sz="1400" b="0" i="0" dirty="0">
                <a:solidFill>
                  <a:schemeClr val="bg1"/>
                </a:solidFill>
                <a:effectLst/>
              </a:rPr>
              <a:t>: Vietnam/Germany maintain consistent surpluses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graph of the country's average growth&#10;&#10;AI-generated content may be incorrect.">
            <a:extLst>
              <a:ext uri="{FF2B5EF4-FFF2-40B4-BE49-F238E27FC236}">
                <a16:creationId xmlns:a16="http://schemas.microsoft.com/office/drawing/2014/main" id="{D299C437-40D2-9471-7BD1-87281A373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7763" y="1434268"/>
            <a:ext cx="6250769" cy="3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pPr rtl="0"/>
            <a:r>
              <a:rPr lang="en-US" altLang="zh-CN" sz="2600" dirty="0">
                <a:latin typeface="HGGothicE" panose="020B0400000000000000" pitchFamily="49" charset="-128"/>
                <a:ea typeface="HGGothicE" panose="020B0400000000000000" pitchFamily="49" charset="-128"/>
              </a:rPr>
              <a:t>Continental Trade Dynamics</a:t>
            </a:r>
            <a:endParaRPr lang="zh-CN" altLang="en-US" sz="2600" dirty="0">
              <a:latin typeface="HGGothicE" panose="020B0400000000000000" pitchFamily="49" charset="-128"/>
              <a:ea typeface="HGGothicE" panose="020B0400000000000000" pitchFamily="49" charset="-12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43B03-F7A3-B84E-A06D-8DEDE567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CA" altLang="zh-CN" sz="1400" b="0" i="0">
                <a:effectLst/>
                <a:latin typeface="DeepSeek-CJK-patch"/>
              </a:rPr>
              <a:t>A continent-level view uncovers structural patterns:</a:t>
            </a:r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altLang="zh-CN" sz="1400" b="1" i="0">
                <a:effectLst/>
                <a:latin typeface="DeepSeek-CJK-patch"/>
              </a:rPr>
              <a:t>Asia's manufacturing dominance</a:t>
            </a:r>
            <a:r>
              <a:rPr lang="en-CA" altLang="zh-CN" sz="1400" b="0" i="0">
                <a:effectLst/>
                <a:latin typeface="DeepSeek-CJK-patch"/>
              </a:rPr>
              <a:t>: $4.3B avg surplus led by China, Vietnam, and Thailand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altLang="zh-CN" sz="1400" b="1" i="0">
                <a:effectLst/>
                <a:latin typeface="DeepSeek-CJK-patch"/>
              </a:rPr>
              <a:t>Europe's split profile</a:t>
            </a:r>
            <a:r>
              <a:rPr lang="en-CA" altLang="zh-CN" sz="1400" b="0" i="0">
                <a:effectLst/>
                <a:latin typeface="DeepSeek-CJK-patch"/>
              </a:rPr>
              <a:t>: Germany/Italy offset UK/Switzerland deficits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altLang="zh-CN" sz="1400" b="1" i="0">
                <a:effectLst/>
                <a:latin typeface="DeepSeek-CJK-patch"/>
              </a:rPr>
              <a:t>Americas' imbalance</a:t>
            </a:r>
            <a:r>
              <a:rPr lang="en-CA" altLang="zh-CN" sz="1400" b="0" i="0">
                <a:effectLst/>
                <a:latin typeface="DeepSeek-CJK-patch"/>
              </a:rPr>
              <a:t>: -$15.6B deficit driven by US trade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altLang="zh-CN" sz="1400" b="1" i="0">
                <a:effectLst/>
                <a:latin typeface="DeepSeek-CJK-patch"/>
              </a:rPr>
              <a:t>Emerging gaps</a:t>
            </a:r>
            <a:r>
              <a:rPr lang="en-CA" altLang="zh-CN" sz="1400" b="0" i="0">
                <a:effectLst/>
                <a:latin typeface="DeepSeek-CJK-patch"/>
              </a:rPr>
              <a:t>: Africa/Oceania show minimal but growing engagement</a:t>
            </a:r>
          </a:p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29680-F0E1-09CA-64F6-3C1DF5CA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1494797"/>
            <a:ext cx="6227064" cy="38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7431B9-9D9F-9AED-E516-DF26F6C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j-lt"/>
                <a:ea typeface="+mj-ea"/>
              </a:rPr>
              <a:t>Volatility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E58666-E40C-B3C7-EF45-5512AC68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27883"/>
            <a:ext cx="6366174" cy="5602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F81CE-34A6-80AE-E822-6DC879487817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</a:rPr>
              <a:t>Four countries account for 68% of all trade volatility.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1"/>
                </a:solidFill>
                <a:effectLst/>
              </a:rPr>
              <a:t>United States</a:t>
            </a:r>
            <a:r>
              <a:rPr lang="en-US" altLang="zh-CN" b="0" i="0" dirty="0">
                <a:solidFill>
                  <a:schemeClr val="bg1"/>
                </a:solidFill>
                <a:effectLst/>
              </a:rPr>
              <a:t> (SD: $2.1B)  Chronic deficits worsened post-2022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chemeClr val="bg1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1"/>
                </a:solidFill>
                <a:effectLst/>
              </a:rPr>
              <a:t>China</a:t>
            </a:r>
            <a:r>
              <a:rPr lang="en-US" altLang="zh-CN" b="0" i="0" dirty="0">
                <a:solidFill>
                  <a:schemeClr val="bg1"/>
                </a:solidFill>
                <a:effectLst/>
              </a:rPr>
              <a:t> (SD: 3.3B)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b="0" dirty="0">
                <a:solidFill>
                  <a:schemeClr val="bg1"/>
                </a:solidFill>
                <a:effectLst/>
              </a:rPr>
              <a:t>Swung from </a:t>
            </a:r>
            <a:r>
              <a:rPr lang="en-US" altLang="zh-CN" b="0" i="0" dirty="0">
                <a:solidFill>
                  <a:schemeClr val="bg1"/>
                </a:solidFill>
                <a:effectLst/>
              </a:rPr>
              <a:t>+7.1B (2021-Q3) to -$3.4B (2022-Q4)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财务设计</Template>
  <TotalTime>70</TotalTime>
  <Words>175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DeepSeek-CJK-patch</vt:lpstr>
      <vt:lpstr>HGGothicE</vt:lpstr>
      <vt:lpstr>Microsoft YaHei UI</vt:lpstr>
      <vt:lpstr>Arial</vt:lpstr>
      <vt:lpstr>包裹</vt:lpstr>
      <vt:lpstr>STAT 442 Exploration on  Canada’s Global Trade Data</vt:lpstr>
      <vt:lpstr> Key Trade Patterns with Canada  (2021-2024)</vt:lpstr>
      <vt:lpstr>Continental Trade Dynamics</vt:lpstr>
      <vt:lpstr>Volatility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Chaozhong Wang</dc:creator>
  <cp:lastModifiedBy>Chaozhong Wang</cp:lastModifiedBy>
  <cp:revision>1</cp:revision>
  <dcterms:created xsi:type="dcterms:W3CDTF">2025-04-22T22:16:41Z</dcterms:created>
  <dcterms:modified xsi:type="dcterms:W3CDTF">2025-04-23T00:13:00Z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