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8D79C7-E727-4F43-8174-749799ABDB16}" type="datetimeFigureOut">
              <a:rPr lang="en-US" smtClean="0"/>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788349-C3EB-4BB6-96A2-247AADD95ECC}" type="slidenum">
              <a:rPr lang="en-US" smtClean="0"/>
              <a:t>‹#›</a:t>
            </a:fld>
            <a:endParaRPr lang="en-US"/>
          </a:p>
        </p:txBody>
      </p:sp>
    </p:spTree>
    <p:extLst>
      <p:ext uri="{BB962C8B-B14F-4D97-AF65-F5344CB8AC3E}">
        <p14:creationId xmlns:p14="http://schemas.microsoft.com/office/powerpoint/2010/main" val="87789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88349-C3EB-4BB6-96A2-247AADD95ECC}" type="slidenum">
              <a:rPr lang="en-US" smtClean="0"/>
              <a:t>2</a:t>
            </a:fld>
            <a:endParaRPr lang="en-US"/>
          </a:p>
        </p:txBody>
      </p:sp>
    </p:spTree>
    <p:extLst>
      <p:ext uri="{BB962C8B-B14F-4D97-AF65-F5344CB8AC3E}">
        <p14:creationId xmlns:p14="http://schemas.microsoft.com/office/powerpoint/2010/main" val="261996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98F3B2-214D-4D07-BE92-2D0F3278F25F}"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00345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8F3B2-214D-4D07-BE92-2D0F3278F25F}"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58503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8F3B2-214D-4D07-BE92-2D0F3278F25F}"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93471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8F3B2-214D-4D07-BE92-2D0F3278F25F}"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21372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8F3B2-214D-4D07-BE92-2D0F3278F25F}" type="datetimeFigureOut">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331136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98F3B2-214D-4D07-BE92-2D0F3278F25F}"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375439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98F3B2-214D-4D07-BE92-2D0F3278F25F}" type="datetimeFigureOut">
              <a:rPr lang="en-US" smtClean="0"/>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11666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98F3B2-214D-4D07-BE92-2D0F3278F25F}" type="datetimeFigureOut">
              <a:rPr lang="en-US" smtClean="0"/>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43644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8F3B2-214D-4D07-BE92-2D0F3278F25F}" type="datetimeFigureOut">
              <a:rPr lang="en-US" smtClean="0"/>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373444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8F3B2-214D-4D07-BE92-2D0F3278F25F}"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64869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8F3B2-214D-4D07-BE92-2D0F3278F25F}" type="datetimeFigureOut">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18378-D851-497D-AF14-4F44414EF0A8}" type="slidenum">
              <a:rPr lang="en-US" smtClean="0"/>
              <a:t>‹#›</a:t>
            </a:fld>
            <a:endParaRPr lang="en-US"/>
          </a:p>
        </p:txBody>
      </p:sp>
    </p:spTree>
    <p:extLst>
      <p:ext uri="{BB962C8B-B14F-4D97-AF65-F5344CB8AC3E}">
        <p14:creationId xmlns:p14="http://schemas.microsoft.com/office/powerpoint/2010/main" val="112822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8F3B2-214D-4D07-BE92-2D0F3278F25F}" type="datetimeFigureOut">
              <a:rPr lang="en-US" smtClean="0"/>
              <a:t>3/19/2022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18378-D851-497D-AF14-4F44414EF0A8}" type="slidenum">
              <a:rPr lang="en-US" smtClean="0"/>
              <a:t>‹#›</a:t>
            </a:fld>
            <a:endParaRPr lang="en-US"/>
          </a:p>
        </p:txBody>
      </p:sp>
    </p:spTree>
    <p:extLst>
      <p:ext uri="{BB962C8B-B14F-4D97-AF65-F5344CB8AC3E}">
        <p14:creationId xmlns:p14="http://schemas.microsoft.com/office/powerpoint/2010/main" val="239732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762000"/>
            <a:ext cx="8382000" cy="1708150"/>
          </a:xfrm>
        </p:spPr>
        <p:txBody>
          <a:bodyPr>
            <a:normAutofit fontScale="90000"/>
          </a:bodyPr>
          <a:lstStyle/>
          <a:p>
            <a:r>
              <a:rPr lang="en-US" sz="3600" dirty="0"/>
              <a:t> </a:t>
            </a:r>
            <a:br>
              <a:rPr lang="en-US" sz="3600" dirty="0"/>
            </a:br>
            <a:r>
              <a:rPr lang="en-US" sz="3600" dirty="0"/>
              <a:t>Course title: Research Methodology</a:t>
            </a:r>
            <a:br>
              <a:rPr lang="en-US" dirty="0"/>
            </a:br>
            <a:br>
              <a:rPr lang="en-US" dirty="0"/>
            </a:br>
            <a:r>
              <a:rPr lang="en-US" dirty="0"/>
              <a:t>        </a:t>
            </a:r>
            <a:r>
              <a:rPr lang="en-US" sz="2700" b="0" dirty="0"/>
              <a:t>Supervised by </a:t>
            </a:r>
            <a:r>
              <a:rPr lang="en-US" sz="2700" b="0" dirty="0" err="1"/>
              <a:t>Ahsan</a:t>
            </a:r>
            <a:r>
              <a:rPr lang="en-US" sz="2700" b="0" dirty="0"/>
              <a:t> </a:t>
            </a:r>
            <a:r>
              <a:rPr lang="en-US" sz="2700" b="0" dirty="0" err="1"/>
              <a:t>Habib</a:t>
            </a:r>
            <a:r>
              <a:rPr lang="en-US" sz="2700" b="0" dirty="0"/>
              <a:t> </a:t>
            </a:r>
            <a:r>
              <a:rPr lang="en-US" sz="2700" b="0" dirty="0" err="1"/>
              <a:t>Tareq</a:t>
            </a:r>
            <a:r>
              <a:rPr lang="en-US" sz="2700" b="0" dirty="0"/>
              <a:t> </a:t>
            </a:r>
            <a:br>
              <a:rPr lang="en-US" sz="2700" b="0" dirty="0"/>
            </a:br>
            <a:r>
              <a:rPr lang="en-US" sz="2700" b="0" dirty="0"/>
              <a:t>      Associate Professor Dept. of ICT , MBSTU</a:t>
            </a:r>
            <a:br>
              <a:rPr lang="en-US" dirty="0"/>
            </a:br>
            <a:endParaRPr lang="en-US" dirty="0"/>
          </a:p>
        </p:txBody>
      </p:sp>
      <p:sp>
        <p:nvSpPr>
          <p:cNvPr id="5" name="Content Placeholder 4"/>
          <p:cNvSpPr>
            <a:spLocks noGrp="1"/>
          </p:cNvSpPr>
          <p:nvPr>
            <p:ph idx="1"/>
          </p:nvPr>
        </p:nvSpPr>
        <p:spPr>
          <a:xfrm>
            <a:off x="0" y="3886200"/>
            <a:ext cx="3581400" cy="2011363"/>
          </a:xfrm>
        </p:spPr>
        <p:txBody>
          <a:bodyPr>
            <a:normAutofit fontScale="62500" lnSpcReduction="20000"/>
          </a:bodyPr>
          <a:lstStyle/>
          <a:p>
            <a:r>
              <a:rPr lang="en-US" dirty="0"/>
              <a:t>Ali </a:t>
            </a:r>
            <a:r>
              <a:rPr lang="en-US" dirty="0" err="1"/>
              <a:t>Ashadullah</a:t>
            </a:r>
            <a:r>
              <a:rPr lang="en-US" dirty="0"/>
              <a:t> </a:t>
            </a:r>
            <a:r>
              <a:rPr lang="en-US" dirty="0" err="1"/>
              <a:t>Arif</a:t>
            </a:r>
            <a:endParaRPr lang="en-US" dirty="0"/>
          </a:p>
          <a:p>
            <a:r>
              <a:rPr lang="en-US" dirty="0"/>
              <a:t>IT-18031</a:t>
            </a:r>
          </a:p>
          <a:p>
            <a:r>
              <a:rPr lang="en-US" dirty="0"/>
              <a:t>4</a:t>
            </a:r>
            <a:r>
              <a:rPr lang="en-US" baseline="30000" dirty="0"/>
              <a:t>th</a:t>
            </a:r>
            <a:r>
              <a:rPr lang="en-US" dirty="0"/>
              <a:t>  year 1</a:t>
            </a:r>
            <a:r>
              <a:rPr lang="en-US" baseline="30000" dirty="0"/>
              <a:t>st</a:t>
            </a:r>
            <a:r>
              <a:rPr lang="en-US" dirty="0"/>
              <a:t>  semester</a:t>
            </a:r>
          </a:p>
          <a:p>
            <a:r>
              <a:rPr lang="en-US" dirty="0"/>
              <a:t>Session 2017-18</a:t>
            </a:r>
          </a:p>
          <a:p>
            <a:r>
              <a:rPr lang="en-US" dirty="0" err="1"/>
              <a:t>Dept</a:t>
            </a:r>
            <a:r>
              <a:rPr lang="en-US" dirty="0"/>
              <a:t> of ICT </a:t>
            </a:r>
          </a:p>
          <a:p>
            <a:r>
              <a:rPr lang="en-US" dirty="0"/>
              <a:t>MBSTU</a:t>
            </a:r>
          </a:p>
          <a:p>
            <a:endParaRPr lang="en-US" dirty="0"/>
          </a:p>
        </p:txBody>
      </p:sp>
      <p:sp>
        <p:nvSpPr>
          <p:cNvPr id="6" name="Content Placeholder 5"/>
          <p:cNvSpPr>
            <a:spLocks noGrp="1"/>
          </p:cNvSpPr>
          <p:nvPr>
            <p:ph type="body" sz="half" idx="2"/>
          </p:nvPr>
        </p:nvSpPr>
        <p:spPr>
          <a:xfrm>
            <a:off x="5486401" y="3886200"/>
            <a:ext cx="3657599" cy="1935163"/>
          </a:xfrm>
        </p:spPr>
        <p:txBody>
          <a:bodyPr>
            <a:normAutofit fontScale="92500" lnSpcReduction="20000"/>
          </a:bodyPr>
          <a:lstStyle/>
          <a:p>
            <a:r>
              <a:rPr lang="en-US" sz="2000" dirty="0"/>
              <a:t>Md Ahadul Haque</a:t>
            </a:r>
          </a:p>
          <a:p>
            <a:r>
              <a:rPr lang="en-US" sz="2000" dirty="0"/>
              <a:t>IT-18045</a:t>
            </a:r>
          </a:p>
          <a:p>
            <a:r>
              <a:rPr lang="en-US" sz="2000" dirty="0"/>
              <a:t>4</a:t>
            </a:r>
            <a:r>
              <a:rPr lang="en-US" sz="2000" baseline="30000" dirty="0"/>
              <a:t>th</a:t>
            </a:r>
            <a:r>
              <a:rPr lang="en-US" sz="2000" dirty="0"/>
              <a:t>  year 1</a:t>
            </a:r>
            <a:r>
              <a:rPr lang="en-US" sz="2000" baseline="30000" dirty="0"/>
              <a:t>st</a:t>
            </a:r>
            <a:r>
              <a:rPr lang="en-US" sz="2000" dirty="0"/>
              <a:t>  semester</a:t>
            </a:r>
          </a:p>
          <a:p>
            <a:r>
              <a:rPr lang="en-US" sz="2000" dirty="0"/>
              <a:t>Session 2017-18</a:t>
            </a:r>
          </a:p>
          <a:p>
            <a:r>
              <a:rPr lang="en-US" sz="2000" dirty="0" err="1"/>
              <a:t>Dept</a:t>
            </a:r>
            <a:r>
              <a:rPr lang="en-US" sz="2000" dirty="0"/>
              <a:t> of ICT </a:t>
            </a:r>
          </a:p>
          <a:p>
            <a:r>
              <a:rPr lang="en-US" sz="2000" dirty="0"/>
              <a:t>MBSTU</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3600" y="-1524000"/>
            <a:ext cx="622300" cy="46306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3900" y="5863"/>
            <a:ext cx="800100" cy="756138"/>
          </a:xfrm>
          <a:prstGeom prst="rect">
            <a:avLst/>
          </a:prstGeom>
        </p:spPr>
      </p:pic>
    </p:spTree>
    <p:extLst>
      <p:ext uri="{BB962C8B-B14F-4D97-AF65-F5344CB8AC3E}">
        <p14:creationId xmlns:p14="http://schemas.microsoft.com/office/powerpoint/2010/main" val="1583393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446"/>
            <a:ext cx="5410200" cy="1143000"/>
          </a:xfrm>
        </p:spPr>
        <p:txBody>
          <a:bodyPr>
            <a:normAutofit/>
          </a:bodyPr>
          <a:lstStyle/>
          <a:p>
            <a:r>
              <a:rPr lang="en-US" sz="3200" dirty="0"/>
              <a:t>Nobel prize winners list (2004)</a:t>
            </a:r>
          </a:p>
        </p:txBody>
      </p:sp>
      <p:pic>
        <p:nvPicPr>
          <p:cNvPr id="4" name="Picture 3">
            <a:extLst>
              <a:ext uri="{FF2B5EF4-FFF2-40B4-BE49-F238E27FC236}">
                <a16:creationId xmlns:a16="http://schemas.microsoft.com/office/drawing/2014/main" id="{7A8AA584-9224-4C2D-91FA-A98C5B94C8D8}"/>
              </a:ext>
            </a:extLst>
          </p:cNvPr>
          <p:cNvPicPr>
            <a:picLocks noChangeAspect="1"/>
          </p:cNvPicPr>
          <p:nvPr/>
        </p:nvPicPr>
        <p:blipFill>
          <a:blip r:embed="rId3"/>
          <a:stretch>
            <a:fillRect/>
          </a:stretch>
        </p:blipFill>
        <p:spPr>
          <a:xfrm>
            <a:off x="457200" y="1295400"/>
            <a:ext cx="8153400" cy="5029200"/>
          </a:xfrm>
          <a:prstGeom prst="rect">
            <a:avLst/>
          </a:prstGeom>
        </p:spPr>
      </p:pic>
    </p:spTree>
    <p:extLst>
      <p:ext uri="{BB962C8B-B14F-4D97-AF65-F5344CB8AC3E}">
        <p14:creationId xmlns:p14="http://schemas.microsoft.com/office/powerpoint/2010/main" val="141813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4151"/>
            <a:ext cx="2590799" cy="1371600"/>
          </a:xfrm>
        </p:spPr>
        <p:txBody>
          <a:bodyPr>
            <a:normAutofit/>
          </a:bodyPr>
          <a:lstStyle/>
          <a:p>
            <a:pPr algn="l"/>
            <a:r>
              <a:rPr lang="en-US" i="0" dirty="0">
                <a:solidFill>
                  <a:srgbClr val="202124"/>
                </a:solidFill>
                <a:effectLst/>
                <a:latin typeface="arial" panose="020B0604020202020204" pitchFamily="34" charset="0"/>
              </a:rPr>
              <a:t>Wangari Maathai</a:t>
            </a:r>
            <a:br>
              <a:rPr lang="en-US" b="0" i="0" dirty="0">
                <a:solidFill>
                  <a:srgbClr val="202124"/>
                </a:solidFill>
                <a:effectLst/>
                <a:latin typeface="arial" panose="020B0604020202020204" pitchFamily="34" charset="0"/>
              </a:rPr>
            </a:br>
            <a:br>
              <a:rPr lang="en-US" b="0" i="0" dirty="0">
                <a:solidFill>
                  <a:srgbClr val="202124"/>
                </a:solidFill>
                <a:effectLst/>
                <a:latin typeface="arial" panose="020B0604020202020204" pitchFamily="34" charset="0"/>
              </a:rPr>
            </a:br>
            <a:r>
              <a:rPr lang="en-US" sz="1400" b="0" i="0" dirty="0">
                <a:solidFill>
                  <a:srgbClr val="70757A"/>
                </a:solidFill>
                <a:effectLst/>
                <a:latin typeface="arial" panose="020B0604020202020204" pitchFamily="34" charset="0"/>
              </a:rPr>
              <a:t>Former Member of Parliament of Kenya</a:t>
            </a:r>
            <a:endParaRPr lang="en-US" b="0" i="0" dirty="0">
              <a:solidFill>
                <a:srgbClr val="70757A"/>
              </a:solidFill>
              <a:effectLst/>
              <a:latin typeface="arial" panose="020B0604020202020204" pitchFamily="34" charset="0"/>
            </a:endParaRPr>
          </a:p>
        </p:txBody>
      </p:sp>
      <p:sp>
        <p:nvSpPr>
          <p:cNvPr id="4" name="Text Placeholder 3"/>
          <p:cNvSpPr>
            <a:spLocks noGrp="1"/>
          </p:cNvSpPr>
          <p:nvPr>
            <p:ph type="body" sz="half" idx="2"/>
          </p:nvPr>
        </p:nvSpPr>
        <p:spPr>
          <a:xfrm>
            <a:off x="304800" y="1828800"/>
            <a:ext cx="8686800" cy="4876800"/>
          </a:xfrm>
        </p:spPr>
        <p:txBody>
          <a:bodyPr>
            <a:normAutofit fontScale="92500" lnSpcReduction="10000"/>
          </a:bodyPr>
          <a:lstStyle/>
          <a:p>
            <a:r>
              <a:rPr lang="en-US" sz="1800" b="0" i="0" dirty="0">
                <a:effectLst/>
                <a:latin typeface="Arial" panose="020B0604020202020204" pitchFamily="34" charset="0"/>
              </a:rPr>
              <a:t>Wangari Maathai (1940-2011) was the founder of the Green Belt Movement and Achieved 2004 Nobel Peace Prize.</a:t>
            </a:r>
            <a:endParaRPr lang="en-US" sz="2400" dirty="0"/>
          </a:p>
          <a:p>
            <a:endParaRPr lang="en-US" sz="2400" dirty="0"/>
          </a:p>
          <a:p>
            <a:endParaRPr lang="en-US" sz="2000" b="1" i="0" dirty="0">
              <a:solidFill>
                <a:srgbClr val="202122"/>
              </a:solidFill>
              <a:effectLst/>
              <a:latin typeface="Arial" panose="020B0604020202020204" pitchFamily="34" charset="0"/>
            </a:endParaRPr>
          </a:p>
          <a:p>
            <a:endParaRPr lang="en-US" sz="2000" b="1" i="0" dirty="0">
              <a:solidFill>
                <a:srgbClr val="202122"/>
              </a:solidFill>
              <a:effectLst/>
              <a:latin typeface="Arial" panose="020B0604020202020204" pitchFamily="34" charset="0"/>
            </a:endParaRPr>
          </a:p>
          <a:p>
            <a:endParaRPr lang="en-US" sz="2000" b="1" dirty="0">
              <a:solidFill>
                <a:srgbClr val="202122"/>
              </a:solidFill>
              <a:latin typeface="Arial" panose="020B0604020202020204" pitchFamily="34" charset="0"/>
            </a:endParaRPr>
          </a:p>
          <a:p>
            <a:endParaRPr lang="en-US" sz="2000" b="1" i="0" dirty="0">
              <a:solidFill>
                <a:srgbClr val="202122"/>
              </a:solidFill>
              <a:effectLst/>
              <a:latin typeface="Arial" panose="020B0604020202020204" pitchFamily="34" charset="0"/>
            </a:endParaRPr>
          </a:p>
          <a:p>
            <a:r>
              <a:rPr lang="en-US" sz="2000" b="1" i="0" dirty="0">
                <a:solidFill>
                  <a:srgbClr val="202122"/>
                </a:solidFill>
                <a:effectLst/>
                <a:latin typeface="Arial" panose="020B0604020202020204" pitchFamily="34" charset="0"/>
              </a:rPr>
              <a:t>Elfriede Jelinek</a:t>
            </a:r>
            <a:endParaRPr lang="en-US" sz="1600" dirty="0"/>
          </a:p>
          <a:p>
            <a:r>
              <a:rPr lang="en-US" b="0" i="0" dirty="0">
                <a:solidFill>
                  <a:schemeClr val="bg1">
                    <a:lumMod val="50000"/>
                  </a:schemeClr>
                </a:solidFill>
                <a:effectLst/>
                <a:latin typeface="Arial" panose="020B0604020202020204" pitchFamily="34" charset="0"/>
              </a:rPr>
              <a:t>is an Austrian playwright and novelist</a:t>
            </a:r>
            <a:endParaRPr lang="en-US" sz="2400" dirty="0">
              <a:solidFill>
                <a:schemeClr val="bg1">
                  <a:lumMod val="50000"/>
                </a:schemeClr>
              </a:solidFill>
            </a:endParaRPr>
          </a:p>
          <a:p>
            <a:endParaRPr lang="en-US" sz="1800" b="0" i="0" dirty="0">
              <a:effectLst/>
              <a:latin typeface="Arial" panose="020B0604020202020204" pitchFamily="34" charset="0"/>
            </a:endParaRPr>
          </a:p>
          <a:p>
            <a:endParaRPr lang="en-US" sz="1800" dirty="0">
              <a:latin typeface="Arial" panose="020B0604020202020204" pitchFamily="34" charset="0"/>
            </a:endParaRPr>
          </a:p>
          <a:p>
            <a:endParaRPr lang="en-US" sz="1800" b="0" i="0" dirty="0">
              <a:effectLst/>
              <a:latin typeface="Arial" panose="020B0604020202020204" pitchFamily="34" charset="0"/>
            </a:endParaRPr>
          </a:p>
          <a:p>
            <a:endParaRPr lang="en-US" sz="1800" dirty="0">
              <a:latin typeface="Arial" panose="020B0604020202020204" pitchFamily="34" charset="0"/>
            </a:endParaRPr>
          </a:p>
          <a:p>
            <a:r>
              <a:rPr lang="en-US" sz="1800" b="0" i="0" dirty="0">
                <a:effectLst/>
                <a:latin typeface="Arial" panose="020B0604020202020204" pitchFamily="34" charset="0"/>
              </a:rPr>
              <a:t>She is one of the most decorated authors writing in German today and was awarded the Nobel Prize in Literature</a:t>
            </a:r>
            <a:r>
              <a:rPr lang="en-US" sz="1800" dirty="0">
                <a:latin typeface="Arial" panose="020B0604020202020204" pitchFamily="34" charset="0"/>
              </a:rPr>
              <a:t> </a:t>
            </a:r>
            <a:r>
              <a:rPr lang="en-US" sz="1800" b="0" i="0" dirty="0">
                <a:effectLst/>
                <a:latin typeface="Arial" panose="020B0604020202020204" pitchFamily="34" charset="0"/>
              </a:rPr>
              <a:t>in 2004 for her "musical flow of voices and counter-voices in novels.</a:t>
            </a:r>
            <a:endParaRPr lang="en-US" dirty="0"/>
          </a:p>
        </p:txBody>
      </p:sp>
      <p:pic>
        <p:nvPicPr>
          <p:cNvPr id="1026" name="Picture 2">
            <a:extLst>
              <a:ext uri="{FF2B5EF4-FFF2-40B4-BE49-F238E27FC236}">
                <a16:creationId xmlns:a16="http://schemas.microsoft.com/office/drawing/2014/main" id="{36ACE7D3-5918-4E99-A4CE-8443FDF87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20351"/>
            <a:ext cx="19050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friede Jelinek - Wikipedia">
            <a:extLst>
              <a:ext uri="{FF2B5EF4-FFF2-40B4-BE49-F238E27FC236}">
                <a16:creationId xmlns:a16="http://schemas.microsoft.com/office/drawing/2014/main" id="{5530B406-6029-4354-B1D2-B2EEC1E0F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118" y="3352800"/>
            <a:ext cx="2104610" cy="160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3032"/>
            <a:ext cx="4038600" cy="717550"/>
          </a:xfrm>
        </p:spPr>
        <p:txBody>
          <a:bodyPr>
            <a:normAutofit fontScale="90000"/>
          </a:bodyPr>
          <a:lstStyle/>
          <a:p>
            <a:r>
              <a:rPr lang="en-US" sz="3200" i="0" dirty="0">
                <a:solidFill>
                  <a:srgbClr val="2E2A25"/>
                </a:solidFill>
                <a:effectLst/>
                <a:latin typeface="Alfred Serif Regular"/>
              </a:rPr>
              <a:t>H. David </a:t>
            </a:r>
            <a:r>
              <a:rPr lang="en-US" sz="3200" i="0" dirty="0" err="1">
                <a:solidFill>
                  <a:srgbClr val="2E2A25"/>
                </a:solidFill>
                <a:effectLst/>
                <a:latin typeface="Alfred Serif Regular"/>
              </a:rPr>
              <a:t>Politzer</a:t>
            </a:r>
            <a:br>
              <a:rPr lang="en-US" sz="3200" i="0" dirty="0">
                <a:solidFill>
                  <a:srgbClr val="2E2A25"/>
                </a:solidFill>
                <a:effectLst/>
                <a:latin typeface="Alfred Serif Regular"/>
              </a:rPr>
            </a:br>
            <a:r>
              <a:rPr lang="en-US" sz="1600" b="0" i="0" dirty="0">
                <a:solidFill>
                  <a:schemeClr val="bg1">
                    <a:lumMod val="50000"/>
                  </a:schemeClr>
                </a:solidFill>
                <a:effectLst/>
                <a:latin typeface="Alfred Serif Regular"/>
              </a:rPr>
              <a:t>The Nobel Prize in Physics 2004</a:t>
            </a:r>
            <a:endParaRPr lang="en-US" sz="3200" dirty="0"/>
          </a:p>
        </p:txBody>
      </p:sp>
      <p:sp>
        <p:nvSpPr>
          <p:cNvPr id="4" name="Text Placeholder 3"/>
          <p:cNvSpPr>
            <a:spLocks noGrp="1"/>
          </p:cNvSpPr>
          <p:nvPr>
            <p:ph type="body" sz="half" idx="2"/>
          </p:nvPr>
        </p:nvSpPr>
        <p:spPr>
          <a:xfrm>
            <a:off x="152400" y="1676400"/>
            <a:ext cx="8839200" cy="5181600"/>
          </a:xfrm>
        </p:spPr>
        <p:txBody>
          <a:bodyPr>
            <a:normAutofit fontScale="92500" lnSpcReduction="10000"/>
          </a:bodyPr>
          <a:lstStyle/>
          <a:p>
            <a:pPr algn="l" fontAlgn="base"/>
            <a:r>
              <a:rPr lang="en-US" sz="1900" b="0" i="0" dirty="0">
                <a:solidFill>
                  <a:srgbClr val="2E2A25"/>
                </a:solidFill>
                <a:effectLst/>
                <a:latin typeface="Alfred Serif Regular"/>
              </a:rPr>
              <a:t>Born: 31 August 1949, New York, NY, USA</a:t>
            </a:r>
          </a:p>
          <a:p>
            <a:pPr algn="l" fontAlgn="base"/>
            <a:r>
              <a:rPr lang="en-US" sz="1900" b="0" i="0" dirty="0">
                <a:solidFill>
                  <a:srgbClr val="2E2A25"/>
                </a:solidFill>
                <a:effectLst/>
                <a:latin typeface="Alfred Serif Regular"/>
              </a:rPr>
              <a:t>Affiliation at the time of the award: California Institute of Technology (Caltech), Pasadena, CA, </a:t>
            </a:r>
            <a:r>
              <a:rPr lang="en-US" sz="1900" b="0" i="0" dirty="0" err="1">
                <a:solidFill>
                  <a:srgbClr val="2E2A25"/>
                </a:solidFill>
                <a:effectLst/>
                <a:latin typeface="Alfred Serif Regular"/>
              </a:rPr>
              <a:t>USAPrize</a:t>
            </a:r>
            <a:r>
              <a:rPr lang="en-US" sz="1900" b="0" i="0" dirty="0">
                <a:solidFill>
                  <a:srgbClr val="2E2A25"/>
                </a:solidFill>
                <a:effectLst/>
                <a:latin typeface="Alfred Serif Regular"/>
              </a:rPr>
              <a:t> motivation: "for the discovery of asymptotic freedom in the theory of the strong interaction."</a:t>
            </a:r>
          </a:p>
          <a:p>
            <a:endParaRPr lang="en-US" sz="2000" dirty="0"/>
          </a:p>
          <a:p>
            <a:endParaRPr lang="en-US" sz="2000" dirty="0"/>
          </a:p>
          <a:p>
            <a:endParaRPr lang="en-US" sz="2000" dirty="0"/>
          </a:p>
          <a:p>
            <a:pPr algn="l" fontAlgn="base"/>
            <a:r>
              <a:rPr lang="en-US" sz="3200" b="1" i="0" dirty="0">
                <a:effectLst/>
                <a:latin typeface="Alfred Sans Regular"/>
              </a:rPr>
              <a:t>  Linda B. Buck</a:t>
            </a:r>
          </a:p>
          <a:p>
            <a:r>
              <a:rPr lang="en-US" sz="1500" b="0" i="0" dirty="0">
                <a:solidFill>
                  <a:srgbClr val="2E2A25"/>
                </a:solidFill>
                <a:effectLst/>
                <a:latin typeface="Alfred Serif Regular"/>
              </a:rPr>
              <a:t>    </a:t>
            </a:r>
            <a:r>
              <a:rPr lang="en-US" sz="1500" b="0" i="0" dirty="0">
                <a:solidFill>
                  <a:schemeClr val="bg1">
                    <a:lumMod val="50000"/>
                  </a:schemeClr>
                </a:solidFill>
                <a:effectLst/>
                <a:latin typeface="Alfred Serif Regular"/>
              </a:rPr>
              <a:t>The Nobel Prize in Physiology or Medicine 2004</a:t>
            </a:r>
            <a:endParaRPr lang="en-US" sz="1200" dirty="0">
              <a:solidFill>
                <a:schemeClr val="bg1">
                  <a:lumMod val="50000"/>
                </a:schemeClr>
              </a:solidFill>
            </a:endParaRPr>
          </a:p>
          <a:p>
            <a:endParaRPr lang="en-US" sz="2000" dirty="0"/>
          </a:p>
          <a:p>
            <a:endParaRPr lang="en-US" sz="2000" dirty="0"/>
          </a:p>
          <a:p>
            <a:pPr algn="l" fontAlgn="base"/>
            <a:endParaRPr lang="en-US" sz="2200" b="0" i="0" dirty="0">
              <a:solidFill>
                <a:srgbClr val="2E2A25"/>
              </a:solidFill>
              <a:effectLst/>
              <a:latin typeface="Alfred Serif Regular"/>
            </a:endParaRPr>
          </a:p>
          <a:p>
            <a:pPr algn="l" fontAlgn="base"/>
            <a:r>
              <a:rPr lang="en-US" sz="2200" b="0" i="0" dirty="0">
                <a:solidFill>
                  <a:srgbClr val="2E2A25"/>
                </a:solidFill>
                <a:effectLst/>
                <a:latin typeface="Alfred Serif Regular"/>
              </a:rPr>
              <a:t>Born: 29 January 1947, Seattle, WA, USA</a:t>
            </a:r>
          </a:p>
          <a:p>
            <a:pPr algn="l" fontAlgn="base"/>
            <a:r>
              <a:rPr lang="en-US" sz="2200" b="0" i="0" dirty="0">
                <a:solidFill>
                  <a:srgbClr val="2E2A25"/>
                </a:solidFill>
                <a:effectLst/>
                <a:latin typeface="Alfred Serif Regular"/>
              </a:rPr>
              <a:t>Affiliation at the time of the award: Fred Hutchinson Cancer Research Center, Seattle, WA, </a:t>
            </a:r>
            <a:r>
              <a:rPr lang="en-US" sz="2200" b="0" i="0" dirty="0" err="1">
                <a:solidFill>
                  <a:srgbClr val="2E2A25"/>
                </a:solidFill>
                <a:effectLst/>
                <a:latin typeface="Alfred Serif Regular"/>
              </a:rPr>
              <a:t>USAPrize</a:t>
            </a:r>
            <a:r>
              <a:rPr lang="en-US" sz="2200" b="0" i="0" dirty="0">
                <a:solidFill>
                  <a:srgbClr val="2E2A25"/>
                </a:solidFill>
                <a:effectLst/>
                <a:latin typeface="Alfred Serif Regular"/>
              </a:rPr>
              <a:t> motivation: "for their discoveries of odorant receptors and the organization of the olfactory system."</a:t>
            </a:r>
          </a:p>
        </p:txBody>
      </p:sp>
      <p:pic>
        <p:nvPicPr>
          <p:cNvPr id="2050" name="Picture 2" descr="H. David Politzer">
            <a:extLst>
              <a:ext uri="{FF2B5EF4-FFF2-40B4-BE49-F238E27FC236}">
                <a16:creationId xmlns:a16="http://schemas.microsoft.com/office/drawing/2014/main" id="{0821020F-7BAC-4486-ADB2-9B559A0E4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 David Politzer">
            <a:extLst>
              <a:ext uri="{FF2B5EF4-FFF2-40B4-BE49-F238E27FC236}">
                <a16:creationId xmlns:a16="http://schemas.microsoft.com/office/drawing/2014/main" id="{C0F269A9-41AA-474E-B8C9-038932EF9F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6162" y="3194844"/>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 David Politzer">
            <a:extLst>
              <a:ext uri="{FF2B5EF4-FFF2-40B4-BE49-F238E27FC236}">
                <a16:creationId xmlns:a16="http://schemas.microsoft.com/office/drawing/2014/main" id="{CACB574D-A544-4098-8495-56B4C8BC8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flipV="1">
            <a:off x="3769267" y="731807"/>
            <a:ext cx="991315" cy="5258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 David Politzer">
            <a:extLst>
              <a:ext uri="{FF2B5EF4-FFF2-40B4-BE49-F238E27FC236}">
                <a16:creationId xmlns:a16="http://schemas.microsoft.com/office/drawing/2014/main" id="{3DEFA73E-9E2D-4DEB-9A0B-78771513A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3576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 David Politzer">
            <a:extLst>
              <a:ext uri="{FF2B5EF4-FFF2-40B4-BE49-F238E27FC236}">
                <a16:creationId xmlns:a16="http://schemas.microsoft.com/office/drawing/2014/main" id="{DF803059-F429-469E-BAEC-9D3CF43CB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8" y="37290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 David Politzer – Facts - NobelPrize.org">
            <a:extLst>
              <a:ext uri="{FF2B5EF4-FFF2-40B4-BE49-F238E27FC236}">
                <a16:creationId xmlns:a16="http://schemas.microsoft.com/office/drawing/2014/main" id="{5817EB66-4873-4FC6-9990-2613605036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123001"/>
            <a:ext cx="1752600" cy="139458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Linda B. Buck - Wikipedia">
            <a:extLst>
              <a:ext uri="{FF2B5EF4-FFF2-40B4-BE49-F238E27FC236}">
                <a16:creationId xmlns:a16="http://schemas.microsoft.com/office/drawing/2014/main" id="{09434248-7CD3-4DDB-9D30-1533CFB7C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3576" y="3194844"/>
            <a:ext cx="1867678" cy="185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38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429000" cy="869950"/>
          </a:xfrm>
        </p:spPr>
        <p:txBody>
          <a:bodyPr>
            <a:normAutofit/>
          </a:bodyPr>
          <a:lstStyle/>
          <a:p>
            <a:r>
              <a:rPr lang="en-US" i="0" dirty="0">
                <a:solidFill>
                  <a:srgbClr val="202124"/>
                </a:solidFill>
                <a:effectLst/>
                <a:latin typeface="arial" panose="020B0604020202020204" pitchFamily="34" charset="0"/>
              </a:rPr>
              <a:t>Richard Axel</a:t>
            </a:r>
            <a:br>
              <a:rPr lang="en-US" i="0" dirty="0">
                <a:solidFill>
                  <a:srgbClr val="202124"/>
                </a:solidFill>
                <a:effectLst/>
                <a:latin typeface="arial" panose="020B0604020202020204" pitchFamily="34" charset="0"/>
              </a:rPr>
            </a:br>
            <a:r>
              <a:rPr lang="en-US" sz="1600" b="0" i="0" dirty="0">
                <a:solidFill>
                  <a:schemeClr val="bg1">
                    <a:lumMod val="50000"/>
                  </a:schemeClr>
                </a:solidFill>
                <a:effectLst/>
                <a:latin typeface="Alfred Serif Regular"/>
              </a:rPr>
              <a:t>The Nobel Prize in Physiology 2004</a:t>
            </a:r>
            <a:endParaRPr lang="en-US" dirty="0"/>
          </a:p>
        </p:txBody>
      </p:sp>
      <p:sp>
        <p:nvSpPr>
          <p:cNvPr id="4" name="Text Placeholder 3"/>
          <p:cNvSpPr>
            <a:spLocks noGrp="1"/>
          </p:cNvSpPr>
          <p:nvPr>
            <p:ph type="body" sz="half" idx="2"/>
          </p:nvPr>
        </p:nvSpPr>
        <p:spPr>
          <a:xfrm>
            <a:off x="114300" y="1816359"/>
            <a:ext cx="8877300" cy="5029200"/>
          </a:xfrm>
        </p:spPr>
        <p:txBody>
          <a:bodyPr>
            <a:normAutofit/>
          </a:bodyPr>
          <a:lstStyle/>
          <a:p>
            <a:r>
              <a:rPr lang="en-US" sz="1600" b="0" i="0" dirty="0">
                <a:solidFill>
                  <a:srgbClr val="202124"/>
                </a:solidFill>
                <a:effectLst/>
                <a:latin typeface="arial" panose="020B0604020202020204" pitchFamily="34" charset="0"/>
              </a:rPr>
              <a:t>Codirector Richard Axel won a Nobel Prize in 2004 for his</a:t>
            </a:r>
            <a:r>
              <a:rPr lang="en-US" sz="1600" i="0" dirty="0">
                <a:solidFill>
                  <a:srgbClr val="202124"/>
                </a:solidFill>
                <a:effectLst/>
                <a:latin typeface="arial" panose="020B0604020202020204" pitchFamily="34" charset="0"/>
              </a:rPr>
              <a:t> groundbreaking work in decoding olfaction, our sense of smell</a:t>
            </a:r>
            <a:r>
              <a:rPr lang="en-US" sz="1600" b="0" i="0" dirty="0">
                <a:solidFill>
                  <a:srgbClr val="202124"/>
                </a:solidFill>
                <a:effectLst/>
                <a:latin typeface="arial" panose="020B0604020202020204" pitchFamily="34" charset="0"/>
              </a:rPr>
              <a:t>. Specifically, Dr. Axel identified more than 1,000 special receptors in the nose that transmit olfactory information to the brain.</a:t>
            </a:r>
          </a:p>
          <a:p>
            <a:endParaRPr lang="en-US" sz="1200" dirty="0"/>
          </a:p>
          <a:p>
            <a:endParaRPr lang="en-US" sz="2000" dirty="0"/>
          </a:p>
          <a:p>
            <a:endParaRPr lang="en-US" sz="2000" dirty="0"/>
          </a:p>
          <a:p>
            <a:r>
              <a:rPr lang="en-US" sz="1800" b="1" i="0" dirty="0">
                <a:solidFill>
                  <a:srgbClr val="202124"/>
                </a:solidFill>
                <a:effectLst/>
                <a:latin typeface="arial" panose="020B0604020202020204" pitchFamily="34" charset="0"/>
              </a:rPr>
              <a:t>   Aaron Ciechanover</a:t>
            </a:r>
          </a:p>
          <a:p>
            <a:r>
              <a:rPr lang="en-US" sz="1400" b="0" i="0" dirty="0">
                <a:solidFill>
                  <a:schemeClr val="bg1">
                    <a:lumMod val="50000"/>
                  </a:schemeClr>
                </a:solidFill>
                <a:effectLst/>
                <a:latin typeface="Alfred Serif Regular"/>
              </a:rPr>
              <a:t>    The Nobel Prize in Chemistry 2004</a:t>
            </a:r>
            <a:endParaRPr lang="en-US" b="1" dirty="0"/>
          </a:p>
          <a:p>
            <a:endParaRPr lang="en-US" sz="2000" dirty="0"/>
          </a:p>
          <a:p>
            <a:pPr algn="l" fontAlgn="base"/>
            <a:endParaRPr lang="en-US" sz="1800" b="0" i="0" dirty="0">
              <a:solidFill>
                <a:srgbClr val="2E2A25"/>
              </a:solidFill>
              <a:effectLst/>
              <a:latin typeface="Alfred Serif Regular"/>
            </a:endParaRPr>
          </a:p>
          <a:p>
            <a:pPr algn="l" fontAlgn="base"/>
            <a:endParaRPr lang="en-US" sz="1800" dirty="0">
              <a:solidFill>
                <a:srgbClr val="2E2A25"/>
              </a:solidFill>
              <a:latin typeface="Alfred Serif Regular"/>
            </a:endParaRPr>
          </a:p>
          <a:p>
            <a:pPr algn="l" fontAlgn="base"/>
            <a:r>
              <a:rPr lang="en-US" sz="1800" b="0" i="0" dirty="0">
                <a:solidFill>
                  <a:srgbClr val="2E2A25"/>
                </a:solidFill>
                <a:effectLst/>
                <a:latin typeface="Alfred Serif Regular"/>
              </a:rPr>
              <a:t>Born: 1 October 1947, Haifa, British Protectorate of Palestine (now Israel)</a:t>
            </a:r>
          </a:p>
          <a:p>
            <a:pPr algn="l" fontAlgn="base"/>
            <a:r>
              <a:rPr lang="en-US" sz="1800" b="0" i="0" dirty="0">
                <a:solidFill>
                  <a:srgbClr val="2E2A25"/>
                </a:solidFill>
                <a:effectLst/>
                <a:latin typeface="Alfred Serif Regular"/>
              </a:rPr>
              <a:t>Affiliation at the time of the award: Technion - Israel Institute of Technology, Haifa, Israel</a:t>
            </a:r>
          </a:p>
          <a:p>
            <a:pPr algn="l" fontAlgn="base"/>
            <a:r>
              <a:rPr lang="en-US" sz="1800" b="0" i="0" dirty="0">
                <a:solidFill>
                  <a:srgbClr val="2E2A25"/>
                </a:solidFill>
                <a:effectLst/>
                <a:latin typeface="Alfred Serif Regular"/>
              </a:rPr>
              <a:t>Prize motivation: "for the discovery of ubiquitin-mediated protein degradation."</a:t>
            </a:r>
          </a:p>
        </p:txBody>
      </p:sp>
      <p:pic>
        <p:nvPicPr>
          <p:cNvPr id="3074" name="Picture 2" descr="Richard Axel - Wikipedia">
            <a:extLst>
              <a:ext uri="{FF2B5EF4-FFF2-40B4-BE49-F238E27FC236}">
                <a16:creationId xmlns:a16="http://schemas.microsoft.com/office/drawing/2014/main" id="{3D010A2F-D65D-4097-9EC8-A9BD51B6A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475" y="78662"/>
            <a:ext cx="1746249" cy="1501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aron Ciechanover — Seoul National University College of Medicine">
            <a:extLst>
              <a:ext uri="{FF2B5EF4-FFF2-40B4-BE49-F238E27FC236}">
                <a16:creationId xmlns:a16="http://schemas.microsoft.com/office/drawing/2014/main" id="{182B95DE-0EFC-4039-8FCF-B55087CB5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124200"/>
            <a:ext cx="1828800" cy="1592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74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4267200" cy="641350"/>
          </a:xfrm>
        </p:spPr>
        <p:txBody>
          <a:bodyPr>
            <a:normAutofit fontScale="90000"/>
          </a:bodyPr>
          <a:lstStyle/>
          <a:p>
            <a:r>
              <a:rPr lang="en-US" dirty="0"/>
              <a:t>Finn E. </a:t>
            </a:r>
            <a:r>
              <a:rPr lang="en-US" dirty="0" err="1"/>
              <a:t>Kydland</a:t>
            </a:r>
            <a:br>
              <a:rPr lang="en-US" dirty="0"/>
            </a:br>
            <a:r>
              <a:rPr lang="en-US" sz="2000" b="0" i="0" dirty="0">
                <a:solidFill>
                  <a:schemeClr val="bg1">
                    <a:lumMod val="50000"/>
                  </a:schemeClr>
                </a:solidFill>
                <a:effectLst/>
                <a:latin typeface="Alfred Serif Regular"/>
              </a:rPr>
              <a:t>The Nobel Prize in Economic Sciences 2004</a:t>
            </a:r>
            <a:endParaRPr lang="en-US" dirty="0"/>
          </a:p>
        </p:txBody>
      </p:sp>
      <p:sp>
        <p:nvSpPr>
          <p:cNvPr id="4" name="Text Placeholder 3"/>
          <p:cNvSpPr>
            <a:spLocks noGrp="1"/>
          </p:cNvSpPr>
          <p:nvPr>
            <p:ph type="body" sz="half" idx="2"/>
          </p:nvPr>
        </p:nvSpPr>
        <p:spPr>
          <a:xfrm>
            <a:off x="533400" y="1676400"/>
            <a:ext cx="8534400" cy="5029200"/>
          </a:xfrm>
        </p:spPr>
        <p:txBody>
          <a:bodyPr>
            <a:normAutofit/>
          </a:bodyPr>
          <a:lstStyle/>
          <a:p>
            <a:pPr algn="l" fontAlgn="base"/>
            <a:endParaRPr lang="en-US" sz="1600" b="0" i="0" dirty="0">
              <a:solidFill>
                <a:srgbClr val="2E2A25"/>
              </a:solidFill>
              <a:effectLst/>
              <a:latin typeface="Alfred Serif Regular"/>
            </a:endParaRPr>
          </a:p>
          <a:p>
            <a:pPr algn="l" fontAlgn="base"/>
            <a:endParaRPr lang="en-US" sz="1600" dirty="0">
              <a:solidFill>
                <a:srgbClr val="2E2A25"/>
              </a:solidFill>
              <a:latin typeface="Alfred Serif Regular"/>
            </a:endParaRPr>
          </a:p>
          <a:p>
            <a:pPr algn="l" fontAlgn="base"/>
            <a:endParaRPr lang="en-US" sz="1600" b="0" i="0" dirty="0">
              <a:solidFill>
                <a:srgbClr val="2E2A25"/>
              </a:solidFill>
              <a:effectLst/>
              <a:latin typeface="Alfred Serif Regular"/>
            </a:endParaRPr>
          </a:p>
          <a:p>
            <a:pPr algn="l" fontAlgn="base"/>
            <a:endParaRPr lang="en-US" sz="1600" dirty="0">
              <a:solidFill>
                <a:srgbClr val="2E2A25"/>
              </a:solidFill>
              <a:latin typeface="Alfred Serif Regular"/>
            </a:endParaRPr>
          </a:p>
          <a:p>
            <a:pPr algn="l" fontAlgn="base"/>
            <a:endParaRPr lang="en-US" sz="1600" b="0" i="0" dirty="0">
              <a:solidFill>
                <a:srgbClr val="2E2A25"/>
              </a:solidFill>
              <a:effectLst/>
              <a:latin typeface="Alfred Serif Regular"/>
            </a:endParaRPr>
          </a:p>
          <a:p>
            <a:pPr algn="l" fontAlgn="base"/>
            <a:r>
              <a:rPr lang="en-US" sz="1600" b="0" i="0" dirty="0">
                <a:effectLst/>
                <a:latin typeface="Alfred Serif Regular"/>
              </a:rPr>
              <a:t>Born: 1 December 1943, </a:t>
            </a:r>
            <a:r>
              <a:rPr lang="en-US" sz="1600" b="0" i="0" dirty="0" err="1">
                <a:effectLst/>
                <a:latin typeface="Alfred Serif Regular"/>
              </a:rPr>
              <a:t>Gjesdal</a:t>
            </a:r>
            <a:r>
              <a:rPr lang="en-US" sz="1600" b="0" i="0" dirty="0">
                <a:effectLst/>
                <a:latin typeface="Alfred Serif Regular"/>
              </a:rPr>
              <a:t>, Norway</a:t>
            </a:r>
          </a:p>
          <a:p>
            <a:pPr algn="l" fontAlgn="base"/>
            <a:r>
              <a:rPr lang="en-US" sz="1600" b="0" i="0" dirty="0">
                <a:effectLst/>
                <a:latin typeface="Alfred Serif Regular"/>
              </a:rPr>
              <a:t>Affiliation at the time of the award: Carnegie Mellon University, Pittsburgh, PA, USA, University of California, Santa Barbara, CA, USA</a:t>
            </a:r>
          </a:p>
          <a:p>
            <a:pPr algn="l" fontAlgn="base"/>
            <a:r>
              <a:rPr lang="en-US" sz="1600" b="0" i="0" dirty="0">
                <a:effectLst/>
                <a:latin typeface="Alfred Serif Regular"/>
              </a:rPr>
              <a:t>Prize motivation: "for their contributions to dynamic macroeconomics: the time consistency of economic policy and the driving forces behind business cycles."</a:t>
            </a:r>
          </a:p>
          <a:p>
            <a:pPr algn="l" fontAlgn="base"/>
            <a:r>
              <a:rPr lang="en-US" sz="1600" b="0" i="0" dirty="0">
                <a:effectLst/>
                <a:latin typeface="Alfred Serif Regular"/>
              </a:rPr>
              <a:t>Contribution: Showed that economic policies are often plagued by problems of time inconsistency. Demonstrated that society could gain from prior commitment to economic policy. Introduced new ideas about economic policy design and the driving forces behind business cycles.</a:t>
            </a:r>
          </a:p>
          <a:p>
            <a:endParaRPr lang="en-US" sz="2000" dirty="0"/>
          </a:p>
        </p:txBody>
      </p:sp>
      <p:pic>
        <p:nvPicPr>
          <p:cNvPr id="4098" name="Picture 2" descr="Finn E. Kydland - Econlib">
            <a:extLst>
              <a:ext uri="{FF2B5EF4-FFF2-40B4-BE49-F238E27FC236}">
                <a16:creationId xmlns:a16="http://schemas.microsoft.com/office/drawing/2014/main" id="{4B714031-35D3-4420-A988-2599A8A31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59416"/>
            <a:ext cx="1676400" cy="1659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8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480</Words>
  <Application>Microsoft Office PowerPoint</Application>
  <PresentationFormat>On-screen Show (4:3)</PresentationFormat>
  <Paragraphs>65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Alfred Sans Regular</vt:lpstr>
      <vt:lpstr>Alfred Serif Regular</vt:lpstr>
      <vt:lpstr>Arial</vt:lpstr>
      <vt:lpstr>Arial</vt:lpstr>
      <vt:lpstr>Calibri</vt:lpstr>
      <vt:lpstr>Office Theme</vt:lpstr>
      <vt:lpstr>  Course title: Research Methodology          Supervised by Ahsan Habib Tareq        Associate Professor Dept. of ICT , MBSTU </vt:lpstr>
      <vt:lpstr>Nobel prize winners list (2004)</vt:lpstr>
      <vt:lpstr>Wangari Maathai  Former Member of Parliament of Kenya</vt:lpstr>
      <vt:lpstr>H. David Politzer The Nobel Prize in Physics 2004</vt:lpstr>
      <vt:lpstr>Richard Axel The Nobel Prize in Physiology 2004</vt:lpstr>
      <vt:lpstr>Finn E. Kydland The Nobel Prize in Economic Sciences 2004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Research Methodology  Supervised by Ahsan Habib Tareq            Associate Professor Dept. of ICT , MBSTU</dc:title>
  <dc:creator>HP</dc:creator>
  <cp:lastModifiedBy>ahadul haque</cp:lastModifiedBy>
  <cp:revision>10</cp:revision>
  <dcterms:created xsi:type="dcterms:W3CDTF">2022-03-19T15:55:40Z</dcterms:created>
  <dcterms:modified xsi:type="dcterms:W3CDTF">2022-03-19T19:05:11Z</dcterms:modified>
</cp:coreProperties>
</file>