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7" r:id="rId6"/>
    <p:sldId id="268" r:id="rId7"/>
    <p:sldId id="259" r:id="rId8"/>
    <p:sldId id="273" r:id="rId9"/>
    <p:sldId id="269" r:id="rId10"/>
    <p:sldId id="275" r:id="rId11"/>
    <p:sldId id="260" r:id="rId12"/>
    <p:sldId id="261" r:id="rId13"/>
    <p:sldId id="262" r:id="rId14"/>
    <p:sldId id="263" r:id="rId15"/>
    <p:sldId id="274" r:id="rId16"/>
    <p:sldId id="276" r:id="rId17"/>
    <p:sldId id="277" r:id="rId18"/>
    <p:sldId id="278" r:id="rId19"/>
    <p:sldId id="279" r:id="rId20"/>
    <p:sldId id="270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Choose an image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Either we can install </a:t>
          </a:r>
          <a:r>
            <a:rPr lang="en-US" dirty="0" err="1" smtClean="0"/>
            <a:t>docker</a:t>
          </a:r>
          <a:r>
            <a:rPr lang="en-US" dirty="0" smtClean="0"/>
            <a:t>, or you can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Use your VM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Make customers happy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445340"/>
          <a:ext cx="4395788" cy="75375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customers happy</a:t>
          </a:r>
          <a:endParaRPr lang="en-US" sz="1700" kern="1200" dirty="0"/>
        </a:p>
      </dsp:txBody>
      <dsp:txXfrm>
        <a:off x="0" y="3445340"/>
        <a:ext cx="4395788" cy="753756"/>
      </dsp:txXfrm>
    </dsp:sp>
    <dsp:sp modelId="{C830B7C4-5210-41AC-A88B-BECF7607C1E5}">
      <dsp:nvSpPr>
        <dsp:cNvPr id="0" name=""/>
        <dsp:cNvSpPr/>
      </dsp:nvSpPr>
      <dsp:spPr>
        <a:xfrm rot="10800000">
          <a:off x="0" y="2297369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your VM</a:t>
          </a:r>
          <a:endParaRPr lang="en-US" sz="1700" kern="1200" dirty="0"/>
        </a:p>
      </dsp:txBody>
      <dsp:txXfrm rot="10800000">
        <a:off x="0" y="2297369"/>
        <a:ext cx="4395788" cy="753263"/>
      </dsp:txXfrm>
    </dsp:sp>
    <dsp:sp modelId="{D5473CBC-EEC3-408A-B4A6-07882F253A8B}">
      <dsp:nvSpPr>
        <dsp:cNvPr id="0" name=""/>
        <dsp:cNvSpPr/>
      </dsp:nvSpPr>
      <dsp:spPr>
        <a:xfrm rot="10800000">
          <a:off x="0" y="114939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Either we can install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, or you can</a:t>
          </a:r>
          <a:endParaRPr lang="en-US" sz="1700" kern="1200" dirty="0"/>
        </a:p>
      </dsp:txBody>
      <dsp:txXfrm rot="10800000">
        <a:off x="0" y="1149398"/>
        <a:ext cx="4395788" cy="753263"/>
      </dsp:txXfrm>
    </dsp:sp>
    <dsp:sp modelId="{32FA43B7-34B4-4881-9A79-E3EDEC9D4CBF}">
      <dsp:nvSpPr>
        <dsp:cNvPr id="0" name=""/>
        <dsp:cNvSpPr/>
      </dsp:nvSpPr>
      <dsp:spPr>
        <a:xfrm rot="10800000">
          <a:off x="0" y="142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an image</a:t>
          </a:r>
          <a:endParaRPr lang="en-US" sz="1700" kern="1200" dirty="0"/>
        </a:p>
      </dsp:txBody>
      <dsp:txXfrm rot="10800000">
        <a:off x="0" y="1428"/>
        <a:ext cx="4395788" cy="75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6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and Clusters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 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Best Practice deployment</a:t>
            </a:r>
          </a:p>
          <a:p>
            <a:r>
              <a:rPr lang="en-US" dirty="0" smtClean="0"/>
              <a:t>Complete selection of images</a:t>
            </a:r>
          </a:p>
          <a:p>
            <a:r>
              <a:rPr lang="en-US" dirty="0" smtClean="0"/>
              <a:t>Portal deployment for ease of use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83646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than just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 Windows native </a:t>
            </a:r>
            <a:r>
              <a:rPr lang="en-US" dirty="0" err="1" smtClean="0"/>
              <a:t>docker</a:t>
            </a:r>
            <a:r>
              <a:rPr lang="en-US" dirty="0" smtClean="0"/>
              <a:t> client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Docker image container service in Windows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support for private, signed </a:t>
            </a:r>
            <a:r>
              <a:rPr lang="en-US" dirty="0" err="1" smtClean="0"/>
              <a:t>docker</a:t>
            </a:r>
            <a:r>
              <a:rPr lang="en-US" dirty="0" smtClean="0"/>
              <a:t> image registries in Azure Storage for private, verified, and controlled image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 err="1" smtClean="0"/>
              <a:t>docker</a:t>
            </a:r>
            <a:r>
              <a:rPr lang="en-US" dirty="0" smtClean="0"/>
              <a:t> machine, </a:t>
            </a:r>
            <a:r>
              <a:rPr lang="en-US" dirty="0" err="1" smtClean="0"/>
              <a:t>docker</a:t>
            </a:r>
            <a:r>
              <a:rPr lang="en-US" dirty="0" smtClean="0"/>
              <a:t> swarm, and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specialized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Core and Snappy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the top contributor to Docker?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7672237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mean: </a:t>
            </a:r>
            <a:r>
              <a:rPr lang="en-US" dirty="0" err="1" smtClean="0"/>
              <a:t>Microservices</a:t>
            </a:r>
            <a:r>
              <a:rPr lang="en-US" dirty="0" smtClean="0"/>
              <a:t> architectures…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86000"/>
            <a:ext cx="10591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Microservices</a:t>
            </a:r>
            <a:r>
              <a:rPr lang="en-US" dirty="0" smtClean="0"/>
              <a:t> mean?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Tons and tons of apps….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5101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tons and tons of containers….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9223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and tons of VMs….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3345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of operating systems….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7467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a bunch of physical computers….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You’re going to need a bigger boat.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 feel a bit like this?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2" imgW="8229600" imgH="4572000"/>
        </mc:Choice>
        <mc:Fallback>
          <p:control name="ShockwaveFlash1" r:id="rId2" imgW="8229600" imgH="457200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0200" y="1447800"/>
                  <a:ext cx="8229600" cy="4572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6124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not BizTalk.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Orchestration: package management for: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VMs and data center 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591" y="300073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1591" y="3364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We could talk in detail for hours….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minutes on the history of Virtualization. OK, three.</a:t>
            </a:r>
          </a:p>
          <a:p>
            <a:r>
              <a:rPr lang="en-US" dirty="0" smtClean="0"/>
              <a:t>Why Docker Rocks</a:t>
            </a:r>
          </a:p>
          <a:p>
            <a:r>
              <a:rPr lang="en-US" dirty="0" smtClean="0"/>
              <a:t>Docker on Azure</a:t>
            </a:r>
          </a:p>
          <a:p>
            <a:r>
              <a:rPr lang="en-US" dirty="0" smtClean="0"/>
              <a:t>Other Containers on Azure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Linux Containers (LXC)</a:t>
            </a:r>
          </a:p>
          <a:p>
            <a:r>
              <a:rPr lang="en-US" dirty="0" smtClean="0"/>
              <a:t>Docker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Benefits of Containers: Short course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format everyone agrees </a:t>
            </a:r>
            <a:r>
              <a:rPr lang="en-US" dirty="0" smtClean="0"/>
              <a:t>on*****</a:t>
            </a:r>
            <a:endParaRPr lang="en-US" dirty="0" smtClean="0"/>
          </a:p>
          <a:p>
            <a:r>
              <a:rPr lang="en-US" dirty="0" smtClean="0"/>
              <a:t>Once you seal the box, it always gets shipped “as is”</a:t>
            </a:r>
          </a:p>
          <a:p>
            <a:r>
              <a:rPr lang="en-US" dirty="0" smtClean="0"/>
              <a:t>Now concerns are properly separated: </a:t>
            </a:r>
          </a:p>
          <a:p>
            <a:pPr lvl="1"/>
            <a:r>
              <a:rPr lang="en-US" dirty="0" smtClean="0"/>
              <a:t>Building them means building the same format</a:t>
            </a:r>
          </a:p>
          <a:p>
            <a:pPr lvl="1"/>
            <a:r>
              <a:rPr lang="en-US" dirty="0" smtClean="0"/>
              <a:t>Packaging them means wrapping the same format</a:t>
            </a:r>
          </a:p>
          <a:p>
            <a:pPr lvl="1"/>
            <a:r>
              <a:rPr lang="en-US" dirty="0" smtClean="0"/>
              <a:t>Shipping them means shipping the same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Benefits of Linux Containers: Short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kernel runs on the machine</a:t>
            </a:r>
          </a:p>
          <a:p>
            <a:r>
              <a:rPr lang="en-US" dirty="0" smtClean="0"/>
              <a:t>No hypervisor overhead (in the cloud, that’s a bit different)</a:t>
            </a:r>
          </a:p>
          <a:p>
            <a:pPr lvl="1"/>
            <a:r>
              <a:rPr lang="en-US" dirty="0" smtClean="0"/>
              <a:t>Apps run directly on CPU</a:t>
            </a:r>
          </a:p>
          <a:p>
            <a:pPr lvl="1"/>
            <a:r>
              <a:rPr lang="en-US" dirty="0" smtClean="0"/>
              <a:t>Rackspace, power, and CPU cycles freed up</a:t>
            </a:r>
          </a:p>
          <a:p>
            <a:r>
              <a:rPr lang="en-US" dirty="0" smtClean="0"/>
              <a:t>Run different versions of Linux on the same server</a:t>
            </a:r>
          </a:p>
          <a:p>
            <a:r>
              <a:rPr lang="en-US" dirty="0" smtClean="0"/>
              <a:t>Process isolation &amp; basic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Compute density and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 Rocks (Why don’t we all do LXC?)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Docker is a “container engine”</a:t>
            </a:r>
          </a:p>
          <a:p>
            <a:r>
              <a:rPr lang="en-US" dirty="0" smtClean="0"/>
              <a:t>What does the container look like?</a:t>
            </a:r>
          </a:p>
          <a:p>
            <a:pPr lvl="1"/>
            <a:r>
              <a:rPr lang="en-US" dirty="0" smtClean="0"/>
              <a:t>Standard Image Format </a:t>
            </a:r>
          </a:p>
          <a:p>
            <a:r>
              <a:rPr lang="en-US" dirty="0" smtClean="0"/>
              <a:t>How do you make images and containers available?</a:t>
            </a:r>
          </a:p>
          <a:p>
            <a:pPr lvl="1"/>
            <a:r>
              <a:rPr lang="en-US" dirty="0" smtClean="0"/>
              <a:t>Daemon and client deployment tools</a:t>
            </a:r>
          </a:p>
          <a:p>
            <a:r>
              <a:rPr lang="en-US" dirty="0" smtClean="0"/>
              <a:t>Shipping code to servers is hard:</a:t>
            </a:r>
          </a:p>
          <a:p>
            <a:pPr lvl="1"/>
            <a:r>
              <a:rPr lang="en-US" dirty="0" smtClean="0"/>
              <a:t>Ecosystem tools</a:t>
            </a:r>
          </a:p>
          <a:p>
            <a:r>
              <a:rPr lang="en-US" dirty="0" smtClean="0"/>
              <a:t>OPEN SOURCE ECOSYSTEM</a:t>
            </a:r>
          </a:p>
          <a:p>
            <a:r>
              <a:rPr lang="en-US" dirty="0" smtClean="0"/>
              <a:t>So open, even Microsoft has implemented it. So it </a:t>
            </a:r>
            <a:r>
              <a:rPr lang="en-US" i="1" dirty="0" smtClean="0"/>
              <a:t>must </a:t>
            </a:r>
            <a:r>
              <a:rPr lang="en-US" dirty="0" smtClean="0"/>
              <a:t>be good.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286000"/>
            <a:ext cx="5029200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62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0" y="1879923"/>
            <a:ext cx="12283723" cy="513086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608542" y="307032"/>
            <a:ext cx="11075460" cy="1288670"/>
          </a:xfrm>
          <a:prstGeom prst="rect">
            <a:avLst/>
          </a:prstGeom>
        </p:spPr>
        <p:txBody>
          <a:bodyPr lIns="41495" tIns="41495" rIns="41495" bIns="41495">
            <a:normAutofit/>
          </a:bodyPr>
          <a:lstStyle/>
          <a:p>
            <a:pPr lvl="0">
              <a:tabLst>
                <a:tab pos="698500" algn="l"/>
                <a:tab pos="1409700" algn="l"/>
                <a:tab pos="2120900" algn="l"/>
                <a:tab pos="2832100" algn="l"/>
                <a:tab pos="3543300" algn="l"/>
                <a:tab pos="4254500" algn="l"/>
                <a:tab pos="4965700" algn="l"/>
                <a:tab pos="5664200" algn="l"/>
                <a:tab pos="6375400" algn="l"/>
                <a:tab pos="7086600" algn="l"/>
                <a:tab pos="7797800" algn="l"/>
                <a:tab pos="8509000" algn="l"/>
                <a:tab pos="9220200" algn="l"/>
              </a:tabLst>
              <a:defRPr sz="1800" spc="0">
                <a:solidFill>
                  <a:srgbClr val="000000"/>
                </a:solidFill>
              </a:defRPr>
            </a:pPr>
            <a:r>
              <a:rPr sz="5300" spc="-100" dirty="0">
                <a:solidFill>
                  <a:schemeClr val="tx1"/>
                </a:solidFill>
              </a:rPr>
              <a:t>Deploy </a:t>
            </a:r>
            <a:r>
              <a:rPr sz="2900" spc="-100" dirty="0">
                <a:solidFill>
                  <a:schemeClr val="tx1"/>
                </a:solidFill>
              </a:rPr>
              <a:t>almost</a:t>
            </a:r>
            <a:r>
              <a:rPr sz="5300" spc="-100" dirty="0">
                <a:solidFill>
                  <a:schemeClr val="tx1"/>
                </a:solidFill>
              </a:rPr>
              <a:t> anywhere</a:t>
            </a:r>
          </a:p>
        </p:txBody>
      </p:sp>
    </p:spTree>
    <p:extLst>
      <p:ext uri="{BB962C8B-B14F-4D97-AF65-F5344CB8AC3E}">
        <p14:creationId xmlns:p14="http://schemas.microsoft.com/office/powerpoint/2010/main" val="4062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Destruction of Old Timey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029200" cy="3814763"/>
          </a:xfrm>
        </p:spPr>
        <p:txBody>
          <a:bodyPr/>
          <a:lstStyle/>
          <a:p>
            <a:pPr lvl="1"/>
            <a:r>
              <a:rPr lang="en-US" dirty="0" smtClean="0"/>
              <a:t>Ops teams reduced to shipping “containers” – no longer do they install something called “software”.</a:t>
            </a:r>
          </a:p>
          <a:p>
            <a:pPr lvl="1"/>
            <a:r>
              <a:rPr lang="en-US" dirty="0" smtClean="0"/>
              <a:t>Makes less difference where the container is: cheaper public cloud resources as good as any other. </a:t>
            </a:r>
          </a:p>
          <a:p>
            <a:pPr lvl="1"/>
            <a:r>
              <a:rPr lang="en-US" dirty="0" smtClean="0"/>
              <a:t>Even multiple clouds and private data centers: they all become one giant machine (if you want that)</a:t>
            </a:r>
          </a:p>
          <a:p>
            <a:pPr lvl="1"/>
            <a:r>
              <a:rPr lang="en-US" dirty="0" smtClean="0"/>
              <a:t>Radically fewer traditional </a:t>
            </a:r>
            <a:r>
              <a:rPr lang="en-US" dirty="0" err="1" smtClean="0"/>
              <a:t>sysadmins</a:t>
            </a:r>
            <a:r>
              <a:rPr lang="en-US" dirty="0" smtClean="0"/>
              <a:t>. Once permissions establish the right to deploy containers, they’re not needed.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362199"/>
            <a:ext cx="5029200" cy="3814764"/>
          </a:xfrm>
        </p:spPr>
        <p:txBody>
          <a:bodyPr/>
          <a:lstStyle/>
          <a:p>
            <a:r>
              <a:rPr lang="en-US" dirty="0" smtClean="0"/>
              <a:t>Ops can focus on super high-value targets:</a:t>
            </a:r>
          </a:p>
          <a:p>
            <a:pPr lvl="1"/>
            <a:r>
              <a:rPr lang="en-US" dirty="0" smtClean="0"/>
              <a:t>Very high intensity or vast scale computing environments for containers</a:t>
            </a:r>
          </a:p>
          <a:p>
            <a:pPr lvl="1"/>
            <a:r>
              <a:rPr lang="en-US" dirty="0" smtClean="0"/>
              <a:t>Distributed systems and tooling for containers</a:t>
            </a:r>
          </a:p>
          <a:p>
            <a:pPr lvl="1"/>
            <a:r>
              <a:rPr lang="en-US" dirty="0" smtClean="0"/>
              <a:t>Backstopping security issues and hardening deployments, policies, and data storage and usage.</a:t>
            </a:r>
          </a:p>
          <a:p>
            <a:pPr lvl="1"/>
            <a:r>
              <a:rPr lang="en-US" dirty="0" smtClean="0"/>
              <a:t>Backstopping support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56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82562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deploying containers at iron.io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bad, eh?</a:t>
            </a:r>
          </a:p>
          <a:p>
            <a:r>
              <a:rPr lang="en-US" dirty="0"/>
              <a:t>http://blog.iron.io/2014/10/docker-in-production-what-weve-learned.html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373879"/>
            <a:ext cx="4791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602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Century Schoolbook</vt:lpstr>
      <vt:lpstr>Wingdings</vt:lpstr>
      <vt:lpstr>Wingdings 3</vt:lpstr>
      <vt:lpstr>Ion</vt:lpstr>
      <vt:lpstr>Containers and Clusters in Azure</vt:lpstr>
      <vt:lpstr>The Agenda</vt:lpstr>
      <vt:lpstr>History of Virtualization</vt:lpstr>
      <vt:lpstr>Abstract Benefits of Containers: Short course </vt:lpstr>
      <vt:lpstr>Concrete Benefits of Linux Containers: Short course</vt:lpstr>
      <vt:lpstr>Why Docker Rocks (Why don’t we all do LXC?)</vt:lpstr>
      <vt:lpstr>Deploy almost anywhere</vt:lpstr>
      <vt:lpstr>The Destruction of Old Timey Ops</vt:lpstr>
      <vt:lpstr>Error rates deploying containers at iron.io</vt:lpstr>
      <vt:lpstr>Docker on Azure</vt:lpstr>
      <vt:lpstr>Docker at Microsoft</vt:lpstr>
      <vt:lpstr>Docker at Microsoft</vt:lpstr>
      <vt:lpstr>Who’s the top contributor to Docker? </vt:lpstr>
      <vt:lpstr>What it DOES mean: Microservices architectures…</vt:lpstr>
      <vt:lpstr>What do Microservices mean? </vt:lpstr>
      <vt:lpstr>Make you feel a bit like this?</vt:lpstr>
      <vt:lpstr>You’re going to need orchestration.</vt:lpstr>
      <vt:lpstr>You’re going to need orchestration.</vt:lpstr>
      <vt:lpstr>Questions? We could talk in detail for hours….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2015-04-22T06:33:21Z</dcterms:created>
  <dcterms:modified xsi:type="dcterms:W3CDTF">2015-05-09T06:55:50Z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