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1"/>
  </p:notesMasterIdLst>
  <p:handoutMasterIdLst>
    <p:handoutMasterId r:id="rId22"/>
  </p:handoutMasterIdLst>
  <p:sldIdLst>
    <p:sldId id="256" r:id="rId3"/>
    <p:sldId id="257" r:id="rId4"/>
    <p:sldId id="258" r:id="rId5"/>
    <p:sldId id="267" r:id="rId6"/>
    <p:sldId id="268" r:id="rId7"/>
    <p:sldId id="259" r:id="rId8"/>
    <p:sldId id="273" r:id="rId9"/>
    <p:sldId id="269" r:id="rId10"/>
    <p:sldId id="275" r:id="rId11"/>
    <p:sldId id="260" r:id="rId12"/>
    <p:sldId id="261" r:id="rId13"/>
    <p:sldId id="262" r:id="rId14"/>
    <p:sldId id="263" r:id="rId15"/>
    <p:sldId id="274" r:id="rId16"/>
    <p:sldId id="270" r:id="rId17"/>
    <p:sldId id="264" r:id="rId18"/>
    <p:sldId id="265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6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FB202A-8611-4DDC-831D-D12EB67B6CF7}" type="doc">
      <dgm:prSet loTypeId="urn:microsoft.com/office/officeart/2005/8/layout/process4" loCatId="process" qsTypeId="urn:microsoft.com/office/officeart/2005/8/quickstyle/simple4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11888A7B-1E89-45E6-84F4-EF92B26189CD}">
      <dgm:prSet phldrT="[Text]"/>
      <dgm:spPr/>
      <dgm:t>
        <a:bodyPr/>
        <a:lstStyle/>
        <a:p>
          <a:r>
            <a:rPr lang="en-US" dirty="0" smtClean="0"/>
            <a:t>Choose an image</a:t>
          </a:r>
          <a:endParaRPr lang="en-US" dirty="0"/>
        </a:p>
      </dgm:t>
    </dgm:pt>
    <dgm:pt modelId="{6043087E-917B-44BC-97F8-41385FD50DC3}" type="parTrans" cxnId="{5376348D-4465-4E2E-9DB8-EA1F5276717B}">
      <dgm:prSet/>
      <dgm:spPr/>
      <dgm:t>
        <a:bodyPr/>
        <a:lstStyle/>
        <a:p>
          <a:endParaRPr lang="en-US"/>
        </a:p>
      </dgm:t>
    </dgm:pt>
    <dgm:pt modelId="{438F37F5-E676-4BB5-A241-95D895E1B43F}" type="sibTrans" cxnId="{5376348D-4465-4E2E-9DB8-EA1F5276717B}">
      <dgm:prSet/>
      <dgm:spPr/>
      <dgm:t>
        <a:bodyPr/>
        <a:lstStyle/>
        <a:p>
          <a:endParaRPr lang="en-US"/>
        </a:p>
      </dgm:t>
    </dgm:pt>
    <dgm:pt modelId="{712EDDD5-F1C9-457B-A81D-F94868058B44}">
      <dgm:prSet phldrT="[Text]"/>
      <dgm:spPr/>
      <dgm:t>
        <a:bodyPr/>
        <a:lstStyle/>
        <a:p>
          <a:r>
            <a:rPr lang="en-US" dirty="0" smtClean="0"/>
            <a:t>Either we can install </a:t>
          </a:r>
          <a:r>
            <a:rPr lang="en-US" dirty="0" err="1" smtClean="0"/>
            <a:t>docker</a:t>
          </a:r>
          <a:r>
            <a:rPr lang="en-US" dirty="0" smtClean="0"/>
            <a:t>, or you can</a:t>
          </a:r>
          <a:endParaRPr lang="en-US" dirty="0"/>
        </a:p>
      </dgm:t>
    </dgm:pt>
    <dgm:pt modelId="{5E2CC1CB-7E12-4298-9BE5-B8F6683E4161}" type="parTrans" cxnId="{392AE56A-6939-469F-BFEC-2DEEC6ABC100}">
      <dgm:prSet/>
      <dgm:spPr/>
      <dgm:t>
        <a:bodyPr/>
        <a:lstStyle/>
        <a:p>
          <a:endParaRPr lang="en-US"/>
        </a:p>
      </dgm:t>
    </dgm:pt>
    <dgm:pt modelId="{630DB5C2-135D-425B-B7D5-1F5FFE12BF3B}" type="sibTrans" cxnId="{392AE56A-6939-469F-BFEC-2DEEC6ABC100}">
      <dgm:prSet/>
      <dgm:spPr/>
      <dgm:t>
        <a:bodyPr/>
        <a:lstStyle/>
        <a:p>
          <a:endParaRPr lang="en-US"/>
        </a:p>
      </dgm:t>
    </dgm:pt>
    <dgm:pt modelId="{356F6FEF-38C8-437A-8562-86A5ED3F5885}">
      <dgm:prSet phldrT="[Text]"/>
      <dgm:spPr/>
      <dgm:t>
        <a:bodyPr/>
        <a:lstStyle/>
        <a:p>
          <a:r>
            <a:rPr lang="en-US" dirty="0" smtClean="0"/>
            <a:t>Use your VM</a:t>
          </a:r>
          <a:endParaRPr lang="en-US" dirty="0"/>
        </a:p>
      </dgm:t>
    </dgm:pt>
    <dgm:pt modelId="{BD9B34C9-939F-47F5-A040-1B30C9EEA310}" type="parTrans" cxnId="{8247D1A2-555D-4B39-B44D-5F2B5AE64242}">
      <dgm:prSet/>
      <dgm:spPr/>
      <dgm:t>
        <a:bodyPr/>
        <a:lstStyle/>
        <a:p>
          <a:endParaRPr lang="en-US"/>
        </a:p>
      </dgm:t>
    </dgm:pt>
    <dgm:pt modelId="{665399A3-A410-4656-8F7E-3FAB641DE891}" type="sibTrans" cxnId="{8247D1A2-555D-4B39-B44D-5F2B5AE64242}">
      <dgm:prSet/>
      <dgm:spPr/>
      <dgm:t>
        <a:bodyPr/>
        <a:lstStyle/>
        <a:p>
          <a:endParaRPr lang="en-US"/>
        </a:p>
      </dgm:t>
    </dgm:pt>
    <dgm:pt modelId="{640CA9BD-09C1-4472-8DAC-0F150EC5E678}">
      <dgm:prSet phldrT="[Text]"/>
      <dgm:spPr/>
      <dgm:t>
        <a:bodyPr/>
        <a:lstStyle/>
        <a:p>
          <a:r>
            <a:rPr lang="en-US" dirty="0" smtClean="0"/>
            <a:t>Make customers happy</a:t>
          </a:r>
          <a:endParaRPr lang="en-US" dirty="0"/>
        </a:p>
      </dgm:t>
    </dgm:pt>
    <dgm:pt modelId="{90609DF7-843B-4BEF-A3B5-89270E6B0951}" type="parTrans" cxnId="{957C551D-31A8-4286-A3AE-C5928DB663CE}">
      <dgm:prSet/>
      <dgm:spPr/>
      <dgm:t>
        <a:bodyPr/>
        <a:lstStyle/>
        <a:p>
          <a:endParaRPr lang="en-US"/>
        </a:p>
      </dgm:t>
    </dgm:pt>
    <dgm:pt modelId="{67B503AA-82FD-4AA4-8357-3D8B59D6160B}" type="sibTrans" cxnId="{957C551D-31A8-4286-A3AE-C5928DB663CE}">
      <dgm:prSet/>
      <dgm:spPr/>
      <dgm:t>
        <a:bodyPr/>
        <a:lstStyle/>
        <a:p>
          <a:endParaRPr lang="en-US"/>
        </a:p>
      </dgm:t>
    </dgm:pt>
    <dgm:pt modelId="{812F39FC-2D1E-4DD1-A1A6-C7F9287A4AAB}" type="pres">
      <dgm:prSet presAssocID="{2EFB202A-8611-4DDC-831D-D12EB67B6CF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1682CE3-81F4-4BEA-B13D-10C7017D8387}" type="pres">
      <dgm:prSet presAssocID="{640CA9BD-09C1-4472-8DAC-0F150EC5E678}" presName="boxAndChildren" presStyleCnt="0"/>
      <dgm:spPr/>
    </dgm:pt>
    <dgm:pt modelId="{325B9957-E809-4285-A870-20AA1AEAA8D7}" type="pres">
      <dgm:prSet presAssocID="{640CA9BD-09C1-4472-8DAC-0F150EC5E678}" presName="parentTextBox" presStyleLbl="node1" presStyleIdx="0" presStyleCnt="4"/>
      <dgm:spPr/>
      <dgm:t>
        <a:bodyPr/>
        <a:lstStyle/>
        <a:p>
          <a:endParaRPr lang="en-US"/>
        </a:p>
      </dgm:t>
    </dgm:pt>
    <dgm:pt modelId="{2AB5853F-AA77-4431-82DF-105CEB2E1424}" type="pres">
      <dgm:prSet presAssocID="{665399A3-A410-4656-8F7E-3FAB641DE891}" presName="sp" presStyleCnt="0"/>
      <dgm:spPr/>
    </dgm:pt>
    <dgm:pt modelId="{EC667030-4855-4843-9717-7DF08446AEB5}" type="pres">
      <dgm:prSet presAssocID="{356F6FEF-38C8-437A-8562-86A5ED3F5885}" presName="arrowAndChildren" presStyleCnt="0"/>
      <dgm:spPr/>
    </dgm:pt>
    <dgm:pt modelId="{C830B7C4-5210-41AC-A88B-BECF7607C1E5}" type="pres">
      <dgm:prSet presAssocID="{356F6FEF-38C8-437A-8562-86A5ED3F5885}" presName="parentTextArrow" presStyleLbl="node1" presStyleIdx="1" presStyleCnt="4"/>
      <dgm:spPr/>
      <dgm:t>
        <a:bodyPr/>
        <a:lstStyle/>
        <a:p>
          <a:endParaRPr lang="en-US"/>
        </a:p>
      </dgm:t>
    </dgm:pt>
    <dgm:pt modelId="{7FB80134-CA62-4591-A6BE-C119FEAC14B6}" type="pres">
      <dgm:prSet presAssocID="{630DB5C2-135D-425B-B7D5-1F5FFE12BF3B}" presName="sp" presStyleCnt="0"/>
      <dgm:spPr/>
    </dgm:pt>
    <dgm:pt modelId="{C4866045-B43B-429F-851C-E58098BA6DB8}" type="pres">
      <dgm:prSet presAssocID="{712EDDD5-F1C9-457B-A81D-F94868058B44}" presName="arrowAndChildren" presStyleCnt="0"/>
      <dgm:spPr/>
    </dgm:pt>
    <dgm:pt modelId="{D5473CBC-EEC3-408A-B4A6-07882F253A8B}" type="pres">
      <dgm:prSet presAssocID="{712EDDD5-F1C9-457B-A81D-F94868058B44}" presName="parentTextArrow" presStyleLbl="node1" presStyleIdx="2" presStyleCnt="4"/>
      <dgm:spPr/>
      <dgm:t>
        <a:bodyPr/>
        <a:lstStyle/>
        <a:p>
          <a:endParaRPr lang="en-US"/>
        </a:p>
      </dgm:t>
    </dgm:pt>
    <dgm:pt modelId="{FE4F3FD3-FEDA-44E5-9944-1FF6BBD0F9E2}" type="pres">
      <dgm:prSet presAssocID="{438F37F5-E676-4BB5-A241-95D895E1B43F}" presName="sp" presStyleCnt="0"/>
      <dgm:spPr/>
    </dgm:pt>
    <dgm:pt modelId="{1C274FFF-1754-4900-887F-DFF5156E0B8D}" type="pres">
      <dgm:prSet presAssocID="{11888A7B-1E89-45E6-84F4-EF92B26189CD}" presName="arrowAndChildren" presStyleCnt="0"/>
      <dgm:spPr/>
    </dgm:pt>
    <dgm:pt modelId="{32FA43B7-34B4-4881-9A79-E3EDEC9D4CBF}" type="pres">
      <dgm:prSet presAssocID="{11888A7B-1E89-45E6-84F4-EF92B26189CD}" presName="parentTextArrow" presStyleLbl="node1" presStyleIdx="3" presStyleCnt="4"/>
      <dgm:spPr/>
      <dgm:t>
        <a:bodyPr/>
        <a:lstStyle/>
        <a:p>
          <a:endParaRPr lang="en-US"/>
        </a:p>
      </dgm:t>
    </dgm:pt>
  </dgm:ptLst>
  <dgm:cxnLst>
    <dgm:cxn modelId="{957C551D-31A8-4286-A3AE-C5928DB663CE}" srcId="{2EFB202A-8611-4DDC-831D-D12EB67B6CF7}" destId="{640CA9BD-09C1-4472-8DAC-0F150EC5E678}" srcOrd="3" destOrd="0" parTransId="{90609DF7-843B-4BEF-A3B5-89270E6B0951}" sibTransId="{67B503AA-82FD-4AA4-8357-3D8B59D6160B}"/>
    <dgm:cxn modelId="{4D111F6B-0B5C-40A7-BA86-973E36B2D8F2}" type="presOf" srcId="{712EDDD5-F1C9-457B-A81D-F94868058B44}" destId="{D5473CBC-EEC3-408A-B4A6-07882F253A8B}" srcOrd="0" destOrd="0" presId="urn:microsoft.com/office/officeart/2005/8/layout/process4"/>
    <dgm:cxn modelId="{AAE8F060-3E29-4C68-9A74-089916E04D67}" type="presOf" srcId="{356F6FEF-38C8-437A-8562-86A5ED3F5885}" destId="{C830B7C4-5210-41AC-A88B-BECF7607C1E5}" srcOrd="0" destOrd="0" presId="urn:microsoft.com/office/officeart/2005/8/layout/process4"/>
    <dgm:cxn modelId="{B2E3875C-D3F8-41A4-A6EA-DD49F61576A0}" type="presOf" srcId="{11888A7B-1E89-45E6-84F4-EF92B26189CD}" destId="{32FA43B7-34B4-4881-9A79-E3EDEC9D4CBF}" srcOrd="0" destOrd="0" presId="urn:microsoft.com/office/officeart/2005/8/layout/process4"/>
    <dgm:cxn modelId="{8247D1A2-555D-4B39-B44D-5F2B5AE64242}" srcId="{2EFB202A-8611-4DDC-831D-D12EB67B6CF7}" destId="{356F6FEF-38C8-437A-8562-86A5ED3F5885}" srcOrd="2" destOrd="0" parTransId="{BD9B34C9-939F-47F5-A040-1B30C9EEA310}" sibTransId="{665399A3-A410-4656-8F7E-3FAB641DE891}"/>
    <dgm:cxn modelId="{79EE9E02-BFF5-41D3-86F8-33470970BFCE}" type="presOf" srcId="{2EFB202A-8611-4DDC-831D-D12EB67B6CF7}" destId="{812F39FC-2D1E-4DD1-A1A6-C7F9287A4AAB}" srcOrd="0" destOrd="0" presId="urn:microsoft.com/office/officeart/2005/8/layout/process4"/>
    <dgm:cxn modelId="{392AE56A-6939-469F-BFEC-2DEEC6ABC100}" srcId="{2EFB202A-8611-4DDC-831D-D12EB67B6CF7}" destId="{712EDDD5-F1C9-457B-A81D-F94868058B44}" srcOrd="1" destOrd="0" parTransId="{5E2CC1CB-7E12-4298-9BE5-B8F6683E4161}" sibTransId="{630DB5C2-135D-425B-B7D5-1F5FFE12BF3B}"/>
    <dgm:cxn modelId="{5376348D-4465-4E2E-9DB8-EA1F5276717B}" srcId="{2EFB202A-8611-4DDC-831D-D12EB67B6CF7}" destId="{11888A7B-1E89-45E6-84F4-EF92B26189CD}" srcOrd="0" destOrd="0" parTransId="{6043087E-917B-44BC-97F8-41385FD50DC3}" sibTransId="{438F37F5-E676-4BB5-A241-95D895E1B43F}"/>
    <dgm:cxn modelId="{67067571-6170-41AF-87A3-FB3B609D9CEA}" type="presOf" srcId="{640CA9BD-09C1-4472-8DAC-0F150EC5E678}" destId="{325B9957-E809-4285-A870-20AA1AEAA8D7}" srcOrd="0" destOrd="0" presId="urn:microsoft.com/office/officeart/2005/8/layout/process4"/>
    <dgm:cxn modelId="{5678914C-8F14-4F79-9116-C33CBC8B70E7}" type="presParOf" srcId="{812F39FC-2D1E-4DD1-A1A6-C7F9287A4AAB}" destId="{C1682CE3-81F4-4BEA-B13D-10C7017D8387}" srcOrd="0" destOrd="0" presId="urn:microsoft.com/office/officeart/2005/8/layout/process4"/>
    <dgm:cxn modelId="{B75DEEE2-790E-400B-832F-7C2526EFEEFC}" type="presParOf" srcId="{C1682CE3-81F4-4BEA-B13D-10C7017D8387}" destId="{325B9957-E809-4285-A870-20AA1AEAA8D7}" srcOrd="0" destOrd="0" presId="urn:microsoft.com/office/officeart/2005/8/layout/process4"/>
    <dgm:cxn modelId="{6FA0FB88-FED5-4DA9-8FB7-49F6DEA20B1D}" type="presParOf" srcId="{812F39FC-2D1E-4DD1-A1A6-C7F9287A4AAB}" destId="{2AB5853F-AA77-4431-82DF-105CEB2E1424}" srcOrd="1" destOrd="0" presId="urn:microsoft.com/office/officeart/2005/8/layout/process4"/>
    <dgm:cxn modelId="{52F7A226-0BC5-4418-B1BB-E2FD5547F031}" type="presParOf" srcId="{812F39FC-2D1E-4DD1-A1A6-C7F9287A4AAB}" destId="{EC667030-4855-4843-9717-7DF08446AEB5}" srcOrd="2" destOrd="0" presId="urn:microsoft.com/office/officeart/2005/8/layout/process4"/>
    <dgm:cxn modelId="{B3DA9F18-ADDC-4C31-BFC3-7AFA3D398C18}" type="presParOf" srcId="{EC667030-4855-4843-9717-7DF08446AEB5}" destId="{C830B7C4-5210-41AC-A88B-BECF7607C1E5}" srcOrd="0" destOrd="0" presId="urn:microsoft.com/office/officeart/2005/8/layout/process4"/>
    <dgm:cxn modelId="{6D5A561E-9AED-4BD0-B61C-B210C294197C}" type="presParOf" srcId="{812F39FC-2D1E-4DD1-A1A6-C7F9287A4AAB}" destId="{7FB80134-CA62-4591-A6BE-C119FEAC14B6}" srcOrd="3" destOrd="0" presId="urn:microsoft.com/office/officeart/2005/8/layout/process4"/>
    <dgm:cxn modelId="{8AA3D574-35B2-4F26-9753-43647056D5BB}" type="presParOf" srcId="{812F39FC-2D1E-4DD1-A1A6-C7F9287A4AAB}" destId="{C4866045-B43B-429F-851C-E58098BA6DB8}" srcOrd="4" destOrd="0" presId="urn:microsoft.com/office/officeart/2005/8/layout/process4"/>
    <dgm:cxn modelId="{8142E2F1-4232-4A86-BD16-A2EE21EFADF1}" type="presParOf" srcId="{C4866045-B43B-429F-851C-E58098BA6DB8}" destId="{D5473CBC-EEC3-408A-B4A6-07882F253A8B}" srcOrd="0" destOrd="0" presId="urn:microsoft.com/office/officeart/2005/8/layout/process4"/>
    <dgm:cxn modelId="{F78D174D-E461-4213-AEEB-72932703ABFC}" type="presParOf" srcId="{812F39FC-2D1E-4DD1-A1A6-C7F9287A4AAB}" destId="{FE4F3FD3-FEDA-44E5-9944-1FF6BBD0F9E2}" srcOrd="5" destOrd="0" presId="urn:microsoft.com/office/officeart/2005/8/layout/process4"/>
    <dgm:cxn modelId="{D11F7181-D05C-4ACC-A34B-6E9511FBE167}" type="presParOf" srcId="{812F39FC-2D1E-4DD1-A1A6-C7F9287A4AAB}" destId="{1C274FFF-1754-4900-887F-DFF5156E0B8D}" srcOrd="6" destOrd="0" presId="urn:microsoft.com/office/officeart/2005/8/layout/process4"/>
    <dgm:cxn modelId="{36469A82-1901-415F-8126-6D77E61422EC}" type="presParOf" srcId="{1C274FFF-1754-4900-887F-DFF5156E0B8D}" destId="{32FA43B7-34B4-4881-9A79-E3EDEC9D4CB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5B9957-E809-4285-A870-20AA1AEAA8D7}">
      <dsp:nvSpPr>
        <dsp:cNvPr id="0" name=""/>
        <dsp:cNvSpPr/>
      </dsp:nvSpPr>
      <dsp:spPr>
        <a:xfrm>
          <a:off x="0" y="3445340"/>
          <a:ext cx="4395788" cy="753756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Make customers happy</a:t>
          </a:r>
          <a:endParaRPr lang="en-US" sz="1700" kern="1200" dirty="0"/>
        </a:p>
      </dsp:txBody>
      <dsp:txXfrm>
        <a:off x="0" y="3445340"/>
        <a:ext cx="4395788" cy="753756"/>
      </dsp:txXfrm>
    </dsp:sp>
    <dsp:sp modelId="{C830B7C4-5210-41AC-A88B-BECF7607C1E5}">
      <dsp:nvSpPr>
        <dsp:cNvPr id="0" name=""/>
        <dsp:cNvSpPr/>
      </dsp:nvSpPr>
      <dsp:spPr>
        <a:xfrm rot="10800000">
          <a:off x="0" y="2297369"/>
          <a:ext cx="4395788" cy="1159277"/>
        </a:xfrm>
        <a:prstGeom prst="upArrowCallou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3333"/>
                <a:tint val="98000"/>
                <a:lumMod val="114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3333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Use your VM</a:t>
          </a:r>
          <a:endParaRPr lang="en-US" sz="1700" kern="1200" dirty="0"/>
        </a:p>
      </dsp:txBody>
      <dsp:txXfrm rot="10800000">
        <a:off x="0" y="2297369"/>
        <a:ext cx="4395788" cy="753263"/>
      </dsp:txXfrm>
    </dsp:sp>
    <dsp:sp modelId="{D5473CBC-EEC3-408A-B4A6-07882F253A8B}">
      <dsp:nvSpPr>
        <dsp:cNvPr id="0" name=""/>
        <dsp:cNvSpPr/>
      </dsp:nvSpPr>
      <dsp:spPr>
        <a:xfrm rot="10800000">
          <a:off x="0" y="1149398"/>
          <a:ext cx="4395788" cy="1159277"/>
        </a:xfrm>
        <a:prstGeom prst="upArrowCallou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6667"/>
                <a:tint val="98000"/>
                <a:lumMod val="114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6667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Either we can install </a:t>
          </a:r>
          <a:r>
            <a:rPr lang="en-US" sz="1700" kern="1200" dirty="0" err="1" smtClean="0"/>
            <a:t>docker</a:t>
          </a:r>
          <a:r>
            <a:rPr lang="en-US" sz="1700" kern="1200" dirty="0" smtClean="0"/>
            <a:t>, or you can</a:t>
          </a:r>
          <a:endParaRPr lang="en-US" sz="1700" kern="1200" dirty="0"/>
        </a:p>
      </dsp:txBody>
      <dsp:txXfrm rot="10800000">
        <a:off x="0" y="1149398"/>
        <a:ext cx="4395788" cy="753263"/>
      </dsp:txXfrm>
    </dsp:sp>
    <dsp:sp modelId="{32FA43B7-34B4-4881-9A79-E3EDEC9D4CBF}">
      <dsp:nvSpPr>
        <dsp:cNvPr id="0" name=""/>
        <dsp:cNvSpPr/>
      </dsp:nvSpPr>
      <dsp:spPr>
        <a:xfrm rot="10800000">
          <a:off x="0" y="1428"/>
          <a:ext cx="4395788" cy="1159277"/>
        </a:xfrm>
        <a:prstGeom prst="upArrowCallou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tint val="98000"/>
                <a:lumMod val="114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Choose an image</a:t>
          </a:r>
          <a:endParaRPr lang="en-US" sz="1700" kern="1200" dirty="0"/>
        </a:p>
      </dsp:txBody>
      <dsp:txXfrm rot="10800000">
        <a:off x="0" y="1428"/>
        <a:ext cx="4395788" cy="7532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32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80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19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362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62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6028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05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9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2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36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83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52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80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0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9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1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0FE2824-C2A0-4931-BB32-60B24BDBB3CC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2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813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Containers and Clusters in Azure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Ralph Squillace ralph.squillace@Microsoft.com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on Azure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Automatic Best Practice deployment</a:t>
            </a:r>
          </a:p>
          <a:p>
            <a:r>
              <a:rPr lang="en-US" dirty="0" smtClean="0"/>
              <a:t>Complete selection of images</a:t>
            </a:r>
          </a:p>
          <a:p>
            <a:r>
              <a:rPr lang="en-US" dirty="0" smtClean="0"/>
              <a:t>Portal deployment for ease of use</a:t>
            </a:r>
          </a:p>
        </p:txBody>
      </p:sp>
      <p:graphicFrame>
        <p:nvGraphicFramePr>
          <p:cNvPr id="6" name="Content Placeholder 5" descr="Segmented Process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64836461"/>
              </p:ext>
            </p:extLst>
          </p:nvPr>
        </p:nvGraphicFramePr>
        <p:xfrm>
          <a:off x="5654675" y="2055813"/>
          <a:ext cx="4395788" cy="4200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602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at Microsoft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more than just Azure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79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at Microsoft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90600" y="2133600"/>
            <a:ext cx="9448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Implemented a Windows native </a:t>
            </a:r>
            <a:r>
              <a:rPr lang="en-US" dirty="0" err="1" smtClean="0"/>
              <a:t>docker</a:t>
            </a:r>
            <a:r>
              <a:rPr lang="en-US" dirty="0" smtClean="0"/>
              <a:t> client in .NET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Implementing a Docker image container service in Windows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Implemented support for private, signed </a:t>
            </a:r>
            <a:r>
              <a:rPr lang="en-US" dirty="0" err="1" smtClean="0"/>
              <a:t>docker</a:t>
            </a:r>
            <a:r>
              <a:rPr lang="en-US" dirty="0" smtClean="0"/>
              <a:t> image registries in Azure Storage for private, verified, and controlled image repositories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Support for </a:t>
            </a:r>
            <a:r>
              <a:rPr lang="en-US" dirty="0" err="1" smtClean="0"/>
              <a:t>docker</a:t>
            </a:r>
            <a:r>
              <a:rPr lang="en-US" dirty="0" smtClean="0"/>
              <a:t> machine, </a:t>
            </a:r>
            <a:r>
              <a:rPr lang="en-US" dirty="0" err="1" smtClean="0"/>
              <a:t>docker</a:t>
            </a:r>
            <a:r>
              <a:rPr lang="en-US" dirty="0" smtClean="0"/>
              <a:t> swarm, and </a:t>
            </a:r>
            <a:r>
              <a:rPr lang="en-US" dirty="0" err="1" smtClean="0"/>
              <a:t>docker</a:t>
            </a:r>
            <a:r>
              <a:rPr lang="en-US" dirty="0" smtClean="0"/>
              <a:t> compose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Support for specialized </a:t>
            </a:r>
            <a:r>
              <a:rPr lang="en-US" dirty="0" err="1" smtClean="0"/>
              <a:t>docker</a:t>
            </a:r>
            <a:r>
              <a:rPr lang="en-US" dirty="0" smtClean="0"/>
              <a:t> and </a:t>
            </a:r>
            <a:r>
              <a:rPr lang="en-US" dirty="0" err="1" smtClean="0"/>
              <a:t>linux</a:t>
            </a:r>
            <a:r>
              <a:rPr lang="en-US" dirty="0" smtClean="0"/>
              <a:t> container images: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CoreOS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Ubuntu Core and Snappy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Fleet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Deis</a:t>
            </a:r>
            <a:r>
              <a:rPr lang="en-US" dirty="0" smtClean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Weave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Kubernetes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Mesos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06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Who’s the top contributor to Docker?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676400"/>
            <a:ext cx="7672237" cy="495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50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it DOES mean: </a:t>
            </a:r>
            <a:r>
              <a:rPr lang="en-US" dirty="0" err="1" smtClean="0"/>
              <a:t>Microservices</a:t>
            </a:r>
            <a:r>
              <a:rPr lang="en-US" dirty="0" smtClean="0"/>
              <a:t> architectures…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2286000"/>
            <a:ext cx="10591800" cy="3657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3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 We could talk in detail for hours….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763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943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3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98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minutes on the history of Virtualization. OK, three.</a:t>
            </a:r>
          </a:p>
          <a:p>
            <a:r>
              <a:rPr lang="en-US" dirty="0" smtClean="0"/>
              <a:t>Why Docker Rocks</a:t>
            </a:r>
          </a:p>
          <a:p>
            <a:r>
              <a:rPr lang="en-US" dirty="0" smtClean="0"/>
              <a:t>Docker on Azure</a:t>
            </a:r>
          </a:p>
          <a:p>
            <a:r>
              <a:rPr lang="en-US" dirty="0" smtClean="0"/>
              <a:t>Other Containers on Azure</a:t>
            </a:r>
          </a:p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Operating Systems </a:t>
            </a:r>
          </a:p>
          <a:p>
            <a:r>
              <a:rPr lang="en-US" dirty="0" smtClean="0"/>
              <a:t>Virtual Machines</a:t>
            </a:r>
          </a:p>
          <a:p>
            <a:r>
              <a:rPr lang="en-US" dirty="0" smtClean="0"/>
              <a:t>Linux Containers (LXC)</a:t>
            </a:r>
          </a:p>
          <a:p>
            <a:r>
              <a:rPr lang="en-US" dirty="0" smtClean="0"/>
              <a:t>Docker Containers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48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Benefits of Containers: Short course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format everyone agrees </a:t>
            </a:r>
            <a:r>
              <a:rPr lang="en-US" dirty="0" smtClean="0"/>
              <a:t>on*****</a:t>
            </a:r>
            <a:endParaRPr lang="en-US" dirty="0" smtClean="0"/>
          </a:p>
          <a:p>
            <a:r>
              <a:rPr lang="en-US" dirty="0" smtClean="0"/>
              <a:t>Once you seal the box, it always gets shipped “as is”</a:t>
            </a:r>
          </a:p>
          <a:p>
            <a:r>
              <a:rPr lang="en-US" dirty="0" smtClean="0"/>
              <a:t>Now concerns are properly separated: </a:t>
            </a:r>
          </a:p>
          <a:p>
            <a:pPr lvl="1"/>
            <a:r>
              <a:rPr lang="en-US" dirty="0" smtClean="0"/>
              <a:t>Building them means building the same format</a:t>
            </a:r>
          </a:p>
          <a:p>
            <a:pPr lvl="1"/>
            <a:r>
              <a:rPr lang="en-US" dirty="0" smtClean="0"/>
              <a:t>Packaging them means wrapping the same format</a:t>
            </a:r>
          </a:p>
          <a:p>
            <a:pPr lvl="1"/>
            <a:r>
              <a:rPr lang="en-US" dirty="0" smtClean="0"/>
              <a:t>Shipping them means shipping the same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47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Concrete Benefits of Linux Containers: Short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one kernel runs on the machine</a:t>
            </a:r>
          </a:p>
          <a:p>
            <a:r>
              <a:rPr lang="en-US" dirty="0" smtClean="0"/>
              <a:t>No hypervisor overhead (in the cloud, that’s a bit different)</a:t>
            </a:r>
          </a:p>
          <a:p>
            <a:pPr lvl="1"/>
            <a:r>
              <a:rPr lang="en-US" dirty="0" smtClean="0"/>
              <a:t>Apps run directly on CPU</a:t>
            </a:r>
          </a:p>
          <a:p>
            <a:pPr lvl="1"/>
            <a:r>
              <a:rPr lang="en-US" dirty="0" smtClean="0"/>
              <a:t>Rackspace, power, and CPU cycles freed up</a:t>
            </a:r>
          </a:p>
          <a:p>
            <a:r>
              <a:rPr lang="en-US" dirty="0" smtClean="0"/>
              <a:t>Run different versions of Linux on the same server</a:t>
            </a:r>
          </a:p>
          <a:p>
            <a:r>
              <a:rPr lang="en-US" dirty="0" smtClean="0"/>
              <a:t>Process isolation &amp; basic </a:t>
            </a:r>
            <a:r>
              <a:rPr lang="en-US" dirty="0" smtClean="0"/>
              <a:t>security</a:t>
            </a:r>
          </a:p>
          <a:p>
            <a:r>
              <a:rPr lang="en-US" dirty="0" smtClean="0"/>
              <a:t>Compute density and control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792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Docker Rocks (Why don’t we all do LXC?)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Docker is a “container engine”</a:t>
            </a:r>
          </a:p>
          <a:p>
            <a:r>
              <a:rPr lang="en-US" dirty="0" smtClean="0"/>
              <a:t>What does the container look like?</a:t>
            </a:r>
          </a:p>
          <a:p>
            <a:pPr lvl="1"/>
            <a:r>
              <a:rPr lang="en-US" dirty="0" smtClean="0"/>
              <a:t>Standard Image Format </a:t>
            </a:r>
          </a:p>
          <a:p>
            <a:r>
              <a:rPr lang="en-US" dirty="0" smtClean="0"/>
              <a:t>How do you make images and containers available?</a:t>
            </a:r>
          </a:p>
          <a:p>
            <a:pPr lvl="1"/>
            <a:r>
              <a:rPr lang="en-US" dirty="0" smtClean="0"/>
              <a:t>Daemon and client deployment tools</a:t>
            </a:r>
          </a:p>
          <a:p>
            <a:r>
              <a:rPr lang="en-US" dirty="0" smtClean="0"/>
              <a:t>Shipping code to servers is hard:</a:t>
            </a:r>
          </a:p>
          <a:p>
            <a:pPr lvl="1"/>
            <a:r>
              <a:rPr lang="en-US" dirty="0" smtClean="0"/>
              <a:t>Ecosystem tools</a:t>
            </a:r>
          </a:p>
          <a:p>
            <a:r>
              <a:rPr lang="en-US" dirty="0" smtClean="0"/>
              <a:t>OPEN SOURCE ECOSYSTEM</a:t>
            </a:r>
          </a:p>
          <a:p>
            <a:r>
              <a:rPr lang="en-US" dirty="0" smtClean="0"/>
              <a:t>So open, even Microsoft has implemented it. So it </a:t>
            </a:r>
            <a:r>
              <a:rPr lang="en-US" i="1" dirty="0" smtClean="0"/>
              <a:t>must </a:t>
            </a:r>
            <a:r>
              <a:rPr lang="en-US" dirty="0" smtClean="0"/>
              <a:t>be good.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15000" y="2286000"/>
            <a:ext cx="5029200" cy="211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58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8" name="image62.png"/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/>
          </a:blip>
          <a:stretch>
            <a:fillRect/>
          </a:stretch>
        </p:blipFill>
        <p:spPr>
          <a:xfrm>
            <a:off x="0" y="1879923"/>
            <a:ext cx="12283723" cy="5130866"/>
          </a:xfrm>
          <a:prstGeom prst="rect">
            <a:avLst/>
          </a:prstGeom>
          <a:ln w="12700">
            <a:miter lim="400000"/>
          </a:ln>
        </p:spPr>
      </p:pic>
      <p:sp>
        <p:nvSpPr>
          <p:cNvPr id="420" name="Shape 420"/>
          <p:cNvSpPr>
            <a:spLocks noGrp="1"/>
          </p:cNvSpPr>
          <p:nvPr>
            <p:ph type="title"/>
          </p:nvPr>
        </p:nvSpPr>
        <p:spPr>
          <a:xfrm>
            <a:off x="608542" y="307032"/>
            <a:ext cx="11075460" cy="1288670"/>
          </a:xfrm>
          <a:prstGeom prst="rect">
            <a:avLst/>
          </a:prstGeom>
        </p:spPr>
        <p:txBody>
          <a:bodyPr lIns="41495" tIns="41495" rIns="41495" bIns="41495">
            <a:normAutofit/>
          </a:bodyPr>
          <a:lstStyle/>
          <a:p>
            <a:pPr lvl="0">
              <a:tabLst>
                <a:tab pos="698500" algn="l"/>
                <a:tab pos="1409700" algn="l"/>
                <a:tab pos="2120900" algn="l"/>
                <a:tab pos="2832100" algn="l"/>
                <a:tab pos="3543300" algn="l"/>
                <a:tab pos="4254500" algn="l"/>
                <a:tab pos="4965700" algn="l"/>
                <a:tab pos="5664200" algn="l"/>
                <a:tab pos="6375400" algn="l"/>
                <a:tab pos="7086600" algn="l"/>
                <a:tab pos="7797800" algn="l"/>
                <a:tab pos="8509000" algn="l"/>
                <a:tab pos="9220200" algn="l"/>
              </a:tabLst>
              <a:defRPr sz="1800" spc="0">
                <a:solidFill>
                  <a:srgbClr val="000000"/>
                </a:solidFill>
              </a:defRPr>
            </a:pPr>
            <a:r>
              <a:rPr sz="5300" spc="-100" dirty="0">
                <a:solidFill>
                  <a:schemeClr val="tx1"/>
                </a:solidFill>
              </a:rPr>
              <a:t>Deploy </a:t>
            </a:r>
            <a:r>
              <a:rPr sz="2900" spc="-100" dirty="0">
                <a:solidFill>
                  <a:schemeClr val="tx1"/>
                </a:solidFill>
              </a:rPr>
              <a:t>almost</a:t>
            </a:r>
            <a:r>
              <a:rPr sz="5300" spc="-100" dirty="0">
                <a:solidFill>
                  <a:schemeClr val="tx1"/>
                </a:solidFill>
              </a:rPr>
              <a:t> anywhere</a:t>
            </a:r>
          </a:p>
        </p:txBody>
      </p:sp>
    </p:spTree>
    <p:extLst>
      <p:ext uri="{BB962C8B-B14F-4D97-AF65-F5344CB8AC3E}">
        <p14:creationId xmlns:p14="http://schemas.microsoft.com/office/powerpoint/2010/main" val="4062924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Destruction of Old Timey 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199"/>
            <a:ext cx="5029200" cy="3814763"/>
          </a:xfrm>
        </p:spPr>
        <p:txBody>
          <a:bodyPr/>
          <a:lstStyle/>
          <a:p>
            <a:pPr lvl="1"/>
            <a:r>
              <a:rPr lang="en-US" dirty="0" smtClean="0"/>
              <a:t>Ops teams reduced to shipping “containers” – no longer do they install something called “software”.</a:t>
            </a:r>
          </a:p>
          <a:p>
            <a:pPr lvl="1"/>
            <a:r>
              <a:rPr lang="en-US" dirty="0" smtClean="0"/>
              <a:t>Makes less difference where the container is: cheaper public cloud resources as good as any other. </a:t>
            </a:r>
          </a:p>
          <a:p>
            <a:pPr lvl="1"/>
            <a:r>
              <a:rPr lang="en-US" dirty="0" smtClean="0"/>
              <a:t>Even multiple clouds and private data centers: they all become one giant machine (if you want that)</a:t>
            </a:r>
          </a:p>
          <a:p>
            <a:pPr lvl="1"/>
            <a:r>
              <a:rPr lang="en-US" dirty="0" smtClean="0"/>
              <a:t>Radically fewer traditional </a:t>
            </a:r>
            <a:r>
              <a:rPr lang="en-US" dirty="0" err="1" smtClean="0"/>
              <a:t>sysadmins</a:t>
            </a:r>
            <a:r>
              <a:rPr lang="en-US" dirty="0" smtClean="0"/>
              <a:t>. Once permissions establish the right to deploy containers, they’re not needed.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2362199"/>
            <a:ext cx="5029200" cy="3814764"/>
          </a:xfrm>
        </p:spPr>
        <p:txBody>
          <a:bodyPr/>
          <a:lstStyle/>
          <a:p>
            <a:r>
              <a:rPr lang="en-US" dirty="0" smtClean="0"/>
              <a:t>Ops can focus on super high-value targets:</a:t>
            </a:r>
          </a:p>
          <a:p>
            <a:pPr lvl="1"/>
            <a:r>
              <a:rPr lang="en-US" dirty="0" smtClean="0"/>
              <a:t>Very high intensity or vast scale computing environments for containers</a:t>
            </a:r>
          </a:p>
          <a:p>
            <a:pPr lvl="1"/>
            <a:r>
              <a:rPr lang="en-US" dirty="0" smtClean="0"/>
              <a:t>Distributed systems and tooling for containers</a:t>
            </a:r>
          </a:p>
          <a:p>
            <a:pPr lvl="1"/>
            <a:r>
              <a:rPr lang="en-US" dirty="0" smtClean="0"/>
              <a:t>Backstopping security issues and hardening deployments, policies, and data storage and usage.</a:t>
            </a:r>
          </a:p>
          <a:p>
            <a:pPr lvl="1"/>
            <a:r>
              <a:rPr lang="en-US" dirty="0" smtClean="0"/>
              <a:t>Backstopping support teams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38400" y="1825625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Changes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72400" y="1825625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Opportunities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rates deploying containers at iron.io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Not bad, eh?</a:t>
            </a:r>
          </a:p>
          <a:p>
            <a:r>
              <a:rPr lang="en-US" dirty="0"/>
              <a:t>http://blog.iron.io/2014/10/docker-in-production-what-weve-learned.html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472" y="2373879"/>
            <a:ext cx="479107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395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39827B5-A90F-45DE-9A48-E01BF3AFCC9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515</Words>
  <Application>Microsoft Office PowerPoint</Application>
  <PresentationFormat>Widescreen</PresentationFormat>
  <Paragraphs>80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Century Gothic</vt:lpstr>
      <vt:lpstr>Century Schoolbook</vt:lpstr>
      <vt:lpstr>Wingdings</vt:lpstr>
      <vt:lpstr>Wingdings 3</vt:lpstr>
      <vt:lpstr>Ion</vt:lpstr>
      <vt:lpstr>Containers and Clusters in Azure</vt:lpstr>
      <vt:lpstr>The Agenda</vt:lpstr>
      <vt:lpstr>History of Virtualization</vt:lpstr>
      <vt:lpstr>Abstract Benefits of Containers: Short course </vt:lpstr>
      <vt:lpstr>Concrete Benefits of Linux Containers: Short course</vt:lpstr>
      <vt:lpstr>Why Docker Rocks (Why don’t we all do LXC?)</vt:lpstr>
      <vt:lpstr>Deploy almost anywhere</vt:lpstr>
      <vt:lpstr>The Destruction of Old Timey Ops</vt:lpstr>
      <vt:lpstr>Error rates deploying containers at iron.io</vt:lpstr>
      <vt:lpstr>Docker on Azure</vt:lpstr>
      <vt:lpstr>Docker at Microsoft</vt:lpstr>
      <vt:lpstr>Docker at Microsoft</vt:lpstr>
      <vt:lpstr>Who’s the top contributor to Docker? </vt:lpstr>
      <vt:lpstr>What it DOES mean: Microservices architectures…</vt:lpstr>
      <vt:lpstr>Questions? We could talk in detail for hours….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2015-04-22T06:33:21Z</dcterms:created>
  <dcterms:modified xsi:type="dcterms:W3CDTF">2015-05-09T05:39:31Z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TC030310109991</vt:lpwstr>
  </property>
</Properties>
</file>