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2" r:id="rId6"/>
    <p:sldMasterId id="2147484329" r:id="rId7"/>
    <p:sldMasterId id="2147484453" r:id="rId8"/>
  </p:sldMasterIdLst>
  <p:notesMasterIdLst>
    <p:notesMasterId r:id="rId29"/>
  </p:notesMasterIdLst>
  <p:handoutMasterIdLst>
    <p:handoutMasterId r:id="rId30"/>
  </p:handoutMasterIdLst>
  <p:sldIdLst>
    <p:sldId id="256" r:id="rId9"/>
    <p:sldId id="486" r:id="rId10"/>
    <p:sldId id="421" r:id="rId11"/>
    <p:sldId id="348" r:id="rId12"/>
    <p:sldId id="488" r:id="rId13"/>
    <p:sldId id="450" r:id="rId14"/>
    <p:sldId id="474" r:id="rId15"/>
    <p:sldId id="478" r:id="rId16"/>
    <p:sldId id="479" r:id="rId17"/>
    <p:sldId id="489" r:id="rId18"/>
    <p:sldId id="455" r:id="rId19"/>
    <p:sldId id="443" r:id="rId20"/>
    <p:sldId id="481" r:id="rId21"/>
    <p:sldId id="472" r:id="rId22"/>
    <p:sldId id="473" r:id="rId23"/>
    <p:sldId id="432" r:id="rId24"/>
    <p:sldId id="433" r:id="rId25"/>
    <p:sldId id="447" r:id="rId26"/>
    <p:sldId id="487" r:id="rId27"/>
    <p:sldId id="299"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17" userDrawn="1">
          <p15:clr>
            <a:srgbClr val="A4A3A4"/>
          </p15:clr>
        </p15:guide>
        <p15:guide id="2" pos="7229" userDrawn="1">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E81123"/>
    <a:srgbClr val="6ABE54"/>
    <a:srgbClr val="B4A0FF"/>
    <a:srgbClr val="E3008C"/>
    <a:srgbClr val="00176B"/>
    <a:srgbClr val="FFB900"/>
    <a:srgbClr val="107C10"/>
    <a:srgbClr val="FFFFFF"/>
    <a:srgbClr val="232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96" autoAdjust="0"/>
    <p:restoredTop sz="96866" autoAdjust="0"/>
  </p:normalViewPr>
  <p:slideViewPr>
    <p:cSldViewPr>
      <p:cViewPr varScale="1">
        <p:scale>
          <a:sx n="73" d="100"/>
          <a:sy n="73" d="100"/>
        </p:scale>
        <p:origin x="270" y="66"/>
      </p:cViewPr>
      <p:guideLst>
        <p:guide pos="3917"/>
        <p:guide pos="7229"/>
        <p:guide orient="horz" pos="2203"/>
      </p:guideLst>
    </p:cSldViewPr>
  </p:slideViewPr>
  <p:outlineViewPr>
    <p:cViewPr>
      <p:scale>
        <a:sx n="33" d="100"/>
        <a:sy n="33" d="100"/>
      </p:scale>
      <p:origin x="0" y="-852"/>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102" d="100"/>
          <a:sy n="102" d="100"/>
        </p:scale>
        <p:origin x="255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5/11/2015 9:37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5/11/2015 9:37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5/11/2015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5/11/2015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10511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4359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0845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8955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019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9489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34469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067609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5041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91919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292509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77720024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2019083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736604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76275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4321721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051987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62582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63444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67457252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8591903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42001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89060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07497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69604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1924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0857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2951856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77483912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1119733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688917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6379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79722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71458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0416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36395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057712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smtClean="0"/>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bg2">
                    <a:lumMod val="40000"/>
                    <a:lumOff val="60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605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7319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8825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0574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3169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5/11/2015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740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5/11/2015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62317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2" y="1476622"/>
            <a:ext cx="3469262" cy="1476622"/>
          </a:xfrm>
        </p:spPr>
        <p:txBody>
          <a:bodyPr anchor="b"/>
          <a:lstStyle>
            <a:lvl1pPr algn="l">
              <a:defRPr sz="2448" b="0"/>
            </a:lvl1pPr>
          </a:lstStyle>
          <a:p>
            <a:r>
              <a:rPr lang="en-US" smtClean="0"/>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8113"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5/11/2015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658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920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71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smtClean="0"/>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548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69109" y="3846248"/>
            <a:ext cx="7425621" cy="348986"/>
          </a:xfrm>
        </p:spPr>
        <p:txBody>
          <a:bodyPr vert="horz" lIns="91440" tIns="45720" rIns="91440" bIns="45720" rtlCol="0" anchor="t">
            <a:normAutofit/>
          </a:bodyPr>
          <a:lstStyle>
            <a:lvl1pPr marL="0" indent="0">
              <a:buNone/>
              <a:defRPr lang="en-US" sz="1428" b="0" i="0" kern="1200" cap="small" dirty="0">
                <a:solidFill>
                  <a:schemeClr val="bg2">
                    <a:lumMod val="40000"/>
                    <a:lumOff val="60000"/>
                  </a:schemeClr>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
        <p:nvSpPr>
          <p:cNvPr id="15" name="TextBox 14"/>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24947447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5666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7" name="Straight Connector 16"/>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2609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9" name="Straight Connector 18"/>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5761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16376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93740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16038873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60726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70152242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108139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8.png"/><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7.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6.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5.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11"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66989997"/>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849508796"/>
      </p:ext>
    </p:extLst>
  </p:cSld>
  <p:clrMap bg1="dk1" tx1="lt1" bg2="dk2" tx2="lt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778444"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4AAD347D-5ACD-4C99-B74B-A9C85AD731AF}" type="datetimeFigureOut">
              <a:rPr lang="en-US" dirty="0"/>
              <a:t>5/11/2015</a:t>
            </a:fld>
            <a:endParaRPr lang="en-US" dirty="0"/>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02160364"/>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 id="2147484471" r:id="rId18"/>
    <p:sldLayoutId id="2147484472" r:id="rId19"/>
    <p:sldLayoutId id="2147484473" r:id="rId20"/>
    <p:sldLayoutId id="2147484474" r:id="rId21"/>
  </p:sldLayoutIdLst>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bg2">
            <a:lumMod val="40000"/>
            <a:lumOff val="60000"/>
          </a:schemeClr>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bg2">
            <a:lumMod val="40000"/>
            <a:lumOff val="60000"/>
          </a:schemeClr>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5pPr>
      <a:lvl6pPr marL="255586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13.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1.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1.xml"/><Relationship Id="rId5" Type="http://schemas.openxmlformats.org/officeDocument/2006/relationships/image" Target="../media/image33.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6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hyperlink" Target="http://aka.ms/windowscontainers" TargetMode="External"/><Relationship Id="rId2" Type="http://schemas.openxmlformats.org/officeDocument/2006/relationships/hyperlink" Target="https://msdn.microsoft.com/virtualization/windowscontainers" TargetMode="Externa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Docker Host platform evolution</a:t>
            </a:r>
            <a:endParaRPr lang="en-US" dirty="0"/>
          </a:p>
        </p:txBody>
      </p:sp>
      <p:sp>
        <p:nvSpPr>
          <p:cNvPr id="3" name="TextBox 2"/>
          <p:cNvSpPr txBox="1"/>
          <p:nvPr/>
        </p:nvSpPr>
        <p:spPr>
          <a:xfrm>
            <a:off x="808037" y="2354262"/>
            <a:ext cx="944433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do-it-all server images to little, teeny, very specialized. </a:t>
            </a:r>
          </a:p>
          <a:p>
            <a:pPr marL="285750" indent="-285750">
              <a:buFont typeface="Arial" panose="020B0604020202020204" pitchFamily="34" charset="0"/>
              <a:buChar char="•"/>
            </a:pPr>
            <a:r>
              <a:rPr lang="en-US" dirty="0" smtClean="0"/>
              <a:t>Windows Server is, in this case, matching exactly that need as well</a:t>
            </a:r>
            <a:r>
              <a:rPr lang="en-US" smtClean="0"/>
              <a:t>. </a:t>
            </a:r>
            <a:endParaRPr lang="en-US" dirty="0" smtClean="0"/>
          </a:p>
        </p:txBody>
      </p:sp>
    </p:spTree>
    <p:extLst>
      <p:ext uri="{BB962C8B-B14F-4D97-AF65-F5344CB8AC3E}">
        <p14:creationId xmlns:p14="http://schemas.microsoft.com/office/powerpoint/2010/main" val="29367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9068" y="461730"/>
            <a:ext cx="11502769" cy="1428411"/>
          </a:xfrm>
        </p:spPr>
        <p:txBody>
          <a:bodyPr>
            <a:normAutofit/>
          </a:bodyPr>
          <a:lstStyle/>
          <a:p>
            <a:r>
              <a:rPr lang="en-US" dirty="0" smtClean="0"/>
              <a:t>Container </a:t>
            </a:r>
            <a:r>
              <a:rPr lang="en-US" dirty="0" smtClean="0"/>
              <a:t>Operating System Environments</a:t>
            </a:r>
            <a:endParaRPr lang="en-US" dirty="0"/>
          </a:p>
        </p:txBody>
      </p:sp>
      <p:sp>
        <p:nvSpPr>
          <p:cNvPr id="4" name="Rectangle 3"/>
          <p:cNvSpPr/>
          <p:nvPr/>
        </p:nvSpPr>
        <p:spPr bwMode="auto">
          <a:xfrm>
            <a:off x="7132637"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Server Core</a:t>
            </a:r>
            <a:endParaRPr lang="en-US" sz="2400" dirty="0">
              <a:solidFill>
                <a:schemeClr val="tx1"/>
              </a:solidFill>
            </a:endParaRPr>
          </a:p>
        </p:txBody>
      </p:sp>
      <p:sp>
        <p:nvSpPr>
          <p:cNvPr id="5" name="Rectangle 4"/>
          <p:cNvSpPr/>
          <p:nvPr/>
        </p:nvSpPr>
        <p:spPr bwMode="auto">
          <a:xfrm>
            <a:off x="1394810"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Nano Server</a:t>
            </a:r>
            <a:endParaRPr lang="en-US" sz="2400" dirty="0">
              <a:solidFill>
                <a:schemeClr val="tx1"/>
              </a:solidFill>
            </a:endParaRPr>
          </a:p>
        </p:txBody>
      </p:sp>
      <p:sp>
        <p:nvSpPr>
          <p:cNvPr id="10" name="TextBox 9"/>
          <p:cNvSpPr txBox="1"/>
          <p:nvPr/>
        </p:nvSpPr>
        <p:spPr>
          <a:xfrm>
            <a:off x="1394810" y="6094746"/>
            <a:ext cx="388620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Born in the </a:t>
            </a:r>
            <a:r>
              <a:rPr lang="en-US" dirty="0" smtClean="0"/>
              <a:t>cloud </a:t>
            </a:r>
            <a:r>
              <a:rPr lang="en-US" dirty="0"/>
              <a:t>applications</a:t>
            </a:r>
            <a:endParaRPr lang="en-US" dirty="0" smtClean="0"/>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Traditional Applications</a:t>
            </a:r>
            <a:endParaRPr lang="en-US" dirty="0" smtClean="0"/>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Highly Compatible</a:t>
            </a:r>
            <a:endParaRPr lang="en-US" dirty="0" smtClean="0"/>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chemeClr val="tx1"/>
                </a:solidFill>
              </a:rPr>
              <a:t>Highly Optimized</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accent2"/>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22" y="1105903"/>
            <a:ext cx="2983998" cy="762002"/>
          </a:xfrm>
          <a:prstGeom prst="rect">
            <a:avLst/>
          </a:prstGeom>
        </p:spPr>
      </p:pic>
    </p:spTree>
    <p:extLst>
      <p:ext uri="{BB962C8B-B14F-4D97-AF65-F5344CB8AC3E}">
        <p14:creationId xmlns:p14="http://schemas.microsoft.com/office/powerpoint/2010/main" val="5479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Container </a:t>
            </a:r>
            <a:r>
              <a:rPr lang="en-US" dirty="0" smtClean="0"/>
              <a:t>Run-Times</a:t>
            </a:r>
            <a:endParaRPr lang="en-US" dirty="0"/>
          </a:p>
        </p:txBody>
      </p:sp>
      <p:sp>
        <p:nvSpPr>
          <p:cNvPr id="8" name="Rectangle 7"/>
          <p:cNvSpPr/>
          <p:nvPr/>
        </p:nvSpPr>
        <p:spPr bwMode="auto">
          <a:xfrm>
            <a:off x="1670425" y="1470342"/>
            <a:ext cx="9100267"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Windows Server Container</a:t>
            </a:r>
          </a:p>
        </p:txBody>
      </p:sp>
      <p:grpSp>
        <p:nvGrpSpPr>
          <p:cNvPr id="58" name="Group 57"/>
          <p:cNvGrpSpPr/>
          <p:nvPr/>
        </p:nvGrpSpPr>
        <p:grpSpPr>
          <a:xfrm>
            <a:off x="3324070" y="2114014"/>
            <a:ext cx="1309614" cy="1764248"/>
            <a:chOff x="2765472" y="1876784"/>
            <a:chExt cx="1309614" cy="1764248"/>
          </a:xfrm>
        </p:grpSpPr>
        <p:sp>
          <p:nvSpPr>
            <p:cNvPr id="28" name="Rectangle 27"/>
            <p:cNvSpPr/>
            <p:nvPr/>
          </p:nvSpPr>
          <p:spPr>
            <a:xfrm>
              <a:off x="2765472"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29" name="Picture 38" descr="roadway.png"/>
            <p:cNvPicPr>
              <a:picLocks noChangeAspect="1"/>
            </p:cNvPicPr>
            <p:nvPr/>
          </p:nvPicPr>
          <p:blipFill>
            <a:blip r:embed="rId2" cstate="print"/>
            <a:srcRect l="11462" t="12449" r="11465" b="14937"/>
            <a:stretch>
              <a:fillRect/>
            </a:stretch>
          </p:blipFill>
          <p:spPr bwMode="auto">
            <a:xfrm>
              <a:off x="2861682" y="2003901"/>
              <a:ext cx="1117195" cy="1076947"/>
            </a:xfrm>
            <a:prstGeom prst="rect">
              <a:avLst/>
            </a:prstGeom>
            <a:noFill/>
            <a:ln w="9525">
              <a:noFill/>
              <a:miter lim="800000"/>
              <a:headEnd/>
              <a:tailEnd/>
            </a:ln>
          </p:spPr>
        </p:pic>
      </p:grpSp>
      <p:grpSp>
        <p:nvGrpSpPr>
          <p:cNvPr id="59" name="Group 58"/>
          <p:cNvGrpSpPr/>
          <p:nvPr/>
        </p:nvGrpSpPr>
        <p:grpSpPr>
          <a:xfrm>
            <a:off x="4805699" y="2114014"/>
            <a:ext cx="1309614" cy="1764248"/>
            <a:chOff x="4148660" y="1876784"/>
            <a:chExt cx="1309614" cy="1764248"/>
          </a:xfrm>
        </p:grpSpPr>
        <p:sp>
          <p:nvSpPr>
            <p:cNvPr id="30" name="Rectangle 29"/>
            <p:cNvSpPr/>
            <p:nvPr/>
          </p:nvSpPr>
          <p:spPr>
            <a:xfrm>
              <a:off x="414866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p:spPr>
        </p:pic>
      </p:grpSp>
      <p:grpSp>
        <p:nvGrpSpPr>
          <p:cNvPr id="62" name="Group 61"/>
          <p:cNvGrpSpPr/>
          <p:nvPr/>
        </p:nvGrpSpPr>
        <p:grpSpPr>
          <a:xfrm>
            <a:off x="9268516" y="2114014"/>
            <a:ext cx="1318579" cy="1764248"/>
            <a:chOff x="8357811" y="1876784"/>
            <a:chExt cx="1318579" cy="1764248"/>
          </a:xfrm>
        </p:grpSpPr>
        <p:sp>
          <p:nvSpPr>
            <p:cNvPr id="32" name="Rectangle 31"/>
            <p:cNvSpPr/>
            <p:nvPr/>
          </p:nvSpPr>
          <p:spPr>
            <a:xfrm>
              <a:off x="8357811"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7777922" y="2114014"/>
            <a:ext cx="1318579" cy="1764248"/>
            <a:chOff x="6955243" y="1876784"/>
            <a:chExt cx="1318579" cy="1764248"/>
          </a:xfrm>
        </p:grpSpPr>
        <p:sp>
          <p:nvSpPr>
            <p:cNvPr id="34" name="Rectangle 33"/>
            <p:cNvSpPr/>
            <p:nvPr/>
          </p:nvSpPr>
          <p:spPr>
            <a:xfrm>
              <a:off x="6955243"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15" name="Group 14"/>
          <p:cNvGrpSpPr/>
          <p:nvPr/>
        </p:nvGrpSpPr>
        <p:grpSpPr>
          <a:xfrm>
            <a:off x="1842441" y="2114014"/>
            <a:ext cx="1309614" cy="1764248"/>
            <a:chOff x="1371870" y="1876784"/>
            <a:chExt cx="1309614" cy="1764248"/>
          </a:xfrm>
        </p:grpSpPr>
        <p:sp>
          <p:nvSpPr>
            <p:cNvPr id="36" name="Rectangle 35"/>
            <p:cNvSpPr/>
            <p:nvPr/>
          </p:nvSpPr>
          <p:spPr>
            <a:xfrm>
              <a:off x="137187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37"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1455177" y="2005299"/>
              <a:ext cx="1143000" cy="1143000"/>
            </a:xfrm>
            <a:prstGeom prst="rect">
              <a:avLst/>
            </a:prstGeom>
            <a:noFill/>
          </p:spPr>
        </p:pic>
      </p:grpSp>
      <p:sp>
        <p:nvSpPr>
          <p:cNvPr id="38" name="Rectangle 37"/>
          <p:cNvSpPr/>
          <p:nvPr/>
        </p:nvSpPr>
        <p:spPr bwMode="auto">
          <a:xfrm>
            <a:off x="198437" y="4365942"/>
            <a:ext cx="12039600"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Hyper-V Container</a:t>
            </a:r>
          </a:p>
        </p:txBody>
      </p:sp>
      <p:grpSp>
        <p:nvGrpSpPr>
          <p:cNvPr id="64" name="Group 63"/>
          <p:cNvGrpSpPr/>
          <p:nvPr/>
        </p:nvGrpSpPr>
        <p:grpSpPr>
          <a:xfrm>
            <a:off x="3324070" y="5009613"/>
            <a:ext cx="1309614" cy="1764248"/>
            <a:chOff x="2546743" y="4755112"/>
            <a:chExt cx="1309614" cy="1764248"/>
          </a:xfrm>
        </p:grpSpPr>
        <p:sp>
          <p:nvSpPr>
            <p:cNvPr id="39" name="Rectangle 38"/>
            <p:cNvSpPr/>
            <p:nvPr/>
          </p:nvSpPr>
          <p:spPr>
            <a:xfrm>
              <a:off x="2546743" y="4755112"/>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40" name="Picture 38" descr="roadway.png"/>
            <p:cNvPicPr>
              <a:picLocks noChangeAspect="1"/>
            </p:cNvPicPr>
            <p:nvPr/>
          </p:nvPicPr>
          <p:blipFill>
            <a:blip r:embed="rId2" cstate="print"/>
            <a:srcRect l="11462" t="12449" r="11465" b="14937"/>
            <a:stretch>
              <a:fillRect/>
            </a:stretch>
          </p:blipFill>
          <p:spPr bwMode="auto">
            <a:xfrm>
              <a:off x="2642953" y="4871196"/>
              <a:ext cx="1117195" cy="1076947"/>
            </a:xfrm>
            <a:prstGeom prst="rect">
              <a:avLst/>
            </a:prstGeom>
            <a:noFill/>
            <a:ln w="9525">
              <a:noFill/>
              <a:miter lim="800000"/>
              <a:headEnd/>
              <a:tailEnd/>
            </a:ln>
          </p:spPr>
        </p:pic>
      </p:grpSp>
      <p:grpSp>
        <p:nvGrpSpPr>
          <p:cNvPr id="65" name="Group 64"/>
          <p:cNvGrpSpPr/>
          <p:nvPr/>
        </p:nvGrpSpPr>
        <p:grpSpPr>
          <a:xfrm>
            <a:off x="4805699" y="5009614"/>
            <a:ext cx="1309614" cy="1764248"/>
            <a:chOff x="3974117" y="4755113"/>
            <a:chExt cx="1309614" cy="1764248"/>
          </a:xfrm>
        </p:grpSpPr>
        <p:sp>
          <p:nvSpPr>
            <p:cNvPr id="41" name="Rectangle 40"/>
            <p:cNvSpPr/>
            <p:nvPr/>
          </p:nvSpPr>
          <p:spPr>
            <a:xfrm>
              <a:off x="3974117"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p:spPr>
        </p:pic>
      </p:grpSp>
      <p:grpSp>
        <p:nvGrpSpPr>
          <p:cNvPr id="68" name="Group 67"/>
          <p:cNvGrpSpPr/>
          <p:nvPr/>
        </p:nvGrpSpPr>
        <p:grpSpPr>
          <a:xfrm>
            <a:off x="9268516" y="5009614"/>
            <a:ext cx="1318579" cy="1764248"/>
            <a:chOff x="8160387" y="4755113"/>
            <a:chExt cx="1318579" cy="1764248"/>
          </a:xfrm>
        </p:grpSpPr>
        <p:sp>
          <p:nvSpPr>
            <p:cNvPr id="43" name="Rectangle 42"/>
            <p:cNvSpPr/>
            <p:nvPr/>
          </p:nvSpPr>
          <p:spPr>
            <a:xfrm>
              <a:off x="8160387"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777922" y="5009614"/>
            <a:ext cx="1318579" cy="1764248"/>
            <a:chOff x="6767755" y="4755113"/>
            <a:chExt cx="1318579" cy="1764248"/>
          </a:xfrm>
        </p:grpSpPr>
        <p:sp>
          <p:nvSpPr>
            <p:cNvPr id="45" name="Rectangle 44"/>
            <p:cNvSpPr/>
            <p:nvPr/>
          </p:nvSpPr>
          <p:spPr>
            <a:xfrm>
              <a:off x="6767755"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66" name="Group 65"/>
          <p:cNvGrpSpPr/>
          <p:nvPr/>
        </p:nvGrpSpPr>
        <p:grpSpPr>
          <a:xfrm>
            <a:off x="1842441" y="5009613"/>
            <a:ext cx="1309614" cy="1764248"/>
            <a:chOff x="5384088" y="4755113"/>
            <a:chExt cx="1309614" cy="1764248"/>
          </a:xfrm>
        </p:grpSpPr>
        <p:sp>
          <p:nvSpPr>
            <p:cNvPr id="47" name="Rectangle 46"/>
            <p:cNvSpPr/>
            <p:nvPr/>
          </p:nvSpPr>
          <p:spPr>
            <a:xfrm>
              <a:off x="5384088"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48"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5467395" y="4872595"/>
              <a:ext cx="1143000" cy="1143000"/>
            </a:xfrm>
            <a:prstGeom prst="rect">
              <a:avLst/>
            </a:prstGeom>
            <a:noFill/>
          </p:spPr>
        </p:pic>
      </p:grpSp>
      <p:grpSp>
        <p:nvGrpSpPr>
          <p:cNvPr id="73" name="Group 72"/>
          <p:cNvGrpSpPr/>
          <p:nvPr/>
        </p:nvGrpSpPr>
        <p:grpSpPr>
          <a:xfrm>
            <a:off x="10759110" y="5006025"/>
            <a:ext cx="1341745" cy="1767836"/>
            <a:chOff x="10759108" y="4760202"/>
            <a:chExt cx="1341745" cy="1767836"/>
          </a:xfrm>
        </p:grpSpPr>
        <p:sp>
          <p:nvSpPr>
            <p:cNvPr id="49" name="Rectangle 48"/>
            <p:cNvSpPr/>
            <p:nvPr/>
          </p:nvSpPr>
          <p:spPr>
            <a:xfrm>
              <a:off x="10770691" y="4763790"/>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MULTI-TENANCY</a:t>
              </a:r>
            </a:p>
            <a:p>
              <a:pPr algn="ctr"/>
              <a:endParaRPr lang="en-US" sz="1200" dirty="0" smtClean="0">
                <a:solidFill>
                  <a:schemeClr val="tx1"/>
                </a:solidFill>
                <a:latin typeface="Segoe" pitchFamily="34" charset="0"/>
                <a:ea typeface="MS PGothic" pitchFamily="34" charset="-128"/>
              </a:endParaRPr>
            </a:p>
          </p:txBody>
        </p:sp>
        <p:pic>
          <p:nvPicPr>
            <p:cNvPr id="53" name="Picture 4" descr="\\MAGNUM\Projects\Microsoft\Cloud Power FY12\Design\ICONS_PNG\IIS-MULTI-TENANCY.png"/>
            <p:cNvPicPr>
              <a:picLocks noChangeAspect="1" noChangeArrowheads="1"/>
            </p:cNvPicPr>
            <p:nvPr/>
          </p:nvPicPr>
          <p:blipFill>
            <a:blip r:embed="rId7" cstate="print">
              <a:lum bright="100000"/>
            </a:blip>
            <a:srcRect/>
            <a:stretch>
              <a:fillRect/>
            </a:stretch>
          </p:blipFill>
          <p:spPr bwMode="auto">
            <a:xfrm>
              <a:off x="10759108" y="4760202"/>
              <a:ext cx="1341745" cy="1341745"/>
            </a:xfrm>
            <a:prstGeom prst="rect">
              <a:avLst/>
            </a:prstGeom>
            <a:noFill/>
          </p:spPr>
        </p:pic>
      </p:grpSp>
      <p:grpSp>
        <p:nvGrpSpPr>
          <p:cNvPr id="74" name="Group 73"/>
          <p:cNvGrpSpPr/>
          <p:nvPr/>
        </p:nvGrpSpPr>
        <p:grpSpPr>
          <a:xfrm>
            <a:off x="351847" y="5009613"/>
            <a:ext cx="1318579" cy="1764248"/>
            <a:chOff x="351847" y="4792662"/>
            <a:chExt cx="1318579" cy="1764248"/>
          </a:xfrm>
        </p:grpSpPr>
        <p:sp>
          <p:nvSpPr>
            <p:cNvPr id="51" name="Rectangle 50"/>
            <p:cNvSpPr/>
            <p:nvPr/>
          </p:nvSpPr>
          <p:spPr>
            <a:xfrm>
              <a:off x="351847" y="4792662"/>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SHARED HOSTING</a:t>
              </a:r>
            </a:p>
            <a:p>
              <a:pPr algn="ctr"/>
              <a:endParaRPr lang="en-US" sz="1200" dirty="0" smtClean="0">
                <a:solidFill>
                  <a:schemeClr val="tx1"/>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8" cstate="print">
              <a:lum bright="100000"/>
            </a:blip>
            <a:srcRect/>
            <a:stretch>
              <a:fillRect/>
            </a:stretch>
          </p:blipFill>
          <p:spPr bwMode="auto">
            <a:xfrm>
              <a:off x="428174" y="4898253"/>
              <a:ext cx="1165924" cy="1165924"/>
            </a:xfrm>
            <a:prstGeom prst="rect">
              <a:avLst/>
            </a:prstGeom>
            <a:noFill/>
          </p:spPr>
        </p:pic>
      </p:grpSp>
      <p:grpSp>
        <p:nvGrpSpPr>
          <p:cNvPr id="60" name="Group 59"/>
          <p:cNvGrpSpPr/>
          <p:nvPr/>
        </p:nvGrpSpPr>
        <p:grpSpPr>
          <a:xfrm>
            <a:off x="6289560" y="2114014"/>
            <a:ext cx="1318579" cy="1764248"/>
            <a:chOff x="5559396" y="1877602"/>
            <a:chExt cx="1318579" cy="1764248"/>
          </a:xfrm>
        </p:grpSpPr>
        <p:sp>
          <p:nvSpPr>
            <p:cNvPr id="55" name="Rectangle 54"/>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grpSp>
        <p:nvGrpSpPr>
          <p:cNvPr id="70" name="Group 69"/>
          <p:cNvGrpSpPr/>
          <p:nvPr/>
        </p:nvGrpSpPr>
        <p:grpSpPr>
          <a:xfrm>
            <a:off x="6287328" y="5009613"/>
            <a:ext cx="1318579" cy="1764248"/>
            <a:chOff x="5559396" y="1877602"/>
            <a:chExt cx="1318579" cy="1764248"/>
          </a:xfrm>
        </p:grpSpPr>
        <p:sp>
          <p:nvSpPr>
            <p:cNvPr id="71" name="Rectangle 70"/>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spTree>
    <p:extLst>
      <p:ext uri="{BB962C8B-B14F-4D97-AF65-F5344CB8AC3E}">
        <p14:creationId xmlns:p14="http://schemas.microsoft.com/office/powerpoint/2010/main" val="185844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par>
                                <p:cTn id="46" presetID="10"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normAutofit/>
          </a:bodyPr>
          <a:lstStyle/>
          <a:p>
            <a:r>
              <a:rPr lang="en-US" dirty="0" smtClean="0"/>
              <a:t>Modern App Development, Flexible Isolation</a:t>
            </a:r>
            <a:endParaRPr lang="en-US" dirty="0"/>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Application</a:t>
            </a:r>
          </a:p>
          <a:p>
            <a:pPr>
              <a:lnSpc>
                <a:spcPct val="90000"/>
              </a:lnSpc>
            </a:pPr>
            <a:r>
              <a:rPr lang="en-US" sz="1600" dirty="0" smtClean="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gradFill>
                  <a:gsLst>
                    <a:gs pos="2917">
                      <a:schemeClr val="tx1"/>
                    </a:gs>
                    <a:gs pos="30000">
                      <a:schemeClr val="tx1"/>
                    </a:gs>
                  </a:gsLst>
                  <a:lin ang="5400000" scaled="0"/>
                </a:gra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a:solidFill>
            <a:schemeClr val="bg2">
              <a:lumMod val="75000"/>
            </a:schemeClr>
          </a:solidFill>
        </p:grpSpPr>
        <p:sp>
          <p:nvSpPr>
            <p:cNvPr id="81" name="Rounded Rectangle 1"/>
            <p:cNvSpPr/>
            <p:nvPr/>
          </p:nvSpPr>
          <p:spPr bwMode="auto">
            <a:xfrm>
              <a:off x="9376771" y="1287462"/>
              <a:ext cx="2514600" cy="5181600"/>
            </a:xfrm>
            <a:prstGeom prst="roundRect">
              <a:avLst>
                <a:gd name="adj" fmla="val 0"/>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smtClean="0">
                  <a:solidFill>
                    <a:schemeClr val="accent2"/>
                  </a:solidFill>
                </a:rPr>
                <a:t>Container Management</a:t>
              </a:r>
              <a:endParaRPr lang="en-US" dirty="0">
                <a:solidFill>
                  <a:schemeClr val="accent2"/>
                </a:solidFill>
              </a:endParaRPr>
            </a:p>
          </p:txBody>
        </p:sp>
        <p:grpSp>
          <p:nvGrpSpPr>
            <p:cNvPr id="61" name="Group 29"/>
            <p:cNvGrpSpPr/>
            <p:nvPr/>
          </p:nvGrpSpPr>
          <p:grpSpPr>
            <a:xfrm>
              <a:off x="9719671" y="2915667"/>
              <a:ext cx="1828800" cy="1371600"/>
              <a:chOff x="4092204" y="824804"/>
              <a:chExt cx="1828800" cy="1371600"/>
            </a:xfrm>
            <a:grpFill/>
          </p:grpSpPr>
          <p:sp>
            <p:nvSpPr>
              <p:cNvPr id="68" name="Rectangle 6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62" name="Group 30"/>
            <p:cNvGrpSpPr/>
            <p:nvPr/>
          </p:nvGrpSpPr>
          <p:grpSpPr>
            <a:xfrm>
              <a:off x="9719671" y="4372041"/>
              <a:ext cx="1828800" cy="1388456"/>
              <a:chOff x="8354162" y="845633"/>
              <a:chExt cx="1828800" cy="1388456"/>
            </a:xfrm>
            <a:grpFill/>
          </p:grpSpPr>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grpFill/>
            </p:spPr>
          </p:pic>
          <p:sp>
            <p:nvSpPr>
              <p:cNvPr id="66" name="Rectangle 6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grpSp>
        <p:grpSp>
          <p:nvGrpSpPr>
            <p:cNvPr id="63" name="Group 31"/>
            <p:cNvGrpSpPr/>
            <p:nvPr/>
          </p:nvGrpSpPr>
          <p:grpSpPr>
            <a:xfrm>
              <a:off x="9655873" y="1459293"/>
              <a:ext cx="1956396" cy="1371600"/>
              <a:chOff x="6173862" y="845633"/>
              <a:chExt cx="1956396" cy="1371600"/>
            </a:xfrm>
            <a:grpFill/>
          </p:grpSpPr>
          <p:sp>
            <p:nvSpPr>
              <p:cNvPr id="64" name="Rectangle 6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17" name="Group 16"/>
          <p:cNvGrpSpPr/>
          <p:nvPr/>
        </p:nvGrpSpPr>
        <p:grpSpPr>
          <a:xfrm>
            <a:off x="512106" y="1287462"/>
            <a:ext cx="2514600" cy="5181600"/>
            <a:chOff x="512106" y="1287462"/>
            <a:chExt cx="2514600" cy="5181600"/>
          </a:xfrm>
          <a:solidFill>
            <a:schemeClr val="bg2">
              <a:lumMod val="75000"/>
            </a:schemeClr>
          </a:solidFill>
        </p:grpSpPr>
        <p:sp>
          <p:nvSpPr>
            <p:cNvPr id="29" name="Rounded Rectangle 10"/>
            <p:cNvSpPr/>
            <p:nvPr/>
          </p:nvSpPr>
          <p:spPr bwMode="auto">
            <a:xfrm>
              <a:off x="512106" y="1287462"/>
              <a:ext cx="2514600" cy="5181600"/>
            </a:xfrm>
            <a:prstGeom prst="round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sz="1600" dirty="0" smtClean="0">
                  <a:solidFill>
                    <a:schemeClr val="accent2"/>
                  </a:solidFill>
                </a:rPr>
                <a:t>Windows Container Images</a:t>
              </a:r>
              <a:endParaRPr lang="en-US" sz="1600" dirty="0">
                <a:solidFill>
                  <a:schemeClr val="accent2"/>
                </a:solidFill>
              </a:endParaRPr>
            </a:p>
          </p:txBody>
        </p:sp>
        <p:grpSp>
          <p:nvGrpSpPr>
            <p:cNvPr id="13" name="Group 12"/>
            <p:cNvGrpSpPr/>
            <p:nvPr/>
          </p:nvGrpSpPr>
          <p:grpSpPr>
            <a:xfrm>
              <a:off x="855006" y="1713409"/>
              <a:ext cx="1840521" cy="3888159"/>
              <a:chOff x="855006" y="1713409"/>
              <a:chExt cx="1840521" cy="3888159"/>
            </a:xfrm>
            <a:grpFill/>
          </p:grpSpPr>
          <p:grpSp>
            <p:nvGrpSpPr>
              <p:cNvPr id="73" name="Group 72"/>
              <p:cNvGrpSpPr/>
              <p:nvPr/>
            </p:nvGrpSpPr>
            <p:grpSpPr>
              <a:xfrm>
                <a:off x="866727" y="4549242"/>
                <a:ext cx="1828800" cy="1052326"/>
                <a:chOff x="7926521" y="5797736"/>
                <a:chExt cx="1828800" cy="1052326"/>
              </a:xfrm>
              <a:grpFill/>
            </p:grpSpPr>
            <p:pic>
              <p:nvPicPr>
                <p:cNvPr id="74" name="Picture 73"/>
                <p:cNvPicPr>
                  <a:picLocks noChangeAspect="1"/>
                </p:cNvPicPr>
                <p:nvPr/>
              </p:nvPicPr>
              <p:blipFill>
                <a:blip r:embed="rId9"/>
                <a:stretch>
                  <a:fillRect/>
                </a:stretch>
              </p:blipFill>
              <p:spPr>
                <a:xfrm>
                  <a:off x="7926521" y="5797736"/>
                  <a:ext cx="1828800" cy="1052326"/>
                </a:xfrm>
                <a:prstGeom prst="rect">
                  <a:avLst/>
                </a:prstGeom>
                <a:grpFill/>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a:grpFill/>
              </p:spPr>
            </p:pic>
          </p:grpSp>
          <p:grpSp>
            <p:nvGrpSpPr>
              <p:cNvPr id="83" name="Group 82"/>
              <p:cNvGrpSpPr/>
              <p:nvPr/>
            </p:nvGrpSpPr>
            <p:grpSpPr>
              <a:xfrm>
                <a:off x="866727" y="3131325"/>
                <a:ext cx="1828800" cy="1052326"/>
                <a:chOff x="7909068" y="4710379"/>
                <a:chExt cx="1828800" cy="1052326"/>
              </a:xfrm>
              <a:grpFill/>
            </p:grpSpPr>
            <p:pic>
              <p:nvPicPr>
                <p:cNvPr id="84" name="Picture 83"/>
                <p:cNvPicPr>
                  <a:picLocks noChangeAspect="1"/>
                </p:cNvPicPr>
                <p:nvPr/>
              </p:nvPicPr>
              <p:blipFill>
                <a:blip r:embed="rId9"/>
                <a:stretch>
                  <a:fillRect/>
                </a:stretch>
              </p:blipFill>
              <p:spPr>
                <a:xfrm>
                  <a:off x="7909068" y="4710379"/>
                  <a:ext cx="1828800" cy="1052326"/>
                </a:xfrm>
                <a:prstGeom prst="rect">
                  <a:avLst/>
                </a:prstGeom>
                <a:grpFill/>
              </p:spPr>
            </p:pic>
            <p:sp>
              <p:nvSpPr>
                <p:cNvPr id="85" name="Rectangle 84"/>
                <p:cNvSpPr/>
                <p:nvPr/>
              </p:nvSpPr>
              <p:spPr>
                <a:xfrm>
                  <a:off x="8005788" y="4913377"/>
                  <a:ext cx="1635360" cy="646331"/>
                </a:xfrm>
                <a:prstGeom prst="rect">
                  <a:avLst/>
                </a:prstGeom>
                <a:grpFill/>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a:grpFill/>
            </p:grpSpPr>
            <p:pic>
              <p:nvPicPr>
                <p:cNvPr id="87" name="Picture 86"/>
                <p:cNvPicPr>
                  <a:picLocks noChangeAspect="1"/>
                </p:cNvPicPr>
                <p:nvPr/>
              </p:nvPicPr>
              <p:blipFill>
                <a:blip r:embed="rId9"/>
                <a:stretch>
                  <a:fillRect/>
                </a:stretch>
              </p:blipFill>
              <p:spPr>
                <a:xfrm>
                  <a:off x="-1427125" y="1981800"/>
                  <a:ext cx="1828800" cy="1052326"/>
                </a:xfrm>
                <a:prstGeom prst="rect">
                  <a:avLst/>
                </a:prstGeom>
                <a:grpFill/>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a:grpFill/>
              </p:spPr>
            </p:pic>
          </p:grpSp>
        </p:grpSp>
      </p:grpSp>
    </p:spTree>
    <p:extLst>
      <p:ext uri="{BB962C8B-B14F-4D97-AF65-F5344CB8AC3E}">
        <p14:creationId xmlns:p14="http://schemas.microsoft.com/office/powerpoint/2010/main" val="220628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Containers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12" name="Picture 11"/>
          <p:cNvPicPr>
            <a:picLocks noChangeAspect="1"/>
          </p:cNvPicPr>
          <p:nvPr/>
        </p:nvPicPr>
        <p:blipFill>
          <a:blip r:embed="rId3"/>
          <a:stretch>
            <a:fillRect/>
          </a:stretch>
        </p:blipFill>
        <p:spPr>
          <a:xfrm>
            <a:off x="9158409" y="4046209"/>
            <a:ext cx="1437957" cy="82265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70004" y="3874781"/>
            <a:ext cx="282436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 </a:t>
            </a:r>
          </a:p>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sp>
        <p:nvSpPr>
          <p:cNvPr id="19" name="Right Arrow 18"/>
          <p:cNvSpPr/>
          <p:nvPr/>
        </p:nvSpPr>
        <p:spPr bwMode="auto">
          <a:xfrm rot="5400000">
            <a:off x="7315781" y="317434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6805677" y="2175242"/>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1" name="Right Arrow 20"/>
          <p:cNvSpPr/>
          <p:nvPr/>
        </p:nvSpPr>
        <p:spPr bwMode="auto">
          <a:xfrm rot="5400000">
            <a:off x="9382087" y="3138832"/>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8595818" y="2139725"/>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3" name="Rounded Rectangle 22"/>
          <p:cNvSpPr/>
          <p:nvPr/>
        </p:nvSpPr>
        <p:spPr bwMode="auto">
          <a:xfrm>
            <a:off x="4327072" y="3962236"/>
            <a:ext cx="4253365"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826200" y="3006459"/>
            <a:ext cx="4299575" cy="627864"/>
          </a:xfrm>
          <a:prstGeom prst="rect">
            <a:avLst/>
          </a:prstGeom>
          <a:ln w="28575"/>
        </p:spPr>
        <p:style>
          <a:lnRef idx="2">
            <a:schemeClr val="accent5"/>
          </a:lnRef>
          <a:fillRef idx="1">
            <a:schemeClr val="lt1"/>
          </a:fillRef>
          <a:effectRef idx="0">
            <a:schemeClr val="accent5"/>
          </a:effectRef>
          <a:fontRef idx="minor">
            <a:schemeClr val="dk1"/>
          </a:fontRef>
        </p:style>
        <p:txBody>
          <a:bodyPr wrap="non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26" name="Straight Connector 25"/>
          <p:cNvCxnSpPr>
            <a:stCxn id="24" idx="2"/>
            <a:endCxn id="23" idx="0"/>
          </p:cNvCxnSpPr>
          <p:nvPr/>
        </p:nvCxnSpPr>
        <p:spPr>
          <a:xfrm>
            <a:off x="3975988" y="3634323"/>
            <a:ext cx="2477767" cy="327913"/>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25" name="Picture 24"/>
          <p:cNvPicPr>
            <a:picLocks noChangeAspect="1"/>
          </p:cNvPicPr>
          <p:nvPr/>
        </p:nvPicPr>
        <p:blipFill>
          <a:blip r:embed="rId5"/>
          <a:stretch>
            <a:fillRect/>
          </a:stretch>
        </p:blipFill>
        <p:spPr>
          <a:xfrm>
            <a:off x="7125023" y="4045902"/>
            <a:ext cx="1372116" cy="822960"/>
          </a:xfrm>
          <a:prstGeom prst="rect">
            <a:avLst/>
          </a:prstGeom>
        </p:spPr>
      </p:pic>
    </p:spTree>
    <p:extLst>
      <p:ext uri="{BB962C8B-B14F-4D97-AF65-F5344CB8AC3E}">
        <p14:creationId xmlns:p14="http://schemas.microsoft.com/office/powerpoint/2010/main" val="64299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Deploying Containers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850428" y="4113277"/>
            <a:ext cx="263841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194" y="4046209"/>
            <a:ext cx="2237215" cy="822653"/>
          </a:xfrm>
          <a:prstGeom prst="rect">
            <a:avLst/>
          </a:prstGeom>
        </p:spPr>
      </p:pic>
      <p:pic>
        <p:nvPicPr>
          <p:cNvPr id="30" name="Picture 29"/>
          <p:cNvPicPr>
            <a:picLocks noChangeAspect="1"/>
          </p:cNvPicPr>
          <p:nvPr/>
        </p:nvPicPr>
        <p:blipFill>
          <a:blip r:embed="rId4"/>
          <a:stretch>
            <a:fillRect/>
          </a:stretch>
        </p:blipFill>
        <p:spPr>
          <a:xfrm>
            <a:off x="7132637" y="3187035"/>
            <a:ext cx="1437957" cy="822653"/>
          </a:xfrm>
          <a:prstGeom prst="rect">
            <a:avLst/>
          </a:prstGeom>
        </p:spPr>
      </p:pic>
      <p:sp>
        <p:nvSpPr>
          <p:cNvPr id="31" name="Right Arrow 30"/>
          <p:cNvSpPr/>
          <p:nvPr/>
        </p:nvSpPr>
        <p:spPr bwMode="auto">
          <a:xfrm rot="5400000">
            <a:off x="5011005" y="2281176"/>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4500901" y="1282069"/>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3" name="Right Arrow 32"/>
          <p:cNvSpPr/>
          <p:nvPr/>
        </p:nvSpPr>
        <p:spPr bwMode="auto">
          <a:xfrm rot="5400000">
            <a:off x="7385828" y="2295188"/>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599559" y="1296081"/>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5" name="Rounded Rectangle 34"/>
          <p:cNvSpPr/>
          <p:nvPr/>
        </p:nvSpPr>
        <p:spPr bwMode="auto">
          <a:xfrm>
            <a:off x="4721713" y="3110127"/>
            <a:ext cx="1603906"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156922" y="2235989"/>
            <a:ext cx="4612256" cy="627864"/>
          </a:xfrm>
          <a:prstGeom prst="rect">
            <a:avLst/>
          </a:prstGeom>
          <a:ln w="28575"/>
        </p:spPr>
        <p:style>
          <a:lnRef idx="2">
            <a:schemeClr val="accent5"/>
          </a:lnRef>
          <a:fillRef idx="1">
            <a:schemeClr val="lt1"/>
          </a:fillRef>
          <a:effectRef idx="0">
            <a:schemeClr val="accent5"/>
          </a:effectRef>
          <a:fontRef idx="minor">
            <a:schemeClr val="dk1"/>
          </a:fontRef>
        </p:style>
        <p:txBody>
          <a:bodyPr wrap="squar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37" name="Straight Connector 36"/>
          <p:cNvCxnSpPr>
            <a:stCxn id="36" idx="2"/>
            <a:endCxn id="35" idx="0"/>
          </p:cNvCxnSpPr>
          <p:nvPr/>
        </p:nvCxnSpPr>
        <p:spPr>
          <a:xfrm>
            <a:off x="2463050" y="2863853"/>
            <a:ext cx="3060616" cy="246274"/>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19" name="Picture 18"/>
          <p:cNvPicPr>
            <a:picLocks noChangeAspect="1"/>
          </p:cNvPicPr>
          <p:nvPr/>
        </p:nvPicPr>
        <p:blipFill>
          <a:blip r:embed="rId5"/>
          <a:stretch>
            <a:fillRect/>
          </a:stretch>
        </p:blipFill>
        <p:spPr>
          <a:xfrm>
            <a:off x="4837608" y="3200222"/>
            <a:ext cx="1372116" cy="822960"/>
          </a:xfrm>
          <a:prstGeom prst="rect">
            <a:avLst/>
          </a:prstGeom>
        </p:spPr>
      </p:pic>
    </p:spTree>
    <p:extLst>
      <p:ext uri="{BB962C8B-B14F-4D97-AF65-F5344CB8AC3E}">
        <p14:creationId xmlns:p14="http://schemas.microsoft.com/office/powerpoint/2010/main" val="164731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51333" y="4662698"/>
            <a:ext cx="6450227" cy="2103336"/>
            <a:chOff x="3926947" y="4711626"/>
            <a:chExt cx="6450227" cy="2103336"/>
          </a:xfrm>
          <a:solidFill>
            <a:schemeClr val="bg2">
              <a:lumMod val="75000"/>
            </a:schemeClr>
          </a:solidFill>
        </p:grpSpPr>
        <p:sp>
          <p:nvSpPr>
            <p:cNvPr id="4" name="Rectangle 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5" name="Group 4"/>
            <p:cNvGrpSpPr/>
            <p:nvPr/>
          </p:nvGrpSpPr>
          <p:grpSpPr>
            <a:xfrm>
              <a:off x="4092204" y="5241588"/>
              <a:ext cx="1828800" cy="1371600"/>
              <a:chOff x="5707409" y="5099960"/>
              <a:chExt cx="1828800" cy="1371600"/>
            </a:xfrm>
            <a:grpFill/>
          </p:grpSpPr>
          <p:sp>
            <p:nvSpPr>
              <p:cNvPr id="16" name="Rectangle 1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18" name="Rectangle 1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6" name="Group 5"/>
            <p:cNvGrpSpPr/>
            <p:nvPr/>
          </p:nvGrpSpPr>
          <p:grpSpPr>
            <a:xfrm>
              <a:off x="6223183" y="5241588"/>
              <a:ext cx="1828800" cy="1371600"/>
              <a:chOff x="7933589" y="5099960"/>
              <a:chExt cx="1828800" cy="1371600"/>
            </a:xfrm>
            <a:grpFill/>
          </p:grpSpPr>
          <p:sp>
            <p:nvSpPr>
              <p:cNvPr id="11" name="Rectangle 1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2" name="Group 11"/>
              <p:cNvGrpSpPr/>
              <p:nvPr/>
            </p:nvGrpSpPr>
            <p:grpSpPr>
              <a:xfrm>
                <a:off x="8573872" y="5554567"/>
                <a:ext cx="548234" cy="731534"/>
                <a:chOff x="16918515" y="-3457761"/>
                <a:chExt cx="2089150" cy="2787650"/>
              </a:xfrm>
              <a:grpFill/>
            </p:grpSpPr>
            <p:sp>
              <p:nvSpPr>
                <p:cNvPr id="1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 name="Group 6"/>
            <p:cNvGrpSpPr/>
            <p:nvPr/>
          </p:nvGrpSpPr>
          <p:grpSpPr>
            <a:xfrm>
              <a:off x="8354162" y="5247668"/>
              <a:ext cx="1861006" cy="1567294"/>
              <a:chOff x="9804660" y="5099960"/>
              <a:chExt cx="1861006" cy="1567294"/>
            </a:xfrm>
            <a:grpFill/>
          </p:grpSpPr>
          <p:sp>
            <p:nvSpPr>
              <p:cNvPr id="8" name="Rectangle 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2"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9972139" y="5173413"/>
                <a:ext cx="1493841" cy="1493841"/>
              </a:xfrm>
              <a:prstGeom prst="rect">
                <a:avLst/>
              </a:prstGeom>
              <a:grpFill/>
            </p:spPr>
          </p:pic>
          <p:sp>
            <p:nvSpPr>
              <p:cNvPr id="10" name="Rectangle 9"/>
              <p:cNvSpPr/>
              <p:nvPr/>
            </p:nvSpPr>
            <p:spPr>
              <a:xfrm>
                <a:off x="9846129" y="5099960"/>
                <a:ext cx="1819537" cy="369332"/>
              </a:xfrm>
              <a:prstGeom prst="rect">
                <a:avLst/>
              </a:prstGeom>
              <a:grpFill/>
            </p:spPr>
            <p:txBody>
              <a:bodyPr wrap="none">
                <a:spAutoFit/>
              </a:bodyPr>
              <a:lstStyle/>
              <a:p>
                <a:r>
                  <a:rPr lang="en-US" dirty="0"/>
                  <a:t>Service Provider</a:t>
                </a:r>
              </a:p>
            </p:txBody>
          </p:sp>
        </p:grpSp>
      </p:grpSp>
      <p:sp>
        <p:nvSpPr>
          <p:cNvPr id="28" name="Rectangle 27"/>
          <p:cNvSpPr/>
          <p:nvPr/>
        </p:nvSpPr>
        <p:spPr>
          <a:xfrm>
            <a:off x="5516591" y="775876"/>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grpSp>
        <p:nvGrpSpPr>
          <p:cNvPr id="29" name="Group 28"/>
          <p:cNvGrpSpPr/>
          <p:nvPr/>
        </p:nvGrpSpPr>
        <p:grpSpPr>
          <a:xfrm>
            <a:off x="5336855" y="376159"/>
            <a:ext cx="6450227" cy="2011680"/>
            <a:chOff x="3912469" y="425087"/>
            <a:chExt cx="6450227" cy="2011680"/>
          </a:xfrm>
          <a:solidFill>
            <a:schemeClr val="bg2">
              <a:lumMod val="75000"/>
            </a:schemeClr>
          </a:solidFill>
        </p:grpSpPr>
        <p:sp>
          <p:nvSpPr>
            <p:cNvPr id="30" name="Rectangle 29"/>
            <p:cNvSpPr/>
            <p:nvPr/>
          </p:nvSpPr>
          <p:spPr>
            <a:xfrm>
              <a:off x="3912469" y="42508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Management</a:t>
              </a:r>
            </a:p>
          </p:txBody>
        </p:sp>
        <p:grpSp>
          <p:nvGrpSpPr>
            <p:cNvPr id="31" name="Group 30"/>
            <p:cNvGrpSpPr/>
            <p:nvPr/>
          </p:nvGrpSpPr>
          <p:grpSpPr>
            <a:xfrm>
              <a:off x="4101544" y="906046"/>
              <a:ext cx="1828800" cy="1371600"/>
              <a:chOff x="4092204" y="824804"/>
              <a:chExt cx="1828800" cy="1371600"/>
            </a:xfrm>
            <a:grpFill/>
          </p:grpSpPr>
          <p:sp>
            <p:nvSpPr>
              <p:cNvPr id="38" name="Rectangle 3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32" name="Group 31"/>
            <p:cNvGrpSpPr/>
            <p:nvPr/>
          </p:nvGrpSpPr>
          <p:grpSpPr>
            <a:xfrm>
              <a:off x="8363502" y="906046"/>
              <a:ext cx="1828800" cy="1371600"/>
              <a:chOff x="8354162" y="845633"/>
              <a:chExt cx="1828800" cy="1371600"/>
            </a:xfrm>
            <a:grpFill/>
          </p:grpSpPr>
          <p:sp>
            <p:nvSpPr>
              <p:cNvPr id="36" name="Rectangle 3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37" name="Picture 2" descr="C:\Users\mitchellg\Desktop\Automated_2.png"/>
              <p:cNvPicPr>
                <a:picLocks noChangeAspect="1" noChangeArrowheads="1"/>
              </p:cNvPicPr>
              <p:nvPr/>
            </p:nvPicPr>
            <p:blipFill>
              <a:blip r:embed="rId5" cstate="print">
                <a:lum bright="100000"/>
              </a:blip>
              <a:srcRect/>
              <a:stretch>
                <a:fillRect/>
              </a:stretch>
            </p:blipFill>
            <p:spPr bwMode="auto">
              <a:xfrm>
                <a:off x="8768033" y="1146926"/>
                <a:ext cx="1000084" cy="1000084"/>
              </a:xfrm>
              <a:prstGeom prst="rect">
                <a:avLst/>
              </a:prstGeom>
              <a:grpFill/>
            </p:spPr>
          </p:pic>
        </p:grpSp>
        <p:grpSp>
          <p:nvGrpSpPr>
            <p:cNvPr id="33" name="Group 32"/>
            <p:cNvGrpSpPr/>
            <p:nvPr/>
          </p:nvGrpSpPr>
          <p:grpSpPr>
            <a:xfrm>
              <a:off x="6183202" y="906046"/>
              <a:ext cx="1956396" cy="1371600"/>
              <a:chOff x="6173862" y="845633"/>
              <a:chExt cx="1956396" cy="1371600"/>
            </a:xfrm>
            <a:grpFill/>
          </p:grpSpPr>
          <p:sp>
            <p:nvSpPr>
              <p:cNvPr id="34" name="Rectangle 3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Docker</a:t>
                </a: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52" name="Group 51"/>
          <p:cNvGrpSpPr/>
          <p:nvPr/>
        </p:nvGrpSpPr>
        <p:grpSpPr>
          <a:xfrm>
            <a:off x="1129211" y="2704034"/>
            <a:ext cx="2400266" cy="3860226"/>
            <a:chOff x="1767013" y="2024075"/>
            <a:chExt cx="2050084" cy="3297046"/>
          </a:xfrm>
          <a:solidFill>
            <a:schemeClr val="bg2">
              <a:lumMod val="75000"/>
            </a:schemeClr>
          </a:solidFill>
        </p:grpSpPr>
        <p:sp>
          <p:nvSpPr>
            <p:cNvPr id="41" name="Rectangle 40"/>
            <p:cNvSpPr/>
            <p:nvPr/>
          </p:nvSpPr>
          <p:spPr>
            <a:xfrm>
              <a:off x="1767013" y="2024075"/>
              <a:ext cx="2050084" cy="3297046"/>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Development Environments</a:t>
              </a:r>
            </a:p>
          </p:txBody>
        </p:sp>
        <p:grpSp>
          <p:nvGrpSpPr>
            <p:cNvPr id="42" name="Group 41"/>
            <p:cNvGrpSpPr/>
            <p:nvPr/>
          </p:nvGrpSpPr>
          <p:grpSpPr>
            <a:xfrm>
              <a:off x="1877655" y="2901344"/>
              <a:ext cx="1828800" cy="685800"/>
              <a:chOff x="3366086" y="2513564"/>
              <a:chExt cx="1828800" cy="685800"/>
            </a:xfrm>
            <a:grpFill/>
          </p:grpSpPr>
          <p:sp>
            <p:nvSpPr>
              <p:cNvPr id="49" name="Rectangle 48"/>
              <p:cNvSpPr/>
              <p:nvPr/>
            </p:nvSpPr>
            <p:spPr>
              <a:xfrm>
                <a:off x="3366086" y="2513564"/>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9334" y="2636317"/>
                <a:ext cx="1657240" cy="469364"/>
              </a:xfrm>
              <a:prstGeom prst="rect">
                <a:avLst/>
              </a:prstGeom>
              <a:grpFill/>
            </p:spPr>
          </p:pic>
        </p:grpSp>
        <p:sp>
          <p:nvSpPr>
            <p:cNvPr id="47" name="Rectangle 46"/>
            <p:cNvSpPr/>
            <p:nvPr/>
          </p:nvSpPr>
          <p:spPr>
            <a:xfrm>
              <a:off x="1875123" y="4555788"/>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Others…</a:t>
              </a:r>
              <a:endParaRPr lang="en-US" dirty="0"/>
            </a:p>
          </p:txBody>
        </p:sp>
        <p:grpSp>
          <p:nvGrpSpPr>
            <p:cNvPr id="44" name="Group 43"/>
            <p:cNvGrpSpPr/>
            <p:nvPr/>
          </p:nvGrpSpPr>
          <p:grpSpPr>
            <a:xfrm>
              <a:off x="1877655" y="3733396"/>
              <a:ext cx="1828800" cy="685800"/>
              <a:chOff x="1874706" y="3937841"/>
              <a:chExt cx="1828800" cy="685800"/>
            </a:xfrm>
            <a:grpFill/>
          </p:grpSpPr>
          <p:sp>
            <p:nvSpPr>
              <p:cNvPr id="45" name="Rectangle 44"/>
              <p:cNvSpPr/>
              <p:nvPr/>
            </p:nvSpPr>
            <p:spPr>
              <a:xfrm>
                <a:off x="1874706" y="3937841"/>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5526" y="4115446"/>
                <a:ext cx="1407161" cy="330590"/>
              </a:xfrm>
              <a:prstGeom prst="rect">
                <a:avLst/>
              </a:prstGeom>
              <a:grpFill/>
            </p:spPr>
          </p:pic>
        </p:grpSp>
      </p:grpSp>
      <p:sp>
        <p:nvSpPr>
          <p:cNvPr id="53" name="TextBox 52"/>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23" name="Group 22"/>
          <p:cNvGrpSpPr/>
          <p:nvPr/>
        </p:nvGrpSpPr>
        <p:grpSpPr>
          <a:xfrm>
            <a:off x="5347341" y="2513877"/>
            <a:ext cx="6450227" cy="2011680"/>
            <a:chOff x="5347341" y="2513877"/>
            <a:chExt cx="6450227" cy="2011680"/>
          </a:xfrm>
          <a:solidFill>
            <a:schemeClr val="bg2">
              <a:lumMod val="75000"/>
            </a:schemeClr>
          </a:solidFill>
        </p:grpSpPr>
        <p:sp>
          <p:nvSpPr>
            <p:cNvPr id="20" name="Rectangle 19"/>
            <p:cNvSpPr/>
            <p:nvPr/>
          </p:nvSpPr>
          <p:spPr>
            <a:xfrm>
              <a:off x="5347341" y="251387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sp>
          <p:nvSpPr>
            <p:cNvPr id="67" name="Rectangle 22"/>
            <p:cNvSpPr/>
            <p:nvPr/>
          </p:nvSpPr>
          <p:spPr>
            <a:xfrm>
              <a:off x="8778594" y="2967709"/>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sp>
          <p:nvSpPr>
            <p:cNvPr id="69" name="Rectangle 68"/>
            <p:cNvSpPr/>
            <p:nvPr/>
          </p:nvSpPr>
          <p:spPr>
            <a:xfrm>
              <a:off x="6086869" y="2961629"/>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4506" y="2955565"/>
              <a:ext cx="2209142" cy="564133"/>
            </a:xfrm>
            <a:prstGeom prst="rect">
              <a:avLst/>
            </a:prstGeom>
            <a:grpFill/>
          </p:spPr>
        </p:pic>
        <p:grpSp>
          <p:nvGrpSpPr>
            <p:cNvPr id="22" name="Group 21"/>
            <p:cNvGrpSpPr/>
            <p:nvPr/>
          </p:nvGrpSpPr>
          <p:grpSpPr>
            <a:xfrm>
              <a:off x="6430135" y="3422054"/>
              <a:ext cx="1756414" cy="981525"/>
              <a:chOff x="6430135" y="3422054"/>
              <a:chExt cx="1756414" cy="981525"/>
            </a:xfrm>
            <a:grpFill/>
          </p:grpSpPr>
          <p:grpSp>
            <p:nvGrpSpPr>
              <p:cNvPr id="79" name="Group 78"/>
              <p:cNvGrpSpPr/>
              <p:nvPr/>
            </p:nvGrpSpPr>
            <p:grpSpPr>
              <a:xfrm>
                <a:off x="6430135" y="3422054"/>
                <a:ext cx="1756414" cy="981525"/>
                <a:chOff x="3703637" y="1744662"/>
                <a:chExt cx="5181600" cy="2895600"/>
              </a:xfrm>
              <a:grpFill/>
            </p:grpSpPr>
            <p:sp>
              <p:nvSpPr>
                <p:cNvPr id="89" name="Rectangle 8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Right Bracket 8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Left Bracket 9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7795614" y="3594484"/>
                <a:ext cx="253923" cy="636665"/>
                <a:chOff x="7795614" y="3594484"/>
                <a:chExt cx="253923" cy="636665"/>
              </a:xfrm>
              <a:grpFill/>
            </p:grpSpPr>
            <p:cxnSp>
              <p:nvCxnSpPr>
                <p:cNvPr id="80" name="Straight Connector 7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6561562" y="3594484"/>
                <a:ext cx="253923" cy="636665"/>
                <a:chOff x="5528956" y="2849562"/>
                <a:chExt cx="729385" cy="1828800"/>
              </a:xfrm>
              <a:grpFill/>
            </p:grpSpPr>
            <p:cxnSp>
              <p:nvCxnSpPr>
                <p:cNvPr id="85" name="Straight Connector 8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p:cNvGrpSpPr/>
            <p:nvPr/>
          </p:nvGrpSpPr>
          <p:grpSpPr>
            <a:xfrm>
              <a:off x="9148773" y="3422054"/>
              <a:ext cx="1756414" cy="981525"/>
              <a:chOff x="6430135" y="3422054"/>
              <a:chExt cx="1756414" cy="981525"/>
            </a:xfrm>
            <a:grpFill/>
          </p:grpSpPr>
          <p:grpSp>
            <p:nvGrpSpPr>
              <p:cNvPr id="93" name="Group 92"/>
              <p:cNvGrpSpPr/>
              <p:nvPr/>
            </p:nvGrpSpPr>
            <p:grpSpPr>
              <a:xfrm>
                <a:off x="6430135" y="3422054"/>
                <a:ext cx="1756414" cy="981525"/>
                <a:chOff x="3703637" y="1744662"/>
                <a:chExt cx="5181600" cy="2895600"/>
              </a:xfrm>
              <a:grpFill/>
            </p:grpSpPr>
            <p:sp>
              <p:nvSpPr>
                <p:cNvPr id="104" name="Rectangle 103"/>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Left Bracket 105"/>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4" name="Group 93"/>
              <p:cNvGrpSpPr/>
              <p:nvPr/>
            </p:nvGrpSpPr>
            <p:grpSpPr>
              <a:xfrm>
                <a:off x="7795614" y="3594484"/>
                <a:ext cx="253923" cy="636665"/>
                <a:chOff x="7795614" y="3594484"/>
                <a:chExt cx="253923" cy="636665"/>
              </a:xfrm>
              <a:grpFill/>
            </p:grpSpPr>
            <p:cxnSp>
              <p:nvCxnSpPr>
                <p:cNvPr id="100" name="Straight Connector 9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6561562" y="3594484"/>
                <a:ext cx="253923" cy="636665"/>
                <a:chOff x="5528956" y="2849562"/>
                <a:chExt cx="729385" cy="1828800"/>
              </a:xfrm>
              <a:grpFill/>
            </p:grpSpPr>
            <p:cxnSp>
              <p:nvCxnSpPr>
                <p:cNvPr id="96" name="Straight Connector 95"/>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565464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5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47" name="Group 16"/>
          <p:cNvGrpSpPr/>
          <p:nvPr/>
        </p:nvGrpSpPr>
        <p:grpSpPr>
          <a:xfrm>
            <a:off x="6983220" y="467388"/>
            <a:ext cx="5334001" cy="2011680"/>
            <a:chOff x="731836" y="2659062"/>
            <a:chExt cx="5334001" cy="2011680"/>
          </a:xfrm>
          <a:solidFill>
            <a:schemeClr val="bg2">
              <a:lumMod val="75000"/>
            </a:schemeClr>
          </a:solidFill>
        </p:grpSpPr>
        <p:sp>
          <p:nvSpPr>
            <p:cNvPr id="17" name="Rectangle 17"/>
            <p:cNvSpPr/>
            <p:nvPr/>
          </p:nvSpPr>
          <p:spPr>
            <a:xfrm>
              <a:off x="731836" y="2659062"/>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Virtual Machines</a:t>
              </a:r>
              <a:endParaRPr lang="en-US" sz="2400" dirty="0">
                <a:solidFill>
                  <a:schemeClr val="tx1"/>
                </a:solidFill>
              </a:endParaRPr>
            </a:p>
          </p:txBody>
        </p:sp>
        <p:grpSp>
          <p:nvGrpSpPr>
            <p:cNvPr id="46" name="Group 45"/>
            <p:cNvGrpSpPr/>
            <p:nvPr/>
          </p:nvGrpSpPr>
          <p:grpSpPr>
            <a:xfrm>
              <a:off x="861765" y="3067298"/>
              <a:ext cx="2442947" cy="1522686"/>
              <a:chOff x="6271965" y="2895843"/>
              <a:chExt cx="2442947" cy="1522686"/>
            </a:xfrm>
            <a:grpFill/>
          </p:grpSpPr>
          <p:grpSp>
            <p:nvGrpSpPr>
              <p:cNvPr id="23" name="Group 22"/>
              <p:cNvGrpSpPr/>
              <p:nvPr/>
            </p:nvGrpSpPr>
            <p:grpSpPr>
              <a:xfrm>
                <a:off x="6271965" y="2895843"/>
                <a:ext cx="2442947" cy="1522686"/>
                <a:chOff x="6344173" y="2933129"/>
                <a:chExt cx="2442947" cy="1522686"/>
              </a:xfrm>
              <a:grpFill/>
            </p:grpSpPr>
            <p:sp>
              <p:nvSpPr>
                <p:cNvPr id="24" name="Rectangle 23"/>
                <p:cNvSpPr/>
                <p:nvPr/>
              </p:nvSpPr>
              <p:spPr>
                <a:xfrm>
                  <a:off x="6344173" y="2939193"/>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810" y="2933129"/>
                  <a:ext cx="2209142" cy="564133"/>
                </a:xfrm>
                <a:prstGeom prst="rect">
                  <a:avLst/>
                </a:prstGeom>
                <a:grpFill/>
              </p:spPr>
            </p:pic>
          </p:gr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1939" y="3566024"/>
                <a:ext cx="1840142" cy="676644"/>
              </a:xfrm>
              <a:prstGeom prst="rect">
                <a:avLst/>
              </a:prstGeom>
              <a:grpFill/>
            </p:spPr>
          </p:pic>
        </p:grpSp>
        <p:grpSp>
          <p:nvGrpSpPr>
            <p:cNvPr id="2" name="Group 18"/>
            <p:cNvGrpSpPr/>
            <p:nvPr/>
          </p:nvGrpSpPr>
          <p:grpSpPr>
            <a:xfrm>
              <a:off x="3538518" y="3067298"/>
              <a:ext cx="2442947" cy="1522685"/>
              <a:chOff x="8963690" y="2895843"/>
              <a:chExt cx="2442947" cy="1522685"/>
            </a:xfrm>
            <a:grpFill/>
          </p:grpSpPr>
          <p:sp>
            <p:nvSpPr>
              <p:cNvPr id="21" name="Rectangle 22"/>
              <p:cNvSpPr/>
              <p:nvPr/>
            </p:nvSpPr>
            <p:spPr>
              <a:xfrm>
                <a:off x="8963690" y="2895843"/>
                <a:ext cx="2442947" cy="1522685"/>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7730" y="3566024"/>
                <a:ext cx="1840142" cy="676644"/>
              </a:xfrm>
              <a:prstGeom prst="rect">
                <a:avLst/>
              </a:prstGeom>
              <a:grpFill/>
            </p:spPr>
          </p:pic>
        </p:grpSp>
      </p:grpSp>
      <p:grpSp>
        <p:nvGrpSpPr>
          <p:cNvPr id="73" name="Group 30"/>
          <p:cNvGrpSpPr/>
          <p:nvPr/>
        </p:nvGrpSpPr>
        <p:grpSpPr>
          <a:xfrm>
            <a:off x="158716" y="4891189"/>
            <a:ext cx="6450227" cy="2103336"/>
            <a:chOff x="3926947" y="4711626"/>
            <a:chExt cx="6450227" cy="2103336"/>
          </a:xfrm>
          <a:solidFill>
            <a:schemeClr val="bg2">
              <a:lumMod val="75000"/>
            </a:schemeClr>
          </a:solidFill>
        </p:grpSpPr>
        <p:sp>
          <p:nvSpPr>
            <p:cNvPr id="74" name="Rectangle 7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75" name="Group 74"/>
            <p:cNvGrpSpPr/>
            <p:nvPr/>
          </p:nvGrpSpPr>
          <p:grpSpPr>
            <a:xfrm>
              <a:off x="4092204" y="5241588"/>
              <a:ext cx="1828800" cy="1371600"/>
              <a:chOff x="5707409" y="5099960"/>
              <a:chExt cx="1828800" cy="1371600"/>
            </a:xfrm>
            <a:grpFill/>
          </p:grpSpPr>
          <p:sp>
            <p:nvSpPr>
              <p:cNvPr id="86" name="Rectangle 8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88" name="Rectangle 8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76" name="Group 75"/>
            <p:cNvGrpSpPr/>
            <p:nvPr/>
          </p:nvGrpSpPr>
          <p:grpSpPr>
            <a:xfrm>
              <a:off x="6223183" y="5241588"/>
              <a:ext cx="1828800" cy="1371600"/>
              <a:chOff x="7933589" y="5099960"/>
              <a:chExt cx="1828800" cy="1371600"/>
            </a:xfrm>
            <a:grpFill/>
          </p:grpSpPr>
          <p:sp>
            <p:nvSpPr>
              <p:cNvPr id="81" name="Rectangle 8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2" name="Group 81"/>
              <p:cNvGrpSpPr/>
              <p:nvPr/>
            </p:nvGrpSpPr>
            <p:grpSpPr>
              <a:xfrm>
                <a:off x="8573872" y="5554567"/>
                <a:ext cx="548234" cy="731534"/>
                <a:chOff x="16918515" y="-3457761"/>
                <a:chExt cx="2089150" cy="2787650"/>
              </a:xfrm>
              <a:grpFill/>
            </p:grpSpPr>
            <p:sp>
              <p:nvSpPr>
                <p:cNvPr id="8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3" name="Rectangle 8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7" name="Group 76"/>
            <p:cNvGrpSpPr/>
            <p:nvPr/>
          </p:nvGrpSpPr>
          <p:grpSpPr>
            <a:xfrm>
              <a:off x="8354162" y="5247668"/>
              <a:ext cx="1861006" cy="1567294"/>
              <a:chOff x="9804660" y="5099960"/>
              <a:chExt cx="1861006" cy="1567294"/>
            </a:xfrm>
            <a:grpFill/>
          </p:grpSpPr>
          <p:sp>
            <p:nvSpPr>
              <p:cNvPr id="78" name="Rectangle 7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9" name="Picture 2" descr="\\MAGNUM\Projects\Microsoft\Cloud Power FY12\Design\ICONS_PNG\Tower.png"/>
              <p:cNvPicPr>
                <a:picLocks noChangeAspect="1" noChangeArrowheads="1"/>
              </p:cNvPicPr>
              <p:nvPr/>
            </p:nvPicPr>
            <p:blipFill>
              <a:blip r:embed="rId6" cstate="print">
                <a:lum bright="100000" contrast="100000"/>
              </a:blip>
              <a:stretch>
                <a:fillRect/>
              </a:stretch>
            </p:blipFill>
            <p:spPr bwMode="auto">
              <a:xfrm>
                <a:off x="9972139" y="5173413"/>
                <a:ext cx="1493841" cy="1493841"/>
              </a:xfrm>
              <a:prstGeom prst="rect">
                <a:avLst/>
              </a:prstGeom>
              <a:grpFill/>
            </p:spPr>
          </p:pic>
          <p:sp>
            <p:nvSpPr>
              <p:cNvPr id="80" name="Rectangle 79"/>
              <p:cNvSpPr/>
              <p:nvPr/>
            </p:nvSpPr>
            <p:spPr>
              <a:xfrm>
                <a:off x="9846129" y="5099960"/>
                <a:ext cx="1819537" cy="369332"/>
              </a:xfrm>
              <a:prstGeom prst="rect">
                <a:avLst/>
              </a:prstGeom>
              <a:grpFill/>
            </p:spPr>
            <p:txBody>
              <a:bodyPr wrap="none">
                <a:spAutoFit/>
              </a:bodyPr>
              <a:lstStyle/>
              <a:p>
                <a:r>
                  <a:rPr lang="en-US" dirty="0"/>
                  <a:t>Service Provider</a:t>
                </a:r>
              </a:p>
            </p:txBody>
          </p:sp>
        </p:grpSp>
      </p:grpSp>
      <p:grpSp>
        <p:nvGrpSpPr>
          <p:cNvPr id="3" name="Group 2"/>
          <p:cNvGrpSpPr/>
          <p:nvPr/>
        </p:nvGrpSpPr>
        <p:grpSpPr>
          <a:xfrm>
            <a:off x="6983220" y="2664137"/>
            <a:ext cx="5334001" cy="2011680"/>
            <a:chOff x="6983220" y="2664137"/>
            <a:chExt cx="5334001" cy="2011680"/>
          </a:xfrm>
          <a:solidFill>
            <a:schemeClr val="bg2">
              <a:lumMod val="75000"/>
            </a:schemeClr>
          </a:solidFill>
        </p:grpSpPr>
        <p:sp>
          <p:nvSpPr>
            <p:cNvPr id="51" name="Rectangle 21"/>
            <p:cNvSpPr/>
            <p:nvPr/>
          </p:nvSpPr>
          <p:spPr>
            <a:xfrm>
              <a:off x="6983220" y="2664137"/>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Service Fabric</a:t>
              </a:r>
              <a:endParaRPr lang="en-US" sz="2400" dirty="0">
                <a:solidFill>
                  <a:schemeClr val="tx1"/>
                </a:solidFill>
              </a:endParaRPr>
            </a:p>
          </p:txBody>
        </p:sp>
        <p:sp>
          <p:nvSpPr>
            <p:cNvPr id="69" name="Rectangle 25"/>
            <p:cNvSpPr/>
            <p:nvPr/>
          </p:nvSpPr>
          <p:spPr>
            <a:xfrm>
              <a:off x="7113148" y="3057476"/>
              <a:ext cx="5119702"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8" name="Picture 17"/>
            <p:cNvPicPr>
              <a:picLocks noChangeAspect="1"/>
            </p:cNvPicPr>
            <p:nvPr/>
          </p:nvPicPr>
          <p:blipFill>
            <a:blip r:embed="rId7"/>
            <a:stretch>
              <a:fillRect/>
            </a:stretch>
          </p:blipFill>
          <p:spPr>
            <a:xfrm>
              <a:off x="7158190" y="3149250"/>
              <a:ext cx="5038634" cy="1338612"/>
            </a:xfrm>
            <a:prstGeom prst="rect">
              <a:avLst/>
            </a:prstGeom>
            <a:grpFill/>
          </p:spPr>
        </p:pic>
      </p:grpSp>
      <p:grpSp>
        <p:nvGrpSpPr>
          <p:cNvPr id="4" name="Group 3"/>
          <p:cNvGrpSpPr/>
          <p:nvPr/>
        </p:nvGrpSpPr>
        <p:grpSpPr>
          <a:xfrm>
            <a:off x="763936" y="2310852"/>
            <a:ext cx="5334001" cy="2400719"/>
            <a:chOff x="749458" y="2310852"/>
            <a:chExt cx="5334001" cy="2400719"/>
          </a:xfrm>
        </p:grpSpPr>
        <p:sp>
          <p:nvSpPr>
            <p:cNvPr id="62" name="Rectangle 2"/>
            <p:cNvSpPr/>
            <p:nvPr/>
          </p:nvSpPr>
          <p:spPr>
            <a:xfrm>
              <a:off x="749458" y="2310852"/>
              <a:ext cx="5334001" cy="2400719"/>
            </a:xfrm>
            <a:prstGeom prst="rect">
              <a:avLst/>
            </a:prstGeom>
            <a:solidFill>
              <a:schemeClr val="bg2">
                <a:lumMod val="7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solidFill>
                    <a:schemeClr val="tx1"/>
                  </a:solidFill>
                </a:rPr>
                <a:t>Development Frameworks </a:t>
              </a:r>
            </a:p>
            <a:p>
              <a:pPr algn="ctr"/>
              <a:r>
                <a:rPr lang="en-US" sz="2000" dirty="0" smtClean="0">
                  <a:solidFill>
                    <a:schemeClr val="tx1"/>
                  </a:solidFill>
                </a:rPr>
                <a:t>and Languages</a:t>
              </a:r>
              <a:endParaRPr lang="en-US" sz="2000" dirty="0">
                <a:solidFill>
                  <a:schemeClr val="tx1"/>
                </a:solidFill>
              </a:endParaRPr>
            </a:p>
          </p:txBody>
        </p:sp>
        <p:sp>
          <p:nvSpPr>
            <p:cNvPr id="94" name="TextBox 93"/>
            <p:cNvSpPr txBox="1"/>
            <p:nvPr/>
          </p:nvSpPr>
          <p:spPr>
            <a:xfrm>
              <a:off x="855800" y="3041027"/>
              <a:ext cx="619400"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5" name="TextBox 94"/>
            <p:cNvSpPr txBox="1"/>
            <p:nvPr/>
          </p:nvSpPr>
          <p:spPr>
            <a:xfrm>
              <a:off x="1648606" y="3161390"/>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6" name="TextBox 95"/>
            <p:cNvSpPr txBox="1"/>
            <p:nvPr/>
          </p:nvSpPr>
          <p:spPr>
            <a:xfrm>
              <a:off x="1145329" y="3833946"/>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7" name="TextBox 96"/>
            <p:cNvSpPr txBox="1"/>
            <p:nvPr/>
          </p:nvSpPr>
          <p:spPr>
            <a:xfrm>
              <a:off x="2810691" y="3543404"/>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8" name="TextBox 97"/>
            <p:cNvSpPr txBox="1"/>
            <p:nvPr/>
          </p:nvSpPr>
          <p:spPr>
            <a:xfrm>
              <a:off x="2177116" y="3934906"/>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9" name="TextBox 98"/>
            <p:cNvSpPr txBox="1"/>
            <p:nvPr/>
          </p:nvSpPr>
          <p:spPr>
            <a:xfrm>
              <a:off x="3355212" y="3149250"/>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0" name="TextBox 99"/>
            <p:cNvSpPr txBox="1"/>
            <p:nvPr/>
          </p:nvSpPr>
          <p:spPr>
            <a:xfrm>
              <a:off x="3864018" y="3939522"/>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1" name="TextBox 100"/>
            <p:cNvSpPr txBox="1"/>
            <p:nvPr/>
          </p:nvSpPr>
          <p:spPr>
            <a:xfrm>
              <a:off x="3307391" y="3768106"/>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2" name="TextBox 101"/>
            <p:cNvSpPr txBox="1"/>
            <p:nvPr/>
          </p:nvSpPr>
          <p:spPr>
            <a:xfrm>
              <a:off x="4360452" y="3306748"/>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3" name="TextBox 102"/>
            <p:cNvSpPr txBox="1"/>
            <p:nvPr/>
          </p:nvSpPr>
          <p:spPr>
            <a:xfrm>
              <a:off x="4609447" y="3823499"/>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4" name="TextBox 103"/>
            <p:cNvSpPr txBox="1"/>
            <p:nvPr/>
          </p:nvSpPr>
          <p:spPr>
            <a:xfrm>
              <a:off x="5081970" y="2945111"/>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53" name="TextBox 52"/>
            <p:cNvSpPr txBox="1"/>
            <p:nvPr/>
          </p:nvSpPr>
          <p:spPr>
            <a:xfrm>
              <a:off x="3817930" y="3607735"/>
              <a:ext cx="79092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a:t>.Net</a:t>
              </a:r>
              <a:endParaRPr lang="en-US" dirty="0"/>
            </a:p>
          </p:txBody>
        </p:sp>
        <p:sp>
          <p:nvSpPr>
            <p:cNvPr id="54" name="TextBox 53"/>
            <p:cNvSpPr txBox="1"/>
            <p:nvPr/>
          </p:nvSpPr>
          <p:spPr>
            <a:xfrm>
              <a:off x="1071298" y="3212029"/>
              <a:ext cx="79252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PHP</a:t>
              </a:r>
            </a:p>
          </p:txBody>
        </p:sp>
        <p:sp>
          <p:nvSpPr>
            <p:cNvPr id="55" name="TextBox 54"/>
            <p:cNvSpPr txBox="1"/>
            <p:nvPr/>
          </p:nvSpPr>
          <p:spPr>
            <a:xfrm>
              <a:off x="4463411" y="3168376"/>
              <a:ext cx="93358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Node</a:t>
              </a:r>
            </a:p>
          </p:txBody>
        </p:sp>
        <p:sp>
          <p:nvSpPr>
            <p:cNvPr id="56" name="TextBox 55"/>
            <p:cNvSpPr txBox="1"/>
            <p:nvPr/>
          </p:nvSpPr>
          <p:spPr>
            <a:xfrm>
              <a:off x="5145190" y="3640371"/>
              <a:ext cx="82939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C++</a:t>
              </a:r>
            </a:p>
          </p:txBody>
        </p:sp>
        <p:sp>
          <p:nvSpPr>
            <p:cNvPr id="57" name="TextBox 56"/>
            <p:cNvSpPr txBox="1"/>
            <p:nvPr/>
          </p:nvSpPr>
          <p:spPr>
            <a:xfrm>
              <a:off x="4491498" y="4027482"/>
              <a:ext cx="78854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Java</a:t>
              </a:r>
            </a:p>
          </p:txBody>
        </p:sp>
        <p:sp>
          <p:nvSpPr>
            <p:cNvPr id="59" name="TextBox 58"/>
            <p:cNvSpPr txBox="1"/>
            <p:nvPr/>
          </p:nvSpPr>
          <p:spPr>
            <a:xfrm>
              <a:off x="968163" y="4039705"/>
              <a:ext cx="88549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Ruby</a:t>
              </a:r>
              <a:endParaRPr lang="en-US" dirty="0"/>
            </a:p>
          </p:txBody>
        </p:sp>
        <p:sp>
          <p:nvSpPr>
            <p:cNvPr id="61" name="TextBox 60"/>
            <p:cNvSpPr txBox="1"/>
            <p:nvPr/>
          </p:nvSpPr>
          <p:spPr>
            <a:xfrm>
              <a:off x="2871062" y="3985350"/>
              <a:ext cx="102175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Win32</a:t>
              </a:r>
              <a:endParaRPr lang="en-US" dirty="0"/>
            </a:p>
          </p:txBody>
        </p:sp>
        <p:sp>
          <p:nvSpPr>
            <p:cNvPr id="90" name="TextBox 89"/>
            <p:cNvSpPr txBox="1"/>
            <p:nvPr/>
          </p:nvSpPr>
          <p:spPr>
            <a:xfrm>
              <a:off x="1979303" y="3041026"/>
              <a:ext cx="66268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Go</a:t>
              </a:r>
              <a:endParaRPr lang="en-US" dirty="0"/>
            </a:p>
          </p:txBody>
        </p:sp>
        <p:sp>
          <p:nvSpPr>
            <p:cNvPr id="91" name="TextBox 90"/>
            <p:cNvSpPr txBox="1"/>
            <p:nvPr/>
          </p:nvSpPr>
          <p:spPr>
            <a:xfrm>
              <a:off x="5243775" y="2914787"/>
              <a:ext cx="74706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Perl</a:t>
              </a:r>
              <a:endParaRPr lang="en-US" dirty="0"/>
            </a:p>
          </p:txBody>
        </p:sp>
        <p:sp>
          <p:nvSpPr>
            <p:cNvPr id="92" name="TextBox 91"/>
            <p:cNvSpPr txBox="1"/>
            <p:nvPr/>
          </p:nvSpPr>
          <p:spPr>
            <a:xfrm>
              <a:off x="2809049" y="3236842"/>
              <a:ext cx="121482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smtClean="0"/>
                <a:t>Phython</a:t>
              </a:r>
              <a:endParaRPr lang="en-US" dirty="0"/>
            </a:p>
          </p:txBody>
        </p:sp>
        <p:sp>
          <p:nvSpPr>
            <p:cNvPr id="93" name="TextBox 92"/>
            <p:cNvSpPr txBox="1"/>
            <p:nvPr/>
          </p:nvSpPr>
          <p:spPr>
            <a:xfrm>
              <a:off x="1620164" y="3633312"/>
              <a:ext cx="137044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JavaScript</a:t>
              </a:r>
              <a:endParaRPr lang="en-US" dirty="0"/>
            </a:p>
          </p:txBody>
        </p:sp>
      </p:grpSp>
      <p:grpSp>
        <p:nvGrpSpPr>
          <p:cNvPr id="22" name="Group 21"/>
          <p:cNvGrpSpPr/>
          <p:nvPr/>
        </p:nvGrpSpPr>
        <p:grpSpPr>
          <a:xfrm>
            <a:off x="6983221" y="4869918"/>
            <a:ext cx="5343826" cy="2011680"/>
            <a:chOff x="6983221" y="4869918"/>
            <a:chExt cx="5343826" cy="2011680"/>
          </a:xfrm>
          <a:solidFill>
            <a:schemeClr val="bg2">
              <a:lumMod val="75000"/>
            </a:schemeClr>
          </a:solidFill>
        </p:grpSpPr>
        <p:sp>
          <p:nvSpPr>
            <p:cNvPr id="71" name="Rectangle 70"/>
            <p:cNvSpPr/>
            <p:nvPr/>
          </p:nvSpPr>
          <p:spPr>
            <a:xfrm>
              <a:off x="6983221" y="4869918"/>
              <a:ext cx="5343826"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grpSp>
          <p:nvGrpSpPr>
            <p:cNvPr id="19" name="Group 18"/>
            <p:cNvGrpSpPr/>
            <p:nvPr/>
          </p:nvGrpSpPr>
          <p:grpSpPr>
            <a:xfrm>
              <a:off x="7168956" y="5306821"/>
              <a:ext cx="2442947" cy="1522686"/>
              <a:chOff x="7722748" y="5311606"/>
              <a:chExt cx="2442947" cy="1522686"/>
            </a:xfrm>
            <a:grpFill/>
          </p:grpSpPr>
          <p:sp>
            <p:nvSpPr>
              <p:cNvPr id="89" name="Rectangle 88"/>
              <p:cNvSpPr/>
              <p:nvPr/>
            </p:nvSpPr>
            <p:spPr>
              <a:xfrm>
                <a:off x="7722748" y="5317670"/>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385" y="5311606"/>
                <a:ext cx="2209142" cy="564133"/>
              </a:xfrm>
              <a:prstGeom prst="rect">
                <a:avLst/>
              </a:prstGeom>
              <a:grpFill/>
            </p:spPr>
          </p:pic>
          <p:grpSp>
            <p:nvGrpSpPr>
              <p:cNvPr id="106" name="Group 105"/>
              <p:cNvGrpSpPr/>
              <p:nvPr/>
            </p:nvGrpSpPr>
            <p:grpSpPr>
              <a:xfrm>
                <a:off x="8066014" y="5778095"/>
                <a:ext cx="1756414" cy="981525"/>
                <a:chOff x="6430135" y="3422054"/>
                <a:chExt cx="1756414" cy="981525"/>
              </a:xfrm>
              <a:grpFill/>
            </p:grpSpPr>
            <p:grpSp>
              <p:nvGrpSpPr>
                <p:cNvPr id="122" name="Group 121"/>
                <p:cNvGrpSpPr/>
                <p:nvPr/>
              </p:nvGrpSpPr>
              <p:grpSpPr>
                <a:xfrm>
                  <a:off x="6430135" y="3422054"/>
                  <a:ext cx="1756414" cy="981525"/>
                  <a:chOff x="3703637" y="1744662"/>
                  <a:chExt cx="5181600" cy="2895600"/>
                </a:xfrm>
                <a:grpFill/>
              </p:grpSpPr>
              <p:sp>
                <p:nvSpPr>
                  <p:cNvPr id="133" name="Rectangle 132"/>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4" name="Right Bracket 133"/>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5" name="Left Bracket 134"/>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p:cNvGrpSpPr/>
                <p:nvPr/>
              </p:nvGrpSpPr>
              <p:grpSpPr>
                <a:xfrm>
                  <a:off x="7795614" y="3594484"/>
                  <a:ext cx="253923" cy="636665"/>
                  <a:chOff x="7795614" y="3594484"/>
                  <a:chExt cx="253923" cy="636665"/>
                </a:xfrm>
                <a:grpFill/>
              </p:grpSpPr>
              <p:cxnSp>
                <p:nvCxnSpPr>
                  <p:cNvPr id="129" name="Straight Connector 128"/>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6561562" y="3594484"/>
                  <a:ext cx="253923" cy="636665"/>
                  <a:chOff x="5528956" y="2849562"/>
                  <a:chExt cx="729385" cy="1828800"/>
                </a:xfrm>
                <a:grpFill/>
              </p:grpSpPr>
              <p:cxnSp>
                <p:nvCxnSpPr>
                  <p:cNvPr id="125" name="Straight Connector 12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9748001" y="5326062"/>
              <a:ext cx="2442947" cy="1510541"/>
              <a:chOff x="10414473" y="5323750"/>
              <a:chExt cx="2442947" cy="1510541"/>
            </a:xfrm>
            <a:grpFill/>
          </p:grpSpPr>
          <p:sp>
            <p:nvSpPr>
              <p:cNvPr id="72" name="Rectangle 22"/>
              <p:cNvSpPr/>
              <p:nvPr/>
            </p:nvSpPr>
            <p:spPr>
              <a:xfrm>
                <a:off x="10414473" y="5323750"/>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107" name="Group 106"/>
              <p:cNvGrpSpPr/>
              <p:nvPr/>
            </p:nvGrpSpPr>
            <p:grpSpPr>
              <a:xfrm>
                <a:off x="10784652" y="5778095"/>
                <a:ext cx="1756414" cy="981525"/>
                <a:chOff x="6430135" y="3422054"/>
                <a:chExt cx="1756414" cy="981525"/>
              </a:xfrm>
              <a:grpFill/>
            </p:grpSpPr>
            <p:grpSp>
              <p:nvGrpSpPr>
                <p:cNvPr id="108" name="Group 107"/>
                <p:cNvGrpSpPr/>
                <p:nvPr/>
              </p:nvGrpSpPr>
              <p:grpSpPr>
                <a:xfrm>
                  <a:off x="6430135" y="3422054"/>
                  <a:ext cx="1756414" cy="981525"/>
                  <a:chOff x="3703637" y="1744662"/>
                  <a:chExt cx="5181600" cy="2895600"/>
                </a:xfrm>
                <a:grpFill/>
              </p:grpSpPr>
              <p:sp>
                <p:nvSpPr>
                  <p:cNvPr id="119" name="Rectangle 11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Right Bracket 11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1" name="Left Bracket 12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9" name="Group 108"/>
                <p:cNvGrpSpPr/>
                <p:nvPr/>
              </p:nvGrpSpPr>
              <p:grpSpPr>
                <a:xfrm>
                  <a:off x="7795614" y="3594484"/>
                  <a:ext cx="253923" cy="636665"/>
                  <a:chOff x="7795614" y="3594484"/>
                  <a:chExt cx="253923" cy="636665"/>
                </a:xfrm>
                <a:grpFill/>
              </p:grpSpPr>
              <p:cxnSp>
                <p:nvCxnSpPr>
                  <p:cNvPr id="115" name="Straight Connector 114"/>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561562" y="3594484"/>
                  <a:ext cx="253923" cy="636665"/>
                  <a:chOff x="5528956" y="2849562"/>
                  <a:chExt cx="729385" cy="1828800"/>
                </a:xfrm>
                <a:grpFill/>
              </p:grpSpPr>
              <p:cxnSp>
                <p:nvCxnSpPr>
                  <p:cNvPr id="111" name="Straight Connector 110"/>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068400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75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4" name="Rectangle 3"/>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5" name="Rectangle 4"/>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endParaRPr lang="en-US" sz="8800" dirty="0">
              <a:latin typeface="+mj-lt"/>
            </a:endParaRPr>
          </a:p>
        </p:txBody>
      </p:sp>
      <p:sp>
        <p:nvSpPr>
          <p:cNvPr id="6" name="Rectangle 5"/>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endParaRPr lang="en-US" sz="8800" dirty="0">
              <a:latin typeface="+mj-lt"/>
            </a:endParaRPr>
          </a:p>
        </p:txBody>
      </p:sp>
      <p:sp>
        <p:nvSpPr>
          <p:cNvPr id="7" name="Rectangle 6"/>
          <p:cNvSpPr/>
          <p:nvPr/>
        </p:nvSpPr>
        <p:spPr>
          <a:xfrm>
            <a:off x="341456" y="395114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8" name="Rectangle 7"/>
          <p:cNvSpPr/>
          <p:nvPr/>
        </p:nvSpPr>
        <p:spPr>
          <a:xfrm>
            <a:off x="4061520" y="3882884"/>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9" name="Rectangle 8"/>
          <p:cNvSpPr/>
          <p:nvPr/>
        </p:nvSpPr>
        <p:spPr>
          <a:xfrm>
            <a:off x="8229403" y="4030662"/>
            <a:ext cx="3877972" cy="1384995"/>
          </a:xfrm>
          <a:prstGeom prst="rect">
            <a:avLst/>
          </a:prstGeom>
        </p:spPr>
        <p:txBody>
          <a:bodyPr wrap="square">
            <a:spAutoFit/>
          </a:bodyPr>
          <a:lstStyle/>
          <a:p>
            <a:pPr lvl="1" algn="r"/>
            <a:r>
              <a:rPr lang="en-US" sz="2800" dirty="0">
                <a:latin typeface="+mj-lt"/>
              </a:rPr>
              <a:t>what Microsoft </a:t>
            </a:r>
          </a:p>
          <a:p>
            <a:pPr lvl="1" algn="r"/>
            <a:r>
              <a:rPr lang="en-US" sz="2800" dirty="0">
                <a:latin typeface="+mj-lt"/>
              </a:rPr>
              <a:t>is doing with </a:t>
            </a:r>
            <a:r>
              <a:rPr lang="en-US" sz="2800" b="1" dirty="0"/>
              <a:t>containers</a:t>
            </a:r>
          </a:p>
        </p:txBody>
      </p:sp>
    </p:spTree>
    <p:extLst>
      <p:ext uri="{BB962C8B-B14F-4D97-AF65-F5344CB8AC3E}">
        <p14:creationId xmlns:p14="http://schemas.microsoft.com/office/powerpoint/2010/main" val="134589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Next?</a:t>
            </a:r>
            <a:endParaRPr lang="en-US" dirty="0"/>
          </a:p>
        </p:txBody>
      </p:sp>
      <p:sp>
        <p:nvSpPr>
          <p:cNvPr id="2" name="Text Placeholder 1"/>
          <p:cNvSpPr>
            <a:spLocks noGrp="1"/>
          </p:cNvSpPr>
          <p:nvPr>
            <p:ph idx="1"/>
          </p:nvPr>
        </p:nvSpPr>
        <p:spPr>
          <a:xfrm>
            <a:off x="274638" y="1212850"/>
            <a:ext cx="11887200" cy="4271939"/>
          </a:xfrm>
        </p:spPr>
        <p:txBody>
          <a:bodyPr>
            <a:normAutofit fontScale="92500"/>
          </a:bodyPr>
          <a:lstStyle/>
          <a:p>
            <a:r>
              <a:rPr lang="en-US" sz="3600" dirty="0" smtClean="0"/>
              <a:t>Preview of Windows Server Containers – this summer.</a:t>
            </a:r>
          </a:p>
          <a:p>
            <a:r>
              <a:rPr lang="en-US" sz="3600" dirty="0" smtClean="0"/>
              <a:t>Preview of Hyper-V Containers </a:t>
            </a:r>
            <a:r>
              <a:rPr lang="en-US" sz="3600" dirty="0"/>
              <a:t>–</a:t>
            </a:r>
            <a:r>
              <a:rPr lang="en-US" sz="3600" dirty="0" smtClean="0"/>
              <a:t> planned for this </a:t>
            </a:r>
            <a:r>
              <a:rPr lang="en-US" sz="3600" dirty="0"/>
              <a:t>y</a:t>
            </a:r>
            <a:r>
              <a:rPr lang="en-US" sz="3600" dirty="0" smtClean="0"/>
              <a:t>ear</a:t>
            </a:r>
          </a:p>
          <a:p>
            <a:endParaRPr lang="en-US" dirty="0" smtClean="0"/>
          </a:p>
          <a:p>
            <a:r>
              <a:rPr lang="en-US" dirty="0" smtClean="0"/>
              <a:t>How can you stay up to date?</a:t>
            </a:r>
          </a:p>
          <a:p>
            <a:pPr lvl="1"/>
            <a:r>
              <a:rPr lang="en-US" dirty="0" smtClean="0"/>
              <a:t>Follow </a:t>
            </a:r>
            <a:r>
              <a:rPr lang="en-US" dirty="0" err="1" smtClean="0"/>
              <a:t>taylor</a:t>
            </a:r>
            <a:r>
              <a:rPr lang="en-US" dirty="0" smtClean="0"/>
              <a:t> on Twitter @</a:t>
            </a:r>
            <a:r>
              <a:rPr lang="en-US" dirty="0" err="1" smtClean="0"/>
              <a:t>taylorb_msft</a:t>
            </a:r>
            <a:endParaRPr lang="en-US" dirty="0" smtClean="0"/>
          </a:p>
          <a:p>
            <a:pPr lvl="1"/>
            <a:r>
              <a:rPr lang="en-US" dirty="0" smtClean="0"/>
              <a:t>Windows Container’s site goes live on Monday</a:t>
            </a:r>
            <a:endParaRPr lang="en-US" dirty="0"/>
          </a:p>
          <a:p>
            <a:pPr lvl="2"/>
            <a:r>
              <a:rPr lang="en-US" dirty="0">
                <a:hlinkClick r:id="rId2"/>
              </a:rPr>
              <a:t>https://</a:t>
            </a:r>
            <a:r>
              <a:rPr lang="en-US" dirty="0" smtClean="0">
                <a:hlinkClick r:id="rId2"/>
              </a:rPr>
              <a:t>msdn.microsoft.com/virtualization/windowscontainers</a:t>
            </a:r>
            <a:endParaRPr lang="en-US" dirty="0" smtClean="0"/>
          </a:p>
          <a:p>
            <a:pPr lvl="2"/>
            <a:r>
              <a:rPr lang="en-US" dirty="0">
                <a:hlinkClick r:id="rId3"/>
              </a:rPr>
              <a:t>http://</a:t>
            </a:r>
            <a:r>
              <a:rPr lang="en-US" dirty="0" smtClean="0">
                <a:hlinkClick r:id="rId3"/>
              </a:rPr>
              <a:t>aka.ms/windowscontainers</a:t>
            </a:r>
            <a:endParaRPr lang="en-US" dirty="0" smtClean="0"/>
          </a:p>
        </p:txBody>
      </p:sp>
    </p:spTree>
    <p:extLst>
      <p:ext uri="{BB962C8B-B14F-4D97-AF65-F5344CB8AC3E}">
        <p14:creationId xmlns:p14="http://schemas.microsoft.com/office/powerpoint/2010/main" val="27797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a:t>2-704</a:t>
            </a:r>
          </a:p>
        </p:txBody>
      </p:sp>
      <p:sp>
        <p:nvSpPr>
          <p:cNvPr id="2" name="Title 1"/>
          <p:cNvSpPr>
            <a:spLocks noGrp="1"/>
          </p:cNvSpPr>
          <p:nvPr>
            <p:ph type="title"/>
          </p:nvPr>
        </p:nvSpPr>
        <p:spPr/>
        <p:txBody>
          <a:bodyPr/>
          <a:lstStyle/>
          <a:p>
            <a:r>
              <a:rPr lang="en-US" dirty="0"/>
              <a:t>Windows Server Containers: </a:t>
            </a:r>
            <a:br>
              <a:rPr lang="en-US" dirty="0"/>
            </a:br>
            <a:r>
              <a:rPr lang="en-US" dirty="0" smtClean="0"/>
              <a:t>     What</a:t>
            </a:r>
            <a:r>
              <a:rPr lang="en-US" dirty="0"/>
              <a:t>, Why, and How</a:t>
            </a:r>
          </a:p>
        </p:txBody>
      </p:sp>
      <p:sp>
        <p:nvSpPr>
          <p:cNvPr id="3" name="Subtitle 2"/>
          <p:cNvSpPr>
            <a:spLocks noGrp="1"/>
          </p:cNvSpPr>
          <p:nvPr>
            <p:ph type="body" sz="quarter" idx="13"/>
          </p:nvPr>
        </p:nvSpPr>
        <p:spPr>
          <a:xfrm>
            <a:off x="274701" y="307621"/>
            <a:ext cx="5943535" cy="1249573"/>
          </a:xfrm>
        </p:spPr>
        <p:txBody>
          <a:bodyPr>
            <a:normAutofit fontScale="92500" lnSpcReduction="20000"/>
          </a:bodyPr>
          <a:lstStyle/>
          <a:p>
            <a:r>
              <a:rPr lang="en-US" dirty="0"/>
              <a:t>Mathew John &amp; Taylor </a:t>
            </a:r>
            <a:r>
              <a:rPr lang="en-US" dirty="0" smtClean="0"/>
              <a:t>Brown (@</a:t>
            </a:r>
            <a:r>
              <a:rPr lang="en-US" dirty="0" err="1" smtClean="0"/>
              <a:t>taylorb_msft</a:t>
            </a:r>
            <a:r>
              <a:rPr lang="en-US" dirty="0" smtClean="0"/>
              <a:t>)</a:t>
            </a:r>
            <a:endParaRPr lang="en-US" dirty="0"/>
          </a:p>
          <a:p>
            <a:r>
              <a:rPr lang="en-US" dirty="0"/>
              <a:t>Program Managers for </a:t>
            </a:r>
            <a:r>
              <a:rPr lang="en-US" dirty="0" smtClean="0"/>
              <a:t>Containers and Hyper-V</a:t>
            </a:r>
            <a:endParaRPr lang="en-US" dirty="0"/>
          </a:p>
          <a:p>
            <a:r>
              <a:rPr lang="en-US" dirty="0"/>
              <a:t>Microsoft Operating System Group</a:t>
            </a:r>
          </a:p>
        </p:txBody>
      </p:sp>
    </p:spTree>
    <p:extLst>
      <p:ext uri="{BB962C8B-B14F-4D97-AF65-F5344CB8AC3E}">
        <p14:creationId xmlns:p14="http://schemas.microsoft.com/office/powerpoint/2010/main" val="16868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we go….</a:t>
            </a:r>
            <a:endParaRPr lang="en-US" dirty="0"/>
          </a:p>
        </p:txBody>
      </p:sp>
      <p:sp>
        <p:nvSpPr>
          <p:cNvPr id="11" name="Rectangle 10"/>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12" name="Rectangle 11"/>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p>
        </p:txBody>
      </p:sp>
      <p:sp>
        <p:nvSpPr>
          <p:cNvPr id="13" name="Rectangle 12"/>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p>
        </p:txBody>
      </p:sp>
      <p:sp>
        <p:nvSpPr>
          <p:cNvPr id="14" name="Rectangle 13"/>
          <p:cNvSpPr/>
          <p:nvPr/>
        </p:nvSpPr>
        <p:spPr>
          <a:xfrm>
            <a:off x="341456" y="395273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15" name="Rectangle 14"/>
          <p:cNvSpPr/>
          <p:nvPr/>
        </p:nvSpPr>
        <p:spPr>
          <a:xfrm>
            <a:off x="4061520" y="3952736"/>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16" name="Rectangle 15"/>
          <p:cNvSpPr/>
          <p:nvPr/>
        </p:nvSpPr>
        <p:spPr>
          <a:xfrm>
            <a:off x="8229403" y="3952736"/>
            <a:ext cx="3877972" cy="1384995"/>
          </a:xfrm>
          <a:prstGeom prst="rect">
            <a:avLst/>
          </a:prstGeom>
        </p:spPr>
        <p:txBody>
          <a:bodyPr wrap="square">
            <a:spAutoFit/>
          </a:bodyPr>
          <a:lstStyle/>
          <a:p>
            <a:pPr lvl="1" algn="r"/>
            <a:r>
              <a:rPr lang="en-US" sz="2800" dirty="0" smtClean="0">
                <a:latin typeface="+mj-lt"/>
              </a:rPr>
              <a:t>what Microsoft </a:t>
            </a:r>
          </a:p>
          <a:p>
            <a:pPr lvl="1" algn="r"/>
            <a:r>
              <a:rPr lang="en-US" sz="2800" dirty="0" smtClean="0">
                <a:latin typeface="+mj-lt"/>
              </a:rPr>
              <a:t>is doing with </a:t>
            </a:r>
            <a:r>
              <a:rPr lang="en-US" sz="2800" b="1" dirty="0" smtClean="0"/>
              <a:t>containers</a:t>
            </a:r>
            <a:endParaRPr lang="en-US" sz="2800" b="1" dirty="0"/>
          </a:p>
        </p:txBody>
      </p:sp>
    </p:spTree>
    <p:extLst>
      <p:ext uri="{BB962C8B-B14F-4D97-AF65-F5344CB8AC3E}">
        <p14:creationId xmlns:p14="http://schemas.microsoft.com/office/powerpoint/2010/main" val="137368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Datacenter inflection points</a:t>
            </a:r>
            <a:endParaRPr lang="en-US" dirty="0"/>
          </a:p>
        </p:txBody>
      </p:sp>
      <p:sp>
        <p:nvSpPr>
          <p:cNvPr id="4" name="Rectangle 3"/>
          <p:cNvSpPr/>
          <p:nvPr/>
        </p:nvSpPr>
        <p:spPr bwMode="auto">
          <a:xfrm>
            <a:off x="123247" y="5636148"/>
            <a:ext cx="59436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Physical Machines</a:t>
            </a:r>
          </a:p>
        </p:txBody>
      </p:sp>
      <p:sp>
        <p:nvSpPr>
          <p:cNvPr id="5" name="Rectangle 4"/>
          <p:cNvSpPr/>
          <p:nvPr/>
        </p:nvSpPr>
        <p:spPr bwMode="auto">
          <a:xfrm>
            <a:off x="123247" y="4620690"/>
            <a:ext cx="68580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Machine Virtualization</a:t>
            </a:r>
          </a:p>
        </p:txBody>
      </p:sp>
      <p:sp>
        <p:nvSpPr>
          <p:cNvPr id="6" name="Rectangle 5"/>
          <p:cNvSpPr/>
          <p:nvPr/>
        </p:nvSpPr>
        <p:spPr bwMode="auto">
          <a:xfrm>
            <a:off x="123247" y="3605232"/>
            <a:ext cx="77724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Infrastructure hosting – early cloud</a:t>
            </a:r>
          </a:p>
        </p:txBody>
      </p:sp>
      <p:sp>
        <p:nvSpPr>
          <p:cNvPr id="7" name="Rectangle 6"/>
          <p:cNvSpPr/>
          <p:nvPr/>
        </p:nvSpPr>
        <p:spPr bwMode="auto">
          <a:xfrm>
            <a:off x="127719" y="2589774"/>
            <a:ext cx="86868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Services – </a:t>
            </a:r>
            <a:r>
              <a:rPr lang="en-US" sz="2800" dirty="0" err="1" smtClean="0">
                <a:gradFill>
                  <a:gsLst>
                    <a:gs pos="0">
                      <a:srgbClr val="FFFFFF"/>
                    </a:gs>
                    <a:gs pos="100000">
                      <a:srgbClr val="FFFFFF"/>
                    </a:gs>
                  </a:gsLst>
                  <a:lin ang="5400000" scaled="0"/>
                </a:gradFill>
                <a:ea typeface="Segoe UI" pitchFamily="34" charset="0"/>
                <a:cs typeface="Segoe UI" pitchFamily="34" charset="0"/>
              </a:rPr>
              <a:t>IaaS</a:t>
            </a:r>
            <a:r>
              <a:rPr lang="en-US" sz="2800" dirty="0" smtClean="0">
                <a:gradFill>
                  <a:gsLst>
                    <a:gs pos="0">
                      <a:srgbClr val="FFFFFF"/>
                    </a:gs>
                    <a:gs pos="100000">
                      <a:srgbClr val="FFFFFF"/>
                    </a:gs>
                  </a:gsLst>
                  <a:lin ang="5400000" scaled="0"/>
                </a:gradFill>
                <a:ea typeface="Segoe UI" pitchFamily="34" charset="0"/>
                <a:cs typeface="Segoe UI" pitchFamily="34" charset="0"/>
              </a:rPr>
              <a:t>, </a:t>
            </a:r>
            <a:r>
              <a:rPr lang="en-US" sz="2800" dirty="0" err="1" smtClean="0">
                <a:gradFill>
                  <a:gsLst>
                    <a:gs pos="0">
                      <a:srgbClr val="FFFFFF"/>
                    </a:gs>
                    <a:gs pos="100000">
                      <a:srgbClr val="FFFFFF"/>
                    </a:gs>
                  </a:gsLst>
                  <a:lin ang="5400000" scaled="0"/>
                </a:gradFill>
                <a:ea typeface="Segoe UI" pitchFamily="34" charset="0"/>
                <a:cs typeface="Segoe UI" pitchFamily="34" charset="0"/>
              </a:rPr>
              <a:t>PaaS</a:t>
            </a:r>
            <a:r>
              <a:rPr lang="en-US" sz="2800" dirty="0" smtClean="0">
                <a:gradFill>
                  <a:gsLst>
                    <a:gs pos="0">
                      <a:srgbClr val="FFFFFF"/>
                    </a:gs>
                    <a:gs pos="100000">
                      <a:srgbClr val="FFFFFF"/>
                    </a:gs>
                  </a:gsLst>
                  <a:lin ang="5400000" scaled="0"/>
                </a:gradFill>
                <a:ea typeface="Segoe UI" pitchFamily="34" charset="0"/>
                <a:cs typeface="Segoe UI" pitchFamily="34" charset="0"/>
              </a:rPr>
              <a:t>, SaaS</a:t>
            </a:r>
          </a:p>
        </p:txBody>
      </p:sp>
      <p:sp>
        <p:nvSpPr>
          <p:cNvPr id="8" name="Rectangle 7"/>
          <p:cNvSpPr/>
          <p:nvPr/>
        </p:nvSpPr>
        <p:spPr bwMode="auto">
          <a:xfrm>
            <a:off x="123247" y="1574316"/>
            <a:ext cx="96012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Containers - DevOps</a:t>
            </a:r>
          </a:p>
        </p:txBody>
      </p:sp>
      <p:pic>
        <p:nvPicPr>
          <p:cNvPr id="10" name="Picture 4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984415" y="3411450"/>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92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people doing this?</a:t>
            </a:r>
            <a:endParaRPr lang="en-US" dirty="0"/>
          </a:p>
        </p:txBody>
      </p:sp>
      <p:sp>
        <p:nvSpPr>
          <p:cNvPr id="3" name="TextBox 2"/>
          <p:cNvSpPr txBox="1"/>
          <p:nvPr/>
        </p:nvSpPr>
        <p:spPr>
          <a:xfrm>
            <a:off x="808037" y="1890141"/>
            <a:ext cx="7620000" cy="369332"/>
          </a:xfrm>
          <a:prstGeom prst="rect">
            <a:avLst/>
          </a:prstGeom>
          <a:noFill/>
        </p:spPr>
        <p:txBody>
          <a:bodyPr wrap="square" rtlCol="0">
            <a:spAutoFit/>
          </a:bodyPr>
          <a:lstStyle/>
          <a:p>
            <a:r>
              <a:rPr lang="en-US" dirty="0" smtClean="0"/>
              <a:t>Well, money, mostly, but if you ignore that part…</a:t>
            </a:r>
            <a:endParaRPr lang="en-US" dirty="0"/>
          </a:p>
        </p:txBody>
      </p:sp>
      <p:sp>
        <p:nvSpPr>
          <p:cNvPr id="4" name="TextBox 3"/>
          <p:cNvSpPr txBox="1"/>
          <p:nvPr/>
        </p:nvSpPr>
        <p:spPr>
          <a:xfrm>
            <a:off x="922337" y="2506662"/>
            <a:ext cx="7391400" cy="2062103"/>
          </a:xfrm>
          <a:prstGeom prst="rect">
            <a:avLst/>
          </a:prstGeom>
          <a:noFill/>
        </p:spPr>
        <p:txBody>
          <a:bodyPr wrap="square" rtlCol="0">
            <a:spAutoFit/>
          </a:bodyPr>
          <a:lstStyle/>
          <a:p>
            <a:r>
              <a:rPr lang="en-US" sz="3200" dirty="0" smtClean="0"/>
              <a:t>Increased portability. We have been consistently standardizing on the layer before it to build tools, systems, ecosystems of systems….</a:t>
            </a:r>
            <a:endParaRPr lang="en-US" sz="3200" dirty="0"/>
          </a:p>
        </p:txBody>
      </p:sp>
    </p:spTree>
    <p:extLst>
      <p:ext uri="{BB962C8B-B14F-4D97-AF65-F5344CB8AC3E}">
        <p14:creationId xmlns:p14="http://schemas.microsoft.com/office/powerpoint/2010/main" val="42169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xit" presetSubtype="0" fill="hold" grpId="1" nodeType="after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Ecosystem</a:t>
            </a:r>
            <a:endParaRPr lang="en-US" dirty="0"/>
          </a:p>
        </p:txBody>
      </p:sp>
      <p:grpSp>
        <p:nvGrpSpPr>
          <p:cNvPr id="19" name="Group 18"/>
          <p:cNvGrpSpPr/>
          <p:nvPr/>
        </p:nvGrpSpPr>
        <p:grpSpPr>
          <a:xfrm>
            <a:off x="4297997" y="1668462"/>
            <a:ext cx="3840480" cy="4648200"/>
            <a:chOff x="4428721" y="1668462"/>
            <a:chExt cx="3840480" cy="4648200"/>
          </a:xfrm>
        </p:grpSpPr>
        <p:sp>
          <p:nvSpPr>
            <p:cNvPr id="8" name="Rectangle 7"/>
            <p:cNvSpPr/>
            <p:nvPr/>
          </p:nvSpPr>
          <p:spPr bwMode="auto">
            <a:xfrm>
              <a:off x="4428721"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Images</a:t>
              </a:r>
              <a:endParaRPr lang="en-US" sz="2800" dirty="0">
                <a:latin typeface="+mj-lt"/>
              </a:endParaRPr>
            </a:p>
          </p:txBody>
        </p:sp>
        <p:grpSp>
          <p:nvGrpSpPr>
            <p:cNvPr id="15" name="Group 14"/>
            <p:cNvGrpSpPr/>
            <p:nvPr/>
          </p:nvGrpSpPr>
          <p:grpSpPr>
            <a:xfrm>
              <a:off x="4893405" y="2484878"/>
              <a:ext cx="2911112" cy="3526984"/>
              <a:chOff x="4962561" y="2484878"/>
              <a:chExt cx="2911112" cy="3526984"/>
            </a:xfrm>
          </p:grpSpPr>
          <p:grpSp>
            <p:nvGrpSpPr>
              <p:cNvPr id="5" name="Group 4"/>
              <p:cNvGrpSpPr/>
              <p:nvPr/>
            </p:nvGrpSpPr>
            <p:grpSpPr>
              <a:xfrm>
                <a:off x="4962561" y="2484878"/>
                <a:ext cx="2522622" cy="1409700"/>
                <a:chOff x="4962561" y="2484878"/>
                <a:chExt cx="2522622" cy="1409700"/>
              </a:xfrm>
            </p:grpSpPr>
            <p:grpSp>
              <p:nvGrpSpPr>
                <p:cNvPr id="849" name="Group 848"/>
                <p:cNvGrpSpPr/>
                <p:nvPr/>
              </p:nvGrpSpPr>
              <p:grpSpPr>
                <a:xfrm>
                  <a:off x="4962561" y="2484878"/>
                  <a:ext cx="2522622" cy="1409700"/>
                  <a:chOff x="3703637" y="1744662"/>
                  <a:chExt cx="5181600" cy="2895600"/>
                </a:xfrm>
              </p:grpSpPr>
              <p:sp>
                <p:nvSpPr>
                  <p:cNvPr id="859" name="Rectangle 858"/>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0" name="Right Bracket 859"/>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1" name="Left Bracket 860"/>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50" name="Straight Connector 849"/>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3" name="Straight Connector 852"/>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5151321" y="2732528"/>
                  <a:ext cx="364693" cy="914400"/>
                  <a:chOff x="5528956" y="2849562"/>
                  <a:chExt cx="729385" cy="1828800"/>
                </a:xfrm>
              </p:grpSpPr>
              <p:cxnSp>
                <p:nvCxnSpPr>
                  <p:cNvPr id="855" name="Straight Connector 854"/>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7" name="Straight Connector 856"/>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 name="Rounded Rectangle 16"/>
              <p:cNvSpPr/>
              <p:nvPr/>
            </p:nvSpPr>
            <p:spPr bwMode="auto">
              <a:xfrm>
                <a:off x="6305746" y="3373231"/>
                <a:ext cx="1567927" cy="2638631"/>
              </a:xfrm>
              <a:prstGeom prst="roundRect">
                <a:avLst/>
              </a:prstGeom>
              <a:ln w="38100">
                <a:solidFill>
                  <a:schemeClr val="lt1">
                    <a:shade val="95000"/>
                    <a:satMod val="150000"/>
                    <a:alpha val="70000"/>
                  </a:scheme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6419572" y="5099614"/>
                <a:ext cx="1340275" cy="683648"/>
                <a:chOff x="6413313" y="5079710"/>
                <a:chExt cx="1340275" cy="683648"/>
              </a:xfrm>
            </p:grpSpPr>
            <p:grpSp>
              <p:nvGrpSpPr>
                <p:cNvPr id="6" name="Group 5"/>
                <p:cNvGrpSpPr/>
                <p:nvPr/>
              </p:nvGrpSpPr>
              <p:grpSpPr>
                <a:xfrm>
                  <a:off x="6413313" y="5079710"/>
                  <a:ext cx="1340275" cy="683648"/>
                  <a:chOff x="8290275" y="-860394"/>
                  <a:chExt cx="1340275" cy="683648"/>
                </a:xfrm>
              </p:grpSpPr>
              <p:sp>
                <p:nvSpPr>
                  <p:cNvPr id="213" name="Left Bracket 21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Rectangle 21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15" name="Left Bracket 21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723" y="5220795"/>
                  <a:ext cx="1283865" cy="434607"/>
                </a:xfrm>
                <a:prstGeom prst="rect">
                  <a:avLst/>
                </a:prstGeom>
              </p:spPr>
            </p:pic>
          </p:grpSp>
          <p:grpSp>
            <p:nvGrpSpPr>
              <p:cNvPr id="222" name="Group 221"/>
              <p:cNvGrpSpPr/>
              <p:nvPr/>
            </p:nvGrpSpPr>
            <p:grpSpPr>
              <a:xfrm>
                <a:off x="6419572" y="4316903"/>
                <a:ext cx="1340275" cy="683648"/>
                <a:chOff x="8290275" y="-860394"/>
                <a:chExt cx="1340275" cy="683648"/>
              </a:xfrm>
            </p:grpSpPr>
            <p:sp>
              <p:nvSpPr>
                <p:cNvPr id="223" name="Left Bracket 22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4" name="Rectangle 22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5" name="Left Bracket 22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6419572" y="3580284"/>
                <a:ext cx="1340275" cy="683648"/>
                <a:chOff x="6953187" y="-841261"/>
                <a:chExt cx="1340275" cy="683648"/>
              </a:xfrm>
            </p:grpSpPr>
            <p:sp>
              <p:nvSpPr>
                <p:cNvPr id="227" name="Left Bracket 226"/>
                <p:cNvSpPr/>
                <p:nvPr/>
              </p:nvSpPr>
              <p:spPr>
                <a:xfrm>
                  <a:off x="695318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8" name="Rectangle 227"/>
                <p:cNvSpPr/>
                <p:nvPr/>
              </p:nvSpPr>
              <p:spPr bwMode="auto">
                <a:xfrm>
                  <a:off x="6997850" y="-801046"/>
                  <a:ext cx="1253567" cy="603219"/>
                </a:xfrm>
                <a:prstGeom prst="rect">
                  <a:avLst/>
                </a:prstGeom>
                <a:noFill/>
                <a:ln w="190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9" name="Left Bracket 228"/>
                <p:cNvSpPr/>
                <p:nvPr/>
              </p:nvSpPr>
              <p:spPr>
                <a:xfrm rot="10800000">
                  <a:off x="819317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20" name="Group 19"/>
          <p:cNvGrpSpPr/>
          <p:nvPr/>
        </p:nvGrpSpPr>
        <p:grpSpPr>
          <a:xfrm>
            <a:off x="8351837" y="1668462"/>
            <a:ext cx="3840480" cy="4648200"/>
            <a:chOff x="8559068" y="1693978"/>
            <a:chExt cx="3840480" cy="4648200"/>
          </a:xfrm>
        </p:grpSpPr>
        <p:sp>
          <p:nvSpPr>
            <p:cNvPr id="9" name="Rectangle 8"/>
            <p:cNvSpPr/>
            <p:nvPr/>
          </p:nvSpPr>
          <p:spPr bwMode="auto">
            <a:xfrm>
              <a:off x="8559068" y="1693978"/>
              <a:ext cx="3840480" cy="4648200"/>
            </a:xfrm>
            <a:prstGeom prst="rect">
              <a:avLst/>
            </a:prstGeom>
            <a:solidFill>
              <a:schemeClr val="accent2"/>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latin typeface="+mj-lt"/>
                </a:rPr>
                <a:t>Image Repository</a:t>
              </a:r>
              <a:endParaRPr lang="en-US" sz="2400" dirty="0">
                <a:latin typeface="+mj-lt"/>
              </a:endParaRPr>
            </a:p>
          </p:txBody>
        </p:sp>
        <p:grpSp>
          <p:nvGrpSpPr>
            <p:cNvPr id="14" name="Group 13"/>
            <p:cNvGrpSpPr/>
            <p:nvPr/>
          </p:nvGrpSpPr>
          <p:grpSpPr>
            <a:xfrm>
              <a:off x="8817938" y="2488103"/>
              <a:ext cx="3322740" cy="3680369"/>
              <a:chOff x="8646740" y="2488103"/>
              <a:chExt cx="3322740" cy="3680369"/>
            </a:xfrm>
          </p:grpSpPr>
          <p:pic>
            <p:nvPicPr>
              <p:cNvPr id="4" name="Picture 19"/>
              <p:cNvPicPr>
                <a:picLocks noChangeAspect="1"/>
              </p:cNvPicPr>
              <p:nvPr/>
            </p:nvPicPr>
            <p:blipFill>
              <a:blip r:embed="rId3">
                <a:duotone>
                  <a:schemeClr val="accent2">
                    <a:shade val="45000"/>
                    <a:satMod val="135000"/>
                  </a:schemeClr>
                  <a:prstClr val="white"/>
                </a:duotone>
              </a:blip>
              <a:stretch>
                <a:fillRect/>
              </a:stretch>
            </p:blipFill>
            <p:spPr>
              <a:xfrm>
                <a:off x="9195687" y="2488103"/>
                <a:ext cx="2773793" cy="3657600"/>
              </a:xfrm>
              <a:prstGeom prst="rect">
                <a:avLst/>
              </a:prstGeom>
            </p:spPr>
          </p:pic>
          <p:sp>
            <p:nvSpPr>
              <p:cNvPr id="832" name="Rounded Rectangle 831"/>
              <p:cNvSpPr/>
              <p:nvPr/>
            </p:nvSpPr>
            <p:spPr bwMode="auto">
              <a:xfrm>
                <a:off x="8646740" y="3270719"/>
                <a:ext cx="1954929" cy="2897753"/>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endParaRPr lang="en-US" sz="2000" b="1" dirty="0">
                  <a:solidFill>
                    <a:schemeClr val="accent2"/>
                  </a:solidFill>
                </a:endParaRPr>
              </a:p>
            </p:txBody>
          </p:sp>
          <p:pic>
            <p:nvPicPr>
              <p:cNvPr id="834" name="Picture 833"/>
              <p:cNvPicPr>
                <a:picLocks noChangeAspect="1"/>
              </p:cNvPicPr>
              <p:nvPr/>
            </p:nvPicPr>
            <p:blipFill>
              <a:blip r:embed="rId4"/>
              <a:stretch>
                <a:fillRect/>
              </a:stretch>
            </p:blipFill>
            <p:spPr>
              <a:xfrm>
                <a:off x="8914128" y="5199767"/>
                <a:ext cx="1418950" cy="816491"/>
              </a:xfrm>
              <a:prstGeom prst="rect">
                <a:avLst/>
              </a:prstGeom>
            </p:spPr>
          </p:pic>
          <p:pic>
            <p:nvPicPr>
              <p:cNvPr id="837" name="Picture 836"/>
              <p:cNvPicPr>
                <a:picLocks noChangeAspect="1"/>
              </p:cNvPicPr>
              <p:nvPr/>
            </p:nvPicPr>
            <p:blipFill>
              <a:blip r:embed="rId4"/>
              <a:stretch>
                <a:fillRect/>
              </a:stretch>
            </p:blipFill>
            <p:spPr>
              <a:xfrm>
                <a:off x="8928079" y="4344675"/>
                <a:ext cx="1418950" cy="816491"/>
              </a:xfrm>
              <a:prstGeom prst="rect">
                <a:avLst/>
              </a:prstGeom>
            </p:spPr>
          </p:pic>
          <p:pic>
            <p:nvPicPr>
              <p:cNvPr id="840" name="Picture 839"/>
              <p:cNvPicPr>
                <a:picLocks noChangeAspect="1"/>
              </p:cNvPicPr>
              <p:nvPr/>
            </p:nvPicPr>
            <p:blipFill>
              <a:blip r:embed="rId4"/>
              <a:stretch>
                <a:fillRect/>
              </a:stretch>
            </p:blipFill>
            <p:spPr>
              <a:xfrm>
                <a:off x="8928079" y="3500219"/>
                <a:ext cx="1418950" cy="816491"/>
              </a:xfrm>
              <a:prstGeom prst="rect">
                <a:avLst/>
              </a:prstGeom>
            </p:spPr>
          </p:pic>
        </p:grpSp>
      </p:grpSp>
      <p:grpSp>
        <p:nvGrpSpPr>
          <p:cNvPr id="18" name="Group 17"/>
          <p:cNvGrpSpPr/>
          <p:nvPr/>
        </p:nvGrpSpPr>
        <p:grpSpPr>
          <a:xfrm>
            <a:off x="244157" y="1668462"/>
            <a:ext cx="3840480" cy="4648200"/>
            <a:chOff x="298374" y="1668462"/>
            <a:chExt cx="3840480" cy="4648200"/>
          </a:xfrm>
        </p:grpSpPr>
        <p:sp>
          <p:nvSpPr>
            <p:cNvPr id="7" name="Rectangle 6"/>
            <p:cNvSpPr/>
            <p:nvPr/>
          </p:nvSpPr>
          <p:spPr bwMode="auto">
            <a:xfrm>
              <a:off x="298374"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Run-Time</a:t>
              </a:r>
              <a:endParaRPr lang="en-US" sz="2800" dirty="0">
                <a:latin typeface="+mj-lt"/>
              </a:endParaRPr>
            </a:p>
          </p:txBody>
        </p:sp>
        <p:grpSp>
          <p:nvGrpSpPr>
            <p:cNvPr id="16" name="Group 15"/>
            <p:cNvGrpSpPr/>
            <p:nvPr/>
          </p:nvGrpSpPr>
          <p:grpSpPr>
            <a:xfrm>
              <a:off x="957303" y="2354262"/>
              <a:ext cx="2522622" cy="3809402"/>
              <a:chOff x="827763" y="2354262"/>
              <a:chExt cx="2522622" cy="3809402"/>
            </a:xfrm>
          </p:grpSpPr>
          <p:sp>
            <p:nvSpPr>
              <p:cNvPr id="24" name="Rectangle 3"/>
              <p:cNvSpPr/>
              <p:nvPr/>
            </p:nvSpPr>
            <p:spPr>
              <a:xfrm>
                <a:off x="867600" y="2895040"/>
                <a:ext cx="2442947" cy="15166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3" y="2354262"/>
                <a:ext cx="2209142" cy="564133"/>
              </a:xfrm>
              <a:prstGeom prst="rect">
                <a:avLst/>
              </a:prstGeom>
              <a:ln>
                <a:noFill/>
              </a:ln>
            </p:spPr>
          </p:pic>
          <p:sp>
            <p:nvSpPr>
              <p:cNvPr id="21" name="Rectangle 29"/>
              <p:cNvSpPr/>
              <p:nvPr/>
            </p:nvSpPr>
            <p:spPr>
              <a:xfrm>
                <a:off x="867601" y="4335462"/>
                <a:ext cx="2442947" cy="135098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tIns="9144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862" name="Group 861"/>
              <p:cNvGrpSpPr/>
              <p:nvPr/>
            </p:nvGrpSpPr>
            <p:grpSpPr>
              <a:xfrm>
                <a:off x="827763" y="2862306"/>
                <a:ext cx="2522622" cy="1409700"/>
                <a:chOff x="4962561" y="2484878"/>
                <a:chExt cx="2522622" cy="1409700"/>
              </a:xfrm>
            </p:grpSpPr>
            <p:grpSp>
              <p:nvGrpSpPr>
                <p:cNvPr id="863" name="Group 862"/>
                <p:cNvGrpSpPr/>
                <p:nvPr/>
              </p:nvGrpSpPr>
              <p:grpSpPr>
                <a:xfrm>
                  <a:off x="4962561" y="2484878"/>
                  <a:ext cx="2522622" cy="1409700"/>
                  <a:chOff x="3703637" y="1744662"/>
                  <a:chExt cx="5181600" cy="2895600"/>
                </a:xfrm>
              </p:grpSpPr>
              <p:sp>
                <p:nvSpPr>
                  <p:cNvPr id="873" name="Rectangle 872"/>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74" name="Right Bracket 873"/>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5" name="Left Bracket 874"/>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64" name="Straight Connector 863"/>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7" name="Straight Connector 866"/>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68" name="Group 867"/>
                <p:cNvGrpSpPr/>
                <p:nvPr/>
              </p:nvGrpSpPr>
              <p:grpSpPr>
                <a:xfrm>
                  <a:off x="5151321" y="2732528"/>
                  <a:ext cx="364693" cy="914400"/>
                  <a:chOff x="5528956" y="2849562"/>
                  <a:chExt cx="729385" cy="1828800"/>
                </a:xfrm>
              </p:grpSpPr>
              <p:cxnSp>
                <p:nvCxnSpPr>
                  <p:cNvPr id="869" name="Straight Connector 868"/>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1" name="Straight Connector 870"/>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2" name="Straight Connector 871"/>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76" name="Group 875"/>
              <p:cNvGrpSpPr/>
              <p:nvPr/>
            </p:nvGrpSpPr>
            <p:grpSpPr>
              <a:xfrm>
                <a:off x="827763" y="4753964"/>
                <a:ext cx="2522622" cy="1409700"/>
                <a:chOff x="4962561" y="2484878"/>
                <a:chExt cx="2522622" cy="1409700"/>
              </a:xfrm>
            </p:grpSpPr>
            <p:grpSp>
              <p:nvGrpSpPr>
                <p:cNvPr id="877" name="Group 876"/>
                <p:cNvGrpSpPr/>
                <p:nvPr/>
              </p:nvGrpSpPr>
              <p:grpSpPr>
                <a:xfrm>
                  <a:off x="4962561" y="2484878"/>
                  <a:ext cx="2522622" cy="1409700"/>
                  <a:chOff x="3703637" y="1744662"/>
                  <a:chExt cx="5181600" cy="2895600"/>
                </a:xfrm>
              </p:grpSpPr>
              <p:sp>
                <p:nvSpPr>
                  <p:cNvPr id="887" name="Rectangle 886"/>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8" name="Right Bracket 887"/>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9" name="Left Bracket 888"/>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78" name="Straight Connector 877"/>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9" name="Straight Connector 878"/>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1" name="Straight Connector 880"/>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2" name="Group 881"/>
                <p:cNvGrpSpPr/>
                <p:nvPr/>
              </p:nvGrpSpPr>
              <p:grpSpPr>
                <a:xfrm>
                  <a:off x="5151321" y="2732528"/>
                  <a:ext cx="364693" cy="914400"/>
                  <a:chOff x="5528956" y="2849562"/>
                  <a:chExt cx="729385" cy="1828800"/>
                </a:xfrm>
              </p:grpSpPr>
              <p:cxnSp>
                <p:nvCxnSpPr>
                  <p:cNvPr id="883" name="Straight Connector 882"/>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4" name="Straight Connector 883"/>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5" name="Straight Connector 884"/>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400346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437" y="601662"/>
            <a:ext cx="10058399" cy="1828800"/>
          </a:xfrm>
        </p:spPr>
        <p:txBody>
          <a:bodyPr/>
          <a:lstStyle/>
          <a:p>
            <a:r>
              <a:rPr lang="en-US" sz="8800" i="1" dirty="0" smtClean="0"/>
              <a:t>Demo</a:t>
            </a:r>
            <a:endParaRPr lang="en-US" sz="8800" i="1" dirty="0"/>
          </a:p>
        </p:txBody>
      </p:sp>
      <p:pic>
        <p:nvPicPr>
          <p:cNvPr id="601" name="Picture 600"/>
          <p:cNvPicPr>
            <a:picLocks noChangeAspect="1"/>
          </p:cNvPicPr>
          <p:nvPr/>
        </p:nvPicPr>
        <p:blipFill>
          <a:blip r:embed="rId3"/>
          <a:stretch>
            <a:fillRect/>
          </a:stretch>
        </p:blipFill>
        <p:spPr>
          <a:xfrm>
            <a:off x="4604713" y="2934598"/>
            <a:ext cx="3101303" cy="4067864"/>
          </a:xfrm>
          <a:prstGeom prst="rect">
            <a:avLst/>
          </a:prstGeom>
        </p:spPr>
      </p:pic>
      <p:pic>
        <p:nvPicPr>
          <p:cNvPr id="1199" name="Picture 1198"/>
          <p:cNvPicPr>
            <a:picLocks noChangeAspect="1"/>
          </p:cNvPicPr>
          <p:nvPr/>
        </p:nvPicPr>
        <p:blipFill rotWithShape="1">
          <a:blip r:embed="rId3"/>
          <a:srcRect l="14924"/>
          <a:stretch/>
        </p:blipFill>
        <p:spPr>
          <a:xfrm>
            <a:off x="163496" y="2932595"/>
            <a:ext cx="2625820" cy="4069867"/>
          </a:xfrm>
          <a:prstGeom prst="rect">
            <a:avLst/>
          </a:prstGeom>
        </p:spPr>
      </p:pic>
      <p:pic>
        <p:nvPicPr>
          <p:cNvPr id="1200" name="Picture 1199"/>
          <p:cNvPicPr>
            <a:picLocks noChangeAspect="1"/>
          </p:cNvPicPr>
          <p:nvPr/>
        </p:nvPicPr>
        <p:blipFill rotWithShape="1">
          <a:blip r:embed="rId3"/>
          <a:srcRect l="14147" r="2041"/>
          <a:stretch/>
        </p:blipFill>
        <p:spPr>
          <a:xfrm>
            <a:off x="9494837" y="2936586"/>
            <a:ext cx="2598602" cy="4065876"/>
          </a:xfrm>
          <a:prstGeom prst="rect">
            <a:avLst/>
          </a:prstGeom>
        </p:spPr>
      </p:pic>
      <p:pic>
        <p:nvPicPr>
          <p:cNvPr id="1201" name="Picture 1200"/>
          <p:cNvPicPr>
            <a:picLocks noChangeAspect="1"/>
          </p:cNvPicPr>
          <p:nvPr/>
        </p:nvPicPr>
        <p:blipFill rotWithShape="1">
          <a:blip r:embed="rId3"/>
          <a:srcRect r="42815"/>
          <a:stretch/>
        </p:blipFill>
        <p:spPr>
          <a:xfrm>
            <a:off x="2789316" y="2932595"/>
            <a:ext cx="1815397" cy="4069867"/>
          </a:xfrm>
          <a:prstGeom prst="rect">
            <a:avLst/>
          </a:prstGeom>
        </p:spPr>
      </p:pic>
      <p:pic>
        <p:nvPicPr>
          <p:cNvPr id="8" name="Picture 7"/>
          <p:cNvPicPr>
            <a:picLocks noChangeAspect="1"/>
          </p:cNvPicPr>
          <p:nvPr/>
        </p:nvPicPr>
        <p:blipFill rotWithShape="1">
          <a:blip r:embed="rId3"/>
          <a:srcRect r="42815"/>
          <a:stretch/>
        </p:blipFill>
        <p:spPr>
          <a:xfrm>
            <a:off x="7692728" y="2937402"/>
            <a:ext cx="1815397" cy="4065060"/>
          </a:xfrm>
          <a:prstGeom prst="rect">
            <a:avLst/>
          </a:prstGeom>
        </p:spPr>
      </p:pic>
    </p:spTree>
    <p:extLst>
      <p:ext uri="{BB962C8B-B14F-4D97-AF65-F5344CB8AC3E}">
        <p14:creationId xmlns:p14="http://schemas.microsoft.com/office/powerpoint/2010/main" val="16143089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Offer</a:t>
            </a:r>
            <a:endParaRPr lang="en-US" dirty="0"/>
          </a:p>
        </p:txBody>
      </p:sp>
      <p:sp>
        <p:nvSpPr>
          <p:cNvPr id="4" name="Rectangle 3"/>
          <p:cNvSpPr/>
          <p:nvPr/>
        </p:nvSpPr>
        <p:spPr bwMode="auto">
          <a:xfrm>
            <a:off x="736473"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Fast Iteration</a:t>
            </a:r>
            <a:endParaRPr lang="en-US" dirty="0">
              <a:solidFill>
                <a:schemeClr val="tx1"/>
              </a:solidFill>
            </a:endParaRPr>
          </a:p>
        </p:txBody>
      </p:sp>
      <p:sp>
        <p:nvSpPr>
          <p:cNvPr id="6" name="Rectangle 5"/>
          <p:cNvSpPr/>
          <p:nvPr/>
        </p:nvSpPr>
        <p:spPr bwMode="auto">
          <a:xfrm>
            <a:off x="5305021"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Resource Controls</a:t>
            </a:r>
            <a:endParaRPr lang="en-US" dirty="0">
              <a:solidFill>
                <a:schemeClr val="tx1"/>
              </a:solidFill>
            </a:endParaRPr>
          </a:p>
        </p:txBody>
      </p:sp>
      <p:sp>
        <p:nvSpPr>
          <p:cNvPr id="7" name="Rectangle 6"/>
          <p:cNvSpPr/>
          <p:nvPr/>
        </p:nvSpPr>
        <p:spPr bwMode="auto">
          <a:xfrm>
            <a:off x="9873569"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Rapid Deployment</a:t>
            </a:r>
            <a:endParaRPr lang="en-US" dirty="0">
              <a:solidFill>
                <a:schemeClr val="tx1"/>
              </a:solidFill>
            </a:endParaRPr>
          </a:p>
        </p:txBody>
      </p:sp>
      <p:sp>
        <p:nvSpPr>
          <p:cNvPr id="8" name="Rectangle 7"/>
          <p:cNvSpPr/>
          <p:nvPr/>
        </p:nvSpPr>
        <p:spPr bwMode="auto">
          <a:xfrm>
            <a:off x="3020747"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Defined State Separation</a:t>
            </a:r>
            <a:endParaRPr lang="en-US" dirty="0">
              <a:solidFill>
                <a:schemeClr val="tx1"/>
              </a:solidFill>
            </a:endParaRPr>
          </a:p>
        </p:txBody>
      </p:sp>
      <p:sp>
        <p:nvSpPr>
          <p:cNvPr id="9" name="Rectangle 8"/>
          <p:cNvSpPr/>
          <p:nvPr/>
        </p:nvSpPr>
        <p:spPr bwMode="auto">
          <a:xfrm>
            <a:off x="7589295"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Immutability</a:t>
            </a:r>
            <a:endParaRPr lang="en-US" dirty="0">
              <a:solidFill>
                <a:schemeClr val="tx1"/>
              </a:solidFill>
            </a:endParaRPr>
          </a:p>
        </p:txBody>
      </p:sp>
    </p:spTree>
    <p:extLst>
      <p:ext uri="{BB962C8B-B14F-4D97-AF65-F5344CB8AC3E}">
        <p14:creationId xmlns:p14="http://schemas.microsoft.com/office/powerpoint/2010/main" val="195109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Them Ideal For</a:t>
            </a:r>
            <a:endParaRPr lang="en-US" dirty="0"/>
          </a:p>
        </p:txBody>
      </p:sp>
      <p:grpSp>
        <p:nvGrpSpPr>
          <p:cNvPr id="7" name="Group 6"/>
          <p:cNvGrpSpPr/>
          <p:nvPr/>
        </p:nvGrpSpPr>
        <p:grpSpPr>
          <a:xfrm>
            <a:off x="736473" y="1668462"/>
            <a:ext cx="1828800" cy="1828800"/>
            <a:chOff x="2103523" y="4870764"/>
            <a:chExt cx="1828800" cy="1828800"/>
          </a:xfrm>
        </p:grpSpPr>
        <p:sp>
          <p:nvSpPr>
            <p:cNvPr id="29" name="Rectangle 28"/>
            <p:cNvSpPr/>
            <p:nvPr/>
          </p:nvSpPr>
          <p:spPr bwMode="auto">
            <a:xfrm>
              <a:off x="2103523"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no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smtClean="0">
                    <a:ln w="0"/>
                    <a:solidFill>
                      <a:schemeClr val="accent2"/>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306155" y="1668462"/>
            <a:ext cx="1828800" cy="1828800"/>
            <a:chOff x="4922837" y="4870764"/>
            <a:chExt cx="1828800" cy="1828800"/>
          </a:xfrm>
        </p:grpSpPr>
        <p:sp>
          <p:nvSpPr>
            <p:cNvPr id="31" name="Rectangle 30"/>
            <p:cNvSpPr/>
            <p:nvPr/>
          </p:nvSpPr>
          <p:spPr bwMode="auto">
            <a:xfrm>
              <a:off x="4922837"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875837" y="1668462"/>
            <a:ext cx="1828800" cy="1828800"/>
            <a:chOff x="7165848" y="4895023"/>
            <a:chExt cx="1828800" cy="1828800"/>
          </a:xfrm>
        </p:grpSpPr>
        <p:sp>
          <p:nvSpPr>
            <p:cNvPr id="33" name="Rectangle 32"/>
            <p:cNvSpPr/>
            <p:nvPr/>
          </p:nvSpPr>
          <p:spPr bwMode="auto">
            <a:xfrm>
              <a:off x="7165848" y="4895023"/>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Web</a:t>
              </a:r>
            </a:p>
          </p:txBody>
        </p:sp>
        <p:grpSp>
          <p:nvGrpSpPr>
            <p:cNvPr id="2" name="Group 1"/>
            <p:cNvGrpSpPr/>
            <p:nvPr/>
          </p:nvGrpSpPr>
          <p:grpSpPr>
            <a:xfrm>
              <a:off x="7577364" y="5021262"/>
              <a:ext cx="1005769" cy="920831"/>
              <a:chOff x="7589837" y="5094544"/>
              <a:chExt cx="1005769" cy="920831"/>
            </a:xfrm>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2"/>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grpSp>
        <p:nvGrpSpPr>
          <p:cNvPr id="15" name="Group 14"/>
          <p:cNvGrpSpPr/>
          <p:nvPr/>
        </p:nvGrpSpPr>
        <p:grpSpPr>
          <a:xfrm>
            <a:off x="7589837" y="4411662"/>
            <a:ext cx="1828800" cy="1828800"/>
            <a:chOff x="7666037" y="3954462"/>
            <a:chExt cx="1828800" cy="1828800"/>
          </a:xfrm>
        </p:grpSpPr>
        <p:sp>
          <p:nvSpPr>
            <p:cNvPr id="64" name="Rectangle 63"/>
            <p:cNvSpPr/>
            <p:nvPr/>
          </p:nvSpPr>
          <p:spPr bwMode="auto">
            <a:xfrm>
              <a:off x="76660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Tasks</a:t>
              </a:r>
              <a:endParaRPr lang="en-US" dirty="0"/>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3017837" y="4411662"/>
            <a:ext cx="1828800" cy="1828800"/>
            <a:chOff x="3017837" y="3954462"/>
            <a:chExt cx="1828800" cy="1828800"/>
          </a:xfrm>
        </p:grpSpPr>
        <p:sp>
          <p:nvSpPr>
            <p:cNvPr id="48" name="Rectangle 47"/>
            <p:cNvSpPr/>
            <p:nvPr/>
          </p:nvSpPr>
          <p:spPr bwMode="auto">
            <a:xfrm>
              <a:off x="30178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Scale Out</a:t>
              </a:r>
              <a:endParaRPr lang="en-US" dirty="0"/>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1280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12DBCE19-2481-4EE3-B293-DD92042CB300}"/>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Mathew John; Taylor Brown</External_x0020_Speaker>
    <Session_x0020_Code xmlns="12a172fe-0250-434a-85cf-03b10810c5e5"> 2-704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elements/1.1/"/>
    <ds:schemaRef ds:uri="12a172fe-0250-434a-85cf-03b10810c5e5"/>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Build_2015_Template</Template>
  <TotalTime>19189</TotalTime>
  <Words>787</Words>
  <Application>Microsoft Office PowerPoint</Application>
  <PresentationFormat>Custom</PresentationFormat>
  <Paragraphs>199</Paragraphs>
  <Slides>20</Slides>
  <Notes>8</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20</vt:i4>
      </vt:variant>
    </vt:vector>
  </HeadingPairs>
  <TitlesOfParts>
    <vt:vector size="36" baseType="lpstr">
      <vt:lpstr>MS PGothic</vt:lpstr>
      <vt:lpstr>MS PGothic</vt:lpstr>
      <vt:lpstr>Arial</vt:lpstr>
      <vt:lpstr>Avenir LT Pro 45 Book</vt:lpstr>
      <vt:lpstr>Cambria Math</vt:lpstr>
      <vt:lpstr>Century Gothic</vt:lpstr>
      <vt:lpstr>Consolas</vt:lpstr>
      <vt:lpstr>Segoe</vt:lpstr>
      <vt:lpstr>Segoe UI</vt:lpstr>
      <vt:lpstr>Segoe UI Light</vt:lpstr>
      <vt:lpstr>Wingdings 3</vt:lpstr>
      <vt:lpstr>5-30629_Build_Template_WHITE</vt:lpstr>
      <vt:lpstr>5-30629_Build_Template_DARK BLUE</vt:lpstr>
      <vt:lpstr>1_5-30629_Build_Template_WHITE</vt:lpstr>
      <vt:lpstr>1_5-30629_Build_Template_DARK BLUE</vt:lpstr>
      <vt:lpstr>Ion</vt:lpstr>
      <vt:lpstr>PowerPoint Presentation</vt:lpstr>
      <vt:lpstr>Windows Server Containers:       What, Why, and How</vt:lpstr>
      <vt:lpstr>Here we go….</vt:lpstr>
      <vt:lpstr>Datacenter inflection points</vt:lpstr>
      <vt:lpstr>Why are people doing this?</vt:lpstr>
      <vt:lpstr>Container Ecosystem</vt:lpstr>
      <vt:lpstr>Demo</vt:lpstr>
      <vt:lpstr>Containers Offer</vt:lpstr>
      <vt:lpstr>Making Them Ideal For</vt:lpstr>
      <vt:lpstr>Digression: Docker Host platform evolution</vt:lpstr>
      <vt:lpstr>Container Operating System Environments</vt:lpstr>
      <vt:lpstr>Microsoft’s Container Run-Times</vt:lpstr>
      <vt:lpstr>Modern App Development, Flexible Isolation</vt:lpstr>
      <vt:lpstr>Deploying Containers</vt:lpstr>
      <vt:lpstr>Deploying Containers</vt:lpstr>
      <vt:lpstr>PowerPoint Presentation</vt:lpstr>
      <vt:lpstr>PowerPoint Presentation</vt:lpstr>
      <vt:lpstr>In conclusion</vt:lpstr>
      <vt:lpstr>What’s Next?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Containers: What, Why, and How</dc:title>
  <dc:subject>Build 2015</dc:subject>
  <dc:creator>Seth Brickman</dc:creator>
  <cp:keywords>Build 2015</cp:keywords>
  <dc:description>Template: Mitchell Derrey, Silver Fox Productions
Formatting: 
Audience Type:</dc:description>
  <cp:lastModifiedBy>Ralph Squillace</cp:lastModifiedBy>
  <cp:revision>205</cp:revision>
  <dcterms:created xsi:type="dcterms:W3CDTF">2015-03-02T15:58:31Z</dcterms:created>
  <dcterms:modified xsi:type="dcterms:W3CDTF">2015-05-12T04:53:12Z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