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67" r:id="rId6"/>
    <p:sldId id="268" r:id="rId7"/>
    <p:sldId id="259" r:id="rId8"/>
    <p:sldId id="273" r:id="rId9"/>
    <p:sldId id="269" r:id="rId10"/>
    <p:sldId id="275" r:id="rId11"/>
    <p:sldId id="260" r:id="rId12"/>
    <p:sldId id="276" r:id="rId13"/>
    <p:sldId id="277" r:id="rId14"/>
    <p:sldId id="278" r:id="rId15"/>
    <p:sldId id="279" r:id="rId16"/>
    <p:sldId id="284" r:id="rId17"/>
    <p:sldId id="285" r:id="rId18"/>
    <p:sldId id="286" r:id="rId19"/>
    <p:sldId id="287" r:id="rId20"/>
    <p:sldId id="288" r:id="rId21"/>
    <p:sldId id="280" r:id="rId22"/>
    <p:sldId id="289" r:id="rId23"/>
    <p:sldId id="270" r:id="rId24"/>
    <p:sldId id="264" r:id="rId25"/>
    <p:sldId id="265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BC3675-9629-41E7-8971-A2C06176DF3A}">
          <p14:sldIdLst>
            <p14:sldId id="256"/>
            <p14:sldId id="257"/>
            <p14:sldId id="258"/>
            <p14:sldId id="267"/>
            <p14:sldId id="268"/>
            <p14:sldId id="259"/>
            <p14:sldId id="273"/>
            <p14:sldId id="269"/>
            <p14:sldId id="275"/>
            <p14:sldId id="260"/>
            <p14:sldId id="276"/>
            <p14:sldId id="277"/>
            <p14:sldId id="278"/>
            <p14:sldId id="279"/>
            <p14:sldId id="284"/>
            <p14:sldId id="285"/>
            <p14:sldId id="286"/>
            <p14:sldId id="287"/>
            <p14:sldId id="288"/>
            <p14:sldId id="280"/>
            <p14:sldId id="289"/>
            <p14:sldId id="270"/>
            <p14:sldId id="264"/>
          </p14:sldIdLst>
        </p14:section>
        <p14:section name="Mesos Demo" id="{044D6969-96BD-4FDA-846A-92EC402F260E}">
          <p14:sldIdLst>
            <p14:sldId id="265"/>
            <p14:sldId id="281"/>
            <p14:sldId id="282"/>
            <p14:sldId id="283"/>
          </p14:sldIdLst>
        </p14:section>
        <p14:section name="Untitled Section" id="{AAD43072-7713-446C-BFC5-968D9EFFC01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9" d="100"/>
          <a:sy n="10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Choose an image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Either we can install </a:t>
          </a:r>
          <a:r>
            <a:rPr lang="en-US" dirty="0" err="1" smtClean="0"/>
            <a:t>docker</a:t>
          </a:r>
          <a:r>
            <a:rPr lang="en-US" dirty="0" smtClean="0"/>
            <a:t>, or you can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Use your VM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Make customers happy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en-US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445340"/>
          <a:ext cx="4395788" cy="75375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Make customers happy</a:t>
          </a:r>
          <a:endParaRPr lang="en-US" sz="1700" kern="1200" dirty="0"/>
        </a:p>
      </dsp:txBody>
      <dsp:txXfrm>
        <a:off x="0" y="3445340"/>
        <a:ext cx="4395788" cy="753756"/>
      </dsp:txXfrm>
    </dsp:sp>
    <dsp:sp modelId="{C830B7C4-5210-41AC-A88B-BECF7607C1E5}">
      <dsp:nvSpPr>
        <dsp:cNvPr id="0" name=""/>
        <dsp:cNvSpPr/>
      </dsp:nvSpPr>
      <dsp:spPr>
        <a:xfrm rot="10800000">
          <a:off x="0" y="2297369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 your VM</a:t>
          </a:r>
          <a:endParaRPr lang="en-US" sz="1700" kern="1200" dirty="0"/>
        </a:p>
      </dsp:txBody>
      <dsp:txXfrm rot="10800000">
        <a:off x="0" y="2297369"/>
        <a:ext cx="4395788" cy="753263"/>
      </dsp:txXfrm>
    </dsp:sp>
    <dsp:sp modelId="{D5473CBC-EEC3-408A-B4A6-07882F253A8B}">
      <dsp:nvSpPr>
        <dsp:cNvPr id="0" name=""/>
        <dsp:cNvSpPr/>
      </dsp:nvSpPr>
      <dsp:spPr>
        <a:xfrm rot="10800000">
          <a:off x="0" y="114939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Either we can install </a:t>
          </a:r>
          <a:r>
            <a:rPr lang="en-US" sz="1700" kern="1200" dirty="0" err="1" smtClean="0"/>
            <a:t>docker</a:t>
          </a:r>
          <a:r>
            <a:rPr lang="en-US" sz="1700" kern="1200" dirty="0" smtClean="0"/>
            <a:t>, or you can</a:t>
          </a:r>
          <a:endParaRPr lang="en-US" sz="1700" kern="1200" dirty="0"/>
        </a:p>
      </dsp:txBody>
      <dsp:txXfrm rot="10800000">
        <a:off x="0" y="1149398"/>
        <a:ext cx="4395788" cy="753263"/>
      </dsp:txXfrm>
    </dsp:sp>
    <dsp:sp modelId="{32FA43B7-34B4-4881-9A79-E3EDEC9D4CBF}">
      <dsp:nvSpPr>
        <dsp:cNvPr id="0" name=""/>
        <dsp:cNvSpPr/>
      </dsp:nvSpPr>
      <dsp:spPr>
        <a:xfrm rot="10800000">
          <a:off x="0" y="142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Choose an image</a:t>
          </a:r>
          <a:endParaRPr lang="en-US" sz="1700" kern="1200" dirty="0"/>
        </a:p>
      </dsp:txBody>
      <dsp:txXfrm rot="10800000">
        <a:off x="0" y="1428"/>
        <a:ext cx="4395788" cy="75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6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and Clusters in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Ralph Squillace ralph.squillace@Microsoft.com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on 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 Best Practice deployment</a:t>
            </a:r>
          </a:p>
          <a:p>
            <a:r>
              <a:rPr lang="en-US" dirty="0" smtClean="0"/>
              <a:t>Complete selection of images</a:t>
            </a:r>
          </a:p>
          <a:p>
            <a:r>
              <a:rPr lang="en-US" dirty="0" smtClean="0"/>
              <a:t>Portal deployment for ease of use</a:t>
            </a:r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83646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err="1" smtClean="0"/>
              <a:t>Microservices</a:t>
            </a:r>
            <a:r>
              <a:rPr lang="en-US" dirty="0" smtClean="0"/>
              <a:t> mean?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Tons and tons of apps….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5101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tons and tons of containers….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9223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tons and tons of VMs….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33454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tons of operating systems….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374672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a bunch of physical computers….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63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You’re going to need a bigger boat.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 feel a bit like this?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6" name="ShockwaveFlash1" r:id="rId2" imgW="8229600" imgH="4572000"/>
        </mc:Choice>
        <mc:Fallback>
          <p:control name="ShockwaveFlash1" r:id="rId2" imgW="8229600" imgH="457200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0200" y="1447800"/>
                  <a:ext cx="8229600" cy="4572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612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not BizTalk.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Orchestration: package management for: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VMs and data center infrastructure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1591" y="300073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1591" y="3364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03715" y="4460410"/>
            <a:ext cx="2393390" cy="1849437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7883571" y="1853249"/>
            <a:ext cx="2393390" cy="1849437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4756396" y="4460410"/>
            <a:ext cx="2393390" cy="1849437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7867707" y="4460410"/>
            <a:ext cx="2393390" cy="1849437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8276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03715" y="4460410"/>
            <a:ext cx="2393390" cy="1849437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7883571" y="1853249"/>
            <a:ext cx="2393390" cy="1849437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4756396" y="4460410"/>
            <a:ext cx="2393390" cy="1849437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7867707" y="4460410"/>
            <a:ext cx="2393390" cy="1849437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82" y="1691389"/>
            <a:ext cx="1592774" cy="159277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197104" y="2712651"/>
            <a:ext cx="2473908" cy="89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Docker Client</a:t>
            </a:r>
            <a:endParaRPr lang="en-US" sz="1633" dirty="0"/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6671012" y="3158167"/>
            <a:ext cx="1262918" cy="23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6671012" y="3158168"/>
            <a:ext cx="1611114" cy="1524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3" idx="3"/>
          </p:cNvCxnSpPr>
          <p:nvPr/>
        </p:nvCxnSpPr>
        <p:spPr>
          <a:xfrm>
            <a:off x="5434059" y="3603683"/>
            <a:ext cx="519032" cy="96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6" idx="3"/>
          </p:cNvCxnSpPr>
          <p:nvPr/>
        </p:nvCxnSpPr>
        <p:spPr>
          <a:xfrm flipH="1">
            <a:off x="3000410" y="3603683"/>
            <a:ext cx="2433649" cy="96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</p:cNvCxnSpPr>
          <p:nvPr/>
        </p:nvCxnSpPr>
        <p:spPr>
          <a:xfrm>
            <a:off x="3764257" y="2487776"/>
            <a:ext cx="432848" cy="224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2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5240" y="5342261"/>
            <a:ext cx="1551734" cy="1210293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6440249" y="1286588"/>
            <a:ext cx="1180831" cy="970135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6337549" y="3939668"/>
            <a:ext cx="1380856" cy="1080550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6337549" y="2559477"/>
            <a:ext cx="1362188" cy="1058148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82" y="1691389"/>
            <a:ext cx="1592774" cy="159277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008281" y="3776825"/>
            <a:ext cx="2473908" cy="89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Docker Client</a:t>
            </a:r>
            <a:endParaRPr lang="en-US" sz="1633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 flipV="1">
            <a:off x="4482189" y="3088551"/>
            <a:ext cx="1859586" cy="113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3" idx="2"/>
          </p:cNvCxnSpPr>
          <p:nvPr/>
        </p:nvCxnSpPr>
        <p:spPr>
          <a:xfrm>
            <a:off x="4482189" y="4222341"/>
            <a:ext cx="1859643" cy="25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4" idx="2"/>
          </p:cNvCxnSpPr>
          <p:nvPr/>
        </p:nvCxnSpPr>
        <p:spPr>
          <a:xfrm flipV="1">
            <a:off x="4482189" y="1771656"/>
            <a:ext cx="1961724" cy="2450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6" idx="3"/>
          </p:cNvCxnSpPr>
          <p:nvPr/>
        </p:nvCxnSpPr>
        <p:spPr>
          <a:xfrm>
            <a:off x="4482189" y="4222342"/>
            <a:ext cx="2668918" cy="1189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7" idx="0"/>
          </p:cNvCxnSpPr>
          <p:nvPr/>
        </p:nvCxnSpPr>
        <p:spPr>
          <a:xfrm>
            <a:off x="2967870" y="3284163"/>
            <a:ext cx="277366" cy="492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82" y="2363497"/>
            <a:ext cx="2004596" cy="133606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4" idx="1"/>
            <a:endCxn id="13" idx="3"/>
          </p:cNvCxnSpPr>
          <p:nvPr/>
        </p:nvCxnSpPr>
        <p:spPr>
          <a:xfrm flipH="1">
            <a:off x="7699737" y="3031528"/>
            <a:ext cx="568945" cy="48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12264" y="3929874"/>
            <a:ext cx="191743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Your own cloud</a:t>
            </a:r>
            <a:endParaRPr lang="en-US" sz="1633" dirty="0"/>
          </a:p>
        </p:txBody>
      </p:sp>
    </p:spTree>
    <p:extLst>
      <p:ext uri="{BB962C8B-B14F-4D97-AF65-F5344CB8AC3E}">
        <p14:creationId xmlns:p14="http://schemas.microsoft.com/office/powerpoint/2010/main" val="286684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</a:t>
            </a:r>
            <a:r>
              <a:rPr lang="en-US" i="1" dirty="0" smtClean="0"/>
              <a:t>machines</a:t>
            </a:r>
            <a:r>
              <a:rPr lang="en-US" dirty="0" smtClean="0"/>
              <a:t>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5240" y="5342261"/>
            <a:ext cx="1551734" cy="1210293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6440249" y="1286588"/>
            <a:ext cx="1180831" cy="970135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6337549" y="3939668"/>
            <a:ext cx="1380856" cy="1080550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6337549" y="2559477"/>
            <a:ext cx="1362188" cy="1058148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82" y="1691389"/>
            <a:ext cx="1592774" cy="159277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008281" y="3776825"/>
            <a:ext cx="2473908" cy="89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Docker Client</a:t>
            </a:r>
            <a:endParaRPr lang="en-US" sz="1633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 flipV="1">
            <a:off x="4482189" y="3088551"/>
            <a:ext cx="1859586" cy="113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3" idx="2"/>
          </p:cNvCxnSpPr>
          <p:nvPr/>
        </p:nvCxnSpPr>
        <p:spPr>
          <a:xfrm>
            <a:off x="4482189" y="4222341"/>
            <a:ext cx="1859643" cy="25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4" idx="2"/>
          </p:cNvCxnSpPr>
          <p:nvPr/>
        </p:nvCxnSpPr>
        <p:spPr>
          <a:xfrm flipV="1">
            <a:off x="4482189" y="1771656"/>
            <a:ext cx="1961724" cy="2450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6" idx="3"/>
          </p:cNvCxnSpPr>
          <p:nvPr/>
        </p:nvCxnSpPr>
        <p:spPr>
          <a:xfrm>
            <a:off x="4482189" y="4222342"/>
            <a:ext cx="2668918" cy="1189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7" idx="0"/>
          </p:cNvCxnSpPr>
          <p:nvPr/>
        </p:nvCxnSpPr>
        <p:spPr>
          <a:xfrm>
            <a:off x="2967870" y="3284163"/>
            <a:ext cx="277366" cy="492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82" y="2363497"/>
            <a:ext cx="2004596" cy="133606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4" idx="1"/>
            <a:endCxn id="13" idx="3"/>
          </p:cNvCxnSpPr>
          <p:nvPr/>
        </p:nvCxnSpPr>
        <p:spPr>
          <a:xfrm flipH="1">
            <a:off x="7699737" y="3031528"/>
            <a:ext cx="568945" cy="48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12264" y="3929874"/>
            <a:ext cx="191743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Your own cloud</a:t>
            </a:r>
            <a:endParaRPr lang="en-US" sz="1633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86" y="5342261"/>
            <a:ext cx="1526275" cy="11471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27" y="5608674"/>
            <a:ext cx="1526275" cy="11471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39" y="5117303"/>
            <a:ext cx="1526275" cy="1147137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7" idx="2"/>
            <a:endCxn id="15" idx="0"/>
          </p:cNvCxnSpPr>
          <p:nvPr/>
        </p:nvCxnSpPr>
        <p:spPr>
          <a:xfrm flipH="1">
            <a:off x="2653225" y="4667858"/>
            <a:ext cx="592011" cy="674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26" idx="0"/>
          </p:cNvCxnSpPr>
          <p:nvPr/>
        </p:nvCxnSpPr>
        <p:spPr>
          <a:xfrm>
            <a:off x="3245236" y="4667857"/>
            <a:ext cx="373529" cy="940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8" idx="0"/>
          </p:cNvCxnSpPr>
          <p:nvPr/>
        </p:nvCxnSpPr>
        <p:spPr>
          <a:xfrm>
            <a:off x="3245236" y="4667858"/>
            <a:ext cx="1894741" cy="449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9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I’m kidding?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81" y="1513278"/>
            <a:ext cx="7892575" cy="4329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5097" y="6228253"/>
            <a:ext cx="866019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https://www.kickstarter.com/projects/1598272670/chip-the-worlds-first-9-computer</a:t>
            </a:r>
            <a:endParaRPr lang="en-US" sz="1633" dirty="0"/>
          </a:p>
        </p:txBody>
      </p:sp>
    </p:spTree>
    <p:extLst>
      <p:ext uri="{BB962C8B-B14F-4D97-AF65-F5344CB8AC3E}">
        <p14:creationId xmlns:p14="http://schemas.microsoft.com/office/powerpoint/2010/main" val="158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minutes on the history of Virtualization. OK, three.</a:t>
            </a:r>
          </a:p>
          <a:p>
            <a:r>
              <a:rPr lang="en-US" dirty="0" smtClean="0"/>
              <a:t>Why Docker Rocks</a:t>
            </a:r>
          </a:p>
          <a:p>
            <a:r>
              <a:rPr lang="en-US" dirty="0" smtClean="0"/>
              <a:t>Docker on Azure</a:t>
            </a:r>
          </a:p>
          <a:p>
            <a:r>
              <a:rPr lang="en-US" dirty="0" smtClean="0"/>
              <a:t>Other Containers on Azure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Orchestration</a:t>
            </a:r>
            <a:r>
              <a:rPr lang="en-US" dirty="0"/>
              <a:t>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646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72084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Chef and Puppet – configuration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Docker, </a:t>
            </a:r>
            <a:r>
              <a:rPr lang="en-US" sz="2000" dirty="0" err="1"/>
              <a:t>docker</a:t>
            </a:r>
            <a:r>
              <a:rPr lang="en-US" sz="2000" dirty="0"/>
              <a:t>-machine, </a:t>
            </a:r>
            <a:r>
              <a:rPr lang="en-US" sz="2000" dirty="0" err="1"/>
              <a:t>docker</a:t>
            </a:r>
            <a:r>
              <a:rPr lang="en-US" sz="2000" dirty="0"/>
              <a:t>-swarm, and </a:t>
            </a:r>
            <a:r>
              <a:rPr lang="en-US" sz="2000" dirty="0" err="1"/>
              <a:t>docker</a:t>
            </a:r>
            <a:r>
              <a:rPr lang="en-US" sz="2000" dirty="0"/>
              <a:t>-compose – container, </a:t>
            </a:r>
            <a:r>
              <a:rPr lang="en-US" sz="2000" dirty="0" err="1"/>
              <a:t>vm</a:t>
            </a:r>
            <a:r>
              <a:rPr lang="en-US" sz="2000" dirty="0"/>
              <a:t>, container-clustering, and app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Deis</a:t>
            </a:r>
            <a:r>
              <a:rPr lang="en-US" sz="2000" dirty="0"/>
              <a:t> – complete deployment and </a:t>
            </a:r>
            <a:r>
              <a:rPr lang="en-US" sz="2000" dirty="0" err="1"/>
              <a:t>Heroku</a:t>
            </a:r>
            <a:r>
              <a:rPr lang="en-US" sz="2000" dirty="0"/>
              <a:t> pack compatibility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Flynn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Kubernetes – Google’s public orchestration system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Apache </a:t>
            </a:r>
            <a:r>
              <a:rPr lang="en-US" sz="2000" dirty="0" err="1"/>
              <a:t>Mesos</a:t>
            </a:r>
            <a:r>
              <a:rPr lang="en-US" sz="2000" dirty="0"/>
              <a:t> – a public version of Twitter’s orchestration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Ubuntu’s juju, </a:t>
            </a:r>
            <a:r>
              <a:rPr lang="en-US" sz="2000" dirty="0" err="1"/>
              <a:t>RedHat’s</a:t>
            </a:r>
            <a:r>
              <a:rPr lang="en-US" sz="2000" dirty="0"/>
              <a:t> Project Atomic, Microsoft’s resource group templates….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218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Wait a minute…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Yeah, Azure resource group templates.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981075"/>
            <a:ext cx="8972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233362"/>
            <a:ext cx="122015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DCOS-driven </a:t>
            </a:r>
            <a:r>
              <a:rPr lang="en-US" dirty="0" err="1" smtClean="0"/>
              <a:t>mesos</a:t>
            </a:r>
            <a:r>
              <a:rPr lang="en-US" dirty="0" smtClean="0"/>
              <a:t> cluster from mesosphere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than just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944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a Windows native </a:t>
            </a:r>
            <a:r>
              <a:rPr lang="en-US" dirty="0" err="1" smtClean="0"/>
              <a:t>docker</a:t>
            </a:r>
            <a:r>
              <a:rPr lang="en-US" dirty="0" smtClean="0"/>
              <a:t> client in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a Docker image container service in Windows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support for private, signed </a:t>
            </a:r>
            <a:r>
              <a:rPr lang="en-US" dirty="0" err="1" smtClean="0"/>
              <a:t>docker</a:t>
            </a:r>
            <a:r>
              <a:rPr lang="en-US" dirty="0" smtClean="0"/>
              <a:t> image registries in Azure Storage for private, verified, and controlled image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</a:t>
            </a:r>
            <a:r>
              <a:rPr lang="en-US" dirty="0" err="1" smtClean="0"/>
              <a:t>docker</a:t>
            </a:r>
            <a:r>
              <a:rPr lang="en-US" dirty="0" smtClean="0"/>
              <a:t> machine, </a:t>
            </a:r>
            <a:r>
              <a:rPr lang="en-US" dirty="0" err="1" smtClean="0"/>
              <a:t>docker</a:t>
            </a:r>
            <a:r>
              <a:rPr lang="en-US" dirty="0" smtClean="0"/>
              <a:t> swarm, and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specialized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 images: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Ubuntu Core and Snappy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Deis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Mesos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0089" cy="1400530"/>
          </a:xfrm>
        </p:spPr>
        <p:txBody>
          <a:bodyPr/>
          <a:lstStyle/>
          <a:p>
            <a:r>
              <a:rPr lang="en-US" dirty="0" smtClean="0"/>
              <a:t>Who’s the top contributor to Docker?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7672237" cy="49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Linux Containers (LXC)</a:t>
            </a:r>
          </a:p>
          <a:p>
            <a:r>
              <a:rPr lang="en-US" dirty="0" smtClean="0"/>
              <a:t>Docker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Benefits of Containers: Short course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format everyone agrees on*****</a:t>
            </a:r>
          </a:p>
          <a:p>
            <a:r>
              <a:rPr lang="en-US" dirty="0" smtClean="0"/>
              <a:t>Once you seal the box, it always gets shipped “as is”</a:t>
            </a:r>
          </a:p>
          <a:p>
            <a:r>
              <a:rPr lang="en-US" dirty="0" smtClean="0"/>
              <a:t>Now concerns are properly separated: </a:t>
            </a:r>
          </a:p>
          <a:p>
            <a:pPr lvl="1"/>
            <a:r>
              <a:rPr lang="en-US" dirty="0" smtClean="0"/>
              <a:t>Building them means building the same format</a:t>
            </a:r>
          </a:p>
          <a:p>
            <a:pPr lvl="1"/>
            <a:r>
              <a:rPr lang="en-US" dirty="0" smtClean="0"/>
              <a:t>Packaging them means wrapping the same format</a:t>
            </a:r>
          </a:p>
          <a:p>
            <a:pPr lvl="1"/>
            <a:r>
              <a:rPr lang="en-US" dirty="0" smtClean="0"/>
              <a:t>Shipping them means shipping the same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Benefits of Linux Containers: Short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kernel runs on the machine</a:t>
            </a:r>
          </a:p>
          <a:p>
            <a:r>
              <a:rPr lang="en-US" dirty="0" smtClean="0"/>
              <a:t>No hypervisor overhead (in the cloud, that’s a bit different)</a:t>
            </a:r>
          </a:p>
          <a:p>
            <a:pPr lvl="1"/>
            <a:r>
              <a:rPr lang="en-US" dirty="0" smtClean="0"/>
              <a:t>Apps run directly on CPU</a:t>
            </a:r>
          </a:p>
          <a:p>
            <a:pPr lvl="1"/>
            <a:r>
              <a:rPr lang="en-US" dirty="0" smtClean="0"/>
              <a:t>Rackspace, power, and CPU cycles freed up</a:t>
            </a:r>
          </a:p>
          <a:p>
            <a:r>
              <a:rPr lang="en-US" dirty="0" smtClean="0"/>
              <a:t>Run different versions of Linux on the same server</a:t>
            </a:r>
          </a:p>
          <a:p>
            <a:r>
              <a:rPr lang="en-US" dirty="0" smtClean="0"/>
              <a:t>Process isolation &amp; basic security</a:t>
            </a:r>
          </a:p>
          <a:p>
            <a:r>
              <a:rPr lang="en-US" dirty="0" smtClean="0"/>
              <a:t>Compute density and control</a:t>
            </a:r>
          </a:p>
        </p:txBody>
      </p:sp>
    </p:spTree>
    <p:extLst>
      <p:ext uri="{BB962C8B-B14F-4D97-AF65-F5344CB8AC3E}">
        <p14:creationId xmlns:p14="http://schemas.microsoft.com/office/powerpoint/2010/main" val="13479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Docker Rocks (Why don’t we all do LXC?)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Docker is a “container engine”</a:t>
            </a:r>
          </a:p>
          <a:p>
            <a:r>
              <a:rPr lang="en-US" dirty="0" smtClean="0"/>
              <a:t>What does the container look like?</a:t>
            </a:r>
          </a:p>
          <a:p>
            <a:pPr lvl="1"/>
            <a:r>
              <a:rPr lang="en-US" dirty="0" smtClean="0"/>
              <a:t>Standard Image Format </a:t>
            </a:r>
          </a:p>
          <a:p>
            <a:r>
              <a:rPr lang="en-US" dirty="0" smtClean="0"/>
              <a:t>How do you make images and containers available?</a:t>
            </a:r>
          </a:p>
          <a:p>
            <a:pPr lvl="1"/>
            <a:r>
              <a:rPr lang="en-US" dirty="0" smtClean="0"/>
              <a:t>Daemon and client deployment tools</a:t>
            </a:r>
          </a:p>
          <a:p>
            <a:r>
              <a:rPr lang="en-US" dirty="0" smtClean="0"/>
              <a:t>Shipping code to servers is hard:</a:t>
            </a:r>
          </a:p>
          <a:p>
            <a:pPr lvl="1"/>
            <a:r>
              <a:rPr lang="en-US" dirty="0" smtClean="0"/>
              <a:t>Ecosystem tools</a:t>
            </a:r>
          </a:p>
          <a:p>
            <a:r>
              <a:rPr lang="en-US" dirty="0" smtClean="0"/>
              <a:t>OPEN SOURCE ECOSYSTEM</a:t>
            </a:r>
          </a:p>
          <a:p>
            <a:r>
              <a:rPr lang="en-US" dirty="0" smtClean="0"/>
              <a:t>So open, even Microsoft has implemented it. So it </a:t>
            </a:r>
            <a:r>
              <a:rPr lang="en-US" i="1" dirty="0" smtClean="0"/>
              <a:t>must </a:t>
            </a:r>
            <a:r>
              <a:rPr lang="en-US" dirty="0" smtClean="0"/>
              <a:t>be good.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2286000"/>
            <a:ext cx="5029200" cy="21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image62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0" y="1879923"/>
            <a:ext cx="12283723" cy="5130866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608542" y="307032"/>
            <a:ext cx="11075460" cy="1288670"/>
          </a:xfrm>
          <a:prstGeom prst="rect">
            <a:avLst/>
          </a:prstGeom>
        </p:spPr>
        <p:txBody>
          <a:bodyPr lIns="41495" tIns="41495" rIns="41495" bIns="41495">
            <a:normAutofit/>
          </a:bodyPr>
          <a:lstStyle/>
          <a:p>
            <a:pPr lvl="0">
              <a:tabLst>
                <a:tab pos="698500" algn="l"/>
                <a:tab pos="1409700" algn="l"/>
                <a:tab pos="2120900" algn="l"/>
                <a:tab pos="2832100" algn="l"/>
                <a:tab pos="3543300" algn="l"/>
                <a:tab pos="4254500" algn="l"/>
                <a:tab pos="4965700" algn="l"/>
                <a:tab pos="5664200" algn="l"/>
                <a:tab pos="6375400" algn="l"/>
                <a:tab pos="7086600" algn="l"/>
                <a:tab pos="7797800" algn="l"/>
                <a:tab pos="8509000" algn="l"/>
                <a:tab pos="9220200" algn="l"/>
              </a:tabLst>
              <a:defRPr sz="1800" spc="0">
                <a:solidFill>
                  <a:srgbClr val="000000"/>
                </a:solidFill>
              </a:defRPr>
            </a:pPr>
            <a:r>
              <a:rPr sz="5300" spc="-100" dirty="0">
                <a:solidFill>
                  <a:schemeClr val="tx1"/>
                </a:solidFill>
              </a:rPr>
              <a:t>Deploy </a:t>
            </a:r>
            <a:r>
              <a:rPr sz="2900" spc="-100" dirty="0">
                <a:solidFill>
                  <a:schemeClr val="tx1"/>
                </a:solidFill>
              </a:rPr>
              <a:t>almost</a:t>
            </a:r>
            <a:r>
              <a:rPr sz="5300" spc="-100" dirty="0">
                <a:solidFill>
                  <a:schemeClr val="tx1"/>
                </a:solidFill>
              </a:rPr>
              <a:t> anywhere</a:t>
            </a:r>
          </a:p>
        </p:txBody>
      </p:sp>
    </p:spTree>
    <p:extLst>
      <p:ext uri="{BB962C8B-B14F-4D97-AF65-F5344CB8AC3E}">
        <p14:creationId xmlns:p14="http://schemas.microsoft.com/office/powerpoint/2010/main" val="40629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Destruction of Old Timey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029200" cy="3814763"/>
          </a:xfrm>
        </p:spPr>
        <p:txBody>
          <a:bodyPr/>
          <a:lstStyle/>
          <a:p>
            <a:pPr lvl="1"/>
            <a:r>
              <a:rPr lang="en-US" dirty="0" smtClean="0"/>
              <a:t>Ops teams reduced to shipping “containers” – no longer do they install something called “software”.</a:t>
            </a:r>
          </a:p>
          <a:p>
            <a:pPr lvl="1"/>
            <a:r>
              <a:rPr lang="en-US" dirty="0" smtClean="0"/>
              <a:t>Makes less difference where the container is: cheaper public cloud resources as good as any other. </a:t>
            </a:r>
          </a:p>
          <a:p>
            <a:pPr lvl="1"/>
            <a:r>
              <a:rPr lang="en-US" dirty="0" smtClean="0"/>
              <a:t>Even multiple clouds and private data centers: they all become one giant machine (if you want that)</a:t>
            </a:r>
          </a:p>
          <a:p>
            <a:pPr lvl="1"/>
            <a:r>
              <a:rPr lang="en-US" dirty="0" smtClean="0"/>
              <a:t>Radically fewer traditional </a:t>
            </a:r>
            <a:r>
              <a:rPr lang="en-US" dirty="0" err="1" smtClean="0"/>
              <a:t>sysadmins</a:t>
            </a:r>
            <a:r>
              <a:rPr lang="en-US" dirty="0" smtClean="0"/>
              <a:t>. Once permissions establish the right to deploy containers, they’re not needed.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362199"/>
            <a:ext cx="5029200" cy="3814764"/>
          </a:xfrm>
        </p:spPr>
        <p:txBody>
          <a:bodyPr/>
          <a:lstStyle/>
          <a:p>
            <a:r>
              <a:rPr lang="en-US" dirty="0" smtClean="0"/>
              <a:t>Ops can focus on super high-value targets:</a:t>
            </a:r>
          </a:p>
          <a:p>
            <a:pPr lvl="1"/>
            <a:r>
              <a:rPr lang="en-US" dirty="0" smtClean="0"/>
              <a:t>Very high intensity or vast scale computing environments for containers</a:t>
            </a:r>
          </a:p>
          <a:p>
            <a:pPr lvl="1"/>
            <a:r>
              <a:rPr lang="en-US" dirty="0" smtClean="0"/>
              <a:t>Distributed systems and tooling for containers</a:t>
            </a:r>
          </a:p>
          <a:p>
            <a:pPr lvl="1"/>
            <a:r>
              <a:rPr lang="en-US" dirty="0" smtClean="0"/>
              <a:t>Backstopping security issues and hardening deployments, policies, and data storage and usage.</a:t>
            </a:r>
          </a:p>
          <a:p>
            <a:pPr lvl="1"/>
            <a:r>
              <a:rPr lang="en-US" dirty="0" smtClean="0"/>
              <a:t>Backstopping support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8256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82562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rates deploying containers at iron.io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 bad, eh?</a:t>
            </a:r>
          </a:p>
          <a:p>
            <a:r>
              <a:rPr lang="en-US" dirty="0"/>
              <a:t>http://blog.iron.io/2014/10/docker-in-production-what-weve-learned.html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373879"/>
            <a:ext cx="4791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730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Century Schoolbook</vt:lpstr>
      <vt:lpstr>Wingdings</vt:lpstr>
      <vt:lpstr>Wingdings 3</vt:lpstr>
      <vt:lpstr>Ion</vt:lpstr>
      <vt:lpstr>Containers and Clusters in Azure</vt:lpstr>
      <vt:lpstr>The Agenda</vt:lpstr>
      <vt:lpstr>History of Virtualization</vt:lpstr>
      <vt:lpstr>Abstract Benefits of Containers: Short course </vt:lpstr>
      <vt:lpstr>Concrete Benefits of Linux Containers: Short course</vt:lpstr>
      <vt:lpstr>Why Docker Rocks (Why don’t we all do LXC?)</vt:lpstr>
      <vt:lpstr>Deploy almost anywhere</vt:lpstr>
      <vt:lpstr>The Destruction of Old Timey Ops</vt:lpstr>
      <vt:lpstr>Error rates deploying containers at iron.io</vt:lpstr>
      <vt:lpstr>Docker on Azure</vt:lpstr>
      <vt:lpstr>What do Microservices mean? </vt:lpstr>
      <vt:lpstr>Make you feel a bit like this?</vt:lpstr>
      <vt:lpstr>You’re going to need orchestration.</vt:lpstr>
      <vt:lpstr>You’re going to need orchestration.</vt:lpstr>
      <vt:lpstr>Point: The Clouds are one big machine</vt:lpstr>
      <vt:lpstr>Point: The Clouds are one big machine</vt:lpstr>
      <vt:lpstr>Point: The Clouds are one big machine</vt:lpstr>
      <vt:lpstr>Point: The machines are one big machine</vt:lpstr>
      <vt:lpstr>Think I’m kidding?</vt:lpstr>
      <vt:lpstr>You’re going to need orchestration.</vt:lpstr>
      <vt:lpstr>You’re going to need orchestration.</vt:lpstr>
      <vt:lpstr>What? Wait a minute…</vt:lpstr>
      <vt:lpstr>PowerPoint Presentation</vt:lpstr>
      <vt:lpstr>Demo time</vt:lpstr>
      <vt:lpstr>Docker at Microsoft</vt:lpstr>
      <vt:lpstr>Docker at Microsoft</vt:lpstr>
      <vt:lpstr>Who’s the top contributor to Docker?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2015-04-22T06:33:21Z</dcterms:created>
  <dcterms:modified xsi:type="dcterms:W3CDTF">2015-05-10T06:53:53Z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