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66" r:id="rId7"/>
    <p:sldId id="275" r:id="rId8"/>
    <p:sldId id="277" r:id="rId9"/>
    <p:sldId id="278" r:id="rId10"/>
    <p:sldId id="279" r:id="rId11"/>
    <p:sldId id="280" r:id="rId12"/>
    <p:sldId id="295" r:id="rId13"/>
    <p:sldId id="296" r:id="rId14"/>
    <p:sldId id="267" r:id="rId15"/>
    <p:sldId id="292" r:id="rId16"/>
    <p:sldId id="284" r:id="rId17"/>
    <p:sldId id="268" r:id="rId18"/>
    <p:sldId id="285" r:id="rId19"/>
    <p:sldId id="269" r:id="rId20"/>
    <p:sldId id="287" r:id="rId21"/>
    <p:sldId id="288" r:id="rId22"/>
    <p:sldId id="290" r:id="rId23"/>
    <p:sldId id="291" r:id="rId24"/>
    <p:sldId id="293" r:id="rId25"/>
    <p:sldId id="294" r:id="rId26"/>
    <p:sldId id="297" r:id="rId27"/>
    <p:sldId id="289" r:id="rId28"/>
    <p:sldId id="270" r:id="rId29"/>
    <p:sldId id="271" r:id="rId30"/>
    <p:sldId id="272" r:id="rId31"/>
    <p:sldId id="273" r:id="rId32"/>
    <p:sldId id="274" r:id="rId33"/>
    <p:sldId id="281" r:id="rId34"/>
    <p:sldId id="282" r:id="rId35"/>
    <p:sldId id="283" r:id="rId36"/>
    <p:sldId id="262" r:id="rId37"/>
    <p:sldId id="298" r:id="rId38"/>
    <p:sldId id="26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265"/>
            <p14:sldId id="266"/>
            <p14:sldId id="275"/>
            <p14:sldId id="277"/>
            <p14:sldId id="278"/>
            <p14:sldId id="279"/>
            <p14:sldId id="280"/>
            <p14:sldId id="295"/>
            <p14:sldId id="296"/>
            <p14:sldId id="267"/>
            <p14:sldId id="292"/>
          </p14:sldIdLst>
        </p14:section>
        <p14:section name="Digression: Domain Driven Design" id="{2838D50D-C5FF-4B0F-867D-8AFECB339ED3}">
          <p14:sldIdLst>
            <p14:sldId id="284"/>
          </p14:sldIdLst>
        </p14:section>
        <p14:section name="End Digression" id="{FBBA807F-00FE-49C4-A6CF-76FCD46BD6CA}">
          <p14:sldIdLst>
            <p14:sldId id="268"/>
            <p14:sldId id="285"/>
            <p14:sldId id="269"/>
            <p14:sldId id="287"/>
            <p14:sldId id="288"/>
            <p14:sldId id="290"/>
            <p14:sldId id="291"/>
            <p14:sldId id="293"/>
            <p14:sldId id="294"/>
            <p14:sldId id="297"/>
            <p14:sldId id="289"/>
            <p14:sldId id="270"/>
            <p14:sldId id="271"/>
            <p14:sldId id="272"/>
            <p14:sldId id="273"/>
            <p14:sldId id="274"/>
            <p14:sldId id="281"/>
            <p14:sldId id="282"/>
            <p14:sldId id="283"/>
            <p14:sldId id="262"/>
            <p14:sldId id="29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715559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quillace/leap2015/raw/master/gotoberlinpdf-141115183643-conversion-gate02.pdf" TargetMode="External"/><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12factor.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Conway%27s_law"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highscalability.com/blog/2014/7/21/stackoverflow-update-560m-pageviews-a-month-25-servers-and-i.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techblog.netflix.com/2011/07/netflix-simian-arm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smtClean="0"/>
              <a:t>And domain-driven design (DDD)</a:t>
            </a:r>
            <a:endParaRPr lang="en-US" dirty="0" smtClean="0"/>
          </a:p>
          <a:p>
            <a:r>
              <a:rPr lang="en-US" dirty="0" smtClean="0"/>
              <a:t>Ralph.squillace@Microsoft.com</a:t>
            </a:r>
            <a:endParaRPr lang="en-US" dirty="0"/>
          </a:p>
        </p:txBody>
      </p:sp>
    </p:spTree>
    <p:extLst>
      <p:ext uri="{BB962C8B-B14F-4D97-AF65-F5344CB8AC3E}">
        <p14:creationId xmlns:p14="http://schemas.microsoft.com/office/powerpoint/2010/main" val="4247602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need 4 </a:t>
            </a:r>
            <a:r>
              <a:rPr lang="en-US" sz="2353" dirty="0" smtClean="0">
                <a:gradFill>
                  <a:gsLst>
                    <a:gs pos="2917">
                      <a:schemeClr val="tx1"/>
                    </a:gs>
                    <a:gs pos="30000">
                      <a:schemeClr val="tx1"/>
                    </a:gs>
                  </a:gsLst>
                  <a:lin ang="5400000" scaled="0"/>
                </a:gradFill>
                <a:latin typeface="+mj-lt"/>
              </a:rPr>
              <a:t>services so that we can </a:t>
            </a:r>
            <a:r>
              <a:rPr lang="en-US" sz="2353" dirty="0">
                <a:gradFill>
                  <a:gsLst>
                    <a:gs pos="2917">
                      <a:schemeClr val="tx1"/>
                    </a:gs>
                    <a:gs pos="30000">
                      <a:schemeClr val="tx1"/>
                    </a:gs>
                  </a:gsLst>
                  <a:lin ang="5400000" scaled="0"/>
                </a:gradFill>
                <a:latin typeface="+mj-lt"/>
              </a:rPr>
              <a:t>scale components independently.</a:t>
            </a:r>
          </a:p>
        </p:txBody>
      </p:sp>
      <p:grpSp>
        <p:nvGrpSpPr>
          <p:cNvPr id="16" name="Group 15"/>
          <p:cNvGrpSpPr/>
          <p:nvPr/>
        </p:nvGrpSpPr>
        <p:grpSpPr>
          <a:xfrm>
            <a:off x="1344548" y="2906085"/>
            <a:ext cx="3163078" cy="1063944"/>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a:t>
              </a:r>
              <a:r>
                <a:rPr lang="en-US" sz="2353" b="1" dirty="0">
                  <a:gradFill>
                    <a:gsLst>
                      <a:gs pos="2917">
                        <a:schemeClr val="tx1"/>
                      </a:gs>
                      <a:gs pos="30000">
                        <a:schemeClr val="tx1"/>
                      </a:gs>
                    </a:gsLst>
                    <a:lin ang="5400000" scaled="0"/>
                  </a:gradFill>
                  <a:latin typeface="+mj-lt"/>
                </a:rPr>
                <a:t>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a:t>
              </a:r>
              <a:r>
                <a:rPr lang="en-US" sz="2353" b="1" dirty="0">
                  <a:gradFill>
                    <a:gsLst>
                      <a:gs pos="2917">
                        <a:schemeClr val="tx1"/>
                      </a:gs>
                      <a:gs pos="30000">
                        <a:schemeClr val="tx1"/>
                      </a:gs>
                    </a:gsLst>
                    <a:lin ang="5400000" scaled="0"/>
                  </a:gradFill>
                  <a:latin typeface="+mj-lt"/>
                </a:rPr>
                <a:t>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15068" y="4026616"/>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2177111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44548" y="2906085"/>
            <a:ext cx="3163078" cy="1063944"/>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a:t>
              </a:r>
              <a:r>
                <a:rPr lang="en-US" sz="2353" b="1" dirty="0">
                  <a:gradFill>
                    <a:gsLst>
                      <a:gs pos="2917">
                        <a:schemeClr val="tx1"/>
                      </a:gs>
                      <a:gs pos="30000">
                        <a:schemeClr val="tx1"/>
                      </a:gs>
                    </a:gsLst>
                    <a:lin ang="5400000" scaled="0"/>
                  </a:gradFill>
                  <a:latin typeface="+mj-lt"/>
                </a:rPr>
                <a:t>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a:t>
              </a:r>
              <a:r>
                <a:rPr lang="en-US" sz="2353" b="1" dirty="0">
                  <a:gradFill>
                    <a:gsLst>
                      <a:gs pos="2917">
                        <a:schemeClr val="tx1"/>
                      </a:gs>
                      <a:gs pos="30000">
                        <a:schemeClr val="tx1"/>
                      </a:gs>
                    </a:gsLst>
                    <a:lin ang="5400000" scaled="0"/>
                  </a:gradFill>
                  <a:latin typeface="+mj-lt"/>
                </a:rPr>
                <a:t>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15068" y="4026616"/>
            <a:ext cx="3163078" cy="1063944"/>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15068" y="5147147"/>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664743" y="4008502"/>
            <a:ext cx="3163078" cy="1063944"/>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a:t>
              </a:r>
              <a:r>
                <a:rPr lang="en-US" sz="2353" b="1" dirty="0">
                  <a:gradFill>
                    <a:gsLst>
                      <a:gs pos="2917">
                        <a:schemeClr val="tx1"/>
                      </a:gs>
                      <a:gs pos="30000">
                        <a:schemeClr val="tx1"/>
                      </a:gs>
                    </a:gsLst>
                    <a:lin ang="5400000" scaled="0"/>
                  </a:gradFill>
                  <a:latin typeface="+mj-lt"/>
                </a:rPr>
                <a:t>ms (C2)</a:t>
              </a:r>
            </a:p>
          </p:txBody>
        </p:sp>
      </p:grpSp>
      <p:grpSp>
        <p:nvGrpSpPr>
          <p:cNvPr id="32" name="Group 31"/>
          <p:cNvGrpSpPr/>
          <p:nvPr/>
        </p:nvGrpSpPr>
        <p:grpSpPr>
          <a:xfrm>
            <a:off x="7639152" y="590321"/>
            <a:ext cx="3163078" cy="1063944"/>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64179" y="590321"/>
            <a:ext cx="3163078" cy="1063944"/>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415839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Apps comprised of </a:t>
            </a:r>
            <a:r>
              <a:rPr lang="en-US" dirty="0" err="1" smtClean="0"/>
              <a:t>microservices</a:t>
            </a:r>
            <a:r>
              <a:rPr lang="en-US" dirty="0" smtClean="0"/>
              <a:t> can be…</a:t>
            </a:r>
            <a:endParaRPr lang="en-US" dirty="0"/>
          </a:p>
        </p:txBody>
      </p:sp>
      <p:grpSp>
        <p:nvGrpSpPr>
          <p:cNvPr id="5" name="Group 4"/>
          <p:cNvGrpSpPr/>
          <p:nvPr/>
        </p:nvGrpSpPr>
        <p:grpSpPr>
          <a:xfrm>
            <a:off x="1157287" y="576262"/>
            <a:ext cx="11141805" cy="6276248"/>
            <a:chOff x="1157287" y="576262"/>
            <a:chExt cx="11141805" cy="6276248"/>
          </a:xfrm>
        </p:grpSpPr>
        <p:pic>
          <p:nvPicPr>
            <p:cNvPr id="3" name="Picture 2"/>
            <p:cNvPicPr>
              <a:picLocks noChangeAspect="1"/>
            </p:cNvPicPr>
            <p:nvPr/>
          </p:nvPicPr>
          <p:blipFill>
            <a:blip r:embed="rId2"/>
            <a:stretch>
              <a:fillRect/>
            </a:stretch>
          </p:blipFill>
          <p:spPr>
            <a:xfrm>
              <a:off x="1157287" y="576262"/>
              <a:ext cx="9877425" cy="5705475"/>
            </a:xfrm>
            <a:prstGeom prst="rect">
              <a:avLst/>
            </a:prstGeom>
          </p:spPr>
        </p:pic>
        <p:sp>
          <p:nvSpPr>
            <p:cNvPr id="4" name="TextBox 3"/>
            <p:cNvSpPr txBox="1"/>
            <p:nvPr/>
          </p:nvSpPr>
          <p:spPr>
            <a:xfrm>
              <a:off x="1165664" y="6483178"/>
              <a:ext cx="11133428" cy="369332"/>
            </a:xfrm>
            <a:prstGeom prst="rect">
              <a:avLst/>
            </a:prstGeom>
            <a:noFill/>
          </p:spPr>
          <p:txBody>
            <a:bodyPr wrap="square" rtlCol="0">
              <a:spAutoFit/>
            </a:bodyPr>
            <a:lstStyle/>
            <a:p>
              <a:r>
                <a:rPr lang="en-US" dirty="0" smtClean="0"/>
                <a:t>-- Adrian </a:t>
              </a:r>
              <a:r>
                <a:rPr lang="en-US" dirty="0" err="1" smtClean="0"/>
                <a:t>Cockroft</a:t>
              </a:r>
              <a:r>
                <a:rPr lang="en-US" dirty="0"/>
                <a:t> (</a:t>
              </a:r>
              <a:r>
                <a:rPr lang="en-US" sz="800" dirty="0">
                  <a:hlinkClick r:id="rId3"/>
                </a:rPr>
                <a:t>https://github.com/squillace/leap2015/raw/master/gotoberlinpdf-141115183643-conversion-gate02.pdf</a:t>
              </a:r>
              <a:r>
                <a:rPr lang="en-US" dirty="0"/>
                <a:t>)</a:t>
              </a:r>
            </a:p>
          </p:txBody>
        </p:sp>
      </p:grpSp>
    </p:spTree>
    <p:extLst>
      <p:ext uri="{BB962C8B-B14F-4D97-AF65-F5344CB8AC3E}">
        <p14:creationId xmlns:p14="http://schemas.microsoft.com/office/powerpoint/2010/main" val="2128172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18" y="296562"/>
            <a:ext cx="9860672" cy="1793104"/>
          </a:xfrm>
        </p:spPr>
        <p:txBody>
          <a:bodyPr/>
          <a:lstStyle/>
          <a:p>
            <a:r>
              <a:rPr lang="en-US" dirty="0" smtClean="0"/>
              <a:t>Independence means service code is immutable</a:t>
            </a:r>
            <a:endParaRPr lang="en-US" dirty="0"/>
          </a:p>
        </p:txBody>
      </p:sp>
      <p:sp>
        <p:nvSpPr>
          <p:cNvPr id="3" name="TextBox 2"/>
          <p:cNvSpPr txBox="1"/>
          <p:nvPr/>
        </p:nvSpPr>
        <p:spPr>
          <a:xfrm>
            <a:off x="593124" y="2487827"/>
            <a:ext cx="872387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Existing services are never changed; new service code deployed as a new service group – nothing changes until </a:t>
            </a:r>
            <a:r>
              <a:rPr lang="en-US" i="1" dirty="0" smtClean="0"/>
              <a:t>routing changes</a:t>
            </a:r>
            <a:r>
              <a:rPr lang="en-US" dirty="0" smtClean="0"/>
              <a:t>. </a:t>
            </a:r>
          </a:p>
          <a:p>
            <a:pPr marL="285750" indent="-285750">
              <a:buFont typeface="Wingdings" panose="05000000000000000000" pitchFamily="2" charset="2"/>
              <a:buChar char="Ø"/>
            </a:pPr>
            <a:r>
              <a:rPr lang="en-US" dirty="0" smtClean="0"/>
              <a:t>A/B, </a:t>
            </a:r>
            <a:r>
              <a:rPr lang="en-US" dirty="0" err="1" smtClean="0"/>
              <a:t>Multiworld</a:t>
            </a:r>
            <a:r>
              <a:rPr lang="en-US" dirty="0" smtClean="0"/>
              <a:t>, or rolling upgrades</a:t>
            </a:r>
          </a:p>
          <a:p>
            <a:pPr marL="742950" lvl="1" indent="-285750">
              <a:buFont typeface="Wingdings" panose="05000000000000000000" pitchFamily="2" charset="2"/>
              <a:buChar char="Ø"/>
            </a:pPr>
            <a:r>
              <a:rPr lang="en-US" dirty="0" smtClean="0"/>
              <a:t>First users are dev/test</a:t>
            </a:r>
          </a:p>
          <a:p>
            <a:pPr marL="742950" lvl="1" indent="-285750">
              <a:buFont typeface="Wingdings" panose="05000000000000000000" pitchFamily="2" charset="2"/>
              <a:buChar char="Ø"/>
            </a:pPr>
            <a:r>
              <a:rPr lang="en-US" dirty="0" smtClean="0"/>
              <a:t>Add small random users while measuring</a:t>
            </a:r>
          </a:p>
          <a:p>
            <a:pPr marL="742950" lvl="1" indent="-285750">
              <a:buFont typeface="Wingdings" panose="05000000000000000000" pitchFamily="2" charset="2"/>
              <a:buChar char="Ø"/>
            </a:pPr>
            <a:r>
              <a:rPr lang="en-US" dirty="0" smtClean="0"/>
              <a:t>Becomes universally default, with previous service instances running just in case.</a:t>
            </a:r>
            <a:endParaRPr lang="en-US" dirty="0"/>
          </a:p>
        </p:txBody>
      </p:sp>
    </p:spTree>
    <p:extLst>
      <p:ext uri="{BB962C8B-B14F-4D97-AF65-F5344CB8AC3E}">
        <p14:creationId xmlns:p14="http://schemas.microsoft.com/office/powerpoint/2010/main" val="16936405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edit your </a:t>
            </a:r>
            <a:r>
              <a:rPr lang="en-US" dirty="0" err="1" smtClean="0"/>
              <a:t>microservice</a:t>
            </a:r>
            <a:r>
              <a:rPr lang="en-US" dirty="0" smtClean="0"/>
              <a:t> specification violently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p:txBody>
      </p:sp>
    </p:spTree>
    <p:extLst>
      <p:ext uri="{BB962C8B-B14F-4D97-AF65-F5344CB8AC3E}">
        <p14:creationId xmlns:p14="http://schemas.microsoft.com/office/powerpoint/2010/main" val="1810700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know </a:t>
            </a:r>
            <a:r>
              <a:rPr lang="en-US" i="1" dirty="0" smtClean="0"/>
              <a:t>precisely</a:t>
            </a:r>
            <a:r>
              <a:rPr lang="en-US" dirty="0" smtClean="0"/>
              <a:t> your </a:t>
            </a:r>
            <a:r>
              <a:rPr lang="en-US" dirty="0" err="1" smtClean="0"/>
              <a:t>microservice’s</a:t>
            </a:r>
            <a:r>
              <a:rPr lang="en-US" dirty="0" smtClean="0"/>
              <a:t> domain</a:t>
            </a:r>
            <a:endParaRPr lang="en-US" dirty="0"/>
          </a:p>
        </p:txBody>
      </p:sp>
      <p:sp>
        <p:nvSpPr>
          <p:cNvPr id="3" name="Content Placeholder 2"/>
          <p:cNvSpPr>
            <a:spLocks noGrp="1"/>
          </p:cNvSpPr>
          <p:nvPr>
            <p:ph idx="1"/>
          </p:nvPr>
        </p:nvSpPr>
        <p:spPr/>
        <p:txBody>
          <a:bodyPr/>
          <a:lstStyle/>
          <a:p>
            <a:r>
              <a:rPr lang="en-US" dirty="0" smtClean="0"/>
              <a:t>This is, in essence, the ability to understand what you own and what you do not.</a:t>
            </a:r>
          </a:p>
          <a:p>
            <a:r>
              <a:rPr lang="en-US" dirty="0" smtClean="0"/>
              <a:t>*(and stick to it)</a:t>
            </a:r>
          </a:p>
          <a:p>
            <a:r>
              <a:rPr lang="en-US" dirty="0" smtClean="0"/>
              <a:t>NOT. SIMPLE.</a:t>
            </a:r>
          </a:p>
          <a:p>
            <a:r>
              <a:rPr lang="en-US" dirty="0" smtClean="0"/>
              <a:t>Means you might dabble in….</a:t>
            </a:r>
            <a:endParaRPr lang="en-US" dirty="0"/>
          </a:p>
        </p:txBody>
      </p:sp>
    </p:spTree>
    <p:extLst>
      <p:ext uri="{BB962C8B-B14F-4D97-AF65-F5344CB8AC3E}">
        <p14:creationId xmlns:p14="http://schemas.microsoft.com/office/powerpoint/2010/main" val="1654891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Domain-driven design: DDD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913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Don’t order the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a:t>Never tell the team how to build the service from the point of view of another service</a:t>
            </a:r>
            <a:r>
              <a:rPr lang="en-US" dirty="0" smtClean="0"/>
              <a:t>. Don’t systematize on libraries or code across services.</a:t>
            </a:r>
            <a:endParaRPr lang="en-US" dirty="0"/>
          </a:p>
          <a:p>
            <a:r>
              <a:rPr lang="en-US" dirty="0" smtClean="0"/>
              <a:t>C++ is great</a:t>
            </a:r>
          </a:p>
          <a:p>
            <a:r>
              <a:rPr lang="en-US" dirty="0" smtClean="0"/>
              <a:t>Python is lovely</a:t>
            </a:r>
          </a:p>
          <a:p>
            <a:r>
              <a:rPr lang="en-US" dirty="0" err="1" smtClean="0"/>
              <a:t>Javascript</a:t>
            </a:r>
            <a:r>
              <a:rPr lang="en-US" dirty="0" smtClean="0"/>
              <a:t> even better</a:t>
            </a:r>
          </a:p>
          <a:p>
            <a:r>
              <a:rPr lang="en-US" dirty="0" smtClean="0"/>
              <a:t>Haskell – sure, why not</a:t>
            </a:r>
          </a:p>
          <a:p>
            <a:r>
              <a:rPr lang="en-US" dirty="0" smtClean="0"/>
              <a:t>We’re big fans of C#...</a:t>
            </a:r>
          </a:p>
          <a:p>
            <a:r>
              <a:rPr lang="en-US" dirty="0" smtClean="0"/>
              <a:t>YOU. DO. NOT. CARE. </a:t>
            </a:r>
          </a:p>
          <a:p>
            <a:pPr lvl="1"/>
            <a:r>
              <a:rPr lang="en-US" dirty="0" smtClean="0"/>
              <a:t>If the inputs, outputs, throughput, and failure rates are met, it’s gold. They get power, </a:t>
            </a:r>
            <a:r>
              <a:rPr lang="en-US" i="1" dirty="0" smtClean="0"/>
              <a:t>and the responsibility that comes with it</a:t>
            </a:r>
            <a:r>
              <a:rPr lang="en-US" dirty="0" smtClean="0"/>
              <a:t>.</a:t>
            </a:r>
          </a:p>
          <a:p>
            <a:r>
              <a:rPr lang="en-US" dirty="0" smtClean="0"/>
              <a:t>But they’ll need your guidance.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922543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Throw it away, NOW.	</a:t>
            </a:r>
            <a:endParaRPr lang="en-US" dirty="0"/>
          </a:p>
        </p:txBody>
      </p:sp>
      <p:sp>
        <p:nvSpPr>
          <p:cNvPr id="3" name="Content Placeholder 2"/>
          <p:cNvSpPr>
            <a:spLocks noGrp="1"/>
          </p:cNvSpPr>
          <p:nvPr>
            <p:ph idx="1"/>
          </p:nvPr>
        </p:nvSpPr>
        <p:spPr/>
        <p:txBody>
          <a:bodyPr/>
          <a:lstStyle/>
          <a:p>
            <a:r>
              <a:rPr lang="en-US" dirty="0" smtClean="0"/>
              <a:t>If the point of a bunch of services is independence and the ability to survive errors, then when there’s an error, collect what you need and throw it away. </a:t>
            </a:r>
          </a:p>
          <a:p>
            <a:pPr lvl="1"/>
            <a:r>
              <a:rPr lang="en-US" dirty="0" smtClean="0"/>
              <a:t>NEVER connect to a service to manually debug. What are you thinking?</a:t>
            </a:r>
            <a:endParaRPr lang="en-US" dirty="0"/>
          </a:p>
        </p:txBody>
      </p:sp>
    </p:spTree>
    <p:extLst>
      <p:ext uri="{BB962C8B-B14F-4D97-AF65-F5344CB8AC3E}">
        <p14:creationId xmlns:p14="http://schemas.microsoft.com/office/powerpoint/2010/main" val="5575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21889" cy="1400530"/>
          </a:xfrm>
        </p:spPr>
        <p:txBody>
          <a:bodyPr/>
          <a:lstStyle/>
          <a:p>
            <a:r>
              <a:rPr lang="en-US" dirty="0" smtClean="0"/>
              <a:t>Digression: You cannot stop entropy!!</a:t>
            </a:r>
            <a:endParaRPr lang="en-US" dirty="0"/>
          </a:p>
        </p:txBody>
      </p:sp>
      <p:sp>
        <p:nvSpPr>
          <p:cNvPr id="3" name="Content Placeholder 2"/>
          <p:cNvSpPr>
            <a:spLocks noGrp="1"/>
          </p:cNvSpPr>
          <p:nvPr>
            <p:ph idx="1"/>
          </p:nvPr>
        </p:nvSpPr>
        <p:spPr>
          <a:xfrm>
            <a:off x="1103312" y="1510748"/>
            <a:ext cx="8946541" cy="4737651"/>
          </a:xfrm>
        </p:spPr>
        <p:txBody>
          <a:bodyPr/>
          <a:lstStyle/>
          <a:p>
            <a:r>
              <a:rPr lang="en-US" dirty="0" smtClean="0"/>
              <a:t>The universe tends to disorder and chaos. Work </a:t>
            </a:r>
            <a:r>
              <a:rPr lang="en-US" i="1" dirty="0" smtClean="0"/>
              <a:t>with it</a:t>
            </a:r>
            <a:r>
              <a:rPr lang="en-US" dirty="0" smtClean="0"/>
              <a:t>, not </a:t>
            </a:r>
            <a:r>
              <a:rPr lang="en-US" i="1" dirty="0" smtClean="0"/>
              <a:t>against it</a:t>
            </a:r>
            <a:r>
              <a:rPr lang="en-US" dirty="0" smtClean="0"/>
              <a:t>. </a:t>
            </a:r>
          </a:p>
          <a:p>
            <a:r>
              <a:rPr lang="en-US" dirty="0" smtClean="0"/>
              <a:t>Rental computers break. Software on rented computers has bugs</a:t>
            </a:r>
          </a:p>
          <a:p>
            <a:pPr lvl="1"/>
            <a:r>
              <a:rPr lang="en-US" dirty="0" smtClean="0"/>
              <a:t>Thus: Bic </a:t>
            </a:r>
            <a:r>
              <a:rPr lang="en-US" dirty="0" err="1" smtClean="0"/>
              <a:t>diposable</a:t>
            </a:r>
            <a:r>
              <a:rPr lang="en-US" dirty="0" smtClean="0"/>
              <a:t> services! (Does everyone know Bic? Most famous French company in the United States that no one knows it’s French.)</a:t>
            </a:r>
          </a:p>
          <a:p>
            <a:r>
              <a:rPr lang="en-US" dirty="0" smtClean="0"/>
              <a:t>Designed well, the most you’ll lose is ongoing processing state; perhaps one user might have to retry something… at scale, that’s just fine.</a:t>
            </a:r>
          </a:p>
          <a:p>
            <a:pPr lvl="1"/>
            <a:r>
              <a:rPr lang="en-US" dirty="0" smtClean="0"/>
              <a:t>Caveat: </a:t>
            </a:r>
            <a:r>
              <a:rPr lang="en-US" dirty="0" err="1" smtClean="0"/>
              <a:t>stateful</a:t>
            </a:r>
            <a:r>
              <a:rPr lang="en-US" dirty="0" smtClean="0"/>
              <a:t> services like </a:t>
            </a:r>
            <a:r>
              <a:rPr lang="en-US" dirty="0" err="1" smtClean="0"/>
              <a:t>db</a:t>
            </a:r>
            <a:r>
              <a:rPr lang="en-US" dirty="0" smtClean="0"/>
              <a:t> services will of course be designed to high-availability and failover in and of themselves, so even they can be torched individually in the worst cases.</a:t>
            </a:r>
            <a:endParaRPr lang="en-US" dirty="0"/>
          </a:p>
        </p:txBody>
      </p:sp>
    </p:spTree>
    <p:extLst>
      <p:ext uri="{BB962C8B-B14F-4D97-AF65-F5344CB8AC3E}">
        <p14:creationId xmlns:p14="http://schemas.microsoft.com/office/powerpoint/2010/main" val="482022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short version</a:t>
            </a:r>
            <a:endParaRPr lang="en-US" dirty="0"/>
          </a:p>
        </p:txBody>
      </p:sp>
      <p:sp>
        <p:nvSpPr>
          <p:cNvPr id="3" name="Content Placeholder 2"/>
          <p:cNvSpPr>
            <a:spLocks noGrp="1"/>
          </p:cNvSpPr>
          <p:nvPr>
            <p:ph idx="1"/>
          </p:nvPr>
        </p:nvSpPr>
        <p:spPr/>
        <p:txBody>
          <a:bodyPr/>
          <a:lstStyle/>
          <a:p>
            <a:r>
              <a:rPr lang="en-US" dirty="0" smtClean="0"/>
              <a:t>What a </a:t>
            </a:r>
            <a:r>
              <a:rPr lang="en-US" dirty="0" err="1" smtClean="0"/>
              <a:t>microservice</a:t>
            </a:r>
            <a:r>
              <a:rPr lang="en-US" dirty="0" smtClean="0"/>
              <a:t> architecture is</a:t>
            </a:r>
          </a:p>
          <a:p>
            <a:r>
              <a:rPr lang="en-US" dirty="0" smtClean="0"/>
              <a:t>Why now</a:t>
            </a:r>
          </a:p>
          <a:p>
            <a:r>
              <a:rPr lang="en-US" dirty="0" smtClean="0"/>
              <a:t>What you need to know</a:t>
            </a:r>
            <a:endParaRPr lang="en-US" dirty="0"/>
          </a:p>
        </p:txBody>
      </p:sp>
    </p:spTree>
    <p:extLst>
      <p:ext uri="{BB962C8B-B14F-4D97-AF65-F5344CB8AC3E}">
        <p14:creationId xmlns:p14="http://schemas.microsoft.com/office/powerpoint/2010/main" val="184206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if things fail, design for failure</a:t>
            </a:r>
            <a:endParaRPr lang="en-US" dirty="0"/>
          </a:p>
        </p:txBody>
      </p:sp>
      <p:sp>
        <p:nvSpPr>
          <p:cNvPr id="3" name="Content Placeholder 2"/>
          <p:cNvSpPr>
            <a:spLocks noGrp="1"/>
          </p:cNvSpPr>
          <p:nvPr>
            <p:ph idx="1"/>
          </p:nvPr>
        </p:nvSpPr>
        <p:spPr/>
        <p:txBody>
          <a:bodyPr/>
          <a:lstStyle/>
          <a:p>
            <a:r>
              <a:rPr lang="en-US" dirty="0" smtClean="0"/>
              <a:t>Story: disks fail constantly. In a datacenter, disk are </a:t>
            </a:r>
            <a:r>
              <a:rPr lang="en-US" i="1" dirty="0" smtClean="0"/>
              <a:t>constantly failing</a:t>
            </a:r>
            <a:r>
              <a:rPr lang="en-US" dirty="0" smtClean="0"/>
              <a:t>. You should expect that each component of your application could hit that disk at any time. Your components should think that’s normal – it’ll happen to them</a:t>
            </a:r>
            <a:r>
              <a:rPr lang="en-US" dirty="0" smtClean="0"/>
              <a:t>.</a:t>
            </a:r>
            <a:endParaRPr lang="en-US" dirty="0" smtClean="0"/>
          </a:p>
        </p:txBody>
      </p:sp>
    </p:spTree>
    <p:extLst>
      <p:ext uri="{BB962C8B-B14F-4D97-AF65-F5344CB8AC3E}">
        <p14:creationId xmlns:p14="http://schemas.microsoft.com/office/powerpoint/2010/main" val="2533685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you wash your rental car? </a:t>
            </a:r>
            <a:endParaRPr lang="en-US" dirty="0"/>
          </a:p>
        </p:txBody>
      </p:sp>
      <p:sp>
        <p:nvSpPr>
          <p:cNvPr id="3" name="Content Placeholder 2"/>
          <p:cNvSpPr>
            <a:spLocks noGrp="1"/>
          </p:cNvSpPr>
          <p:nvPr>
            <p:ph idx="1"/>
          </p:nvPr>
        </p:nvSpPr>
        <p:spPr/>
        <p:txBody>
          <a:bodyPr/>
          <a:lstStyle/>
          <a:p>
            <a:r>
              <a:rPr lang="en-US" dirty="0" smtClean="0"/>
              <a:t>I didn’t think so….</a:t>
            </a:r>
          </a:p>
          <a:p>
            <a:r>
              <a:rPr lang="en-US" dirty="0" smtClean="0"/>
              <a:t>So, if you’re renting computers, why don’t you burn them up?</a:t>
            </a:r>
          </a:p>
          <a:p>
            <a:r>
              <a:rPr lang="en-US" dirty="0" smtClean="0"/>
              <a:t>RUN YOUR MACHINERY HARD. </a:t>
            </a:r>
          </a:p>
          <a:p>
            <a:pPr lvl="1"/>
            <a:r>
              <a:rPr lang="en-US" dirty="0" smtClean="0"/>
              <a:t>Containers</a:t>
            </a:r>
          </a:p>
          <a:p>
            <a:pPr lvl="1"/>
            <a:r>
              <a:rPr lang="en-US" dirty="0" smtClean="0"/>
              <a:t>Chaos Monkey</a:t>
            </a:r>
          </a:p>
          <a:p>
            <a:pPr lvl="1"/>
            <a:r>
              <a:rPr lang="en-US" dirty="0" smtClean="0"/>
              <a:t>Failure detection</a:t>
            </a:r>
          </a:p>
          <a:p>
            <a:pPr lvl="1"/>
            <a:r>
              <a:rPr lang="en-US" dirty="0" smtClean="0"/>
              <a:t>STORAGE strategy: distributed </a:t>
            </a:r>
            <a:r>
              <a:rPr lang="en-US" dirty="0" err="1" smtClean="0"/>
              <a:t>redis</a:t>
            </a:r>
            <a:r>
              <a:rPr lang="en-US" dirty="0" smtClean="0"/>
              <a:t> into blobs, </a:t>
            </a:r>
            <a:r>
              <a:rPr lang="en-US" dirty="0" err="1" smtClean="0"/>
              <a:t>json</a:t>
            </a:r>
            <a:r>
              <a:rPr lang="en-US" dirty="0" smtClean="0"/>
              <a:t> blobs (“documents” -- </a:t>
            </a:r>
            <a:r>
              <a:rPr lang="en-US" dirty="0" err="1" smtClean="0"/>
              <a:t>mongodb</a:t>
            </a:r>
            <a:r>
              <a:rPr lang="en-US" dirty="0" smtClean="0"/>
              <a:t>) and </a:t>
            </a:r>
            <a:r>
              <a:rPr lang="en-US" dirty="0" err="1" smtClean="0"/>
              <a:t>sql</a:t>
            </a:r>
            <a:r>
              <a:rPr lang="en-US" dirty="0" smtClean="0"/>
              <a:t> </a:t>
            </a:r>
            <a:r>
              <a:rPr lang="en-US" dirty="0" err="1" smtClean="0"/>
              <a:t>backends</a:t>
            </a:r>
            <a:endParaRPr lang="en-US" dirty="0" smtClean="0"/>
          </a:p>
          <a:p>
            <a:pPr lvl="1"/>
            <a:r>
              <a:rPr lang="en-US" dirty="0" smtClean="0"/>
              <a:t>Etc.</a:t>
            </a:r>
            <a:endParaRPr lang="en-US" dirty="0"/>
          </a:p>
        </p:txBody>
      </p:sp>
    </p:spTree>
    <p:extLst>
      <p:ext uri="{BB962C8B-B14F-4D97-AF65-F5344CB8AC3E}">
        <p14:creationId xmlns:p14="http://schemas.microsoft.com/office/powerpoint/2010/main" val="1151171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a:t>
            </a:r>
            <a:r>
              <a:rPr lang="en-US" dirty="0" smtClean="0"/>
              <a:t>worry that your rental car has a problem, or drop it and get a new one? </a:t>
            </a:r>
            <a:endParaRPr lang="en-US" dirty="0"/>
          </a:p>
        </p:txBody>
      </p:sp>
    </p:spTree>
    <p:extLst>
      <p:ext uri="{BB962C8B-B14F-4D97-AF65-F5344CB8AC3E}">
        <p14:creationId xmlns:p14="http://schemas.microsoft.com/office/powerpoint/2010/main" val="1432442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a:t>Do worry that your rental car has a problem, or drop it and get a new one? </a:t>
            </a:r>
            <a:endParaRPr lang="en-US" dirty="0"/>
          </a:p>
        </p:txBody>
      </p:sp>
      <p:sp>
        <p:nvSpPr>
          <p:cNvPr id="5" name="Content Placeholder 2"/>
          <p:cNvSpPr txBox="1">
            <a:spLocks/>
          </p:cNvSpPr>
          <p:nvPr/>
        </p:nvSpPr>
        <p:spPr>
          <a:xfrm>
            <a:off x="1215955" y="26625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I didn’t think so….</a:t>
            </a:r>
          </a:p>
          <a:p>
            <a:r>
              <a:rPr lang="en-US" dirty="0" smtClean="0"/>
              <a:t>So, if you’re renting computers, why don’t you burn them up?</a:t>
            </a:r>
          </a:p>
          <a:p>
            <a:r>
              <a:rPr lang="en-US" dirty="0" smtClean="0"/>
              <a:t>RUN YOUR MACHINERY HARD. </a:t>
            </a:r>
          </a:p>
        </p:txBody>
      </p:sp>
    </p:spTree>
    <p:extLst>
      <p:ext uri="{BB962C8B-B14F-4D97-AF65-F5344CB8AC3E}">
        <p14:creationId xmlns:p14="http://schemas.microsoft.com/office/powerpoint/2010/main" val="4080071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Chaos Monkey Lives!!!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1" y="1538289"/>
            <a:ext cx="67818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947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442914"/>
            <a:ext cx="88868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358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CAP theorem pushes us towards</a:t>
            </a:r>
            <a:endParaRPr lang="en-US" dirty="0"/>
          </a:p>
        </p:txBody>
      </p:sp>
      <p:sp>
        <p:nvSpPr>
          <p:cNvPr id="3" name="Content Placeholder 2"/>
          <p:cNvSpPr>
            <a:spLocks noGrp="1"/>
          </p:cNvSpPr>
          <p:nvPr>
            <p:ph idx="1"/>
          </p:nvPr>
        </p:nvSpPr>
        <p:spPr/>
        <p:txBody>
          <a:bodyPr/>
          <a:lstStyle/>
          <a:p>
            <a:r>
              <a:rPr lang="en-US" dirty="0" smtClean="0"/>
              <a:t>We must choose between the three; </a:t>
            </a:r>
            <a:r>
              <a:rPr lang="en-US" dirty="0" smtClean="0"/>
              <a:t>entropy (and wide experience </a:t>
            </a:r>
            <a:r>
              <a:rPr lang="en-US" dirty="0" smtClean="0"/>
              <a:t>in distributed </a:t>
            </a:r>
            <a:r>
              <a:rPr lang="en-US" dirty="0" smtClean="0"/>
              <a:t>systems!) </a:t>
            </a:r>
            <a:r>
              <a:rPr lang="en-US" dirty="0" smtClean="0"/>
              <a:t>teaches us that C(</a:t>
            </a:r>
            <a:r>
              <a:rPr lang="en-US" dirty="0" err="1" smtClean="0"/>
              <a:t>onsistency</a:t>
            </a:r>
            <a:r>
              <a:rPr lang="en-US" dirty="0" smtClean="0"/>
              <a:t>) is not one of the top two</a:t>
            </a:r>
          </a:p>
          <a:p>
            <a:pPr lvl="1"/>
            <a:r>
              <a:rPr lang="en-US" dirty="0" smtClean="0"/>
              <a:t>With one exception: When it is the point of the application. Only then.</a:t>
            </a:r>
            <a:endParaRPr lang="en-US" dirty="0"/>
          </a:p>
        </p:txBody>
      </p:sp>
      <p:pic>
        <p:nvPicPr>
          <p:cNvPr id="4" name="Picture 3"/>
          <p:cNvPicPr>
            <a:picLocks noChangeAspect="1"/>
          </p:cNvPicPr>
          <p:nvPr/>
        </p:nvPicPr>
        <p:blipFill>
          <a:blip r:embed="rId2"/>
          <a:stretch>
            <a:fillRect/>
          </a:stretch>
        </p:blipFill>
        <p:spPr>
          <a:xfrm>
            <a:off x="2843026" y="4150666"/>
            <a:ext cx="5728921" cy="820886"/>
          </a:xfrm>
          <a:prstGeom prst="rect">
            <a:avLst/>
          </a:prstGeom>
        </p:spPr>
      </p:pic>
      <p:sp>
        <p:nvSpPr>
          <p:cNvPr id="5" name="TextBox 4"/>
          <p:cNvSpPr txBox="1"/>
          <p:nvPr/>
        </p:nvSpPr>
        <p:spPr>
          <a:xfrm>
            <a:off x="2712509" y="5585483"/>
            <a:ext cx="6351157" cy="343620"/>
          </a:xfrm>
          <a:prstGeom prst="rect">
            <a:avLst/>
          </a:prstGeom>
          <a:noFill/>
        </p:spPr>
        <p:txBody>
          <a:bodyPr wrap="square" rtlCol="0">
            <a:spAutoFit/>
          </a:bodyPr>
          <a:lstStyle/>
          <a:p>
            <a:r>
              <a:rPr lang="en-US" sz="1633" dirty="0"/>
              <a:t>-- Adrian </a:t>
            </a:r>
            <a:r>
              <a:rPr lang="en-US" sz="1633" dirty="0" err="1"/>
              <a:t>Cockroft</a:t>
            </a:r>
            <a:endParaRPr lang="en-US" sz="1633" dirty="0"/>
          </a:p>
        </p:txBody>
      </p:sp>
    </p:spTree>
    <p:extLst>
      <p:ext uri="{BB962C8B-B14F-4D97-AF65-F5344CB8AC3E}">
        <p14:creationId xmlns:p14="http://schemas.microsoft.com/office/powerpoint/2010/main" val="3120339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Smallest possible partitioned resource</a:t>
            </a:r>
            <a:endParaRPr lang="en-US" dirty="0"/>
          </a:p>
        </p:txBody>
      </p:sp>
      <p:sp>
        <p:nvSpPr>
          <p:cNvPr id="3" name="Content Placeholder 2"/>
          <p:cNvSpPr>
            <a:spLocks noGrp="1"/>
          </p:cNvSpPr>
          <p:nvPr>
            <p:ph idx="1"/>
          </p:nvPr>
        </p:nvSpPr>
        <p:spPr/>
        <p:txBody>
          <a:bodyPr/>
          <a:lstStyle/>
          <a:p>
            <a:r>
              <a:rPr lang="en-US" dirty="0" smtClean="0"/>
              <a:t>VMs should be smallest</a:t>
            </a:r>
          </a:p>
          <a:p>
            <a:r>
              <a:rPr lang="en-US" dirty="0" smtClean="0"/>
              <a:t>OS should be smallest </a:t>
            </a:r>
          </a:p>
          <a:p>
            <a:r>
              <a:rPr lang="en-US" dirty="0" smtClean="0"/>
              <a:t>Bunches of storages with partition and retry policies</a:t>
            </a:r>
          </a:p>
          <a:p>
            <a:endParaRPr lang="en-US" dirty="0"/>
          </a:p>
          <a:p>
            <a:r>
              <a:rPr lang="en-US" dirty="0" smtClean="0"/>
              <a:t>Benefits:</a:t>
            </a:r>
          </a:p>
          <a:p>
            <a:pPr lvl="1"/>
            <a:r>
              <a:rPr lang="en-US" dirty="0" smtClean="0"/>
              <a:t>Fine grained </a:t>
            </a:r>
            <a:r>
              <a:rPr lang="en-US" dirty="0" smtClean="0"/>
              <a:t>scale-out </a:t>
            </a:r>
            <a:r>
              <a:rPr lang="en-US" dirty="0" smtClean="0"/>
              <a:t>and </a:t>
            </a:r>
            <a:r>
              <a:rPr lang="en-US" dirty="0" smtClean="0"/>
              <a:t>scale-in</a:t>
            </a:r>
            <a:endParaRPr lang="en-US" dirty="0" smtClean="0"/>
          </a:p>
          <a:p>
            <a:pPr lvl="1"/>
            <a:r>
              <a:rPr lang="en-US" dirty="0" smtClean="0"/>
              <a:t>Each failure much smaller portion of entire load</a:t>
            </a:r>
          </a:p>
          <a:p>
            <a:pPr lvl="1"/>
            <a:r>
              <a:rPr lang="en-US" dirty="0" smtClean="0"/>
              <a:t>Cost (Duh)</a:t>
            </a:r>
          </a:p>
          <a:p>
            <a:endParaRPr lang="en-US" dirty="0"/>
          </a:p>
        </p:txBody>
      </p:sp>
    </p:spTree>
    <p:extLst>
      <p:ext uri="{BB962C8B-B14F-4D97-AF65-F5344CB8AC3E}">
        <p14:creationId xmlns:p14="http://schemas.microsoft.com/office/powerpoint/2010/main" val="1892561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Ah, execution. Tough stuff.</a:t>
            </a:r>
          </a:p>
        </p:txBody>
      </p:sp>
    </p:spTree>
    <p:extLst>
      <p:ext uri="{BB962C8B-B14F-4D97-AF65-F5344CB8AC3E}">
        <p14:creationId xmlns:p14="http://schemas.microsoft.com/office/powerpoint/2010/main" val="3061661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a:t>
            </a:r>
            <a:r>
              <a:rPr lang="en-US" dirty="0" smtClean="0">
                <a:hlinkClick r:id="rId2"/>
              </a:rPr>
              <a:t>12factor.net</a:t>
            </a:r>
            <a:r>
              <a:rPr lang="en-US" dirty="0" smtClean="0"/>
              <a:t>:</a:t>
            </a:r>
            <a:endParaRPr lang="en-US" dirty="0"/>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smtClean="0"/>
              <a:t>All stuff in origin/master, or it goes there.</a:t>
            </a:r>
          </a:p>
          <a:p>
            <a:r>
              <a:rPr lang="en-US" dirty="0" err="1" smtClean="0"/>
              <a:t>Microservice</a:t>
            </a:r>
            <a:r>
              <a:rPr lang="en-US" dirty="0" smtClean="0"/>
              <a:t> code </a:t>
            </a:r>
            <a:r>
              <a:rPr lang="en-US" i="1" dirty="0" smtClean="0"/>
              <a:t>and </a:t>
            </a:r>
            <a:r>
              <a:rPr lang="en-US" dirty="0" err="1" smtClean="0"/>
              <a:t>config</a:t>
            </a:r>
            <a:r>
              <a:rPr lang="en-US" dirty="0" smtClean="0"/>
              <a:t> </a:t>
            </a:r>
            <a:r>
              <a:rPr lang="en-US" i="1" dirty="0" smtClean="0"/>
              <a:t>completely</a:t>
            </a:r>
            <a:r>
              <a:rPr lang="en-US" dirty="0" smtClean="0"/>
              <a:t> autonomous.</a:t>
            </a:r>
          </a:p>
          <a:p>
            <a:r>
              <a:rPr lang="en-US" dirty="0" smtClean="0"/>
              <a:t>All non-domain resources are autonomous addressable resources.</a:t>
            </a:r>
          </a:p>
          <a:p>
            <a:r>
              <a:rPr lang="en-US" dirty="0" smtClean="0"/>
              <a:t>Building, releasing, and running are autonomous.</a:t>
            </a:r>
          </a:p>
          <a:p>
            <a:r>
              <a:rPr lang="en-US" dirty="0" err="1" smtClean="0"/>
              <a:t>Microservice</a:t>
            </a:r>
            <a:r>
              <a:rPr lang="en-US" dirty="0" smtClean="0"/>
              <a:t> goal: one stateless process.</a:t>
            </a:r>
          </a:p>
          <a:p>
            <a:pPr lvl="1"/>
            <a:r>
              <a:rPr lang="en-US" dirty="0" smtClean="0"/>
              <a:t>Caveat: when point of service is to do </a:t>
            </a:r>
            <a:r>
              <a:rPr lang="en-US" dirty="0" err="1" smtClean="0"/>
              <a:t>multiprocess</a:t>
            </a:r>
            <a:r>
              <a:rPr lang="en-US" dirty="0" smtClean="0"/>
              <a:t> or </a:t>
            </a:r>
            <a:r>
              <a:rPr lang="en-US" dirty="0" err="1" smtClean="0"/>
              <a:t>stateful</a:t>
            </a:r>
            <a:r>
              <a:rPr lang="en-US" dirty="0" smtClean="0"/>
              <a:t> work (</a:t>
            </a:r>
            <a:r>
              <a:rPr lang="en-US" dirty="0" err="1" smtClean="0"/>
              <a:t>dbs</a:t>
            </a:r>
            <a:r>
              <a:rPr lang="en-US" dirty="0" smtClean="0"/>
              <a:t>).</a:t>
            </a:r>
          </a:p>
          <a:p>
            <a:r>
              <a:rPr lang="en-US" dirty="0" smtClean="0"/>
              <a:t>If service is hosted in other framework, </a:t>
            </a:r>
            <a:r>
              <a:rPr lang="en-US" dirty="0" err="1" smtClean="0"/>
              <a:t>microservice</a:t>
            </a:r>
            <a:r>
              <a:rPr lang="en-US" dirty="0"/>
              <a:t> </a:t>
            </a:r>
            <a:r>
              <a:rPr lang="en-US" dirty="0" smtClean="0"/>
              <a:t>treats framework as part of </a:t>
            </a:r>
            <a:r>
              <a:rPr lang="en-US" dirty="0" err="1" smtClean="0"/>
              <a:t>microservice</a:t>
            </a:r>
            <a:r>
              <a:rPr lang="en-US" dirty="0"/>
              <a:t> </a:t>
            </a:r>
            <a:r>
              <a:rPr lang="en-US" dirty="0" smtClean="0"/>
              <a:t>as a unit.</a:t>
            </a:r>
          </a:p>
          <a:p>
            <a:r>
              <a:rPr lang="en-US" dirty="0" smtClean="0"/>
              <a:t>Don’t block. Ever. </a:t>
            </a:r>
          </a:p>
          <a:p>
            <a:r>
              <a:rPr lang="en-US" dirty="0" smtClean="0"/>
              <a:t>Throw problems away and start a fresh un-problem.</a:t>
            </a:r>
          </a:p>
          <a:p>
            <a:r>
              <a:rPr lang="en-US" dirty="0" smtClean="0"/>
              <a:t>Test in production.</a:t>
            </a:r>
          </a:p>
          <a:p>
            <a:r>
              <a:rPr lang="en-US" dirty="0" smtClean="0"/>
              <a:t>Logs are live test streams; see previous.</a:t>
            </a:r>
          </a:p>
          <a:p>
            <a:r>
              <a:rPr lang="en-US" dirty="0" smtClean="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Operations focused on hardware drops massively over the next five years.</a:t>
            </a:r>
          </a:p>
          <a:p>
            <a:r>
              <a:rPr lang="en-US" dirty="0" smtClean="0"/>
              <a:t>Operations focused on developing and managing software compute abstractions increases dramatically.</a:t>
            </a:r>
            <a:endParaRPr lang="en-US" dirty="0"/>
          </a:p>
        </p:txBody>
      </p:sp>
    </p:spTree>
    <p:extLst>
      <p:ext uri="{BB962C8B-B14F-4D97-AF65-F5344CB8AC3E}">
        <p14:creationId xmlns:p14="http://schemas.microsoft.com/office/powerpoint/2010/main" val="1961395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Architects focus on everything more and more. </a:t>
            </a:r>
          </a:p>
          <a:p>
            <a:r>
              <a:rPr lang="en-US" dirty="0" smtClean="0"/>
              <a:t>Datacenters are now </a:t>
            </a:r>
            <a:r>
              <a:rPr lang="en-US" i="1" dirty="0" smtClean="0"/>
              <a:t>programs</a:t>
            </a:r>
            <a:r>
              <a:rPr lang="en-US" dirty="0" smtClean="0"/>
              <a:t>. Programs in datacenters are programs running in programs.</a:t>
            </a:r>
            <a:endParaRPr lang="en-US" dirty="0"/>
          </a:p>
        </p:txBody>
      </p:sp>
    </p:spTree>
    <p:extLst>
      <p:ext uri="{BB962C8B-B14F-4D97-AF65-F5344CB8AC3E}">
        <p14:creationId xmlns:p14="http://schemas.microsoft.com/office/powerpoint/2010/main" val="201479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Because everyone has more focus on apps and infrastructures as apps, that means….</a:t>
            </a:r>
            <a:endParaRPr lang="en-US" dirty="0"/>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smtClean="0"/>
              <a:t>Reorg!!!</a:t>
            </a:r>
            <a:endParaRPr lang="en-US" sz="7200" dirty="0"/>
          </a:p>
        </p:txBody>
      </p:sp>
    </p:spTree>
    <p:extLst>
      <p:ext uri="{BB962C8B-B14F-4D97-AF65-F5344CB8AC3E}">
        <p14:creationId xmlns:p14="http://schemas.microsoft.com/office/powerpoint/2010/main" val="2576605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Use </a:t>
            </a:r>
            <a:r>
              <a:rPr lang="en-US" dirty="0" smtClean="0">
                <a:hlinkClick r:id="rId2"/>
              </a:rPr>
              <a:t>Conway’s law </a:t>
            </a:r>
            <a:r>
              <a:rPr lang="en-US" dirty="0" smtClean="0"/>
              <a:t>to our advantage</a:t>
            </a:r>
            <a:endParaRPr lang="en-US" dirty="0"/>
          </a:p>
        </p:txBody>
      </p:sp>
      <p:pic>
        <p:nvPicPr>
          <p:cNvPr id="5" name="Picture 4"/>
          <p:cNvPicPr>
            <a:picLocks noChangeAspect="1"/>
          </p:cNvPicPr>
          <p:nvPr/>
        </p:nvPicPr>
        <p:blipFill>
          <a:blip r:embed="rId3"/>
          <a:stretch>
            <a:fillRect/>
          </a:stretch>
        </p:blipFill>
        <p:spPr>
          <a:xfrm>
            <a:off x="807823" y="3297097"/>
            <a:ext cx="10477500" cy="1943100"/>
          </a:xfrm>
          <a:prstGeom prst="rect">
            <a:avLst/>
          </a:prstGeom>
        </p:spPr>
      </p:pic>
      <p:sp>
        <p:nvSpPr>
          <p:cNvPr id="6" name="TextBox 5"/>
          <p:cNvSpPr txBox="1"/>
          <p:nvPr/>
        </p:nvSpPr>
        <p:spPr>
          <a:xfrm>
            <a:off x="873211" y="5692346"/>
            <a:ext cx="10527957" cy="370703"/>
          </a:xfrm>
          <a:prstGeom prst="rect">
            <a:avLst/>
          </a:prstGeom>
          <a:noFill/>
        </p:spPr>
        <p:txBody>
          <a:bodyPr wrap="square" rtlCol="0">
            <a:spAutoFit/>
          </a:bodyPr>
          <a:lstStyle/>
          <a:p>
            <a:r>
              <a:rPr lang="en-US" dirty="0"/>
              <a:t>http://en.wikipedia.org/wiki/Conway%27s_law</a:t>
            </a:r>
          </a:p>
        </p:txBody>
      </p:sp>
    </p:spTree>
    <p:extLst>
      <p:ext uri="{BB962C8B-B14F-4D97-AF65-F5344CB8AC3E}">
        <p14:creationId xmlns:p14="http://schemas.microsoft.com/office/powerpoint/2010/main" val="3033768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6" name="Picture 5"/>
          <p:cNvPicPr>
            <a:picLocks noChangeAspect="1"/>
          </p:cNvPicPr>
          <p:nvPr/>
        </p:nvPicPr>
        <p:blipFill>
          <a:blip r:embed="rId2"/>
          <a:stretch>
            <a:fillRect/>
          </a:stretch>
        </p:blipFill>
        <p:spPr>
          <a:xfrm>
            <a:off x="2579988" y="1438918"/>
            <a:ext cx="5829300" cy="4886325"/>
          </a:xfrm>
          <a:prstGeom prst="rect">
            <a:avLst/>
          </a:prstGeom>
        </p:spPr>
      </p:pic>
    </p:spTree>
    <p:extLst>
      <p:ext uri="{BB962C8B-B14F-4D97-AF65-F5344CB8AC3E}">
        <p14:creationId xmlns:p14="http://schemas.microsoft.com/office/powerpoint/2010/main" val="147203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3" name="Picture 2"/>
          <p:cNvPicPr>
            <a:picLocks noChangeAspect="1"/>
          </p:cNvPicPr>
          <p:nvPr/>
        </p:nvPicPr>
        <p:blipFill>
          <a:blip r:embed="rId2"/>
          <a:stretch>
            <a:fillRect/>
          </a:stretch>
        </p:blipFill>
        <p:spPr>
          <a:xfrm>
            <a:off x="2247441" y="1644736"/>
            <a:ext cx="6515100" cy="4095750"/>
          </a:xfrm>
          <a:prstGeom prst="rect">
            <a:avLst/>
          </a:prstGeom>
        </p:spPr>
      </p:pic>
    </p:spTree>
    <p:extLst>
      <p:ext uri="{BB962C8B-B14F-4D97-AF65-F5344CB8AC3E}">
        <p14:creationId xmlns:p14="http://schemas.microsoft.com/office/powerpoint/2010/main" val="1708882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any blocking call should be destroyed</a:t>
            </a:r>
            <a:endParaRPr lang="en-US" dirty="0"/>
          </a:p>
        </p:txBody>
      </p:sp>
      <p:sp>
        <p:nvSpPr>
          <p:cNvPr id="3" name="Content Placeholder 2"/>
          <p:cNvSpPr>
            <a:spLocks noGrp="1"/>
          </p:cNvSpPr>
          <p:nvPr>
            <p:ph idx="1"/>
          </p:nvPr>
        </p:nvSpPr>
        <p:spPr/>
        <p:txBody>
          <a:bodyPr/>
          <a:lstStyle/>
          <a:p>
            <a:r>
              <a:rPr lang="en-US" dirty="0" smtClean="0"/>
              <a:t>Duh. Event driven.</a:t>
            </a:r>
            <a:endParaRPr lang="en-US" dirty="0"/>
          </a:p>
        </p:txBody>
      </p:sp>
    </p:spTree>
    <p:extLst>
      <p:ext uri="{BB962C8B-B14F-4D97-AF65-F5344CB8AC3E}">
        <p14:creationId xmlns:p14="http://schemas.microsoft.com/office/powerpoint/2010/main" val="1752963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Scale-up works if…	</a:t>
            </a:r>
            <a:endParaRPr lang="en-US" dirty="0"/>
          </a:p>
        </p:txBody>
      </p:sp>
      <p:sp>
        <p:nvSpPr>
          <p:cNvPr id="3" name="Content Placeholder 2"/>
          <p:cNvSpPr>
            <a:spLocks noGrp="1"/>
          </p:cNvSpPr>
          <p:nvPr>
            <p:ph idx="1"/>
          </p:nvPr>
        </p:nvSpPr>
        <p:spPr>
          <a:xfrm>
            <a:off x="646111" y="1694023"/>
            <a:ext cx="4638461" cy="4395151"/>
          </a:xfrm>
        </p:spPr>
        <p:txBody>
          <a:bodyPr>
            <a:normAutofit/>
          </a:bodyPr>
          <a:lstStyle/>
          <a:p>
            <a:r>
              <a:rPr lang="en-US" dirty="0" smtClean="0">
                <a:hlinkClick r:id="rId2"/>
              </a:rPr>
              <a:t>Stackoverflow.com</a:t>
            </a:r>
            <a:endParaRPr lang="en-US" dirty="0" smtClean="0"/>
          </a:p>
          <a:p>
            <a:pPr lvl="1"/>
            <a:r>
              <a:rPr lang="en-US" dirty="0" smtClean="0"/>
              <a:t>The </a:t>
            </a:r>
            <a:r>
              <a:rPr lang="en-US" dirty="0" smtClean="0"/>
              <a:t>exception that </a:t>
            </a:r>
            <a:r>
              <a:rPr lang="en-US" dirty="0" smtClean="0"/>
              <a:t>proves the rule</a:t>
            </a:r>
            <a:r>
              <a:rPr lang="en-US" dirty="0" smtClean="0"/>
              <a:t>.</a:t>
            </a:r>
          </a:p>
          <a:p>
            <a:pPr lvl="1"/>
            <a:r>
              <a:rPr lang="en-US" dirty="0" smtClean="0"/>
              <a:t>All with SQL Server!</a:t>
            </a:r>
          </a:p>
          <a:p>
            <a:pPr marL="0" indent="0">
              <a:buNone/>
            </a:pPr>
            <a:r>
              <a:rPr lang="en-US" sz="1200" dirty="0" smtClean="0"/>
              <a:t>“</a:t>
            </a:r>
            <a:r>
              <a:rPr lang="en-US" sz="1200" dirty="0"/>
              <a:t>Stack Overflow still uses Microsoft products. Microsoft infrastructure works and is cheap enough, so there’s no compelling reason to change. Yet SO is pragmatic. They use Linux where it makes sense. There’s no purity push to make everything Linux or keep everything Microsoft. That wouldn’t be efficient. </a:t>
            </a:r>
          </a:p>
          <a:p>
            <a:pPr marL="0" indent="0">
              <a:buNone/>
            </a:pPr>
            <a:r>
              <a:rPr lang="en-US" sz="1200" dirty="0"/>
              <a:t>Stack Overflow still uses a scale-up strategy. No clouds in site. </a:t>
            </a:r>
            <a:r>
              <a:rPr lang="en-US" sz="1200" b="1" u="sng" dirty="0"/>
              <a:t>With their SQL Servers loaded with 384 GB of RAM and 2TB of SSD, AWS would cost a fortune. </a:t>
            </a:r>
            <a:r>
              <a:rPr lang="en-US" sz="1200" dirty="0"/>
              <a:t>The cloud would also slow them down, making it harder to optimize and troubleshoot system issues. Plus, SO doesn’t need a horizontal scaling strategy. Large peak loads, where scaling out makes sense, hasn’t  been a problem because they’ve been quite successful at sizing their system correctly</a:t>
            </a:r>
            <a:r>
              <a:rPr lang="en-US" sz="1200" dirty="0" smtClean="0"/>
              <a:t>.”</a:t>
            </a:r>
            <a:endParaRPr lang="en-US" sz="1200" dirty="0"/>
          </a:p>
        </p:txBody>
      </p:sp>
      <p:pic>
        <p:nvPicPr>
          <p:cNvPr id="4" name="Picture 3"/>
          <p:cNvPicPr>
            <a:picLocks noChangeAspect="1"/>
          </p:cNvPicPr>
          <p:nvPr/>
        </p:nvPicPr>
        <p:blipFill>
          <a:blip r:embed="rId3"/>
          <a:stretch>
            <a:fillRect/>
          </a:stretch>
        </p:blipFill>
        <p:spPr>
          <a:xfrm>
            <a:off x="5815399" y="1853248"/>
            <a:ext cx="5981700" cy="4076700"/>
          </a:xfrm>
          <a:prstGeom prst="rect">
            <a:avLst/>
          </a:prstGeom>
        </p:spPr>
      </p:pic>
    </p:spTree>
    <p:extLst>
      <p:ext uri="{BB962C8B-B14F-4D97-AF65-F5344CB8AC3E}">
        <p14:creationId xmlns:p14="http://schemas.microsoft.com/office/powerpoint/2010/main" val="365261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The app is everything at once</a:t>
            </a:r>
            <a:endParaRPr lang="en-US" dirty="0"/>
          </a:p>
        </p:txBody>
      </p:sp>
      <p:sp>
        <p:nvSpPr>
          <p:cNvPr id="3" name="Content Placeholder 2"/>
          <p:cNvSpPr>
            <a:spLocks noGrp="1"/>
          </p:cNvSpPr>
          <p:nvPr>
            <p:ph idx="1"/>
          </p:nvPr>
        </p:nvSpPr>
        <p:spPr/>
        <p:txBody>
          <a:bodyPr/>
          <a:lstStyle/>
          <a:p>
            <a:r>
              <a:rPr lang="en-US" dirty="0" smtClean="0"/>
              <a:t>Two or more levels of architecture: </a:t>
            </a:r>
          </a:p>
          <a:p>
            <a:pPr lvl="1"/>
            <a:r>
              <a:rPr lang="en-US" dirty="0" err="1" smtClean="0"/>
              <a:t>Microservices</a:t>
            </a:r>
            <a:r>
              <a:rPr lang="en-US" dirty="0" smtClean="0"/>
              <a:t> themselves</a:t>
            </a:r>
          </a:p>
          <a:p>
            <a:pPr lvl="1"/>
            <a:r>
              <a:rPr lang="en-US" dirty="0" smtClean="0"/>
              <a:t>How all the </a:t>
            </a:r>
            <a:r>
              <a:rPr lang="en-US" dirty="0" err="1" smtClean="0"/>
              <a:t>microservices</a:t>
            </a:r>
            <a:r>
              <a:rPr lang="en-US" dirty="0" smtClean="0"/>
              <a:t> work together</a:t>
            </a:r>
          </a:p>
          <a:p>
            <a:pPr lvl="1"/>
            <a:r>
              <a:rPr lang="en-US" dirty="0" smtClean="0"/>
              <a:t>The infrastructure that makes them happen – that’s </a:t>
            </a:r>
            <a:r>
              <a:rPr lang="en-US" smtClean="0"/>
              <a:t>all software now</a:t>
            </a:r>
            <a:endParaRPr lang="en-US" dirty="0"/>
          </a:p>
        </p:txBody>
      </p:sp>
    </p:spTree>
    <p:extLst>
      <p:ext uri="{BB962C8B-B14F-4D97-AF65-F5344CB8AC3E}">
        <p14:creationId xmlns:p14="http://schemas.microsoft.com/office/powerpoint/2010/main" val="2659673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Martin Fowler:</a:t>
            </a:r>
            <a:br>
              <a:rPr lang="en-US" dirty="0" smtClean="0"/>
            </a:br>
            <a:r>
              <a:rPr lang="en-US" sz="1400" dirty="0" smtClean="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i="1" dirty="0" smtClean="0"/>
              <a:t>.</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smtClean="0"/>
              <a:t>Components are called “services”</a:t>
            </a:r>
          </a:p>
          <a:p>
            <a:r>
              <a:rPr lang="en-US" dirty="0" smtClean="0"/>
              <a:t>Services based on business capabilities or processes, not skills.</a:t>
            </a:r>
          </a:p>
          <a:p>
            <a:r>
              <a:rPr lang="en-US" dirty="0" smtClean="0"/>
              <a:t>Services are never finished, even when shipping.</a:t>
            </a:r>
          </a:p>
          <a:p>
            <a:r>
              <a:rPr lang="en-US" dirty="0" smtClean="0"/>
              <a:t>Simplest communication possible (REST/oauth2); service logic can be complex.</a:t>
            </a:r>
          </a:p>
          <a:p>
            <a:pPr lvl="1"/>
            <a:r>
              <a:rPr lang="en-US" dirty="0" smtClean="0"/>
              <a:t>Note: this is NOT the SOA approach!</a:t>
            </a:r>
          </a:p>
          <a:p>
            <a:r>
              <a:rPr lang="en-US" dirty="0" smtClean="0"/>
              <a:t>Destroy implementation code/library standards. Only service façade and behavior matters.</a:t>
            </a:r>
          </a:p>
          <a:p>
            <a:r>
              <a:rPr lang="en-US" dirty="0" smtClean="0"/>
              <a:t>Data just more </a:t>
            </a:r>
            <a:r>
              <a:rPr lang="en-US" dirty="0" err="1" smtClean="0"/>
              <a:t>microservices</a:t>
            </a:r>
            <a:r>
              <a:rPr lang="en-US" dirty="0" smtClean="0"/>
              <a:t>.</a:t>
            </a:r>
          </a:p>
          <a:p>
            <a:r>
              <a:rPr lang="en-US" dirty="0" smtClean="0"/>
              <a:t>Automate EVERYTHING.</a:t>
            </a:r>
          </a:p>
          <a:p>
            <a:r>
              <a:rPr lang="en-US" dirty="0" smtClean="0"/>
              <a:t>Failure is a normal part of entropy.</a:t>
            </a:r>
          </a:p>
          <a:p>
            <a:pPr lvl="1"/>
            <a:r>
              <a:rPr lang="en-US" dirty="0" smtClean="0"/>
              <a:t>Chaos Monkey, the </a:t>
            </a:r>
            <a:r>
              <a:rPr lang="en-US" dirty="0" smtClean="0">
                <a:hlinkClick r:id="rId2"/>
              </a:rPr>
              <a:t>Simian army</a:t>
            </a:r>
            <a:r>
              <a:rPr lang="en-US" dirty="0" smtClean="0"/>
              <a:t>, and the </a:t>
            </a:r>
            <a:r>
              <a:rPr lang="en-US" dirty="0" smtClean="0">
                <a:hlinkClick r:id="rId3"/>
              </a:rPr>
              <a:t>Circuit Breaker pattern</a:t>
            </a:r>
            <a:r>
              <a:rPr lang="en-US" dirty="0" smtClean="0"/>
              <a:t>.</a:t>
            </a:r>
          </a:p>
          <a:p>
            <a:r>
              <a:rPr lang="en-US" dirty="0" smtClean="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break out the similarities:</a:t>
            </a:r>
            <a:endParaRPr lang="en-US" dirty="0"/>
          </a:p>
        </p:txBody>
      </p:sp>
      <p:sp>
        <p:nvSpPr>
          <p:cNvPr id="3" name="Content Placeholder 2"/>
          <p:cNvSpPr>
            <a:spLocks noGrp="1"/>
          </p:cNvSpPr>
          <p:nvPr>
            <p:ph idx="1"/>
          </p:nvPr>
        </p:nvSpPr>
        <p:spPr/>
        <p:txBody>
          <a:bodyPr/>
          <a:lstStyle/>
          <a:p>
            <a:r>
              <a:rPr lang="en-US" dirty="0" smtClean="0"/>
              <a:t>Services are focused, entirely self-sustaining, largely single processes.</a:t>
            </a:r>
          </a:p>
          <a:p>
            <a:r>
              <a:rPr lang="en-US" dirty="0" smtClean="0"/>
              <a:t>Everything external to the </a:t>
            </a:r>
            <a:r>
              <a:rPr lang="en-US" i="1" dirty="0" smtClean="0"/>
              <a:t>domain context</a:t>
            </a:r>
            <a:r>
              <a:rPr lang="en-US" dirty="0" smtClean="0"/>
              <a:t> of the service is a REST call (98% case) to another service for </a:t>
            </a:r>
            <a:r>
              <a:rPr lang="en-US" i="1" dirty="0" smtClean="0"/>
              <a:t>that domain</a:t>
            </a:r>
            <a:r>
              <a:rPr lang="en-US" dirty="0" smtClean="0"/>
              <a:t>.</a:t>
            </a:r>
          </a:p>
          <a:p>
            <a:r>
              <a:rPr lang="en-US" dirty="0" smtClean="0"/>
              <a:t>Never tell the team how to build the service from the point of view of another service.</a:t>
            </a:r>
          </a:p>
          <a:p>
            <a:r>
              <a:rPr lang="en-US" dirty="0" smtClean="0"/>
              <a:t>Failing services are destroyed and replaced as fast as possible. Period.</a:t>
            </a:r>
          </a:p>
          <a:p>
            <a:r>
              <a:rPr lang="en-US" dirty="0" smtClean="0"/>
              <a:t>At scale, monitoring, logging, and testing are identical. </a:t>
            </a:r>
          </a:p>
          <a:p>
            <a:endParaRPr lang="en-US" dirty="0" smtClean="0"/>
          </a:p>
          <a:p>
            <a:endParaRPr lang="en-US" dirty="0"/>
          </a:p>
        </p:txBody>
      </p:sp>
    </p:spTree>
    <p:extLst>
      <p:ext uri="{BB962C8B-B14F-4D97-AF65-F5344CB8AC3E}">
        <p14:creationId xmlns:p14="http://schemas.microsoft.com/office/powerpoint/2010/main" val="1393165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endParaRPr lang="en-US" dirty="0" smtClean="0"/>
          </a:p>
          <a:p>
            <a:pPr marL="0" indent="0">
              <a:buNone/>
            </a:pPr>
            <a:endParaRPr lang="en-US" dirty="0"/>
          </a:p>
        </p:txBody>
      </p:sp>
    </p:spTree>
    <p:extLst>
      <p:ext uri="{BB962C8B-B14F-4D97-AF65-F5344CB8AC3E}">
        <p14:creationId xmlns:p14="http://schemas.microsoft.com/office/powerpoint/2010/main" val="81343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p>
          <a:p>
            <a:r>
              <a:rPr lang="en-US" i="1" dirty="0" smtClean="0"/>
              <a:t>Means everything necessary to do that thing are in the service, and no more.</a:t>
            </a:r>
          </a:p>
          <a:p>
            <a:pPr lvl="1"/>
            <a:r>
              <a:rPr lang="en-US" dirty="0" smtClean="0"/>
              <a:t>All the code</a:t>
            </a:r>
          </a:p>
          <a:p>
            <a:pPr lvl="1"/>
            <a:r>
              <a:rPr lang="en-US" dirty="0" smtClean="0"/>
              <a:t>All the configuration</a:t>
            </a:r>
          </a:p>
          <a:p>
            <a:pPr lvl="1"/>
            <a:r>
              <a:rPr lang="en-US" dirty="0" smtClean="0"/>
              <a:t>Nothing, not one thing, more</a:t>
            </a:r>
          </a:p>
          <a:p>
            <a:r>
              <a:rPr lang="en-US" dirty="0" smtClean="0"/>
              <a:t>Architectural issue: </a:t>
            </a:r>
          </a:p>
          <a:p>
            <a:pPr lvl="1"/>
            <a:r>
              <a:rPr lang="en-US" dirty="0" smtClean="0"/>
              <a:t>Java app inside tomcat?</a:t>
            </a:r>
          </a:p>
          <a:p>
            <a:pPr lvl="1"/>
            <a:r>
              <a:rPr lang="en-US" dirty="0" smtClean="0"/>
              <a:t>Nginx and </a:t>
            </a:r>
            <a:r>
              <a:rPr lang="en-US" dirty="0" err="1" smtClean="0"/>
              <a:t>mysql</a:t>
            </a:r>
            <a:r>
              <a:rPr lang="en-US" dirty="0" smtClean="0"/>
              <a:t>?</a:t>
            </a:r>
          </a:p>
          <a:p>
            <a:pPr lvl="1"/>
            <a:r>
              <a:rPr lang="en-US" dirty="0" smtClean="0"/>
              <a:t>Nginx and </a:t>
            </a:r>
            <a:r>
              <a:rPr lang="en-US" dirty="0" err="1" smtClean="0"/>
              <a:t>redis</a:t>
            </a:r>
            <a:r>
              <a:rPr lang="en-US" dirty="0" smtClean="0"/>
              <a:t>/</a:t>
            </a:r>
            <a:r>
              <a:rPr lang="en-US" dirty="0" err="1" smtClean="0"/>
              <a:t>memached</a:t>
            </a:r>
            <a:r>
              <a:rPr lang="en-US" dirty="0" smtClean="0"/>
              <a:t>?</a:t>
            </a:r>
          </a:p>
          <a:p>
            <a:pPr marL="0" indent="0">
              <a:buNone/>
            </a:pPr>
            <a:endParaRPr lang="en-US" dirty="0"/>
          </a:p>
        </p:txBody>
      </p:sp>
    </p:spTree>
    <p:extLst>
      <p:ext uri="{BB962C8B-B14F-4D97-AF65-F5344CB8AC3E}">
        <p14:creationId xmlns:p14="http://schemas.microsoft.com/office/powerpoint/2010/main" val="2144178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260604" y="1414699"/>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356406" y="1412045"/>
            <a:ext cx="1725575" cy="3081236"/>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API</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a:t>
            </a:r>
            <a:r>
              <a:rPr lang="en-US" sz="2353" b="1" dirty="0">
                <a:gradFill>
                  <a:gsLst>
                    <a:gs pos="2917">
                      <a:schemeClr val="tx1"/>
                    </a:gs>
                    <a:gs pos="30000">
                      <a:schemeClr val="tx1"/>
                    </a:gs>
                  </a:gsLst>
                  <a:lin ang="5400000" scaled="0"/>
                </a:gradFill>
              </a:rPr>
              <a:t>could </a:t>
            </a:r>
            <a:r>
              <a:rPr lang="en-US" sz="2353" dirty="0">
                <a:gradFill>
                  <a:gsLst>
                    <a:gs pos="2917">
                      <a:schemeClr val="tx1"/>
                    </a:gs>
                    <a:gs pos="30000">
                      <a:schemeClr val="tx1"/>
                    </a:gs>
                  </a:gsLst>
                  <a:lin ang="5400000" scaled="0"/>
                </a:gradFill>
                <a:latin typeface="+mj-lt"/>
              </a:rPr>
              <a:t>stuff everything into one </a:t>
            </a:r>
            <a:r>
              <a:rPr lang="en-US" sz="2353" dirty="0" smtClean="0">
                <a:gradFill>
                  <a:gsLst>
                    <a:gs pos="2917">
                      <a:schemeClr val="tx1"/>
                    </a:gs>
                    <a:gs pos="30000">
                      <a:schemeClr val="tx1"/>
                    </a:gs>
                  </a:gsLst>
                  <a:lin ang="5400000" scaled="0"/>
                </a:gradFill>
                <a:latin typeface="+mj-lt"/>
              </a:rPr>
              <a:t>service...</a:t>
            </a:r>
            <a:endParaRPr lang="en-US" sz="2353" dirty="0">
              <a:gradFill>
                <a:gsLst>
                  <a:gs pos="2917">
                    <a:schemeClr val="tx1"/>
                  </a:gs>
                  <a:gs pos="30000">
                    <a:schemeClr val="tx1"/>
                  </a:gs>
                </a:gsLst>
                <a:lin ang="5400000" scaled="0"/>
              </a:gradFill>
              <a:latin typeface="+mj-lt"/>
            </a:endParaRPr>
          </a:p>
        </p:txBody>
      </p:sp>
      <p:grpSp>
        <p:nvGrpSpPr>
          <p:cNvPr id="40" name="Group 39"/>
          <p:cNvGrpSpPr/>
          <p:nvPr/>
        </p:nvGrpSpPr>
        <p:grpSpPr>
          <a:xfrm>
            <a:off x="7099658" y="1412044"/>
            <a:ext cx="2731445" cy="3090006"/>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4173586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79285" tIns="143428" rIns="179285" bIns="143428" rtlCol="0">
              <a:spAutoFit/>
            </a:bodyPr>
            <a:lstStyle/>
            <a:p>
              <a:pPr algn="ctr">
                <a:lnSpc>
                  <a:spcPct val="90000"/>
                </a:lnSpc>
                <a:spcAft>
                  <a:spcPts val="588"/>
                </a:spcAft>
              </a:pPr>
              <a:endParaRPr lang="en-US" sz="2353" b="1" dirty="0">
                <a:gradFill>
                  <a:gsLst>
                    <a:gs pos="2917">
                      <a:schemeClr val="tx1"/>
                    </a:gs>
                    <a:gs pos="30000">
                      <a:schemeClr val="tx1"/>
                    </a:gs>
                  </a:gsLst>
                  <a:lin ang="5400000" scaled="0"/>
                </a:gradFill>
                <a:latin typeface="+mj-lt"/>
              </a:endParaRPr>
            </a:p>
          </p:txBody>
        </p:sp>
      </p:grpSp>
      <p:sp>
        <p:nvSpPr>
          <p:cNvPr id="38" name="Cube 37"/>
          <p:cNvSpPr/>
          <p:nvPr/>
        </p:nvSpPr>
        <p:spPr bwMode="auto">
          <a:xfrm>
            <a:off x="2260604" y="1414699"/>
            <a:ext cx="3128954" cy="1063944"/>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365164" y="1412045"/>
            <a:ext cx="1716817" cy="3081236"/>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We’ll pick functionally atomic units to turn into </a:t>
            </a:r>
            <a:r>
              <a:rPr lang="en-US" sz="2353" dirty="0" smtClean="0">
                <a:gradFill>
                  <a:gsLst>
                    <a:gs pos="2917">
                      <a:schemeClr val="tx1"/>
                    </a:gs>
                    <a:gs pos="30000">
                      <a:schemeClr val="tx1"/>
                    </a:gs>
                  </a:gsLst>
                  <a:lin ang="5400000" scaled="0"/>
                </a:gradFill>
                <a:latin typeface="+mj-lt"/>
              </a:rPr>
              <a:t>services.</a:t>
            </a:r>
            <a:endParaRPr lang="en-US" sz="2353" dirty="0">
              <a:gradFill>
                <a:gsLst>
                  <a:gs pos="2917">
                    <a:schemeClr val="tx1"/>
                  </a:gs>
                  <a:gs pos="30000">
                    <a:schemeClr val="tx1"/>
                  </a:gs>
                </a:gsLst>
                <a:lin ang="5400000" scaled="0"/>
              </a:gradFill>
              <a:latin typeface="+mj-lt"/>
            </a:endParaRPr>
          </a:p>
        </p:txBody>
      </p:sp>
      <p:sp>
        <p:nvSpPr>
          <p:cNvPr id="41" name="Cube 40"/>
          <p:cNvSpPr/>
          <p:nvPr/>
        </p:nvSpPr>
        <p:spPr bwMode="auto">
          <a:xfrm>
            <a:off x="7099658" y="1412044"/>
            <a:ext cx="2717583" cy="3090006"/>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222002" y="2607277"/>
            <a:ext cx="194225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C2: sms</a:t>
            </a:r>
          </a:p>
        </p:txBody>
      </p:sp>
      <p:sp>
        <p:nvSpPr>
          <p:cNvPr id="20" name="TextBox 19"/>
          <p:cNvSpPr txBox="1"/>
          <p:nvPr/>
        </p:nvSpPr>
        <p:spPr>
          <a:xfrm>
            <a:off x="2193415" y="3157051"/>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C1: web</a:t>
            </a:r>
          </a:p>
        </p:txBody>
      </p:sp>
      <p:sp>
        <p:nvSpPr>
          <p:cNvPr id="21" name="TextBox 20"/>
          <p:cNvSpPr txBox="1"/>
          <p:nvPr/>
        </p:nvSpPr>
        <p:spPr>
          <a:xfrm>
            <a:off x="6917723" y="2607277"/>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C3: db</a:t>
            </a:r>
          </a:p>
        </p:txBody>
      </p:sp>
      <p:sp>
        <p:nvSpPr>
          <p:cNvPr id="23" name="TextBox 22"/>
          <p:cNvSpPr txBox="1"/>
          <p:nvPr/>
        </p:nvSpPr>
        <p:spPr>
          <a:xfrm>
            <a:off x="2786298" y="1691620"/>
            <a:ext cx="1942253"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780418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843</TotalTime>
  <Words>1468</Words>
  <Application>Microsoft Office PowerPoint</Application>
  <PresentationFormat>Widescreen</PresentationFormat>
  <Paragraphs>173</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Century Gothic</vt:lpstr>
      <vt:lpstr>Segoe UI</vt:lpstr>
      <vt:lpstr>Wingdings</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Let’s break out the similarities:</vt:lpstr>
      <vt:lpstr>Thing to grok: Microservices are autonomous single processes</vt:lpstr>
      <vt:lpstr>Thing to grok: Microservices are autonomous single processes</vt:lpstr>
      <vt:lpstr>PowerPoint Presentation</vt:lpstr>
      <vt:lpstr>PowerPoint Presentation</vt:lpstr>
      <vt:lpstr>PowerPoint Presentation</vt:lpstr>
      <vt:lpstr>PowerPoint Presentation</vt:lpstr>
      <vt:lpstr>Thing to grok: Apps comprised of microservices can be…</vt:lpstr>
      <vt:lpstr>Independence means service code is immutable</vt:lpstr>
      <vt:lpstr>Things to grok: edit your microservice specification violently </vt:lpstr>
      <vt:lpstr>Things to grok: know precisely your microservice’s domain</vt:lpstr>
      <vt:lpstr>Digression: Domain-driven design: DDD </vt:lpstr>
      <vt:lpstr>Things to grok: Don’t order the code</vt:lpstr>
      <vt:lpstr>Thing to grok: Throw it away, NOW. </vt:lpstr>
      <vt:lpstr>Digression: You cannot stop entropy!!</vt:lpstr>
      <vt:lpstr>Point: if things fail, design for failure</vt:lpstr>
      <vt:lpstr>Point: Do you wash your rental car? </vt:lpstr>
      <vt:lpstr>Point: Do worry that your rental car has a problem, or drop it and get a new one? </vt:lpstr>
      <vt:lpstr>Point: Do worry that your rental car has a problem, or drop it and get a new one? </vt:lpstr>
      <vt:lpstr>The Chaos Monkey Lives!!!</vt:lpstr>
      <vt:lpstr>PowerPoint Presentation</vt:lpstr>
      <vt:lpstr>Point: CAP theorem pushes us towards</vt:lpstr>
      <vt:lpstr>Point: Smallest possible partitioned resource</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Thing to grok: any blocking call should be destroyed</vt:lpstr>
      <vt:lpstr>Point: Scale-up works if… </vt:lpstr>
      <vt:lpstr>Things to grok: The app is everything at once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29</cp:revision>
  <dcterms:created xsi:type="dcterms:W3CDTF">2015-05-09T06:38:04Z</dcterms:created>
  <dcterms:modified xsi:type="dcterms:W3CDTF">2015-05-10T06:42:35Z</dcterms:modified>
</cp:coreProperties>
</file>