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18.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9.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3" r:id="rId8"/>
  </p:sldMasterIdLst>
  <p:notesMasterIdLst>
    <p:notesMasterId r:id="rId61"/>
  </p:notesMasterIdLst>
  <p:handoutMasterIdLst>
    <p:handoutMasterId r:id="rId62"/>
  </p:handoutMasterIdLst>
  <p:sldIdLst>
    <p:sldId id="328" r:id="rId9"/>
    <p:sldId id="259" r:id="rId10"/>
    <p:sldId id="260" r:id="rId11"/>
    <p:sldId id="263" r:id="rId12"/>
    <p:sldId id="264" r:id="rId13"/>
    <p:sldId id="265" r:id="rId14"/>
    <p:sldId id="266" r:id="rId15"/>
    <p:sldId id="267" r:id="rId16"/>
    <p:sldId id="268" r:id="rId17"/>
    <p:sldId id="269" r:id="rId18"/>
    <p:sldId id="270" r:id="rId19"/>
    <p:sldId id="271" r:id="rId20"/>
    <p:sldId id="272" r:id="rId21"/>
    <p:sldId id="27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1"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 id="309" r:id="rId52"/>
    <p:sldId id="310" r:id="rId53"/>
    <p:sldId id="311" r:id="rId54"/>
    <p:sldId id="312" r:id="rId55"/>
    <p:sldId id="317" r:id="rId56"/>
    <p:sldId id="318" r:id="rId57"/>
    <p:sldId id="320" r:id="rId58"/>
    <p:sldId id="321" r:id="rId59"/>
    <p:sldId id="322" r:id="rId60"/>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0110" autoAdjust="0"/>
  </p:normalViewPr>
  <p:slideViewPr>
    <p:cSldViewPr>
      <p:cViewPr varScale="1">
        <p:scale>
          <a:sx n="113" d="100"/>
          <a:sy n="113" d="100"/>
        </p:scale>
        <p:origin x="138" y="132"/>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p:scale>
        <a:sx n="20" d="100"/>
        <a:sy n="20" d="100"/>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Web Request Response </a:t>
            </a:r>
            <a:r>
              <a:rPr lang="en-US" dirty="0"/>
              <a:t>Latency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006401714606465E-2"/>
          <c:y val="5.54228782021896E-2"/>
          <c:w val="0.89931463380354237"/>
          <c:h val="0.75307309888255192"/>
        </c:manualLayout>
      </c:layout>
      <c:lineChart>
        <c:grouping val="standard"/>
        <c:varyColors val="0"/>
        <c:ser>
          <c:idx val="0"/>
          <c:order val="0"/>
          <c:tx>
            <c:v>Avg Latency</c:v>
          </c:tx>
          <c:spPr>
            <a:ln w="15875" cap="rnd">
              <a:solidFill>
                <a:schemeClr val="accent1"/>
              </a:solidFill>
              <a:round/>
            </a:ln>
            <a:effectLst/>
          </c:spPr>
          <c:marker>
            <c:symbol val="none"/>
          </c:marker>
          <c:val>
            <c:numRef>
              <c:f>latency!$C$2:$C$30</c:f>
              <c:numCache>
                <c:formatCode>General</c:formatCode>
                <c:ptCount val="29"/>
                <c:pt idx="0">
                  <c:v>300</c:v>
                </c:pt>
                <c:pt idx="1">
                  <c:v>315</c:v>
                </c:pt>
                <c:pt idx="2">
                  <c:v>385</c:v>
                </c:pt>
                <c:pt idx="3">
                  <c:v>409</c:v>
                </c:pt>
                <c:pt idx="4">
                  <c:v>820</c:v>
                </c:pt>
                <c:pt idx="5">
                  <c:v>170</c:v>
                </c:pt>
                <c:pt idx="6">
                  <c:v>300</c:v>
                </c:pt>
                <c:pt idx="7">
                  <c:v>547</c:v>
                </c:pt>
                <c:pt idx="8">
                  <c:v>2322</c:v>
                </c:pt>
                <c:pt idx="9">
                  <c:v>9738</c:v>
                </c:pt>
                <c:pt idx="10">
                  <c:v>612</c:v>
                </c:pt>
                <c:pt idx="11">
                  <c:v>1205</c:v>
                </c:pt>
                <c:pt idx="12">
                  <c:v>2000</c:v>
                </c:pt>
                <c:pt idx="13">
                  <c:v>941</c:v>
                </c:pt>
                <c:pt idx="14">
                  <c:v>1934</c:v>
                </c:pt>
                <c:pt idx="15">
                  <c:v>6878</c:v>
                </c:pt>
                <c:pt idx="16">
                  <c:v>15314</c:v>
                </c:pt>
                <c:pt idx="17">
                  <c:v>10973</c:v>
                </c:pt>
                <c:pt idx="18">
                  <c:v>31047</c:v>
                </c:pt>
                <c:pt idx="19">
                  <c:v>5584</c:v>
                </c:pt>
                <c:pt idx="20">
                  <c:v>585</c:v>
                </c:pt>
                <c:pt idx="21">
                  <c:v>516</c:v>
                </c:pt>
                <c:pt idx="22">
                  <c:v>476</c:v>
                </c:pt>
                <c:pt idx="23">
                  <c:v>1980</c:v>
                </c:pt>
                <c:pt idx="24">
                  <c:v>419</c:v>
                </c:pt>
                <c:pt idx="25">
                  <c:v>501</c:v>
                </c:pt>
                <c:pt idx="26">
                  <c:v>468</c:v>
                </c:pt>
                <c:pt idx="27">
                  <c:v>484</c:v>
                </c:pt>
                <c:pt idx="28">
                  <c:v>516</c:v>
                </c:pt>
              </c:numCache>
            </c:numRef>
          </c:val>
          <c:smooth val="0"/>
        </c:ser>
        <c:ser>
          <c:idx val="1"/>
          <c:order val="1"/>
          <c:tx>
            <c:v>Response latency</c:v>
          </c:tx>
          <c:spPr>
            <a:ln w="15875" cap="rnd">
              <a:solidFill>
                <a:schemeClr val="accent4"/>
              </a:solidFill>
              <a:round/>
            </a:ln>
            <a:effectLst/>
          </c:spPr>
          <c:marker>
            <c:symbol val="none"/>
          </c:marker>
          <c:val>
            <c:numRef>
              <c:f>latency!$D$2:$D$30</c:f>
              <c:numCache>
                <c:formatCode>General</c:formatCode>
                <c:ptCount val="29"/>
                <c:pt idx="0">
                  <c:v>1749</c:v>
                </c:pt>
                <c:pt idx="1">
                  <c:v>1765</c:v>
                </c:pt>
                <c:pt idx="2">
                  <c:v>2468</c:v>
                </c:pt>
                <c:pt idx="3">
                  <c:v>828</c:v>
                </c:pt>
                <c:pt idx="4">
                  <c:v>2624</c:v>
                </c:pt>
                <c:pt idx="5">
                  <c:v>687</c:v>
                </c:pt>
                <c:pt idx="6">
                  <c:v>4671</c:v>
                </c:pt>
                <c:pt idx="7">
                  <c:v>4796</c:v>
                </c:pt>
                <c:pt idx="8">
                  <c:v>43046</c:v>
                </c:pt>
                <c:pt idx="9">
                  <c:v>97388</c:v>
                </c:pt>
                <c:pt idx="10">
                  <c:v>24530</c:v>
                </c:pt>
                <c:pt idx="11">
                  <c:v>44061</c:v>
                </c:pt>
                <c:pt idx="12">
                  <c:v>98654</c:v>
                </c:pt>
                <c:pt idx="13">
                  <c:v>44733</c:v>
                </c:pt>
                <c:pt idx="14">
                  <c:v>127528</c:v>
                </c:pt>
                <c:pt idx="15">
                  <c:v>185652</c:v>
                </c:pt>
                <c:pt idx="16">
                  <c:v>277041</c:v>
                </c:pt>
                <c:pt idx="17">
                  <c:v>261479</c:v>
                </c:pt>
                <c:pt idx="18">
                  <c:v>400039</c:v>
                </c:pt>
                <c:pt idx="19">
                  <c:v>287745</c:v>
                </c:pt>
                <c:pt idx="20">
                  <c:v>2953</c:v>
                </c:pt>
                <c:pt idx="21">
                  <c:v>3890</c:v>
                </c:pt>
                <c:pt idx="22">
                  <c:v>2968</c:v>
                </c:pt>
                <c:pt idx="23">
                  <c:v>29171</c:v>
                </c:pt>
                <c:pt idx="24">
                  <c:v>3390</c:v>
                </c:pt>
                <c:pt idx="25">
                  <c:v>3046</c:v>
                </c:pt>
                <c:pt idx="26">
                  <c:v>3984</c:v>
                </c:pt>
                <c:pt idx="27">
                  <c:v>5812</c:v>
                </c:pt>
                <c:pt idx="28">
                  <c:v>10265</c:v>
                </c:pt>
              </c:numCache>
            </c:numRef>
          </c:val>
          <c:smooth val="0"/>
        </c:ser>
        <c:dLbls>
          <c:showLegendKey val="0"/>
          <c:showVal val="0"/>
          <c:showCatName val="0"/>
          <c:showSerName val="0"/>
          <c:showPercent val="0"/>
          <c:showBubbleSize val="0"/>
        </c:dLbls>
        <c:smooth val="0"/>
        <c:axId val="313453592"/>
        <c:axId val="704170888"/>
      </c:lineChart>
      <c:catAx>
        <c:axId val="313453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170888"/>
        <c:crosses val="autoZero"/>
        <c:auto val="1"/>
        <c:lblAlgn val="ctr"/>
        <c:lblOffset val="100"/>
        <c:noMultiLvlLbl val="0"/>
      </c:catAx>
      <c:valAx>
        <c:axId val="704170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453592"/>
        <c:crosses val="autoZero"/>
        <c:crossBetween val="between"/>
        <c:dispUnits>
          <c:builtInUnit val="thousands"/>
          <c:dispUnitsLbl>
            <c:layout/>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Seconds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6350"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29D04-3E13-4907-A5AA-58B97442044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6DE834D-CDF2-4001-A27A-ECD961518FC9}">
      <dgm:prSet phldrT="[Text]"/>
      <dgm:spPr/>
      <dgm:t>
        <a:bodyPr/>
        <a:lstStyle/>
        <a:p>
          <a:r>
            <a:rPr lang="en-US" dirty="0" smtClean="0"/>
            <a:t>1</a:t>
          </a:r>
          <a:endParaRPr lang="en-US" dirty="0"/>
        </a:p>
      </dgm:t>
    </dgm:pt>
    <dgm:pt modelId="{22B48E8B-9321-4127-A29A-D8691D2C7221}" type="parTrans" cxnId="{B7630DEB-ADF7-4004-A95F-4661ACFB7CEE}">
      <dgm:prSet/>
      <dgm:spPr/>
      <dgm:t>
        <a:bodyPr/>
        <a:lstStyle/>
        <a:p>
          <a:endParaRPr lang="en-US"/>
        </a:p>
      </dgm:t>
    </dgm:pt>
    <dgm:pt modelId="{C934ABA5-0E27-44D5-842B-06DAFD445695}" type="sibTrans" cxnId="{B7630DEB-ADF7-4004-A95F-4661ACFB7CEE}">
      <dgm:prSet/>
      <dgm:spPr/>
      <dgm:t>
        <a:bodyPr/>
        <a:lstStyle/>
        <a:p>
          <a:endParaRPr lang="en-US"/>
        </a:p>
      </dgm:t>
    </dgm:pt>
    <dgm:pt modelId="{0753A186-4012-4DB1-9BFA-86592C8FC42F}">
      <dgm:prSet phldrT="[Text]"/>
      <dgm:spPr/>
      <dgm:t>
        <a:bodyPr/>
        <a:lstStyle/>
        <a:p>
          <a:r>
            <a:rPr lang="en-US" dirty="0" smtClean="0"/>
            <a:t>Select the partition key</a:t>
          </a:r>
          <a:endParaRPr lang="en-US" dirty="0"/>
        </a:p>
      </dgm:t>
    </dgm:pt>
    <dgm:pt modelId="{8EDAEC49-5158-4C48-B6D1-B635AEDBCA74}" type="parTrans" cxnId="{307CF8F0-8AD3-4CCA-BC68-15FDB71C41B9}">
      <dgm:prSet/>
      <dgm:spPr/>
      <dgm:t>
        <a:bodyPr/>
        <a:lstStyle/>
        <a:p>
          <a:endParaRPr lang="en-US"/>
        </a:p>
      </dgm:t>
    </dgm:pt>
    <dgm:pt modelId="{8F22BACC-FB5D-4253-888C-88BECABF9FDB}" type="sibTrans" cxnId="{307CF8F0-8AD3-4CCA-BC68-15FDB71C41B9}">
      <dgm:prSet/>
      <dgm:spPr/>
      <dgm:t>
        <a:bodyPr/>
        <a:lstStyle/>
        <a:p>
          <a:endParaRPr lang="en-US"/>
        </a:p>
      </dgm:t>
    </dgm:pt>
    <dgm:pt modelId="{2B530EF3-DAF5-496F-9793-C7AE358905CA}">
      <dgm:prSet phldrT="[Text]"/>
      <dgm:spPr/>
      <dgm:t>
        <a:bodyPr/>
        <a:lstStyle/>
        <a:p>
          <a:r>
            <a:rPr lang="en-US" dirty="0" smtClean="0"/>
            <a:t>2</a:t>
          </a:r>
          <a:endParaRPr lang="en-US" dirty="0"/>
        </a:p>
      </dgm:t>
    </dgm:pt>
    <dgm:pt modelId="{233C7E4B-E3BF-45B9-9F08-B5B0B9DDEC63}" type="parTrans" cxnId="{F8C4807C-7523-4E89-BC53-AFB11C8EB984}">
      <dgm:prSet/>
      <dgm:spPr/>
      <dgm:t>
        <a:bodyPr/>
        <a:lstStyle/>
        <a:p>
          <a:endParaRPr lang="en-US"/>
        </a:p>
      </dgm:t>
    </dgm:pt>
    <dgm:pt modelId="{6C535CC6-A7D5-44CC-87A5-2871AD4D6088}" type="sibTrans" cxnId="{F8C4807C-7523-4E89-BC53-AFB11C8EB984}">
      <dgm:prSet/>
      <dgm:spPr/>
      <dgm:t>
        <a:bodyPr/>
        <a:lstStyle/>
        <a:p>
          <a:endParaRPr lang="en-US"/>
        </a:p>
      </dgm:t>
    </dgm:pt>
    <dgm:pt modelId="{4B1CE0C5-AFB9-4C69-851D-C38AADA20B20}">
      <dgm:prSet phldrT="[Text]"/>
      <dgm:spPr/>
      <dgm:t>
        <a:bodyPr/>
        <a:lstStyle/>
        <a:p>
          <a:r>
            <a:rPr lang="en-US" dirty="0" smtClean="0"/>
            <a:t>Convert partition key to a partition value (optional)</a:t>
          </a:r>
          <a:endParaRPr lang="en-US" dirty="0"/>
        </a:p>
      </dgm:t>
    </dgm:pt>
    <dgm:pt modelId="{0133F109-D6C4-4C99-A968-C05C9CAA36D0}" type="parTrans" cxnId="{7CF19156-1DBB-46F0-9E6C-2984A4F0291F}">
      <dgm:prSet/>
      <dgm:spPr/>
      <dgm:t>
        <a:bodyPr/>
        <a:lstStyle/>
        <a:p>
          <a:endParaRPr lang="en-US"/>
        </a:p>
      </dgm:t>
    </dgm:pt>
    <dgm:pt modelId="{81EBDCD7-1C98-429D-998F-12923BDE7FC3}" type="sibTrans" cxnId="{7CF19156-1DBB-46F0-9E6C-2984A4F0291F}">
      <dgm:prSet/>
      <dgm:spPr/>
      <dgm:t>
        <a:bodyPr/>
        <a:lstStyle/>
        <a:p>
          <a:endParaRPr lang="en-US"/>
        </a:p>
      </dgm:t>
    </dgm:pt>
    <dgm:pt modelId="{E4A08B79-0BDF-4F2A-B69B-860C8A576106}">
      <dgm:prSet phldrT="[Text]"/>
      <dgm:spPr/>
      <dgm:t>
        <a:bodyPr/>
        <a:lstStyle/>
        <a:p>
          <a:r>
            <a:rPr lang="en-US" dirty="0" smtClean="0"/>
            <a:t>3</a:t>
          </a:r>
          <a:endParaRPr lang="en-US" dirty="0"/>
        </a:p>
      </dgm:t>
    </dgm:pt>
    <dgm:pt modelId="{FF119447-A1F4-4751-A885-5896CEA07CDE}" type="parTrans" cxnId="{20FC4CC7-C15F-45E5-962B-A149E714DA1E}">
      <dgm:prSet/>
      <dgm:spPr/>
      <dgm:t>
        <a:bodyPr/>
        <a:lstStyle/>
        <a:p>
          <a:endParaRPr lang="en-US"/>
        </a:p>
      </dgm:t>
    </dgm:pt>
    <dgm:pt modelId="{02F139A0-A437-4C46-B5F6-1583C1FBEB94}" type="sibTrans" cxnId="{20FC4CC7-C15F-45E5-962B-A149E714DA1E}">
      <dgm:prSet/>
      <dgm:spPr/>
      <dgm:t>
        <a:bodyPr/>
        <a:lstStyle/>
        <a:p>
          <a:endParaRPr lang="en-US"/>
        </a:p>
      </dgm:t>
    </dgm:pt>
    <dgm:pt modelId="{81353837-458A-47A4-A646-264F3926C486}">
      <dgm:prSet phldrT="[Text]"/>
      <dgm:spPr/>
      <dgm:t>
        <a:bodyPr/>
        <a:lstStyle/>
        <a:p>
          <a:r>
            <a:rPr lang="en-US" dirty="0" smtClean="0"/>
            <a:t>Map partition value to a logical partition </a:t>
          </a:r>
          <a:endParaRPr lang="en-US" dirty="0"/>
        </a:p>
      </dgm:t>
    </dgm:pt>
    <dgm:pt modelId="{0D122670-D489-4C40-9705-166DDBDDA5EA}" type="parTrans" cxnId="{82AF83F6-DADD-4EE6-8664-EF77BE327AC2}">
      <dgm:prSet/>
      <dgm:spPr/>
      <dgm:t>
        <a:bodyPr/>
        <a:lstStyle/>
        <a:p>
          <a:endParaRPr lang="en-US"/>
        </a:p>
      </dgm:t>
    </dgm:pt>
    <dgm:pt modelId="{6257EE1B-959D-497A-A139-76A8E53A6B5B}" type="sibTrans" cxnId="{82AF83F6-DADD-4EE6-8664-EF77BE327AC2}">
      <dgm:prSet/>
      <dgm:spPr/>
      <dgm:t>
        <a:bodyPr/>
        <a:lstStyle/>
        <a:p>
          <a:endParaRPr lang="en-US"/>
        </a:p>
      </dgm:t>
    </dgm:pt>
    <dgm:pt modelId="{B1C915D3-7369-4308-BF9F-AC570EBDC199}">
      <dgm:prSet phldrT="[Text]"/>
      <dgm:spPr/>
      <dgm:t>
        <a:bodyPr/>
        <a:lstStyle/>
        <a:p>
          <a:r>
            <a:rPr lang="en-US" dirty="0" smtClean="0"/>
            <a:t>Map logical partition to physical resource</a:t>
          </a:r>
          <a:endParaRPr lang="en-US" dirty="0"/>
        </a:p>
      </dgm:t>
    </dgm:pt>
    <dgm:pt modelId="{6B7DCFB0-A601-4AF4-B5A6-0C1C17D0135C}" type="parTrans" cxnId="{C8063645-66E6-4846-ACB3-765A7A3ADF4A}">
      <dgm:prSet/>
      <dgm:spPr/>
      <dgm:t>
        <a:bodyPr/>
        <a:lstStyle/>
        <a:p>
          <a:endParaRPr lang="en-US"/>
        </a:p>
      </dgm:t>
    </dgm:pt>
    <dgm:pt modelId="{59A6E408-F3B0-4DDB-AABD-9338570241D4}" type="sibTrans" cxnId="{C8063645-66E6-4846-ACB3-765A7A3ADF4A}">
      <dgm:prSet/>
      <dgm:spPr/>
      <dgm:t>
        <a:bodyPr/>
        <a:lstStyle/>
        <a:p>
          <a:endParaRPr lang="en-US"/>
        </a:p>
      </dgm:t>
    </dgm:pt>
    <dgm:pt modelId="{24C3420E-F991-4D90-8592-602DC65153AB}">
      <dgm:prSet phldrT="[Text]"/>
      <dgm:spPr/>
      <dgm:t>
        <a:bodyPr/>
        <a:lstStyle/>
        <a:p>
          <a:r>
            <a:rPr lang="en-US" dirty="0" smtClean="0"/>
            <a:t>4</a:t>
          </a:r>
          <a:endParaRPr lang="en-US" dirty="0"/>
        </a:p>
      </dgm:t>
    </dgm:pt>
    <dgm:pt modelId="{B091C97C-44AE-4E3F-B1D8-555729E38BF9}" type="parTrans" cxnId="{57D70F3C-D6F4-4369-B831-262FC918D792}">
      <dgm:prSet/>
      <dgm:spPr/>
      <dgm:t>
        <a:bodyPr/>
        <a:lstStyle/>
        <a:p>
          <a:endParaRPr lang="en-US"/>
        </a:p>
      </dgm:t>
    </dgm:pt>
    <dgm:pt modelId="{C07AF33E-51C2-4B74-B2E8-E30B8F4C8F81}" type="sibTrans" cxnId="{57D70F3C-D6F4-4369-B831-262FC918D792}">
      <dgm:prSet/>
      <dgm:spPr/>
      <dgm:t>
        <a:bodyPr/>
        <a:lstStyle/>
        <a:p>
          <a:endParaRPr lang="en-US"/>
        </a:p>
      </dgm:t>
    </dgm:pt>
    <dgm:pt modelId="{49EF7EF6-8AEE-4DC3-ABC4-A4659532F4EE}" type="pres">
      <dgm:prSet presAssocID="{1E029D04-3E13-4907-A5AA-58B974420445}" presName="linearFlow" presStyleCnt="0">
        <dgm:presLayoutVars>
          <dgm:dir/>
          <dgm:animLvl val="lvl"/>
          <dgm:resizeHandles val="exact"/>
        </dgm:presLayoutVars>
      </dgm:prSet>
      <dgm:spPr/>
      <dgm:t>
        <a:bodyPr/>
        <a:lstStyle/>
        <a:p>
          <a:endParaRPr lang="en-US"/>
        </a:p>
      </dgm:t>
    </dgm:pt>
    <dgm:pt modelId="{DCE26AF1-625B-4B3B-9D0A-EFE1102F7215}" type="pres">
      <dgm:prSet presAssocID="{36DE834D-CDF2-4001-A27A-ECD961518FC9}" presName="composite" presStyleCnt="0"/>
      <dgm:spPr/>
    </dgm:pt>
    <dgm:pt modelId="{F8B72E7F-06BC-42B2-A574-F92D810844C7}" type="pres">
      <dgm:prSet presAssocID="{36DE834D-CDF2-4001-A27A-ECD961518FC9}" presName="parentText" presStyleLbl="alignNode1" presStyleIdx="0" presStyleCnt="4">
        <dgm:presLayoutVars>
          <dgm:chMax val="1"/>
          <dgm:bulletEnabled val="1"/>
        </dgm:presLayoutVars>
      </dgm:prSet>
      <dgm:spPr/>
      <dgm:t>
        <a:bodyPr/>
        <a:lstStyle/>
        <a:p>
          <a:endParaRPr lang="en-US"/>
        </a:p>
      </dgm:t>
    </dgm:pt>
    <dgm:pt modelId="{54A0A168-A978-4229-8CE9-70FC0D4E56DB}" type="pres">
      <dgm:prSet presAssocID="{36DE834D-CDF2-4001-A27A-ECD961518FC9}" presName="descendantText" presStyleLbl="alignAcc1" presStyleIdx="0" presStyleCnt="4">
        <dgm:presLayoutVars>
          <dgm:bulletEnabled val="1"/>
        </dgm:presLayoutVars>
      </dgm:prSet>
      <dgm:spPr/>
      <dgm:t>
        <a:bodyPr/>
        <a:lstStyle/>
        <a:p>
          <a:endParaRPr lang="en-US"/>
        </a:p>
      </dgm:t>
    </dgm:pt>
    <dgm:pt modelId="{902A65E8-FF36-46EA-8D07-F8F668A97D8A}" type="pres">
      <dgm:prSet presAssocID="{C934ABA5-0E27-44D5-842B-06DAFD445695}" presName="sp" presStyleCnt="0"/>
      <dgm:spPr/>
    </dgm:pt>
    <dgm:pt modelId="{94841E0D-B3F7-4CB6-9CA5-EDBDD89CFD6D}" type="pres">
      <dgm:prSet presAssocID="{2B530EF3-DAF5-496F-9793-C7AE358905CA}" presName="composite" presStyleCnt="0"/>
      <dgm:spPr/>
    </dgm:pt>
    <dgm:pt modelId="{9AF13B1F-5033-44B6-B5F7-59C1F0E91039}" type="pres">
      <dgm:prSet presAssocID="{2B530EF3-DAF5-496F-9793-C7AE358905CA}" presName="parentText" presStyleLbl="alignNode1" presStyleIdx="1" presStyleCnt="4">
        <dgm:presLayoutVars>
          <dgm:chMax val="1"/>
          <dgm:bulletEnabled val="1"/>
        </dgm:presLayoutVars>
      </dgm:prSet>
      <dgm:spPr/>
      <dgm:t>
        <a:bodyPr/>
        <a:lstStyle/>
        <a:p>
          <a:endParaRPr lang="en-US"/>
        </a:p>
      </dgm:t>
    </dgm:pt>
    <dgm:pt modelId="{C90FE86A-95E0-47C0-A6C6-DB3737372269}" type="pres">
      <dgm:prSet presAssocID="{2B530EF3-DAF5-496F-9793-C7AE358905CA}" presName="descendantText" presStyleLbl="alignAcc1" presStyleIdx="1" presStyleCnt="4">
        <dgm:presLayoutVars>
          <dgm:bulletEnabled val="1"/>
        </dgm:presLayoutVars>
      </dgm:prSet>
      <dgm:spPr/>
      <dgm:t>
        <a:bodyPr/>
        <a:lstStyle/>
        <a:p>
          <a:endParaRPr lang="en-US"/>
        </a:p>
      </dgm:t>
    </dgm:pt>
    <dgm:pt modelId="{241C10DA-0C4F-4632-BED0-BC1B8371AF11}" type="pres">
      <dgm:prSet presAssocID="{6C535CC6-A7D5-44CC-87A5-2871AD4D6088}" presName="sp" presStyleCnt="0"/>
      <dgm:spPr/>
    </dgm:pt>
    <dgm:pt modelId="{05D1958D-DC42-4931-9509-69163B08DE58}" type="pres">
      <dgm:prSet presAssocID="{E4A08B79-0BDF-4F2A-B69B-860C8A576106}" presName="composite" presStyleCnt="0"/>
      <dgm:spPr/>
    </dgm:pt>
    <dgm:pt modelId="{94BCA9E2-2B94-4E06-8AB9-5C147C637AE1}" type="pres">
      <dgm:prSet presAssocID="{E4A08B79-0BDF-4F2A-B69B-860C8A576106}" presName="parentText" presStyleLbl="alignNode1" presStyleIdx="2" presStyleCnt="4">
        <dgm:presLayoutVars>
          <dgm:chMax val="1"/>
          <dgm:bulletEnabled val="1"/>
        </dgm:presLayoutVars>
      </dgm:prSet>
      <dgm:spPr/>
      <dgm:t>
        <a:bodyPr/>
        <a:lstStyle/>
        <a:p>
          <a:endParaRPr lang="en-US"/>
        </a:p>
      </dgm:t>
    </dgm:pt>
    <dgm:pt modelId="{8FA6516D-00A1-432A-BBAB-8F2FCF60990B}" type="pres">
      <dgm:prSet presAssocID="{E4A08B79-0BDF-4F2A-B69B-860C8A576106}" presName="descendantText" presStyleLbl="alignAcc1" presStyleIdx="2" presStyleCnt="4">
        <dgm:presLayoutVars>
          <dgm:bulletEnabled val="1"/>
        </dgm:presLayoutVars>
      </dgm:prSet>
      <dgm:spPr/>
      <dgm:t>
        <a:bodyPr/>
        <a:lstStyle/>
        <a:p>
          <a:endParaRPr lang="en-US"/>
        </a:p>
      </dgm:t>
    </dgm:pt>
    <dgm:pt modelId="{8507275F-2B5B-457D-975E-89901BB980A6}" type="pres">
      <dgm:prSet presAssocID="{02F139A0-A437-4C46-B5F6-1583C1FBEB94}" presName="sp" presStyleCnt="0"/>
      <dgm:spPr/>
    </dgm:pt>
    <dgm:pt modelId="{56425F0F-B538-4B6C-8FCD-9F3A82C46174}" type="pres">
      <dgm:prSet presAssocID="{24C3420E-F991-4D90-8592-602DC65153AB}" presName="composite" presStyleCnt="0"/>
      <dgm:spPr/>
    </dgm:pt>
    <dgm:pt modelId="{3CD65A25-2956-4582-B4F6-BF726C889D90}" type="pres">
      <dgm:prSet presAssocID="{24C3420E-F991-4D90-8592-602DC65153AB}" presName="parentText" presStyleLbl="alignNode1" presStyleIdx="3" presStyleCnt="4">
        <dgm:presLayoutVars>
          <dgm:chMax val="1"/>
          <dgm:bulletEnabled val="1"/>
        </dgm:presLayoutVars>
      </dgm:prSet>
      <dgm:spPr/>
      <dgm:t>
        <a:bodyPr/>
        <a:lstStyle/>
        <a:p>
          <a:endParaRPr lang="en-US"/>
        </a:p>
      </dgm:t>
    </dgm:pt>
    <dgm:pt modelId="{95EE6B73-D6E7-4CC8-B9F3-EAA7499ECA7D}" type="pres">
      <dgm:prSet presAssocID="{24C3420E-F991-4D90-8592-602DC65153AB}" presName="descendantText" presStyleLbl="alignAcc1" presStyleIdx="3" presStyleCnt="4">
        <dgm:presLayoutVars>
          <dgm:bulletEnabled val="1"/>
        </dgm:presLayoutVars>
      </dgm:prSet>
      <dgm:spPr/>
      <dgm:t>
        <a:bodyPr/>
        <a:lstStyle/>
        <a:p>
          <a:endParaRPr lang="en-US"/>
        </a:p>
      </dgm:t>
    </dgm:pt>
  </dgm:ptLst>
  <dgm:cxnLst>
    <dgm:cxn modelId="{F8C4807C-7523-4E89-BC53-AFB11C8EB984}" srcId="{1E029D04-3E13-4907-A5AA-58B974420445}" destId="{2B530EF3-DAF5-496F-9793-C7AE358905CA}" srcOrd="1" destOrd="0" parTransId="{233C7E4B-E3BF-45B9-9F08-B5B0B9DDEC63}" sibTransId="{6C535CC6-A7D5-44CC-87A5-2871AD4D6088}"/>
    <dgm:cxn modelId="{784E1F98-9656-446E-8DEF-3204E491205A}" type="presOf" srcId="{1E029D04-3E13-4907-A5AA-58B974420445}" destId="{49EF7EF6-8AEE-4DC3-ABC4-A4659532F4EE}" srcOrd="0" destOrd="0" presId="urn:microsoft.com/office/officeart/2005/8/layout/chevron2"/>
    <dgm:cxn modelId="{B7630DEB-ADF7-4004-A95F-4661ACFB7CEE}" srcId="{1E029D04-3E13-4907-A5AA-58B974420445}" destId="{36DE834D-CDF2-4001-A27A-ECD961518FC9}" srcOrd="0" destOrd="0" parTransId="{22B48E8B-9321-4127-A29A-D8691D2C7221}" sibTransId="{C934ABA5-0E27-44D5-842B-06DAFD445695}"/>
    <dgm:cxn modelId="{3C87F2FE-A3A0-4B3C-8CE3-3CF78341AF30}" type="presOf" srcId="{2B530EF3-DAF5-496F-9793-C7AE358905CA}" destId="{9AF13B1F-5033-44B6-B5F7-59C1F0E91039}" srcOrd="0" destOrd="0" presId="urn:microsoft.com/office/officeart/2005/8/layout/chevron2"/>
    <dgm:cxn modelId="{BC236BAA-7F60-4BD9-BE51-6585FF3BC04B}" type="presOf" srcId="{0753A186-4012-4DB1-9BFA-86592C8FC42F}" destId="{54A0A168-A978-4229-8CE9-70FC0D4E56DB}" srcOrd="0" destOrd="0" presId="urn:microsoft.com/office/officeart/2005/8/layout/chevron2"/>
    <dgm:cxn modelId="{ACC08C2A-B291-4251-A3AC-5F6CE9FDAB27}" type="presOf" srcId="{24C3420E-F991-4D90-8592-602DC65153AB}" destId="{3CD65A25-2956-4582-B4F6-BF726C889D90}" srcOrd="0" destOrd="0" presId="urn:microsoft.com/office/officeart/2005/8/layout/chevron2"/>
    <dgm:cxn modelId="{68C39412-61A0-4043-BD1E-C39287B0C04E}" type="presOf" srcId="{B1C915D3-7369-4308-BF9F-AC570EBDC199}" destId="{95EE6B73-D6E7-4CC8-B9F3-EAA7499ECA7D}" srcOrd="0" destOrd="0" presId="urn:microsoft.com/office/officeart/2005/8/layout/chevron2"/>
    <dgm:cxn modelId="{BE5FE8F5-0369-40D6-8B97-42DEE68170B6}" type="presOf" srcId="{E4A08B79-0BDF-4F2A-B69B-860C8A576106}" destId="{94BCA9E2-2B94-4E06-8AB9-5C147C637AE1}" srcOrd="0" destOrd="0" presId="urn:microsoft.com/office/officeart/2005/8/layout/chevron2"/>
    <dgm:cxn modelId="{C8063645-66E6-4846-ACB3-765A7A3ADF4A}" srcId="{24C3420E-F991-4D90-8592-602DC65153AB}" destId="{B1C915D3-7369-4308-BF9F-AC570EBDC199}" srcOrd="0" destOrd="0" parTransId="{6B7DCFB0-A601-4AF4-B5A6-0C1C17D0135C}" sibTransId="{59A6E408-F3B0-4DDB-AABD-9338570241D4}"/>
    <dgm:cxn modelId="{F0073F92-EC76-46AC-ABFA-8C4CA48DC4AC}" type="presOf" srcId="{4B1CE0C5-AFB9-4C69-851D-C38AADA20B20}" destId="{C90FE86A-95E0-47C0-A6C6-DB3737372269}" srcOrd="0" destOrd="0" presId="urn:microsoft.com/office/officeart/2005/8/layout/chevron2"/>
    <dgm:cxn modelId="{57D70F3C-D6F4-4369-B831-262FC918D792}" srcId="{1E029D04-3E13-4907-A5AA-58B974420445}" destId="{24C3420E-F991-4D90-8592-602DC65153AB}" srcOrd="3" destOrd="0" parTransId="{B091C97C-44AE-4E3F-B1D8-555729E38BF9}" sibTransId="{C07AF33E-51C2-4B74-B2E8-E30B8F4C8F81}"/>
    <dgm:cxn modelId="{28FFCDCE-52C3-47A3-ADC3-B4A86FAB9D5F}" type="presOf" srcId="{81353837-458A-47A4-A646-264F3926C486}" destId="{8FA6516D-00A1-432A-BBAB-8F2FCF60990B}" srcOrd="0" destOrd="0" presId="urn:microsoft.com/office/officeart/2005/8/layout/chevron2"/>
    <dgm:cxn modelId="{20FC4CC7-C15F-45E5-962B-A149E714DA1E}" srcId="{1E029D04-3E13-4907-A5AA-58B974420445}" destId="{E4A08B79-0BDF-4F2A-B69B-860C8A576106}" srcOrd="2" destOrd="0" parTransId="{FF119447-A1F4-4751-A885-5896CEA07CDE}" sibTransId="{02F139A0-A437-4C46-B5F6-1583C1FBEB94}"/>
    <dgm:cxn modelId="{7CF19156-1DBB-46F0-9E6C-2984A4F0291F}" srcId="{2B530EF3-DAF5-496F-9793-C7AE358905CA}" destId="{4B1CE0C5-AFB9-4C69-851D-C38AADA20B20}" srcOrd="0" destOrd="0" parTransId="{0133F109-D6C4-4C99-A968-C05C9CAA36D0}" sibTransId="{81EBDCD7-1C98-429D-998F-12923BDE7FC3}"/>
    <dgm:cxn modelId="{307CF8F0-8AD3-4CCA-BC68-15FDB71C41B9}" srcId="{36DE834D-CDF2-4001-A27A-ECD961518FC9}" destId="{0753A186-4012-4DB1-9BFA-86592C8FC42F}" srcOrd="0" destOrd="0" parTransId="{8EDAEC49-5158-4C48-B6D1-B635AEDBCA74}" sibTransId="{8F22BACC-FB5D-4253-888C-88BECABF9FDB}"/>
    <dgm:cxn modelId="{82AF83F6-DADD-4EE6-8664-EF77BE327AC2}" srcId="{E4A08B79-0BDF-4F2A-B69B-860C8A576106}" destId="{81353837-458A-47A4-A646-264F3926C486}" srcOrd="0" destOrd="0" parTransId="{0D122670-D489-4C40-9705-166DDBDDA5EA}" sibTransId="{6257EE1B-959D-497A-A139-76A8E53A6B5B}"/>
    <dgm:cxn modelId="{40ED0A87-8D6A-4FC5-93C6-155D719A92C4}" type="presOf" srcId="{36DE834D-CDF2-4001-A27A-ECD961518FC9}" destId="{F8B72E7F-06BC-42B2-A574-F92D810844C7}" srcOrd="0" destOrd="0" presId="urn:microsoft.com/office/officeart/2005/8/layout/chevron2"/>
    <dgm:cxn modelId="{2E3D7140-0902-4ED5-8DCE-D39A987D9029}" type="presParOf" srcId="{49EF7EF6-8AEE-4DC3-ABC4-A4659532F4EE}" destId="{DCE26AF1-625B-4B3B-9D0A-EFE1102F7215}" srcOrd="0" destOrd="0" presId="urn:microsoft.com/office/officeart/2005/8/layout/chevron2"/>
    <dgm:cxn modelId="{833D9C61-B4AD-411E-8329-9F042F34132D}" type="presParOf" srcId="{DCE26AF1-625B-4B3B-9D0A-EFE1102F7215}" destId="{F8B72E7F-06BC-42B2-A574-F92D810844C7}" srcOrd="0" destOrd="0" presId="urn:microsoft.com/office/officeart/2005/8/layout/chevron2"/>
    <dgm:cxn modelId="{CC1A2BF9-4577-4A74-A363-8F88F293DDCF}" type="presParOf" srcId="{DCE26AF1-625B-4B3B-9D0A-EFE1102F7215}" destId="{54A0A168-A978-4229-8CE9-70FC0D4E56DB}" srcOrd="1" destOrd="0" presId="urn:microsoft.com/office/officeart/2005/8/layout/chevron2"/>
    <dgm:cxn modelId="{AD2A252D-6BE0-4093-82DD-A56360490721}" type="presParOf" srcId="{49EF7EF6-8AEE-4DC3-ABC4-A4659532F4EE}" destId="{902A65E8-FF36-46EA-8D07-F8F668A97D8A}" srcOrd="1" destOrd="0" presId="urn:microsoft.com/office/officeart/2005/8/layout/chevron2"/>
    <dgm:cxn modelId="{0C59C01D-6299-4711-A89C-C8DE5942B0FC}" type="presParOf" srcId="{49EF7EF6-8AEE-4DC3-ABC4-A4659532F4EE}" destId="{94841E0D-B3F7-4CB6-9CA5-EDBDD89CFD6D}" srcOrd="2" destOrd="0" presId="urn:microsoft.com/office/officeart/2005/8/layout/chevron2"/>
    <dgm:cxn modelId="{0B992E27-7022-45A3-9FF2-FDC2C37360C8}" type="presParOf" srcId="{94841E0D-B3F7-4CB6-9CA5-EDBDD89CFD6D}" destId="{9AF13B1F-5033-44B6-B5F7-59C1F0E91039}" srcOrd="0" destOrd="0" presId="urn:microsoft.com/office/officeart/2005/8/layout/chevron2"/>
    <dgm:cxn modelId="{EB899A14-FFA8-48CA-B3D3-6FCDD7941B3D}" type="presParOf" srcId="{94841E0D-B3F7-4CB6-9CA5-EDBDD89CFD6D}" destId="{C90FE86A-95E0-47C0-A6C6-DB3737372269}" srcOrd="1" destOrd="0" presId="urn:microsoft.com/office/officeart/2005/8/layout/chevron2"/>
    <dgm:cxn modelId="{4E2DB576-1E15-45D9-AE25-6422AA8AD465}" type="presParOf" srcId="{49EF7EF6-8AEE-4DC3-ABC4-A4659532F4EE}" destId="{241C10DA-0C4F-4632-BED0-BC1B8371AF11}" srcOrd="3" destOrd="0" presId="urn:microsoft.com/office/officeart/2005/8/layout/chevron2"/>
    <dgm:cxn modelId="{C58F0AB6-07EB-4025-891B-4D1299CEE2CA}" type="presParOf" srcId="{49EF7EF6-8AEE-4DC3-ABC4-A4659532F4EE}" destId="{05D1958D-DC42-4931-9509-69163B08DE58}" srcOrd="4" destOrd="0" presId="urn:microsoft.com/office/officeart/2005/8/layout/chevron2"/>
    <dgm:cxn modelId="{D2A1794A-EF1D-4298-AD93-C844A3C79C30}" type="presParOf" srcId="{05D1958D-DC42-4931-9509-69163B08DE58}" destId="{94BCA9E2-2B94-4E06-8AB9-5C147C637AE1}" srcOrd="0" destOrd="0" presId="urn:microsoft.com/office/officeart/2005/8/layout/chevron2"/>
    <dgm:cxn modelId="{3BEFC7B9-81D2-4D18-A000-AF10D3019813}" type="presParOf" srcId="{05D1958D-DC42-4931-9509-69163B08DE58}" destId="{8FA6516D-00A1-432A-BBAB-8F2FCF60990B}" srcOrd="1" destOrd="0" presId="urn:microsoft.com/office/officeart/2005/8/layout/chevron2"/>
    <dgm:cxn modelId="{C4304BB4-9F39-4F6E-ACFC-5BA0FCAC5D2E}" type="presParOf" srcId="{49EF7EF6-8AEE-4DC3-ABC4-A4659532F4EE}" destId="{8507275F-2B5B-457D-975E-89901BB980A6}" srcOrd="5" destOrd="0" presId="urn:microsoft.com/office/officeart/2005/8/layout/chevron2"/>
    <dgm:cxn modelId="{FF1D0A70-424D-40FF-9A9F-1BD25D342D6D}" type="presParOf" srcId="{49EF7EF6-8AEE-4DC3-ABC4-A4659532F4EE}" destId="{56425F0F-B538-4B6C-8FCD-9F3A82C46174}" srcOrd="6" destOrd="0" presId="urn:microsoft.com/office/officeart/2005/8/layout/chevron2"/>
    <dgm:cxn modelId="{0F3829C0-B248-4523-AD0B-C5D98434D66C}" type="presParOf" srcId="{56425F0F-B538-4B6C-8FCD-9F3A82C46174}" destId="{3CD65A25-2956-4582-B4F6-BF726C889D90}" srcOrd="0" destOrd="0" presId="urn:microsoft.com/office/officeart/2005/8/layout/chevron2"/>
    <dgm:cxn modelId="{81B26435-60AD-4CD6-B18A-482EAC8F265C}" type="presParOf" srcId="{56425F0F-B538-4B6C-8FCD-9F3A82C46174}" destId="{95EE6B73-D6E7-4CC8-B9F3-EAA7499ECA7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029D04-3E13-4907-A5AA-58B97442044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6DE834D-CDF2-4001-A27A-ECD961518FC9}">
      <dgm:prSet phldrT="[Text]"/>
      <dgm:spPr/>
      <dgm:t>
        <a:bodyPr/>
        <a:lstStyle/>
        <a:p>
          <a:r>
            <a:rPr lang="en-US" dirty="0" smtClean="0"/>
            <a:t>1</a:t>
          </a:r>
          <a:endParaRPr lang="en-US" dirty="0"/>
        </a:p>
      </dgm:t>
    </dgm:pt>
    <dgm:pt modelId="{22B48E8B-9321-4127-A29A-D8691D2C7221}" type="parTrans" cxnId="{B7630DEB-ADF7-4004-A95F-4661ACFB7CEE}">
      <dgm:prSet/>
      <dgm:spPr/>
      <dgm:t>
        <a:bodyPr/>
        <a:lstStyle/>
        <a:p>
          <a:endParaRPr lang="en-US"/>
        </a:p>
      </dgm:t>
    </dgm:pt>
    <dgm:pt modelId="{C934ABA5-0E27-44D5-842B-06DAFD445695}" type="sibTrans" cxnId="{B7630DEB-ADF7-4004-A95F-4661ACFB7CEE}">
      <dgm:prSet/>
      <dgm:spPr/>
      <dgm:t>
        <a:bodyPr/>
        <a:lstStyle/>
        <a:p>
          <a:endParaRPr lang="en-US"/>
        </a:p>
      </dgm:t>
    </dgm:pt>
    <dgm:pt modelId="{0753A186-4012-4DB1-9BFA-86592C8FC42F}">
      <dgm:prSet phldrT="[Text]"/>
      <dgm:spPr/>
      <dgm:t>
        <a:bodyPr/>
        <a:lstStyle/>
        <a:p>
          <a:r>
            <a:rPr lang="en-US" dirty="0" smtClean="0"/>
            <a:t>The user (user ID) is a natural partitioning key; all workloads are user-centric</a:t>
          </a:r>
          <a:endParaRPr lang="en-US" dirty="0"/>
        </a:p>
      </dgm:t>
    </dgm:pt>
    <dgm:pt modelId="{8EDAEC49-5158-4C48-B6D1-B635AEDBCA74}" type="parTrans" cxnId="{307CF8F0-8AD3-4CCA-BC68-15FDB71C41B9}">
      <dgm:prSet/>
      <dgm:spPr/>
      <dgm:t>
        <a:bodyPr/>
        <a:lstStyle/>
        <a:p>
          <a:endParaRPr lang="en-US"/>
        </a:p>
      </dgm:t>
    </dgm:pt>
    <dgm:pt modelId="{8F22BACC-FB5D-4253-888C-88BECABF9FDB}" type="sibTrans" cxnId="{307CF8F0-8AD3-4CCA-BC68-15FDB71C41B9}">
      <dgm:prSet/>
      <dgm:spPr/>
      <dgm:t>
        <a:bodyPr/>
        <a:lstStyle/>
        <a:p>
          <a:endParaRPr lang="en-US"/>
        </a:p>
      </dgm:t>
    </dgm:pt>
    <dgm:pt modelId="{2B530EF3-DAF5-496F-9793-C7AE358905CA}">
      <dgm:prSet phldrT="[Text]"/>
      <dgm:spPr/>
      <dgm:t>
        <a:bodyPr/>
        <a:lstStyle/>
        <a:p>
          <a:r>
            <a:rPr lang="en-US" dirty="0" smtClean="0"/>
            <a:t>2</a:t>
          </a:r>
          <a:endParaRPr lang="en-US" dirty="0"/>
        </a:p>
      </dgm:t>
    </dgm:pt>
    <dgm:pt modelId="{233C7E4B-E3BF-45B9-9F08-B5B0B9DDEC63}" type="parTrans" cxnId="{F8C4807C-7523-4E89-BC53-AFB11C8EB984}">
      <dgm:prSet/>
      <dgm:spPr/>
      <dgm:t>
        <a:bodyPr/>
        <a:lstStyle/>
        <a:p>
          <a:endParaRPr lang="en-US"/>
        </a:p>
      </dgm:t>
    </dgm:pt>
    <dgm:pt modelId="{6C535CC6-A7D5-44CC-87A5-2871AD4D6088}" type="sibTrans" cxnId="{F8C4807C-7523-4E89-BC53-AFB11C8EB984}">
      <dgm:prSet/>
      <dgm:spPr/>
      <dgm:t>
        <a:bodyPr/>
        <a:lstStyle/>
        <a:p>
          <a:endParaRPr lang="en-US"/>
        </a:p>
      </dgm:t>
    </dgm:pt>
    <dgm:pt modelId="{4B1CE0C5-AFB9-4C69-851D-C38AADA20B20}">
      <dgm:prSet phldrT="[Text]"/>
      <dgm:spPr/>
      <dgm:t>
        <a:bodyPr/>
        <a:lstStyle/>
        <a:p>
          <a:r>
            <a:rPr lang="en-US" dirty="0" smtClean="0"/>
            <a:t>Use a non-cryptographic hash to convert the user ID to an integer value</a:t>
          </a:r>
          <a:endParaRPr lang="en-US" dirty="0"/>
        </a:p>
      </dgm:t>
    </dgm:pt>
    <dgm:pt modelId="{0133F109-D6C4-4C99-A968-C05C9CAA36D0}" type="parTrans" cxnId="{7CF19156-1DBB-46F0-9E6C-2984A4F0291F}">
      <dgm:prSet/>
      <dgm:spPr/>
      <dgm:t>
        <a:bodyPr/>
        <a:lstStyle/>
        <a:p>
          <a:endParaRPr lang="en-US"/>
        </a:p>
      </dgm:t>
    </dgm:pt>
    <dgm:pt modelId="{81EBDCD7-1C98-429D-998F-12923BDE7FC3}" type="sibTrans" cxnId="{7CF19156-1DBB-46F0-9E6C-2984A4F0291F}">
      <dgm:prSet/>
      <dgm:spPr/>
      <dgm:t>
        <a:bodyPr/>
        <a:lstStyle/>
        <a:p>
          <a:endParaRPr lang="en-US"/>
        </a:p>
      </dgm:t>
    </dgm:pt>
    <dgm:pt modelId="{E4A08B79-0BDF-4F2A-B69B-860C8A576106}">
      <dgm:prSet phldrT="[Text]"/>
      <dgm:spPr/>
      <dgm:t>
        <a:bodyPr/>
        <a:lstStyle/>
        <a:p>
          <a:r>
            <a:rPr lang="en-US" dirty="0" smtClean="0"/>
            <a:t>3</a:t>
          </a:r>
          <a:endParaRPr lang="en-US" dirty="0"/>
        </a:p>
      </dgm:t>
    </dgm:pt>
    <dgm:pt modelId="{FF119447-A1F4-4751-A885-5896CEA07CDE}" type="parTrans" cxnId="{20FC4CC7-C15F-45E5-962B-A149E714DA1E}">
      <dgm:prSet/>
      <dgm:spPr/>
      <dgm:t>
        <a:bodyPr/>
        <a:lstStyle/>
        <a:p>
          <a:endParaRPr lang="en-US"/>
        </a:p>
      </dgm:t>
    </dgm:pt>
    <dgm:pt modelId="{02F139A0-A437-4C46-B5F6-1583C1FBEB94}" type="sibTrans" cxnId="{20FC4CC7-C15F-45E5-962B-A149E714DA1E}">
      <dgm:prSet/>
      <dgm:spPr/>
      <dgm:t>
        <a:bodyPr/>
        <a:lstStyle/>
        <a:p>
          <a:endParaRPr lang="en-US"/>
        </a:p>
      </dgm:t>
    </dgm:pt>
    <dgm:pt modelId="{81353837-458A-47A4-A646-264F3926C486}">
      <dgm:prSet phldrT="[Text]"/>
      <dgm:spPr/>
      <dgm:t>
        <a:bodyPr/>
        <a:lstStyle/>
        <a:p>
          <a:r>
            <a:rPr lang="en-US" dirty="0" smtClean="0"/>
            <a:t>Map a range of integers to a logical “shard”</a:t>
          </a:r>
          <a:endParaRPr lang="en-US" dirty="0"/>
        </a:p>
      </dgm:t>
    </dgm:pt>
    <dgm:pt modelId="{0D122670-D489-4C40-9705-166DDBDDA5EA}" type="parTrans" cxnId="{82AF83F6-DADD-4EE6-8664-EF77BE327AC2}">
      <dgm:prSet/>
      <dgm:spPr/>
      <dgm:t>
        <a:bodyPr/>
        <a:lstStyle/>
        <a:p>
          <a:endParaRPr lang="en-US"/>
        </a:p>
      </dgm:t>
    </dgm:pt>
    <dgm:pt modelId="{6257EE1B-959D-497A-A139-76A8E53A6B5B}" type="sibTrans" cxnId="{82AF83F6-DADD-4EE6-8664-EF77BE327AC2}">
      <dgm:prSet/>
      <dgm:spPr/>
      <dgm:t>
        <a:bodyPr/>
        <a:lstStyle/>
        <a:p>
          <a:endParaRPr lang="en-US"/>
        </a:p>
      </dgm:t>
    </dgm:pt>
    <dgm:pt modelId="{B1C915D3-7369-4308-BF9F-AC570EBDC199}">
      <dgm:prSet phldrT="[Text]"/>
      <dgm:spPr/>
      <dgm:t>
        <a:bodyPr/>
        <a:lstStyle/>
        <a:p>
          <a:r>
            <a:rPr lang="en-US" dirty="0" smtClean="0"/>
            <a:t>Map logical “shard” to physical resource (database)</a:t>
          </a:r>
          <a:endParaRPr lang="en-US" dirty="0"/>
        </a:p>
      </dgm:t>
    </dgm:pt>
    <dgm:pt modelId="{6B7DCFB0-A601-4AF4-B5A6-0C1C17D0135C}" type="parTrans" cxnId="{C8063645-66E6-4846-ACB3-765A7A3ADF4A}">
      <dgm:prSet/>
      <dgm:spPr/>
      <dgm:t>
        <a:bodyPr/>
        <a:lstStyle/>
        <a:p>
          <a:endParaRPr lang="en-US"/>
        </a:p>
      </dgm:t>
    </dgm:pt>
    <dgm:pt modelId="{59A6E408-F3B0-4DDB-AABD-9338570241D4}" type="sibTrans" cxnId="{C8063645-66E6-4846-ACB3-765A7A3ADF4A}">
      <dgm:prSet/>
      <dgm:spPr/>
      <dgm:t>
        <a:bodyPr/>
        <a:lstStyle/>
        <a:p>
          <a:endParaRPr lang="en-US"/>
        </a:p>
      </dgm:t>
    </dgm:pt>
    <dgm:pt modelId="{24C3420E-F991-4D90-8592-602DC65153AB}">
      <dgm:prSet phldrT="[Text]"/>
      <dgm:spPr/>
      <dgm:t>
        <a:bodyPr/>
        <a:lstStyle/>
        <a:p>
          <a:r>
            <a:rPr lang="en-US" dirty="0" smtClean="0"/>
            <a:t>4</a:t>
          </a:r>
          <a:endParaRPr lang="en-US" dirty="0"/>
        </a:p>
      </dgm:t>
    </dgm:pt>
    <dgm:pt modelId="{B091C97C-44AE-4E3F-B1D8-555729E38BF9}" type="parTrans" cxnId="{57D70F3C-D6F4-4369-B831-262FC918D792}">
      <dgm:prSet/>
      <dgm:spPr/>
      <dgm:t>
        <a:bodyPr/>
        <a:lstStyle/>
        <a:p>
          <a:endParaRPr lang="en-US"/>
        </a:p>
      </dgm:t>
    </dgm:pt>
    <dgm:pt modelId="{C07AF33E-51C2-4B74-B2E8-E30B8F4C8F81}" type="sibTrans" cxnId="{57D70F3C-D6F4-4369-B831-262FC918D792}">
      <dgm:prSet/>
      <dgm:spPr/>
      <dgm:t>
        <a:bodyPr/>
        <a:lstStyle/>
        <a:p>
          <a:endParaRPr lang="en-US"/>
        </a:p>
      </dgm:t>
    </dgm:pt>
    <dgm:pt modelId="{49EF7EF6-8AEE-4DC3-ABC4-A4659532F4EE}" type="pres">
      <dgm:prSet presAssocID="{1E029D04-3E13-4907-A5AA-58B974420445}" presName="linearFlow" presStyleCnt="0">
        <dgm:presLayoutVars>
          <dgm:dir/>
          <dgm:animLvl val="lvl"/>
          <dgm:resizeHandles val="exact"/>
        </dgm:presLayoutVars>
      </dgm:prSet>
      <dgm:spPr/>
      <dgm:t>
        <a:bodyPr/>
        <a:lstStyle/>
        <a:p>
          <a:endParaRPr lang="en-US"/>
        </a:p>
      </dgm:t>
    </dgm:pt>
    <dgm:pt modelId="{DCE26AF1-625B-4B3B-9D0A-EFE1102F7215}" type="pres">
      <dgm:prSet presAssocID="{36DE834D-CDF2-4001-A27A-ECD961518FC9}" presName="composite" presStyleCnt="0"/>
      <dgm:spPr/>
    </dgm:pt>
    <dgm:pt modelId="{F8B72E7F-06BC-42B2-A574-F92D810844C7}" type="pres">
      <dgm:prSet presAssocID="{36DE834D-CDF2-4001-A27A-ECD961518FC9}" presName="parentText" presStyleLbl="alignNode1" presStyleIdx="0" presStyleCnt="4">
        <dgm:presLayoutVars>
          <dgm:chMax val="1"/>
          <dgm:bulletEnabled val="1"/>
        </dgm:presLayoutVars>
      </dgm:prSet>
      <dgm:spPr/>
      <dgm:t>
        <a:bodyPr/>
        <a:lstStyle/>
        <a:p>
          <a:endParaRPr lang="en-US"/>
        </a:p>
      </dgm:t>
    </dgm:pt>
    <dgm:pt modelId="{54A0A168-A978-4229-8CE9-70FC0D4E56DB}" type="pres">
      <dgm:prSet presAssocID="{36DE834D-CDF2-4001-A27A-ECD961518FC9}" presName="descendantText" presStyleLbl="alignAcc1" presStyleIdx="0" presStyleCnt="4">
        <dgm:presLayoutVars>
          <dgm:bulletEnabled val="1"/>
        </dgm:presLayoutVars>
      </dgm:prSet>
      <dgm:spPr/>
      <dgm:t>
        <a:bodyPr/>
        <a:lstStyle/>
        <a:p>
          <a:endParaRPr lang="en-US"/>
        </a:p>
      </dgm:t>
    </dgm:pt>
    <dgm:pt modelId="{902A65E8-FF36-46EA-8D07-F8F668A97D8A}" type="pres">
      <dgm:prSet presAssocID="{C934ABA5-0E27-44D5-842B-06DAFD445695}" presName="sp" presStyleCnt="0"/>
      <dgm:spPr/>
    </dgm:pt>
    <dgm:pt modelId="{94841E0D-B3F7-4CB6-9CA5-EDBDD89CFD6D}" type="pres">
      <dgm:prSet presAssocID="{2B530EF3-DAF5-496F-9793-C7AE358905CA}" presName="composite" presStyleCnt="0"/>
      <dgm:spPr/>
    </dgm:pt>
    <dgm:pt modelId="{9AF13B1F-5033-44B6-B5F7-59C1F0E91039}" type="pres">
      <dgm:prSet presAssocID="{2B530EF3-DAF5-496F-9793-C7AE358905CA}" presName="parentText" presStyleLbl="alignNode1" presStyleIdx="1" presStyleCnt="4">
        <dgm:presLayoutVars>
          <dgm:chMax val="1"/>
          <dgm:bulletEnabled val="1"/>
        </dgm:presLayoutVars>
      </dgm:prSet>
      <dgm:spPr/>
      <dgm:t>
        <a:bodyPr/>
        <a:lstStyle/>
        <a:p>
          <a:endParaRPr lang="en-US"/>
        </a:p>
      </dgm:t>
    </dgm:pt>
    <dgm:pt modelId="{C90FE86A-95E0-47C0-A6C6-DB3737372269}" type="pres">
      <dgm:prSet presAssocID="{2B530EF3-DAF5-496F-9793-C7AE358905CA}" presName="descendantText" presStyleLbl="alignAcc1" presStyleIdx="1" presStyleCnt="4">
        <dgm:presLayoutVars>
          <dgm:bulletEnabled val="1"/>
        </dgm:presLayoutVars>
      </dgm:prSet>
      <dgm:spPr/>
      <dgm:t>
        <a:bodyPr/>
        <a:lstStyle/>
        <a:p>
          <a:endParaRPr lang="en-US"/>
        </a:p>
      </dgm:t>
    </dgm:pt>
    <dgm:pt modelId="{241C10DA-0C4F-4632-BED0-BC1B8371AF11}" type="pres">
      <dgm:prSet presAssocID="{6C535CC6-A7D5-44CC-87A5-2871AD4D6088}" presName="sp" presStyleCnt="0"/>
      <dgm:spPr/>
    </dgm:pt>
    <dgm:pt modelId="{05D1958D-DC42-4931-9509-69163B08DE58}" type="pres">
      <dgm:prSet presAssocID="{E4A08B79-0BDF-4F2A-B69B-860C8A576106}" presName="composite" presStyleCnt="0"/>
      <dgm:spPr/>
    </dgm:pt>
    <dgm:pt modelId="{94BCA9E2-2B94-4E06-8AB9-5C147C637AE1}" type="pres">
      <dgm:prSet presAssocID="{E4A08B79-0BDF-4F2A-B69B-860C8A576106}" presName="parentText" presStyleLbl="alignNode1" presStyleIdx="2" presStyleCnt="4">
        <dgm:presLayoutVars>
          <dgm:chMax val="1"/>
          <dgm:bulletEnabled val="1"/>
        </dgm:presLayoutVars>
      </dgm:prSet>
      <dgm:spPr/>
      <dgm:t>
        <a:bodyPr/>
        <a:lstStyle/>
        <a:p>
          <a:endParaRPr lang="en-US"/>
        </a:p>
      </dgm:t>
    </dgm:pt>
    <dgm:pt modelId="{8FA6516D-00A1-432A-BBAB-8F2FCF60990B}" type="pres">
      <dgm:prSet presAssocID="{E4A08B79-0BDF-4F2A-B69B-860C8A576106}" presName="descendantText" presStyleLbl="alignAcc1" presStyleIdx="2" presStyleCnt="4">
        <dgm:presLayoutVars>
          <dgm:bulletEnabled val="1"/>
        </dgm:presLayoutVars>
      </dgm:prSet>
      <dgm:spPr/>
      <dgm:t>
        <a:bodyPr/>
        <a:lstStyle/>
        <a:p>
          <a:endParaRPr lang="en-US"/>
        </a:p>
      </dgm:t>
    </dgm:pt>
    <dgm:pt modelId="{8507275F-2B5B-457D-975E-89901BB980A6}" type="pres">
      <dgm:prSet presAssocID="{02F139A0-A437-4C46-B5F6-1583C1FBEB94}" presName="sp" presStyleCnt="0"/>
      <dgm:spPr/>
    </dgm:pt>
    <dgm:pt modelId="{56425F0F-B538-4B6C-8FCD-9F3A82C46174}" type="pres">
      <dgm:prSet presAssocID="{24C3420E-F991-4D90-8592-602DC65153AB}" presName="composite" presStyleCnt="0"/>
      <dgm:spPr/>
    </dgm:pt>
    <dgm:pt modelId="{3CD65A25-2956-4582-B4F6-BF726C889D90}" type="pres">
      <dgm:prSet presAssocID="{24C3420E-F991-4D90-8592-602DC65153AB}" presName="parentText" presStyleLbl="alignNode1" presStyleIdx="3" presStyleCnt="4">
        <dgm:presLayoutVars>
          <dgm:chMax val="1"/>
          <dgm:bulletEnabled val="1"/>
        </dgm:presLayoutVars>
      </dgm:prSet>
      <dgm:spPr/>
      <dgm:t>
        <a:bodyPr/>
        <a:lstStyle/>
        <a:p>
          <a:endParaRPr lang="en-US"/>
        </a:p>
      </dgm:t>
    </dgm:pt>
    <dgm:pt modelId="{95EE6B73-D6E7-4CC8-B9F3-EAA7499ECA7D}" type="pres">
      <dgm:prSet presAssocID="{24C3420E-F991-4D90-8592-602DC65153AB}" presName="descendantText" presStyleLbl="alignAcc1" presStyleIdx="3" presStyleCnt="4">
        <dgm:presLayoutVars>
          <dgm:bulletEnabled val="1"/>
        </dgm:presLayoutVars>
      </dgm:prSet>
      <dgm:spPr/>
      <dgm:t>
        <a:bodyPr/>
        <a:lstStyle/>
        <a:p>
          <a:endParaRPr lang="en-US"/>
        </a:p>
      </dgm:t>
    </dgm:pt>
  </dgm:ptLst>
  <dgm:cxnLst>
    <dgm:cxn modelId="{F8C4807C-7523-4E89-BC53-AFB11C8EB984}" srcId="{1E029D04-3E13-4907-A5AA-58B974420445}" destId="{2B530EF3-DAF5-496F-9793-C7AE358905CA}" srcOrd="1" destOrd="0" parTransId="{233C7E4B-E3BF-45B9-9F08-B5B0B9DDEC63}" sibTransId="{6C535CC6-A7D5-44CC-87A5-2871AD4D6088}"/>
    <dgm:cxn modelId="{B7630DEB-ADF7-4004-A95F-4661ACFB7CEE}" srcId="{1E029D04-3E13-4907-A5AA-58B974420445}" destId="{36DE834D-CDF2-4001-A27A-ECD961518FC9}" srcOrd="0" destOrd="0" parTransId="{22B48E8B-9321-4127-A29A-D8691D2C7221}" sibTransId="{C934ABA5-0E27-44D5-842B-06DAFD445695}"/>
    <dgm:cxn modelId="{F2BA3C70-2761-4FFC-9260-394BAC43F952}" type="presOf" srcId="{2B530EF3-DAF5-496F-9793-C7AE358905CA}" destId="{9AF13B1F-5033-44B6-B5F7-59C1F0E91039}" srcOrd="0" destOrd="0" presId="urn:microsoft.com/office/officeart/2005/8/layout/chevron2"/>
    <dgm:cxn modelId="{526BCCD2-355C-43E9-9E6C-4ED46FE800FD}" type="presOf" srcId="{81353837-458A-47A4-A646-264F3926C486}" destId="{8FA6516D-00A1-432A-BBAB-8F2FCF60990B}" srcOrd="0" destOrd="0" presId="urn:microsoft.com/office/officeart/2005/8/layout/chevron2"/>
    <dgm:cxn modelId="{2D300914-BCB8-4487-8D6C-C62973373BC4}" type="presOf" srcId="{E4A08B79-0BDF-4F2A-B69B-860C8A576106}" destId="{94BCA9E2-2B94-4E06-8AB9-5C147C637AE1}" srcOrd="0" destOrd="0" presId="urn:microsoft.com/office/officeart/2005/8/layout/chevron2"/>
    <dgm:cxn modelId="{433CB6F1-EFA8-4663-8E32-DCF95E6D7EBE}" type="presOf" srcId="{4B1CE0C5-AFB9-4C69-851D-C38AADA20B20}" destId="{C90FE86A-95E0-47C0-A6C6-DB3737372269}" srcOrd="0" destOrd="0" presId="urn:microsoft.com/office/officeart/2005/8/layout/chevron2"/>
    <dgm:cxn modelId="{3E14CE18-9D19-49AC-883E-CF1903149942}" type="presOf" srcId="{24C3420E-F991-4D90-8592-602DC65153AB}" destId="{3CD65A25-2956-4582-B4F6-BF726C889D90}" srcOrd="0" destOrd="0" presId="urn:microsoft.com/office/officeart/2005/8/layout/chevron2"/>
    <dgm:cxn modelId="{C8063645-66E6-4846-ACB3-765A7A3ADF4A}" srcId="{24C3420E-F991-4D90-8592-602DC65153AB}" destId="{B1C915D3-7369-4308-BF9F-AC570EBDC199}" srcOrd="0" destOrd="0" parTransId="{6B7DCFB0-A601-4AF4-B5A6-0C1C17D0135C}" sibTransId="{59A6E408-F3B0-4DDB-AABD-9338570241D4}"/>
    <dgm:cxn modelId="{57D70F3C-D6F4-4369-B831-262FC918D792}" srcId="{1E029D04-3E13-4907-A5AA-58B974420445}" destId="{24C3420E-F991-4D90-8592-602DC65153AB}" srcOrd="3" destOrd="0" parTransId="{B091C97C-44AE-4E3F-B1D8-555729E38BF9}" sibTransId="{C07AF33E-51C2-4B74-B2E8-E30B8F4C8F81}"/>
    <dgm:cxn modelId="{20FC4CC7-C15F-45E5-962B-A149E714DA1E}" srcId="{1E029D04-3E13-4907-A5AA-58B974420445}" destId="{E4A08B79-0BDF-4F2A-B69B-860C8A576106}" srcOrd="2" destOrd="0" parTransId="{FF119447-A1F4-4751-A885-5896CEA07CDE}" sibTransId="{02F139A0-A437-4C46-B5F6-1583C1FBEB94}"/>
    <dgm:cxn modelId="{7CF19156-1DBB-46F0-9E6C-2984A4F0291F}" srcId="{2B530EF3-DAF5-496F-9793-C7AE358905CA}" destId="{4B1CE0C5-AFB9-4C69-851D-C38AADA20B20}" srcOrd="0" destOrd="0" parTransId="{0133F109-D6C4-4C99-A968-C05C9CAA36D0}" sibTransId="{81EBDCD7-1C98-429D-998F-12923BDE7FC3}"/>
    <dgm:cxn modelId="{307CF8F0-8AD3-4CCA-BC68-15FDB71C41B9}" srcId="{36DE834D-CDF2-4001-A27A-ECD961518FC9}" destId="{0753A186-4012-4DB1-9BFA-86592C8FC42F}" srcOrd="0" destOrd="0" parTransId="{8EDAEC49-5158-4C48-B6D1-B635AEDBCA74}" sibTransId="{8F22BACC-FB5D-4253-888C-88BECABF9FDB}"/>
    <dgm:cxn modelId="{6A30F40D-FD53-42C8-B5F3-E1FF3AB0333B}" type="presOf" srcId="{0753A186-4012-4DB1-9BFA-86592C8FC42F}" destId="{54A0A168-A978-4229-8CE9-70FC0D4E56DB}" srcOrd="0" destOrd="0" presId="urn:microsoft.com/office/officeart/2005/8/layout/chevron2"/>
    <dgm:cxn modelId="{82AF83F6-DADD-4EE6-8664-EF77BE327AC2}" srcId="{E4A08B79-0BDF-4F2A-B69B-860C8A576106}" destId="{81353837-458A-47A4-A646-264F3926C486}" srcOrd="0" destOrd="0" parTransId="{0D122670-D489-4C40-9705-166DDBDDA5EA}" sibTransId="{6257EE1B-959D-497A-A139-76A8E53A6B5B}"/>
    <dgm:cxn modelId="{66DAE1AC-C503-458B-BF4A-327FEDD1628F}" type="presOf" srcId="{B1C915D3-7369-4308-BF9F-AC570EBDC199}" destId="{95EE6B73-D6E7-4CC8-B9F3-EAA7499ECA7D}" srcOrd="0" destOrd="0" presId="urn:microsoft.com/office/officeart/2005/8/layout/chevron2"/>
    <dgm:cxn modelId="{57107583-6C35-479F-8D57-496647979CD2}" type="presOf" srcId="{36DE834D-CDF2-4001-A27A-ECD961518FC9}" destId="{F8B72E7F-06BC-42B2-A574-F92D810844C7}" srcOrd="0" destOrd="0" presId="urn:microsoft.com/office/officeart/2005/8/layout/chevron2"/>
    <dgm:cxn modelId="{75A19925-C112-4E4D-B12D-3A1F52219BCB}" type="presOf" srcId="{1E029D04-3E13-4907-A5AA-58B974420445}" destId="{49EF7EF6-8AEE-4DC3-ABC4-A4659532F4EE}" srcOrd="0" destOrd="0" presId="urn:microsoft.com/office/officeart/2005/8/layout/chevron2"/>
    <dgm:cxn modelId="{0E39A8B0-39C1-4676-8CC0-ACFF1351347D}" type="presParOf" srcId="{49EF7EF6-8AEE-4DC3-ABC4-A4659532F4EE}" destId="{DCE26AF1-625B-4B3B-9D0A-EFE1102F7215}" srcOrd="0" destOrd="0" presId="urn:microsoft.com/office/officeart/2005/8/layout/chevron2"/>
    <dgm:cxn modelId="{42D9E0AD-E0B6-4670-A714-4ACD4FBF1F55}" type="presParOf" srcId="{DCE26AF1-625B-4B3B-9D0A-EFE1102F7215}" destId="{F8B72E7F-06BC-42B2-A574-F92D810844C7}" srcOrd="0" destOrd="0" presId="urn:microsoft.com/office/officeart/2005/8/layout/chevron2"/>
    <dgm:cxn modelId="{184D5BF2-9373-4F4F-97ED-5EF990B03072}" type="presParOf" srcId="{DCE26AF1-625B-4B3B-9D0A-EFE1102F7215}" destId="{54A0A168-A978-4229-8CE9-70FC0D4E56DB}" srcOrd="1" destOrd="0" presId="urn:microsoft.com/office/officeart/2005/8/layout/chevron2"/>
    <dgm:cxn modelId="{B044CAD3-C2AE-4275-9EF6-FC6C4F66F386}" type="presParOf" srcId="{49EF7EF6-8AEE-4DC3-ABC4-A4659532F4EE}" destId="{902A65E8-FF36-46EA-8D07-F8F668A97D8A}" srcOrd="1" destOrd="0" presId="urn:microsoft.com/office/officeart/2005/8/layout/chevron2"/>
    <dgm:cxn modelId="{71D252BB-7805-49F1-80DB-1F9095DF2009}" type="presParOf" srcId="{49EF7EF6-8AEE-4DC3-ABC4-A4659532F4EE}" destId="{94841E0D-B3F7-4CB6-9CA5-EDBDD89CFD6D}" srcOrd="2" destOrd="0" presId="urn:microsoft.com/office/officeart/2005/8/layout/chevron2"/>
    <dgm:cxn modelId="{5AA3D44B-70F7-40A9-8C3A-6CA37A21FF17}" type="presParOf" srcId="{94841E0D-B3F7-4CB6-9CA5-EDBDD89CFD6D}" destId="{9AF13B1F-5033-44B6-B5F7-59C1F0E91039}" srcOrd="0" destOrd="0" presId="urn:microsoft.com/office/officeart/2005/8/layout/chevron2"/>
    <dgm:cxn modelId="{368166C8-9358-4F82-95D7-9E8664B5F1B2}" type="presParOf" srcId="{94841E0D-B3F7-4CB6-9CA5-EDBDD89CFD6D}" destId="{C90FE86A-95E0-47C0-A6C6-DB3737372269}" srcOrd="1" destOrd="0" presId="urn:microsoft.com/office/officeart/2005/8/layout/chevron2"/>
    <dgm:cxn modelId="{DD14CD91-DA99-4876-84C7-B2181E723546}" type="presParOf" srcId="{49EF7EF6-8AEE-4DC3-ABC4-A4659532F4EE}" destId="{241C10DA-0C4F-4632-BED0-BC1B8371AF11}" srcOrd="3" destOrd="0" presId="urn:microsoft.com/office/officeart/2005/8/layout/chevron2"/>
    <dgm:cxn modelId="{0909FF5E-F7F4-41DB-A9ED-48629C90A6DB}" type="presParOf" srcId="{49EF7EF6-8AEE-4DC3-ABC4-A4659532F4EE}" destId="{05D1958D-DC42-4931-9509-69163B08DE58}" srcOrd="4" destOrd="0" presId="urn:microsoft.com/office/officeart/2005/8/layout/chevron2"/>
    <dgm:cxn modelId="{8BCBF94F-D7A4-4728-902E-EA178D11AF35}" type="presParOf" srcId="{05D1958D-DC42-4931-9509-69163B08DE58}" destId="{94BCA9E2-2B94-4E06-8AB9-5C147C637AE1}" srcOrd="0" destOrd="0" presId="urn:microsoft.com/office/officeart/2005/8/layout/chevron2"/>
    <dgm:cxn modelId="{6B2B0339-AAB6-41FC-AF44-DB00FF2779A5}" type="presParOf" srcId="{05D1958D-DC42-4931-9509-69163B08DE58}" destId="{8FA6516D-00A1-432A-BBAB-8F2FCF60990B}" srcOrd="1" destOrd="0" presId="urn:microsoft.com/office/officeart/2005/8/layout/chevron2"/>
    <dgm:cxn modelId="{E77A2878-74F3-4BCC-96D6-EE8C0181E017}" type="presParOf" srcId="{49EF7EF6-8AEE-4DC3-ABC4-A4659532F4EE}" destId="{8507275F-2B5B-457D-975E-89901BB980A6}" srcOrd="5" destOrd="0" presId="urn:microsoft.com/office/officeart/2005/8/layout/chevron2"/>
    <dgm:cxn modelId="{2CEDE62A-5060-4366-B90A-C1620C450D48}" type="presParOf" srcId="{49EF7EF6-8AEE-4DC3-ABC4-A4659532F4EE}" destId="{56425F0F-B538-4B6C-8FCD-9F3A82C46174}" srcOrd="6" destOrd="0" presId="urn:microsoft.com/office/officeart/2005/8/layout/chevron2"/>
    <dgm:cxn modelId="{75225652-84CE-4780-B91B-B4F2F375D605}" type="presParOf" srcId="{56425F0F-B538-4B6C-8FCD-9F3A82C46174}" destId="{3CD65A25-2956-4582-B4F6-BF726C889D90}" srcOrd="0" destOrd="0" presId="urn:microsoft.com/office/officeart/2005/8/layout/chevron2"/>
    <dgm:cxn modelId="{67471E0D-3A67-49A0-A8BA-549BD8B3162A}" type="presParOf" srcId="{56425F0F-B538-4B6C-8FCD-9F3A82C46174}" destId="{95EE6B73-D6E7-4CC8-B9F3-EAA7499ECA7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72E7F-06BC-42B2-A574-F92D810844C7}">
      <dsp:nvSpPr>
        <dsp:cNvPr id="0" name=""/>
        <dsp:cNvSpPr/>
      </dsp:nvSpPr>
      <dsp:spPr>
        <a:xfrm rot="5400000">
          <a:off x="-223467" y="224130"/>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1</a:t>
          </a:r>
          <a:endParaRPr lang="en-US" sz="2700" kern="1200" dirty="0"/>
        </a:p>
      </dsp:txBody>
      <dsp:txXfrm rot="-5400000">
        <a:off x="1" y="522087"/>
        <a:ext cx="1042850" cy="446936"/>
      </dsp:txXfrm>
    </dsp:sp>
    <dsp:sp modelId="{54A0A168-A978-4229-8CE9-70FC0D4E56DB}">
      <dsp:nvSpPr>
        <dsp:cNvPr id="0" name=""/>
        <dsp:cNvSpPr/>
      </dsp:nvSpPr>
      <dsp:spPr>
        <a:xfrm rot="5400000">
          <a:off x="4182736" y="-3139223"/>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Select the partition key</a:t>
          </a:r>
          <a:endParaRPr lang="en-US" sz="2700" kern="1200" dirty="0"/>
        </a:p>
      </dsp:txBody>
      <dsp:txXfrm rot="-5400000">
        <a:off x="1042851" y="47933"/>
        <a:ext cx="7200861" cy="873818"/>
      </dsp:txXfrm>
    </dsp:sp>
    <dsp:sp modelId="{9AF13B1F-5033-44B6-B5F7-59C1F0E91039}">
      <dsp:nvSpPr>
        <dsp:cNvPr id="0" name=""/>
        <dsp:cNvSpPr/>
      </dsp:nvSpPr>
      <dsp:spPr>
        <a:xfrm rot="5400000">
          <a:off x="-223467" y="1569534"/>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2</a:t>
          </a:r>
          <a:endParaRPr lang="en-US" sz="2700" kern="1200" dirty="0"/>
        </a:p>
      </dsp:txBody>
      <dsp:txXfrm rot="-5400000">
        <a:off x="1" y="1867491"/>
        <a:ext cx="1042850" cy="446936"/>
      </dsp:txXfrm>
    </dsp:sp>
    <dsp:sp modelId="{C90FE86A-95E0-47C0-A6C6-DB3737372269}">
      <dsp:nvSpPr>
        <dsp:cNvPr id="0" name=""/>
        <dsp:cNvSpPr/>
      </dsp:nvSpPr>
      <dsp:spPr>
        <a:xfrm rot="5400000">
          <a:off x="4182736" y="-1793819"/>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Convert partition key to a partition value (optional)</a:t>
          </a:r>
          <a:endParaRPr lang="en-US" sz="2700" kern="1200" dirty="0"/>
        </a:p>
      </dsp:txBody>
      <dsp:txXfrm rot="-5400000">
        <a:off x="1042851" y="1393337"/>
        <a:ext cx="7200861" cy="873818"/>
      </dsp:txXfrm>
    </dsp:sp>
    <dsp:sp modelId="{94BCA9E2-2B94-4E06-8AB9-5C147C637AE1}">
      <dsp:nvSpPr>
        <dsp:cNvPr id="0" name=""/>
        <dsp:cNvSpPr/>
      </dsp:nvSpPr>
      <dsp:spPr>
        <a:xfrm rot="5400000">
          <a:off x="-223467" y="2914937"/>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3</a:t>
          </a:r>
          <a:endParaRPr lang="en-US" sz="2700" kern="1200" dirty="0"/>
        </a:p>
      </dsp:txBody>
      <dsp:txXfrm rot="-5400000">
        <a:off x="1" y="3212894"/>
        <a:ext cx="1042850" cy="446936"/>
      </dsp:txXfrm>
    </dsp:sp>
    <dsp:sp modelId="{8FA6516D-00A1-432A-BBAB-8F2FCF60990B}">
      <dsp:nvSpPr>
        <dsp:cNvPr id="0" name=""/>
        <dsp:cNvSpPr/>
      </dsp:nvSpPr>
      <dsp:spPr>
        <a:xfrm rot="5400000">
          <a:off x="4182736" y="-448416"/>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Map partition value to a logical partition </a:t>
          </a:r>
          <a:endParaRPr lang="en-US" sz="2700" kern="1200" dirty="0"/>
        </a:p>
      </dsp:txBody>
      <dsp:txXfrm rot="-5400000">
        <a:off x="1042851" y="2738740"/>
        <a:ext cx="7200861" cy="873818"/>
      </dsp:txXfrm>
    </dsp:sp>
    <dsp:sp modelId="{3CD65A25-2956-4582-B4F6-BF726C889D90}">
      <dsp:nvSpPr>
        <dsp:cNvPr id="0" name=""/>
        <dsp:cNvSpPr/>
      </dsp:nvSpPr>
      <dsp:spPr>
        <a:xfrm rot="5400000">
          <a:off x="-223467" y="4260341"/>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4</a:t>
          </a:r>
          <a:endParaRPr lang="en-US" sz="2700" kern="1200" dirty="0"/>
        </a:p>
      </dsp:txBody>
      <dsp:txXfrm rot="-5400000">
        <a:off x="1" y="4558298"/>
        <a:ext cx="1042850" cy="446936"/>
      </dsp:txXfrm>
    </dsp:sp>
    <dsp:sp modelId="{95EE6B73-D6E7-4CC8-B9F3-EAA7499ECA7D}">
      <dsp:nvSpPr>
        <dsp:cNvPr id="0" name=""/>
        <dsp:cNvSpPr/>
      </dsp:nvSpPr>
      <dsp:spPr>
        <a:xfrm rot="5400000">
          <a:off x="4182736" y="896987"/>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Map logical partition to physical resource</a:t>
          </a:r>
          <a:endParaRPr lang="en-US" sz="2700" kern="1200" dirty="0"/>
        </a:p>
      </dsp:txBody>
      <dsp:txXfrm rot="-5400000">
        <a:off x="1042851" y="4084144"/>
        <a:ext cx="7200861" cy="873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72E7F-06BC-42B2-A574-F92D810844C7}">
      <dsp:nvSpPr>
        <dsp:cNvPr id="0" name=""/>
        <dsp:cNvSpPr/>
      </dsp:nvSpPr>
      <dsp:spPr>
        <a:xfrm rot="5400000">
          <a:off x="-223467" y="224130"/>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1</a:t>
          </a:r>
          <a:endParaRPr lang="en-US" sz="2700" kern="1200" dirty="0"/>
        </a:p>
      </dsp:txBody>
      <dsp:txXfrm rot="-5400000">
        <a:off x="1" y="522087"/>
        <a:ext cx="1042850" cy="446936"/>
      </dsp:txXfrm>
    </dsp:sp>
    <dsp:sp modelId="{54A0A168-A978-4229-8CE9-70FC0D4E56DB}">
      <dsp:nvSpPr>
        <dsp:cNvPr id="0" name=""/>
        <dsp:cNvSpPr/>
      </dsp:nvSpPr>
      <dsp:spPr>
        <a:xfrm rot="5400000">
          <a:off x="4182736" y="-3139223"/>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The user (user ID) is a natural partitioning key; all workloads are user-centric</a:t>
          </a:r>
          <a:endParaRPr lang="en-US" sz="2700" kern="1200" dirty="0"/>
        </a:p>
      </dsp:txBody>
      <dsp:txXfrm rot="-5400000">
        <a:off x="1042851" y="47933"/>
        <a:ext cx="7200861" cy="873818"/>
      </dsp:txXfrm>
    </dsp:sp>
    <dsp:sp modelId="{9AF13B1F-5033-44B6-B5F7-59C1F0E91039}">
      <dsp:nvSpPr>
        <dsp:cNvPr id="0" name=""/>
        <dsp:cNvSpPr/>
      </dsp:nvSpPr>
      <dsp:spPr>
        <a:xfrm rot="5400000">
          <a:off x="-223467" y="1569534"/>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2</a:t>
          </a:r>
          <a:endParaRPr lang="en-US" sz="2700" kern="1200" dirty="0"/>
        </a:p>
      </dsp:txBody>
      <dsp:txXfrm rot="-5400000">
        <a:off x="1" y="1867491"/>
        <a:ext cx="1042850" cy="446936"/>
      </dsp:txXfrm>
    </dsp:sp>
    <dsp:sp modelId="{C90FE86A-95E0-47C0-A6C6-DB3737372269}">
      <dsp:nvSpPr>
        <dsp:cNvPr id="0" name=""/>
        <dsp:cNvSpPr/>
      </dsp:nvSpPr>
      <dsp:spPr>
        <a:xfrm rot="5400000">
          <a:off x="4182736" y="-1793819"/>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Use a non-cryptographic hash to convert the user ID to an integer value</a:t>
          </a:r>
          <a:endParaRPr lang="en-US" sz="2700" kern="1200" dirty="0"/>
        </a:p>
      </dsp:txBody>
      <dsp:txXfrm rot="-5400000">
        <a:off x="1042851" y="1393337"/>
        <a:ext cx="7200861" cy="873818"/>
      </dsp:txXfrm>
    </dsp:sp>
    <dsp:sp modelId="{94BCA9E2-2B94-4E06-8AB9-5C147C637AE1}">
      <dsp:nvSpPr>
        <dsp:cNvPr id="0" name=""/>
        <dsp:cNvSpPr/>
      </dsp:nvSpPr>
      <dsp:spPr>
        <a:xfrm rot="5400000">
          <a:off x="-223467" y="2914937"/>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3</a:t>
          </a:r>
          <a:endParaRPr lang="en-US" sz="2700" kern="1200" dirty="0"/>
        </a:p>
      </dsp:txBody>
      <dsp:txXfrm rot="-5400000">
        <a:off x="1" y="3212894"/>
        <a:ext cx="1042850" cy="446936"/>
      </dsp:txXfrm>
    </dsp:sp>
    <dsp:sp modelId="{8FA6516D-00A1-432A-BBAB-8F2FCF60990B}">
      <dsp:nvSpPr>
        <dsp:cNvPr id="0" name=""/>
        <dsp:cNvSpPr/>
      </dsp:nvSpPr>
      <dsp:spPr>
        <a:xfrm rot="5400000">
          <a:off x="4182736" y="-448416"/>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Map a range of integers to a logical “shard”</a:t>
          </a:r>
          <a:endParaRPr lang="en-US" sz="2700" kern="1200" dirty="0"/>
        </a:p>
      </dsp:txBody>
      <dsp:txXfrm rot="-5400000">
        <a:off x="1042851" y="2738740"/>
        <a:ext cx="7200861" cy="873818"/>
      </dsp:txXfrm>
    </dsp:sp>
    <dsp:sp modelId="{3CD65A25-2956-4582-B4F6-BF726C889D90}">
      <dsp:nvSpPr>
        <dsp:cNvPr id="0" name=""/>
        <dsp:cNvSpPr/>
      </dsp:nvSpPr>
      <dsp:spPr>
        <a:xfrm rot="5400000">
          <a:off x="-223467" y="4260341"/>
          <a:ext cx="1489786" cy="104285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t>4</a:t>
          </a:r>
          <a:endParaRPr lang="en-US" sz="2700" kern="1200" dirty="0"/>
        </a:p>
      </dsp:txBody>
      <dsp:txXfrm rot="-5400000">
        <a:off x="1" y="4558298"/>
        <a:ext cx="1042850" cy="446936"/>
      </dsp:txXfrm>
    </dsp:sp>
    <dsp:sp modelId="{95EE6B73-D6E7-4CC8-B9F3-EAA7499ECA7D}">
      <dsp:nvSpPr>
        <dsp:cNvPr id="0" name=""/>
        <dsp:cNvSpPr/>
      </dsp:nvSpPr>
      <dsp:spPr>
        <a:xfrm rot="5400000">
          <a:off x="4182736" y="896987"/>
          <a:ext cx="968360" cy="724813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smtClean="0"/>
            <a:t>Map logical “shard” to physical resource (database)</a:t>
          </a:r>
          <a:endParaRPr lang="en-US" sz="2700" kern="1200" dirty="0"/>
        </a:p>
      </dsp:txBody>
      <dsp:txXfrm rot="-5400000">
        <a:off x="1042851" y="4084144"/>
        <a:ext cx="7200861" cy="8738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5/7/2015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5/7/2015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51045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4B9F619-5DA6-48C6-B36C-C03B9F0D49AE}"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73852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C0FA7A4-13A7-4AAD-A94D-59E9A78888BE}"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67677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B90B0F9-6022-4AFC-8622-9377528B5443}"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481582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9491813-CF15-4335-9AB2-1B18CF39356E}"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47785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7CFE61E-BFB7-4EC6-9265-2E3F7AEB813C}"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88871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latin typeface="Segoe UI"/>
              </a:rPr>
              <a:t>Tech Ready 15</a:t>
            </a:r>
            <a:endParaRPr lang="en-US" dirty="0">
              <a:solidFill>
                <a:prstClr val="black"/>
              </a:solidFill>
              <a:latin typeface="Segoe UI"/>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3C34BE7-D2ED-40C1-9D05-1034D7992432}" type="datetime1">
              <a:rPr lang="en-US" smtClean="0">
                <a:solidFill>
                  <a:prstClr val="black"/>
                </a:solidFill>
                <a:latin typeface="Segoe UI"/>
              </a:rPr>
              <a:pPr/>
              <a:t>5/7/2015</a:t>
            </a:fld>
            <a:endParaRPr lang="en-US">
              <a:solidFill>
                <a:prstClr val="black"/>
              </a:solidFill>
              <a:latin typeface="Segoe UI"/>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a:rPr>
              <a:pPr/>
              <a:t>44</a:t>
            </a:fld>
            <a:endParaRPr lang="en-US" dirty="0">
              <a:solidFill>
                <a:prstClr val="black"/>
              </a:solidFill>
              <a:latin typeface="Segoe UI"/>
            </a:endParaRPr>
          </a:p>
        </p:txBody>
      </p:sp>
    </p:spTree>
    <p:extLst>
      <p:ext uri="{BB962C8B-B14F-4D97-AF65-F5344CB8AC3E}">
        <p14:creationId xmlns:p14="http://schemas.microsoft.com/office/powerpoint/2010/main" val="755841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F515097-F7C2-4A5A-813E-D15FF96785B7}"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4260617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5F3EC6B-90DC-4D64-BD45-9D399E2F215F}"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1603177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latin typeface="Segoe UI"/>
              </a:rPr>
              <a:t>Tech Ready 15</a:t>
            </a:r>
            <a:endParaRPr lang="en-US" dirty="0">
              <a:solidFill>
                <a:prstClr val="black"/>
              </a:solidFill>
              <a:latin typeface="Segoe UI"/>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562C47-30FF-47A4-A43B-C8F395426AFA}" type="datetime1">
              <a:rPr lang="en-US" smtClean="0">
                <a:solidFill>
                  <a:prstClr val="black"/>
                </a:solidFill>
                <a:latin typeface="Segoe UI"/>
              </a:rPr>
              <a:pPr/>
              <a:t>5/7/2015</a:t>
            </a:fld>
            <a:endParaRPr lang="en-US">
              <a:solidFill>
                <a:prstClr val="black"/>
              </a:solidFill>
              <a:latin typeface="Segoe UI"/>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a:rPr>
              <a:pPr/>
              <a:t>48</a:t>
            </a:fld>
            <a:endParaRPr lang="en-US" dirty="0">
              <a:solidFill>
                <a:prstClr val="black"/>
              </a:solidFill>
              <a:latin typeface="Segoe UI"/>
            </a:endParaRPr>
          </a:p>
        </p:txBody>
      </p:sp>
    </p:spTree>
    <p:extLst>
      <p:ext uri="{BB962C8B-B14F-4D97-AF65-F5344CB8AC3E}">
        <p14:creationId xmlns:p14="http://schemas.microsoft.com/office/powerpoint/2010/main" val="2293110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latin typeface="Segoe UI"/>
              </a:rPr>
              <a:t>Tech Ready 15</a:t>
            </a:r>
            <a:endParaRPr lang="en-US" dirty="0">
              <a:solidFill>
                <a:prstClr val="black"/>
              </a:solidFill>
              <a:latin typeface="Segoe UI"/>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EE93228-33A4-42BD-B32C-60F61F623694}" type="datetime1">
              <a:rPr lang="en-US" smtClean="0">
                <a:solidFill>
                  <a:prstClr val="black"/>
                </a:solidFill>
                <a:latin typeface="Segoe UI"/>
              </a:rPr>
              <a:pPr/>
              <a:t>5/7/2015</a:t>
            </a:fld>
            <a:endParaRPr lang="en-US">
              <a:solidFill>
                <a:prstClr val="black"/>
              </a:solidFill>
              <a:latin typeface="Segoe UI"/>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a:rPr>
              <a:pPr/>
              <a:t>49</a:t>
            </a:fld>
            <a:endParaRPr lang="en-US" dirty="0">
              <a:solidFill>
                <a:prstClr val="black"/>
              </a:solidFill>
              <a:latin typeface="Segoe UI"/>
            </a:endParaRPr>
          </a:p>
        </p:txBody>
      </p:sp>
    </p:spTree>
    <p:extLst>
      <p:ext uri="{BB962C8B-B14F-4D97-AF65-F5344CB8AC3E}">
        <p14:creationId xmlns:p14="http://schemas.microsoft.com/office/powerpoint/2010/main" val="3560253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F27872-97B2-49DF-837B-B861ACCEA2B1}"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408783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latin typeface="Segoe UI"/>
              </a:rPr>
              <a:t>Tech Ready 15</a:t>
            </a:r>
            <a:endParaRPr lang="en-US" dirty="0">
              <a:solidFill>
                <a:prstClr val="black"/>
              </a:solidFill>
              <a:latin typeface="Segoe UI"/>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99999D7-5C73-4C0E-9E59-F7642F289C6D}" type="datetime1">
              <a:rPr lang="en-US" smtClean="0">
                <a:solidFill>
                  <a:prstClr val="black"/>
                </a:solidFill>
                <a:latin typeface="Segoe UI"/>
              </a:rPr>
              <a:pPr/>
              <a:t>5/7/2015</a:t>
            </a:fld>
            <a:endParaRPr lang="en-US">
              <a:solidFill>
                <a:prstClr val="black"/>
              </a:solidFill>
              <a:latin typeface="Segoe UI"/>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a:rPr>
              <a:pPr/>
              <a:t>50</a:t>
            </a:fld>
            <a:endParaRPr lang="en-US" dirty="0">
              <a:solidFill>
                <a:prstClr val="black"/>
              </a:solidFill>
              <a:latin typeface="Segoe UI"/>
            </a:endParaRPr>
          </a:p>
        </p:txBody>
      </p:sp>
    </p:spTree>
    <p:extLst>
      <p:ext uri="{BB962C8B-B14F-4D97-AF65-F5344CB8AC3E}">
        <p14:creationId xmlns:p14="http://schemas.microsoft.com/office/powerpoint/2010/main" val="1517010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solidFill>
                  <a:prstClr val="black"/>
                </a:solidFill>
                <a:latin typeface="Segoe UI"/>
              </a:rPr>
              <a:t>Tech Ready 15</a:t>
            </a:r>
            <a:endParaRPr lang="en-US" dirty="0">
              <a:solidFill>
                <a:prstClr val="black"/>
              </a:solidFill>
              <a:latin typeface="Segoe UI"/>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DC3B266-6D54-4B7F-BF88-D7DF6992C2F6}" type="datetime1">
              <a:rPr lang="en-US" smtClean="0">
                <a:solidFill>
                  <a:prstClr val="black"/>
                </a:solidFill>
                <a:latin typeface="Segoe UI"/>
              </a:rPr>
              <a:pPr/>
              <a:t>5/7/2015</a:t>
            </a:fld>
            <a:endParaRPr lang="en-US">
              <a:solidFill>
                <a:prstClr val="black"/>
              </a:solidFill>
              <a:latin typeface="Segoe UI"/>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a:rPr>
              <a:pPr/>
              <a:t>52</a:t>
            </a:fld>
            <a:endParaRPr lang="en-US" dirty="0">
              <a:solidFill>
                <a:prstClr val="black"/>
              </a:solidFill>
              <a:latin typeface="Segoe UI"/>
            </a:endParaRPr>
          </a:p>
        </p:txBody>
      </p:sp>
    </p:spTree>
    <p:extLst>
      <p:ext uri="{BB962C8B-B14F-4D97-AF65-F5344CB8AC3E}">
        <p14:creationId xmlns:p14="http://schemas.microsoft.com/office/powerpoint/2010/main" val="2956187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86D6169-16D4-4C3A-97A5-6069BA82E033}"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67784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F49EF56-73F0-47E7-9170-F321103D88BB}"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361598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F49EF56-73F0-47E7-9170-F321103D88BB}"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86490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F49EF56-73F0-47E7-9170-F321103D88BB}" type="datetime1">
              <a:rPr lang="en-US" smtClean="0">
                <a:solidFill>
                  <a:prstClr val="black"/>
                </a:solidFill>
              </a:rPr>
              <a:pPr/>
              <a:t>5/7/2015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770843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75872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dirty="0" smtClean="0">
                <a:solidFill>
                  <a:prstClr val="black"/>
                </a:solidFill>
                <a:latin typeface="Segoe UI"/>
              </a:rPr>
              <a:t>Tech Ready 15</a:t>
            </a:r>
            <a:endParaRPr lang="en-US" dirty="0">
              <a:solidFill>
                <a:prstClr val="black"/>
              </a:solidFill>
              <a:latin typeface="Segoe UI"/>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2ABF81C-85A4-425C-8C69-650D349F8A25}" type="datetime1">
              <a:rPr lang="en-US" smtClean="0">
                <a:solidFill>
                  <a:prstClr val="black"/>
                </a:solidFill>
                <a:latin typeface="Segoe UI"/>
              </a:rPr>
              <a:pPr/>
              <a:t>5/7/2015</a:t>
            </a:fld>
            <a:endParaRPr lang="en-US">
              <a:solidFill>
                <a:prstClr val="black"/>
              </a:solidFill>
              <a:latin typeface="Segoe UI"/>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a:rPr>
              <a:pPr/>
              <a:t>24</a:t>
            </a:fld>
            <a:endParaRPr lang="en-US" dirty="0">
              <a:solidFill>
                <a:prstClr val="black"/>
              </a:solidFill>
              <a:latin typeface="Segoe UI"/>
            </a:endParaRPr>
          </a:p>
        </p:txBody>
      </p:sp>
    </p:spTree>
    <p:extLst>
      <p:ext uri="{BB962C8B-B14F-4D97-AF65-F5344CB8AC3E}">
        <p14:creationId xmlns:p14="http://schemas.microsoft.com/office/powerpoint/2010/main" val="87998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r>
              <a:rPr lang="en-US" dirty="0" smtClean="0">
                <a:solidFill>
                  <a:prstClr val="black"/>
                </a:solidFill>
                <a:latin typeface="Segoe UI"/>
              </a:rPr>
              <a:t>Tech Ready 15</a:t>
            </a:r>
            <a:endParaRPr lang="en-US" dirty="0">
              <a:solidFill>
                <a:prstClr val="black"/>
              </a:solidFill>
              <a:latin typeface="Segoe UI"/>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2ABF81C-85A4-425C-8C69-650D349F8A25}" type="datetime1">
              <a:rPr lang="en-US" smtClean="0">
                <a:solidFill>
                  <a:prstClr val="black"/>
                </a:solidFill>
                <a:latin typeface="Segoe UI"/>
              </a:rPr>
              <a:pPr/>
              <a:t>5/7/2015</a:t>
            </a:fld>
            <a:endParaRPr lang="en-US">
              <a:solidFill>
                <a:prstClr val="black"/>
              </a:solidFill>
              <a:latin typeface="Segoe UI"/>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latin typeface="Segoe UI"/>
              </a:rPr>
              <a:pPr/>
              <a:t>25</a:t>
            </a:fld>
            <a:endParaRPr lang="en-US" dirty="0">
              <a:solidFill>
                <a:prstClr val="black"/>
              </a:solidFill>
              <a:latin typeface="Segoe UI"/>
            </a:endParaRPr>
          </a:p>
        </p:txBody>
      </p:sp>
    </p:spTree>
    <p:extLst>
      <p:ext uri="{BB962C8B-B14F-4D97-AF65-F5344CB8AC3E}">
        <p14:creationId xmlns:p14="http://schemas.microsoft.com/office/powerpoint/2010/main" val="24407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3" name="Rectangle 12"/>
          <p:cNvSpPr/>
          <p:nvPr userDrawn="1"/>
        </p:nvSpPr>
        <p:spPr bwMode="auto">
          <a:xfrm>
            <a:off x="1" y="1"/>
            <a:ext cx="12436475" cy="4662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smtClean="0">
              <a:gradFill>
                <a:gsLst>
                  <a:gs pos="0">
                    <a:srgbClr val="FFFFFF"/>
                  </a:gs>
                  <a:gs pos="100000">
                    <a:srgbClr val="FFFFFF"/>
                  </a:gs>
                </a:gsLst>
                <a:lin ang="5400000" scaled="0"/>
              </a:gra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9155" y="6561933"/>
            <a:ext cx="1220681" cy="140861"/>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l="49222"/>
          <a:stretch/>
        </p:blipFill>
        <p:spPr>
          <a:xfrm rot="10800000">
            <a:off x="11586511" y="-8442"/>
            <a:ext cx="863190" cy="85131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10338893" y="-8441"/>
            <a:ext cx="1699926" cy="851316"/>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0800000">
            <a:off x="9091274" y="-8441"/>
            <a:ext cx="1699926" cy="851316"/>
          </a:xfrm>
          <a:prstGeom prst="rect">
            <a:avLst/>
          </a:prstGeom>
        </p:spPr>
      </p:pic>
    </p:spTree>
    <p:extLst>
      <p:ext uri="{BB962C8B-B14F-4D97-AF65-F5344CB8AC3E}">
        <p14:creationId xmlns:p14="http://schemas.microsoft.com/office/powerpoint/2010/main" val="71226192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2"/>
            </p:custDataLst>
            <p:extLst/>
          </p:nvPr>
        </p:nvGraphicFramePr>
        <p:xfrm>
          <a:off x="1621" y="1620"/>
          <a:ext cx="1619" cy="1619"/>
        </p:xfrm>
        <a:graphic>
          <a:graphicData uri="http://schemas.openxmlformats.org/presentationml/2006/ole">
            <mc:AlternateContent xmlns:mc="http://schemas.openxmlformats.org/markup-compatibility/2006">
              <mc:Choice xmlns:v="urn:schemas-microsoft-com:vml" Requires="v">
                <p:oleObj spid="_x0000_s103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21" y="1620"/>
                        <a:ext cx="1619" cy="1619"/>
                      </a:xfrm>
                      <a:prstGeom prst="rect">
                        <a:avLst/>
                      </a:prstGeom>
                    </p:spPr>
                  </p:pic>
                </p:oleObj>
              </mc:Fallback>
            </mc:AlternateContent>
          </a:graphicData>
        </a:graphic>
      </p:graphicFrame>
      <p:sp>
        <p:nvSpPr>
          <p:cNvPr id="5" name="Text Placeholder 4"/>
          <p:cNvSpPr>
            <a:spLocks noGrp="1"/>
          </p:cNvSpPr>
          <p:nvPr>
            <p:ph type="body" sz="quarter" idx="10"/>
            <p:custDataLst>
              <p:tags r:id="rId3"/>
            </p:custDataLst>
          </p:nvPr>
        </p:nvSpPr>
        <p:spPr>
          <a:xfrm>
            <a:off x="529660" y="1476621"/>
            <a:ext cx="11375536" cy="1449188"/>
          </a:xfrm>
          <a:prstGeom prst="rect">
            <a:avLst/>
          </a:prstGeom>
        </p:spPr>
        <p:txBody>
          <a:bodyPr/>
          <a:lstStyle>
            <a:lvl1pPr marL="357820" indent="-357820">
              <a:spcBef>
                <a:spcPts val="2448"/>
              </a:spcBef>
              <a:buSzPct val="100000"/>
              <a:buFont typeface="Arial" pitchFamily="34" charset="0"/>
              <a:buChar char="•"/>
              <a:defRPr sz="4080">
                <a:gradFill>
                  <a:gsLst>
                    <a:gs pos="100000">
                      <a:schemeClr val="tx1"/>
                    </a:gs>
                    <a:gs pos="0">
                      <a:schemeClr val="tx1"/>
                    </a:gs>
                  </a:gsLst>
                  <a:lin ang="5400000" scaled="0"/>
                </a:gradFill>
                <a:latin typeface="+mj-lt"/>
              </a:defRPr>
            </a:lvl1pPr>
            <a:lvl2pPr marL="0" indent="0">
              <a:buNone/>
              <a:defRPr sz="2040">
                <a:gradFill>
                  <a:gsLst>
                    <a:gs pos="100000">
                      <a:schemeClr val="tx1"/>
                    </a:gs>
                    <a:gs pos="6000">
                      <a:schemeClr val="tx1"/>
                    </a:gs>
                  </a:gsLst>
                  <a:lin ang="5400000" scaled="0"/>
                </a:gradFill>
              </a:defRPr>
            </a:lvl2pPr>
            <a:lvl3pPr marL="932597" indent="-293056">
              <a:spcAft>
                <a:spcPts val="612"/>
              </a:spcAft>
              <a:buSzPct val="100000"/>
              <a:buFont typeface="Arial" pitchFamily="34" charset="0"/>
              <a:buChar char="•"/>
              <a:defRPr sz="2448">
                <a:gradFill>
                  <a:gsLst>
                    <a:gs pos="100000">
                      <a:schemeClr val="tx1"/>
                    </a:gs>
                    <a:gs pos="6000">
                      <a:schemeClr val="tx1"/>
                    </a:gs>
                  </a:gsLst>
                  <a:lin ang="5400000" scaled="0"/>
                </a:gradFill>
              </a:defRPr>
            </a:lvl3pPr>
            <a:lvl4pPr marL="1398895" indent="-343247">
              <a:spcAft>
                <a:spcPts val="306"/>
              </a:spcAft>
              <a:buSzPct val="100000"/>
              <a:buFont typeface="Arial" pitchFamily="34" charset="0"/>
              <a:buChar char="•"/>
              <a:defRPr sz="2040">
                <a:gradFill>
                  <a:gsLst>
                    <a:gs pos="100000">
                      <a:schemeClr val="tx1"/>
                    </a:gs>
                    <a:gs pos="6000">
                      <a:schemeClr val="tx1"/>
                    </a:gs>
                  </a:gsLst>
                  <a:lin ang="5400000" scaled="0"/>
                </a:gradFill>
              </a:defRPr>
            </a:lvl4pPr>
            <a:lvl5pPr marL="707543" indent="0">
              <a:buNone/>
              <a:defRPr sz="2040">
                <a:gradFill>
                  <a:gsLst>
                    <a:gs pos="100000">
                      <a:schemeClr val="tx1"/>
                    </a:gs>
                    <a:gs pos="6000">
                      <a:schemeClr val="tx1"/>
                    </a:gs>
                  </a:gsLst>
                  <a:lin ang="5400000" scaled="0"/>
                </a:gradFill>
              </a:defRPr>
            </a:lvl5pPr>
          </a:lstStyle>
          <a:p>
            <a:pPr lvl="0"/>
            <a:r>
              <a:rPr lang="en-US" dirty="0" smtClean="0"/>
              <a:t>Click to edit Master text styles</a:t>
            </a:r>
          </a:p>
          <a:p>
            <a:pPr lvl="2"/>
            <a:r>
              <a:rPr lang="en-US" dirty="0" smtClean="0"/>
              <a:t>Second level</a:t>
            </a:r>
          </a:p>
          <a:p>
            <a:pPr lvl="3"/>
            <a:r>
              <a:rPr lang="en-US" dirty="0" smtClean="0"/>
              <a:t>Third level</a:t>
            </a:r>
          </a:p>
        </p:txBody>
      </p:sp>
      <p:sp>
        <p:nvSpPr>
          <p:cNvPr id="3" name="Title 2"/>
          <p:cNvSpPr>
            <a:spLocks noGrp="1"/>
          </p:cNvSpPr>
          <p:nvPr>
            <p:ph type="title"/>
            <p:custDataLst>
              <p:tags r:id="rId4"/>
            </p:custDataLst>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784017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3660788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5" y="233153"/>
            <a:ext cx="11375536" cy="762786"/>
          </a:xfrm>
        </p:spPr>
        <p:txBody>
          <a:bodyPr/>
          <a:lstStyle>
            <a:lvl1pPr>
              <a:defRPr sz="5507"/>
            </a:lvl1pPr>
          </a:lstStyle>
          <a:p>
            <a:r>
              <a:rPr lang="en-US" smtClean="0"/>
              <a:t>Click to edit Master title style</a:t>
            </a:r>
            <a:endParaRPr lang="en-US" dirty="0"/>
          </a:p>
        </p:txBody>
      </p:sp>
      <p:sp>
        <p:nvSpPr>
          <p:cNvPr id="3" name="Content Placeholder 2"/>
          <p:cNvSpPr>
            <a:spLocks noGrp="1"/>
          </p:cNvSpPr>
          <p:nvPr>
            <p:ph sz="half" idx="1"/>
          </p:nvPr>
        </p:nvSpPr>
        <p:spPr>
          <a:xfrm>
            <a:off x="529661" y="1476622"/>
            <a:ext cx="5597872" cy="2492395"/>
          </a:xfrm>
        </p:spPr>
        <p:txBody>
          <a:bodyPr/>
          <a:lstStyle>
            <a:lvl1pPr marL="347907" indent="-347907">
              <a:lnSpc>
                <a:spcPct val="90000"/>
              </a:lnSpc>
              <a:buSzPct val="80000"/>
              <a:buFont typeface="Arial" pitchFamily="34" charset="0"/>
              <a:buChar char="•"/>
              <a:defRPr sz="3264"/>
            </a:lvl1pPr>
            <a:lvl2pPr marL="639179" indent="-291271">
              <a:lnSpc>
                <a:spcPct val="90000"/>
              </a:lnSpc>
              <a:buSzPct val="80000"/>
              <a:buFont typeface="Arial" pitchFamily="34" charset="0"/>
              <a:buChar char="•"/>
              <a:defRPr sz="2856"/>
            </a:lvl2pPr>
            <a:lvl3pPr marL="932067" indent="-292890">
              <a:lnSpc>
                <a:spcPct val="90000"/>
              </a:lnSpc>
              <a:buSzPct val="80000"/>
              <a:buFont typeface="Arial" pitchFamily="34" charset="0"/>
              <a:buChar char="•"/>
              <a:defRPr sz="2448"/>
            </a:lvl3pPr>
            <a:lvl4pPr marL="1746011" indent="-229782">
              <a:lnSpc>
                <a:spcPct val="90000"/>
              </a:lnSpc>
              <a:buSzPct val="80000"/>
              <a:buFont typeface="Arial" pitchFamily="34" charset="0"/>
              <a:buChar char="•"/>
              <a:defRPr sz="2040"/>
            </a:lvl4pPr>
            <a:lvl5pPr marL="1982263" indent="-236253">
              <a:lnSpc>
                <a:spcPct val="90000"/>
              </a:lnSpc>
              <a:buSzPct val="80000"/>
              <a:buFont typeface="Arial" pitchFamily="34" charset="0"/>
              <a:buChar char="•"/>
              <a:defRPr sz="2040"/>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2492395"/>
          </a:xfrm>
        </p:spPr>
        <p:txBody>
          <a:bodyPr/>
          <a:lstStyle>
            <a:lvl1pPr marL="466033" indent="-466033">
              <a:lnSpc>
                <a:spcPct val="90000"/>
              </a:lnSpc>
              <a:buSzPct val="80000"/>
              <a:buFont typeface="Arial" pitchFamily="34" charset="0"/>
              <a:buChar char="•"/>
              <a:defRPr lang="en-US" sz="3264" kern="1200" dirty="0" smtClean="0">
                <a:gradFill>
                  <a:gsLst>
                    <a:gs pos="0">
                      <a:srgbClr val="595959"/>
                    </a:gs>
                    <a:gs pos="86000">
                      <a:srgbClr val="595959"/>
                    </a:gs>
                  </a:gsLst>
                  <a:lin ang="5400000" scaled="0"/>
                </a:gradFill>
                <a:latin typeface="+mn-lt"/>
                <a:ea typeface="+mn-ea"/>
                <a:cs typeface="+mn-cs"/>
              </a:defRPr>
            </a:lvl1pPr>
            <a:lvl2pPr marL="813942" indent="-466033">
              <a:lnSpc>
                <a:spcPct val="90000"/>
              </a:lnSpc>
              <a:buSzPct val="80000"/>
              <a:buFont typeface="Arial" pitchFamily="34" charset="0"/>
              <a:buChar char="•"/>
              <a:defRPr lang="en-US" sz="2856" kern="1200" dirty="0" smtClean="0">
                <a:gradFill>
                  <a:gsLst>
                    <a:gs pos="0">
                      <a:srgbClr val="595959"/>
                    </a:gs>
                    <a:gs pos="86000">
                      <a:srgbClr val="595959"/>
                    </a:gs>
                  </a:gsLst>
                  <a:lin ang="5400000" scaled="0"/>
                </a:gradFill>
                <a:latin typeface="+mn-lt"/>
                <a:ea typeface="+mn-ea"/>
                <a:cs typeface="+mn-cs"/>
              </a:defRPr>
            </a:lvl2pPr>
            <a:lvl3pPr marL="988703" indent="-349525">
              <a:lnSpc>
                <a:spcPct val="90000"/>
              </a:lnSpc>
              <a:buSzPct val="80000"/>
              <a:buFont typeface="Arial" pitchFamily="34" charset="0"/>
              <a:buChar char="•"/>
              <a:defRPr lang="en-US" sz="2448" kern="1200" dirty="0" smtClean="0">
                <a:gradFill>
                  <a:gsLst>
                    <a:gs pos="0">
                      <a:srgbClr val="595959"/>
                    </a:gs>
                    <a:gs pos="86000">
                      <a:srgbClr val="595959"/>
                    </a:gs>
                  </a:gsLst>
                  <a:lin ang="5400000" scaled="0"/>
                </a:gradFill>
                <a:latin typeface="+mn-lt"/>
                <a:ea typeface="+mn-ea"/>
                <a:cs typeface="+mn-cs"/>
              </a:defRPr>
            </a:lvl3pPr>
            <a:lvl4pPr marL="1865755" indent="-349525">
              <a:lnSpc>
                <a:spcPct val="90000"/>
              </a:lnSpc>
              <a:buSzPct val="80000"/>
              <a:buFont typeface="Arial" pitchFamily="34" charset="0"/>
              <a:buChar char="•"/>
              <a:defRPr lang="en-US" sz="2040" kern="1200" dirty="0" smtClean="0">
                <a:gradFill>
                  <a:gsLst>
                    <a:gs pos="0">
                      <a:srgbClr val="595959"/>
                    </a:gs>
                    <a:gs pos="86000">
                      <a:srgbClr val="595959"/>
                    </a:gs>
                  </a:gsLst>
                  <a:lin ang="5400000" scaled="0"/>
                </a:gradFill>
                <a:latin typeface="+mn-lt"/>
                <a:ea typeface="+mn-ea"/>
                <a:cs typeface="+mn-cs"/>
              </a:defRPr>
            </a:lvl4pPr>
            <a:lvl5pPr marL="2095535" indent="-349525">
              <a:lnSpc>
                <a:spcPct val="90000"/>
              </a:lnSpc>
              <a:buSzPct val="80000"/>
              <a:buFont typeface="Arial" pitchFamily="34" charset="0"/>
              <a:buChar char="•"/>
              <a:defRPr lang="en-US" sz="2040" kern="1200" dirty="0">
                <a:gradFill>
                  <a:gsLst>
                    <a:gs pos="0">
                      <a:srgbClr val="595959"/>
                    </a:gs>
                    <a:gs pos="86000">
                      <a:srgbClr val="595959"/>
                    </a:gs>
                  </a:gsLst>
                  <a:lin ang="5400000" scaled="0"/>
                </a:gradFill>
                <a:latin typeface="+mn-lt"/>
                <a:ea typeface="+mn-ea"/>
                <a:cs typeface="+mn-cs"/>
              </a:defRPr>
            </a:lvl5pPr>
            <a:lvl6pPr>
              <a:defRPr sz="1836"/>
            </a:lvl6pPr>
            <a:lvl7pPr>
              <a:defRPr sz="1836"/>
            </a:lvl7pPr>
            <a:lvl8pPr>
              <a:defRPr sz="1836"/>
            </a:lvl8pPr>
            <a:lvl9pPr>
              <a:defRPr sz="1836"/>
            </a:lvl9pPr>
          </a:lstStyle>
          <a:p>
            <a:pPr marL="347907" lvl="0" indent="-347907" algn="l" defTabSz="932029" rtl="0" eaLnBrk="1" latinLnBrk="0" hangingPunct="1">
              <a:lnSpc>
                <a:spcPct val="90000"/>
              </a:lnSpc>
              <a:spcBef>
                <a:spcPct val="20000"/>
              </a:spcBef>
              <a:buSzPct val="80000"/>
              <a:buFont typeface="Arial" pitchFamily="34" charset="0"/>
              <a:buChar char="•"/>
            </a:pPr>
            <a:r>
              <a:rPr lang="en-US" smtClean="0"/>
              <a:t>Click to edit Master text styles</a:t>
            </a:r>
          </a:p>
          <a:p>
            <a:pPr marL="347907" lvl="1" indent="-347907" algn="l" defTabSz="932029" rtl="0" eaLnBrk="1" latinLnBrk="0" hangingPunct="1">
              <a:lnSpc>
                <a:spcPct val="90000"/>
              </a:lnSpc>
              <a:spcBef>
                <a:spcPct val="20000"/>
              </a:spcBef>
              <a:buSzPct val="80000"/>
              <a:buFont typeface="Arial" pitchFamily="34" charset="0"/>
              <a:buChar char="•"/>
            </a:pPr>
            <a:r>
              <a:rPr lang="en-US" smtClean="0"/>
              <a:t>Second level</a:t>
            </a:r>
          </a:p>
          <a:p>
            <a:pPr marL="347907" lvl="2" indent="-347907" algn="l" defTabSz="932029" rtl="0" eaLnBrk="1" latinLnBrk="0" hangingPunct="1">
              <a:lnSpc>
                <a:spcPct val="90000"/>
              </a:lnSpc>
              <a:spcBef>
                <a:spcPct val="20000"/>
              </a:spcBef>
              <a:buSzPct val="80000"/>
              <a:buFont typeface="Arial" pitchFamily="34" charset="0"/>
              <a:buChar char="•"/>
            </a:pPr>
            <a:r>
              <a:rPr lang="en-US" smtClean="0"/>
              <a:t>Third level</a:t>
            </a:r>
          </a:p>
          <a:p>
            <a:pPr marL="347907" lvl="3" indent="-347907" algn="l" defTabSz="932029" rtl="0" eaLnBrk="1" latinLnBrk="0" hangingPunct="1">
              <a:lnSpc>
                <a:spcPct val="90000"/>
              </a:lnSpc>
              <a:spcBef>
                <a:spcPct val="20000"/>
              </a:spcBef>
              <a:buSzPct val="80000"/>
              <a:buFont typeface="Arial" pitchFamily="34" charset="0"/>
              <a:buChar char="•"/>
            </a:pPr>
            <a:r>
              <a:rPr lang="en-US" smtClean="0"/>
              <a:t>Fourth level</a:t>
            </a:r>
          </a:p>
          <a:p>
            <a:pPr marL="347907" lvl="4" indent="-347907" algn="l" defTabSz="93202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29212" y="6499412"/>
            <a:ext cx="1716094" cy="199393"/>
          </a:xfrm>
          <a:prstGeom prst="rect">
            <a:avLst/>
          </a:prstGeom>
        </p:spPr>
      </p:pic>
    </p:spTree>
    <p:extLst>
      <p:ext uri="{BB962C8B-B14F-4D97-AF65-F5344CB8AC3E}">
        <p14:creationId xmlns:p14="http://schemas.microsoft.com/office/powerpoint/2010/main" val="300665161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4" name="Object 3" hidden="1"/>
          <p:cNvGraphicFramePr>
            <a:graphicFrameLocks/>
          </p:cNvGraphicFramePr>
          <p:nvPr userDrawn="1">
            <p:custDataLst>
              <p:tags r:id="rId2"/>
            </p:custDataLst>
            <p:extLst/>
          </p:nvPr>
        </p:nvGraphicFramePr>
        <p:xfrm>
          <a:off x="1621" y="1620"/>
          <a:ext cx="1619" cy="1619"/>
        </p:xfrm>
        <a:graphic>
          <a:graphicData uri="http://schemas.openxmlformats.org/presentationml/2006/ole">
            <mc:AlternateContent xmlns:mc="http://schemas.openxmlformats.org/markup-compatibility/2006">
              <mc:Choice xmlns:v="urn:schemas-microsoft-com:vml" Requires="v">
                <p:oleObj spid="_x0000_s717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21" y="1620"/>
                        <a:ext cx="1619" cy="1619"/>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4623998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
        <p:nvSpPr>
          <p:cNvPr id="7" name="Freeform 6"/>
          <p:cNvSpPr>
            <a:spLocks noChangeAspect="1" noEditPoints="1"/>
          </p:cNvSpPr>
          <p:nvPr userDrawn="1"/>
        </p:nvSpPr>
        <p:spPr bwMode="auto">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9209765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8324242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044552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51396156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82546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3877252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93938640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3060076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1081680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46796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7694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621504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43637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52825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245937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2.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theme" Target="../theme/theme4.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6" Type="http://schemas.openxmlformats.org/officeDocument/2006/relationships/theme" Target="../theme/theme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 id="2147484330" r:id="rId16"/>
    <p:sldLayoutId id="2147484332" r:id="rId17"/>
    <p:sldLayoutId id="2147484349" r:id="rId18"/>
    <p:sldLayoutId id="2147484350" r:id="rId19"/>
    <p:sldLayoutId id="2147484351" r:id="rId20"/>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507253328"/>
      </p:ext>
    </p:extLst>
  </p:cSld>
  <p:clrMap bg1="dk1" tx1="lt1" bg2="dk2" tx2="lt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 id="2147484345" r:id="rId12"/>
    <p:sldLayoutId id="2147484346" r:id="rId13"/>
    <p:sldLayoutId id="2147484347" r:id="rId14"/>
    <p:sldLayoutId id="214748434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tic.usenix.org/events/lisa07/tech/full_papers/hamilton/hamilton.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slideLayout" Target="../slideLayouts/slideLayout2.xml"/><Relationship Id="rId3" Type="http://schemas.openxmlformats.org/officeDocument/2006/relationships/tags" Target="../tags/tag12.xml"/><Relationship Id="rId21" Type="http://schemas.openxmlformats.org/officeDocument/2006/relationships/hyperlink" Target="mailto:suec@contosco.com" TargetMode="Externa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hyperlink" Target="mailto:jaredc@contosco.com" TargetMode="Externa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hyperlink" Target="mailto:richard@contosco.com" TargetMode="External"/><Relationship Id="rId10" Type="http://schemas.openxmlformats.org/officeDocument/2006/relationships/tags" Target="../tags/tag19.xml"/><Relationship Id="rId19" Type="http://schemas.openxmlformats.org/officeDocument/2006/relationships/hyperlink" Target="mailto:davida@contoso.com" TargetMode="Externa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hyperlink" Target="mailto:simonm@contoso.com"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18" Type="http://schemas.openxmlformats.org/officeDocument/2006/relationships/hyperlink" Target="mailto:davida@contoso.com" TargetMode="External"/><Relationship Id="rId3" Type="http://schemas.openxmlformats.org/officeDocument/2006/relationships/tags" Target="../tags/tag29.xml"/><Relationship Id="rId21" Type="http://schemas.openxmlformats.org/officeDocument/2006/relationships/hyperlink" Target="mailto:simonm@contoso.com" TargetMode="External"/><Relationship Id="rId7" Type="http://schemas.openxmlformats.org/officeDocument/2006/relationships/tags" Target="../tags/tag33.xml"/><Relationship Id="rId12" Type="http://schemas.openxmlformats.org/officeDocument/2006/relationships/tags" Target="../tags/tag38.xml"/><Relationship Id="rId17" Type="http://schemas.openxmlformats.org/officeDocument/2006/relationships/slideLayout" Target="../slideLayouts/slideLayout2.xml"/><Relationship Id="rId2" Type="http://schemas.openxmlformats.org/officeDocument/2006/relationships/tags" Target="../tags/tag28.xml"/><Relationship Id="rId16" Type="http://schemas.openxmlformats.org/officeDocument/2006/relationships/tags" Target="../tags/tag42.xml"/><Relationship Id="rId20" Type="http://schemas.openxmlformats.org/officeDocument/2006/relationships/hyperlink" Target="mailto:suec@contosco.com" TargetMode="Externa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tags" Target="../tags/tag41.xml"/><Relationship Id="rId10" Type="http://schemas.openxmlformats.org/officeDocument/2006/relationships/tags" Target="../tags/tag36.xml"/><Relationship Id="rId19" Type="http://schemas.openxmlformats.org/officeDocument/2006/relationships/hyperlink" Target="mailto:jaredc@contosco.com" TargetMode="Externa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tags" Target="../tags/tag40.xml"/><Relationship Id="rId22" Type="http://schemas.openxmlformats.org/officeDocument/2006/relationships/hyperlink" Target="mailto:richard@contosco.com" TargetMode="External"/></Relationships>
</file>

<file path=ppt/slides/_rels/slide1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slideLayout" Target="../slideLayouts/slideLayout2.xml"/><Relationship Id="rId3" Type="http://schemas.openxmlformats.org/officeDocument/2006/relationships/tags" Target="../tags/tag45.xml"/><Relationship Id="rId21" Type="http://schemas.openxmlformats.org/officeDocument/2006/relationships/hyperlink" Target="mailto:suec@contosco.com" TargetMode="Externa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hyperlink" Target="mailto:jaredc@contosco.com" TargetMode="Externa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hyperlink" Target="mailto:richard@contosco.com" TargetMode="External"/><Relationship Id="rId10" Type="http://schemas.openxmlformats.org/officeDocument/2006/relationships/tags" Target="../tags/tag52.xml"/><Relationship Id="rId19" Type="http://schemas.openxmlformats.org/officeDocument/2006/relationships/hyperlink" Target="mailto:davida@contoso.com" TargetMode="Externa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mailto:simonm@contoso.com" TargetMode="Externa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slideLayout" Target="../slideLayouts/slideLayout2.xml"/><Relationship Id="rId4" Type="http://schemas.openxmlformats.org/officeDocument/2006/relationships/tags" Target="../tags/tag6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65.xml"/><Relationship Id="rId7" Type="http://schemas.openxmlformats.org/officeDocument/2006/relationships/oleObject" Target="../embeddings/oleObject3.bin"/><Relationship Id="rId2" Type="http://schemas.openxmlformats.org/officeDocument/2006/relationships/tags" Target="../tags/tag64.xml"/><Relationship Id="rId1" Type="http://schemas.openxmlformats.org/officeDocument/2006/relationships/vmlDrawing" Target="../drawings/vmlDrawing5.vml"/><Relationship Id="rId6" Type="http://schemas.openxmlformats.org/officeDocument/2006/relationships/notesSlide" Target="../notesSlides/notesSlide8.xml"/><Relationship Id="rId5" Type="http://schemas.openxmlformats.org/officeDocument/2006/relationships/slideLayout" Target="../slideLayouts/slideLayout17.xml"/><Relationship Id="rId4" Type="http://schemas.openxmlformats.org/officeDocument/2006/relationships/tags" Target="../tags/tag66.xml"/></Relationships>
</file>

<file path=ppt/slides/_rels/slide2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68.xml"/><Relationship Id="rId7" Type="http://schemas.openxmlformats.org/officeDocument/2006/relationships/oleObject" Target="../embeddings/oleObject4.bin"/><Relationship Id="rId2" Type="http://schemas.openxmlformats.org/officeDocument/2006/relationships/tags" Target="../tags/tag67.xml"/><Relationship Id="rId1" Type="http://schemas.openxmlformats.org/officeDocument/2006/relationships/vmlDrawing" Target="../drawings/vmlDrawing6.vml"/><Relationship Id="rId6" Type="http://schemas.openxmlformats.org/officeDocument/2006/relationships/notesSlide" Target="../notesSlides/notesSlide9.xml"/><Relationship Id="rId5" Type="http://schemas.openxmlformats.org/officeDocument/2006/relationships/slideLayout" Target="../slideLayouts/slideLayout17.xml"/><Relationship Id="rId4" Type="http://schemas.openxmlformats.org/officeDocument/2006/relationships/tags" Target="../tags/tag6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sdn.microsoft.com/en-us/library/windowsazure/jj717232.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static.usenix.org/events/lisa07/tech/full_papers/hamilton/hamilton.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microsoft.com/en-us/news/features/2012/jun12/06-06Pottermore.aspx"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8" Type="http://schemas.openxmlformats.org/officeDocument/2006/relationships/package" Target="../embeddings/Microsoft_Visio_Drawing3.vsdx"/><Relationship Id="rId3" Type="http://schemas.openxmlformats.org/officeDocument/2006/relationships/tags" Target="../tags/tag71.xml"/><Relationship Id="rId7" Type="http://schemas.openxmlformats.org/officeDocument/2006/relationships/image" Target="../media/image4.emf"/><Relationship Id="rId2" Type="http://schemas.openxmlformats.org/officeDocument/2006/relationships/tags" Target="../tags/tag70.xml"/><Relationship Id="rId1" Type="http://schemas.openxmlformats.org/officeDocument/2006/relationships/vmlDrawing" Target="../drawings/vmlDrawing7.vml"/><Relationship Id="rId6" Type="http://schemas.openxmlformats.org/officeDocument/2006/relationships/oleObject" Target="../embeddings/oleObject6.bin"/><Relationship Id="rId5" Type="http://schemas.openxmlformats.org/officeDocument/2006/relationships/notesSlide" Target="../notesSlides/notesSlide15.xml"/><Relationship Id="rId4" Type="http://schemas.openxmlformats.org/officeDocument/2006/relationships/slideLayout" Target="../slideLayouts/slideLayout17.xml"/><Relationship Id="rId9" Type="http://schemas.openxmlformats.org/officeDocument/2006/relationships/image" Target="../media/image19.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10" Type="http://schemas.openxmlformats.org/officeDocument/2006/relationships/notesSlide" Target="../notesSlides/notesSlide17.xml"/><Relationship Id="rId4" Type="http://schemas.openxmlformats.org/officeDocument/2006/relationships/tags" Target="../tags/tag75.xml"/><Relationship Id="rId9"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81.xml"/><Relationship Id="rId7" Type="http://schemas.openxmlformats.org/officeDocument/2006/relationships/oleObject" Target="../embeddings/oleObject7.bin"/><Relationship Id="rId2" Type="http://schemas.openxmlformats.org/officeDocument/2006/relationships/tags" Target="../tags/tag80.xml"/><Relationship Id="rId1" Type="http://schemas.openxmlformats.org/officeDocument/2006/relationships/vmlDrawing" Target="../drawings/vmlDrawing8.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82.xml"/></Relationships>
</file>

<file path=ppt/slides/_rels/slide49.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9" Type="http://schemas.openxmlformats.org/officeDocument/2006/relationships/tags" Target="../tags/tag120.xml"/><Relationship Id="rId3" Type="http://schemas.openxmlformats.org/officeDocument/2006/relationships/tags" Target="../tags/tag84.xml"/><Relationship Id="rId21" Type="http://schemas.openxmlformats.org/officeDocument/2006/relationships/tags" Target="../tags/tag102.xml"/><Relationship Id="rId34" Type="http://schemas.openxmlformats.org/officeDocument/2006/relationships/tags" Target="../tags/tag115.xml"/><Relationship Id="rId42" Type="http://schemas.openxmlformats.org/officeDocument/2006/relationships/tags" Target="../tags/tag123.xml"/><Relationship Id="rId47" Type="http://schemas.openxmlformats.org/officeDocument/2006/relationships/image" Target="../media/image4.emf"/><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tags" Target="../tags/tag114.xml"/><Relationship Id="rId38" Type="http://schemas.openxmlformats.org/officeDocument/2006/relationships/tags" Target="../tags/tag119.xml"/><Relationship Id="rId46" Type="http://schemas.openxmlformats.org/officeDocument/2006/relationships/oleObject" Target="../embeddings/oleObject8.bin"/><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tags" Target="../tags/tag110.xml"/><Relationship Id="rId41" Type="http://schemas.openxmlformats.org/officeDocument/2006/relationships/tags" Target="../tags/tag122.xml"/><Relationship Id="rId1" Type="http://schemas.openxmlformats.org/officeDocument/2006/relationships/vmlDrawing" Target="../drawings/vmlDrawing9.v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tags" Target="../tags/tag113.xml"/><Relationship Id="rId37" Type="http://schemas.openxmlformats.org/officeDocument/2006/relationships/tags" Target="../tags/tag118.xml"/><Relationship Id="rId40" Type="http://schemas.openxmlformats.org/officeDocument/2006/relationships/tags" Target="../tags/tag121.xml"/><Relationship Id="rId45" Type="http://schemas.openxmlformats.org/officeDocument/2006/relationships/notesSlide" Target="../notesSlides/notesSlide19.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36" Type="http://schemas.openxmlformats.org/officeDocument/2006/relationships/tags" Target="../tags/tag117.xml"/><Relationship Id="rId49" Type="http://schemas.microsoft.com/office/2007/relationships/hdphoto" Target="../media/hdphoto2.wdp"/><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tags" Target="../tags/tag112.xml"/><Relationship Id="rId44" Type="http://schemas.openxmlformats.org/officeDocument/2006/relationships/slideLayout" Target="../slideLayouts/slideLayout2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tags" Target="../tags/tag111.xml"/><Relationship Id="rId35" Type="http://schemas.openxmlformats.org/officeDocument/2006/relationships/tags" Target="../tags/tag116.xml"/><Relationship Id="rId43" Type="http://schemas.openxmlformats.org/officeDocument/2006/relationships/tags" Target="../tags/tag124.xml"/><Relationship Id="rId48" Type="http://schemas.openxmlformats.org/officeDocument/2006/relationships/image" Target="../media/image20.png"/><Relationship Id="rId8" Type="http://schemas.openxmlformats.org/officeDocument/2006/relationships/tags" Target="../tags/tag8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126.xml"/><Relationship Id="rId7" Type="http://schemas.openxmlformats.org/officeDocument/2006/relationships/notesSlide" Target="../notesSlides/notesSlide20.xml"/><Relationship Id="rId2" Type="http://schemas.openxmlformats.org/officeDocument/2006/relationships/tags" Target="../tags/tag125.xml"/><Relationship Id="rId1" Type="http://schemas.openxmlformats.org/officeDocument/2006/relationships/vmlDrawing" Target="../drawings/vmlDrawing10.vml"/><Relationship Id="rId6" Type="http://schemas.openxmlformats.org/officeDocument/2006/relationships/slideLayout" Target="../slideLayouts/slideLayout17.xml"/><Relationship Id="rId5" Type="http://schemas.openxmlformats.org/officeDocument/2006/relationships/tags" Target="../tags/tag128.xml"/><Relationship Id="rId10" Type="http://schemas.openxmlformats.org/officeDocument/2006/relationships/image" Target="../media/image21.png"/><Relationship Id="rId4" Type="http://schemas.openxmlformats.org/officeDocument/2006/relationships/tags" Target="../tags/tag127.xml"/><Relationship Id="rId9" Type="http://schemas.openxmlformats.org/officeDocument/2006/relationships/image" Target="../media/image4.emf"/></Relationships>
</file>

<file path=ppt/slides/_rels/slide5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30.xml"/><Relationship Id="rId7" Type="http://schemas.openxmlformats.org/officeDocument/2006/relationships/oleObject" Target="../embeddings/oleObject10.bin"/><Relationship Id="rId2" Type="http://schemas.openxmlformats.org/officeDocument/2006/relationships/tags" Target="../tags/tag129.xml"/><Relationship Id="rId1" Type="http://schemas.openxmlformats.org/officeDocument/2006/relationships/vmlDrawing" Target="../drawings/vmlDrawing11.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1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Designing and Deploying Internet Scale Services</a:t>
            </a:r>
            <a:endParaRPr lang="en-US" sz="4400" dirty="0"/>
          </a:p>
        </p:txBody>
      </p:sp>
      <p:sp>
        <p:nvSpPr>
          <p:cNvPr id="4" name="Rectangle 3"/>
          <p:cNvSpPr/>
          <p:nvPr/>
        </p:nvSpPr>
        <p:spPr>
          <a:xfrm>
            <a:off x="457597" y="1039698"/>
            <a:ext cx="10873208" cy="369332"/>
          </a:xfrm>
          <a:prstGeom prst="rect">
            <a:avLst/>
          </a:prstGeom>
        </p:spPr>
        <p:txBody>
          <a:bodyPr wrap="square">
            <a:spAutoFit/>
          </a:bodyPr>
          <a:lstStyle/>
          <a:p>
            <a:r>
              <a:rPr lang="en-US" dirty="0" smtClean="0">
                <a:solidFill>
                  <a:srgbClr val="FFFFFF"/>
                </a:solidFill>
              </a:rPr>
              <a:t>James Hamilton, </a:t>
            </a:r>
            <a:r>
              <a:rPr lang="en-US" dirty="0" smtClean="0">
                <a:solidFill>
                  <a:srgbClr val="FFFFFF"/>
                </a:solidFill>
                <a:hlinkClick r:id="rId2"/>
              </a:rPr>
              <a:t>https</a:t>
            </a:r>
            <a:r>
              <a:rPr lang="en-US" dirty="0">
                <a:solidFill>
                  <a:srgbClr val="FFFFFF"/>
                </a:solidFill>
                <a:hlinkClick r:id="rId2"/>
              </a:rPr>
              <a:t>://www.usenix.org/events/lisa07/tech/full_papers/hamilton/hamilton.pdf</a:t>
            </a:r>
            <a:endParaRPr lang="en-US" dirty="0">
              <a:solidFill>
                <a:srgbClr val="FFFFFF"/>
              </a:solidFill>
            </a:endParaRPr>
          </a:p>
        </p:txBody>
      </p:sp>
      <p:graphicFrame>
        <p:nvGraphicFramePr>
          <p:cNvPr id="8" name="Table 7"/>
          <p:cNvGraphicFramePr>
            <a:graphicFrameLocks noGrp="1"/>
          </p:cNvGraphicFramePr>
          <p:nvPr>
            <p:extLst/>
          </p:nvPr>
        </p:nvGraphicFramePr>
        <p:xfrm>
          <a:off x="529605" y="2251526"/>
          <a:ext cx="4752528" cy="457200"/>
        </p:xfrm>
        <a:graphic>
          <a:graphicData uri="http://schemas.openxmlformats.org/drawingml/2006/table">
            <a:tbl>
              <a:tblPr firstRow="1" bandRow="1">
                <a:tableStyleId>{2D5ABB26-0587-4C30-8999-92F81FD0307C}</a:tableStyleId>
              </a:tblPr>
              <a:tblGrid>
                <a:gridCol w="4752528"/>
              </a:tblGrid>
              <a:tr h="370840">
                <a:tc>
                  <a:txBody>
                    <a:bodyPr/>
                    <a:lstStyle/>
                    <a:p>
                      <a:r>
                        <a:rPr lang="en-US" sz="2400" b="0" dirty="0" smtClean="0">
                          <a:solidFill>
                            <a:schemeClr val="tx1"/>
                          </a:solidFill>
                        </a:rPr>
                        <a:t>Partition</a:t>
                      </a:r>
                      <a:r>
                        <a:rPr lang="en-US" sz="2400" b="0" baseline="0" dirty="0" smtClean="0">
                          <a:solidFill>
                            <a:schemeClr val="tx1"/>
                          </a:solidFill>
                        </a:rPr>
                        <a:t> the service</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nvPr>
        </p:nvGraphicFramePr>
        <p:xfrm>
          <a:off x="5714181" y="2201118"/>
          <a:ext cx="5904656" cy="4480560"/>
        </p:xfrm>
        <a:graphic>
          <a:graphicData uri="http://schemas.openxmlformats.org/drawingml/2006/table">
            <a:tbl>
              <a:tblPr firstRow="1" bandRow="1">
                <a:tableStyleId>{2D5ABB26-0587-4C30-8999-92F81FD0307C}</a:tableStyleId>
              </a:tblPr>
              <a:tblGrid>
                <a:gridCol w="5904656"/>
              </a:tblGrid>
              <a:tr h="370840">
                <a:tc>
                  <a:txBody>
                    <a:bodyPr/>
                    <a:lstStyle/>
                    <a:p>
                      <a:r>
                        <a:rPr lang="en-US" sz="2400" dirty="0" smtClean="0"/>
                        <a:t>Design</a:t>
                      </a:r>
                      <a:r>
                        <a:rPr lang="en-US" sz="2400" baseline="0" dirty="0" smtClean="0"/>
                        <a:t> for Failure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Do</a:t>
                      </a:r>
                      <a:r>
                        <a:rPr lang="en-US" sz="2400" baseline="0" dirty="0" smtClean="0"/>
                        <a:t> not trust underlying components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Decouple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Avoid single points of failure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Support</a:t>
                      </a:r>
                      <a:r>
                        <a:rPr lang="en-US" sz="2400" baseline="0" dirty="0" smtClean="0"/>
                        <a:t> geo-distribution</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0" marR="0" lvl="0" indent="0" algn="l" defTabSz="914166"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mn-lt"/>
                        </a:rPr>
                        <a:t>Instrument everything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Implement inter-service monitoring and alerting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Instrument for production testing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Configurable logging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a:off x="457597" y="1769070"/>
            <a:ext cx="3320653" cy="461665"/>
          </a:xfrm>
          <a:prstGeom prst="rect">
            <a:avLst/>
          </a:prstGeom>
          <a:noFill/>
        </p:spPr>
        <p:txBody>
          <a:bodyPr wrap="none" rtlCol="0">
            <a:spAutoFit/>
          </a:bodyPr>
          <a:lstStyle/>
          <a:p>
            <a:r>
              <a:rPr lang="en-US" sz="2400" dirty="0" smtClean="0">
                <a:gradFill>
                  <a:gsLst>
                    <a:gs pos="0">
                      <a:srgbClr val="FFFFFF"/>
                    </a:gs>
                    <a:gs pos="100000">
                      <a:srgbClr val="FFFFFF"/>
                    </a:gs>
                  </a:gsLst>
                  <a:lin ang="5400000" scaled="0"/>
                </a:gradFill>
              </a:rPr>
              <a:t>Part 1: Design for Scale</a:t>
            </a:r>
          </a:p>
        </p:txBody>
      </p:sp>
      <p:sp>
        <p:nvSpPr>
          <p:cNvPr id="9" name="TextBox 8"/>
          <p:cNvSpPr txBox="1"/>
          <p:nvPr/>
        </p:nvSpPr>
        <p:spPr>
          <a:xfrm>
            <a:off x="5570165" y="1769070"/>
            <a:ext cx="4181850" cy="461665"/>
          </a:xfrm>
          <a:prstGeom prst="rect">
            <a:avLst/>
          </a:prstGeom>
          <a:noFill/>
        </p:spPr>
        <p:txBody>
          <a:bodyPr wrap="none" rtlCol="0">
            <a:spAutoFit/>
          </a:bodyPr>
          <a:lstStyle/>
          <a:p>
            <a:r>
              <a:rPr lang="en-US" sz="2400" dirty="0" smtClean="0">
                <a:gradFill>
                  <a:gsLst>
                    <a:gs pos="0">
                      <a:srgbClr val="FFFFFF"/>
                    </a:gs>
                    <a:gs pos="100000">
                      <a:srgbClr val="FFFFFF"/>
                    </a:gs>
                  </a:gsLst>
                  <a:lin ang="5400000" scaled="0"/>
                </a:gradFill>
              </a:rPr>
              <a:t>Part 2: Design for Availability</a:t>
            </a:r>
          </a:p>
        </p:txBody>
      </p:sp>
      <p:graphicFrame>
        <p:nvGraphicFramePr>
          <p:cNvPr id="10" name="Table 9"/>
          <p:cNvGraphicFramePr>
            <a:graphicFrameLocks noGrp="1"/>
          </p:cNvGraphicFramePr>
          <p:nvPr>
            <p:extLst/>
          </p:nvPr>
        </p:nvGraphicFramePr>
        <p:xfrm>
          <a:off x="529605" y="2921198"/>
          <a:ext cx="4752528" cy="457200"/>
        </p:xfrm>
        <a:graphic>
          <a:graphicData uri="http://schemas.openxmlformats.org/drawingml/2006/table">
            <a:tbl>
              <a:tblPr firstRow="1" bandRow="1">
                <a:tableStyleId>{2D5ABB26-0587-4C30-8999-92F81FD0307C}</a:tableStyleId>
              </a:tblPr>
              <a:tblGrid>
                <a:gridCol w="4752528"/>
              </a:tblGrid>
              <a:tr h="370840">
                <a:tc>
                  <a:txBody>
                    <a:bodyPr/>
                    <a:lstStyle/>
                    <a:p>
                      <a:r>
                        <a:rPr lang="en-US" sz="2400" dirty="0" smtClean="0"/>
                        <a:t>Optimize for density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31563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Partitioning</a:t>
            </a:r>
            <a:endParaRPr lang="en-US" dirty="0"/>
          </a:p>
        </p:txBody>
      </p:sp>
      <p:graphicFrame>
        <p:nvGraphicFramePr>
          <p:cNvPr id="5" name="Content Placeholder 4"/>
          <p:cNvGraphicFramePr>
            <a:graphicFrameLocks/>
          </p:cNvGraphicFramePr>
          <p:nvPr>
            <p:custDataLst>
              <p:tags r:id="rId1"/>
            </p:custDataLst>
            <p:extLst/>
          </p:nvPr>
        </p:nvGraphicFramePr>
        <p:xfrm>
          <a:off x="531948" y="1476621"/>
          <a:ext cx="11390391" cy="2400425"/>
        </p:xfrm>
        <a:graphic>
          <a:graphicData uri="http://schemas.openxmlformats.org/drawingml/2006/table">
            <a:tbl>
              <a:tblPr firstRow="1" firstCol="1">
                <a:tableStyleId>{37CE84F3-28C3-443E-9E96-99CF82512B78}</a:tableStyleId>
              </a:tblPr>
              <a:tblGrid>
                <a:gridCol w="2278078"/>
                <a:gridCol w="1824405"/>
                <a:gridCol w="2731752"/>
                <a:gridCol w="2278078"/>
                <a:gridCol w="2278078"/>
              </a:tblGrid>
              <a:tr h="528475">
                <a:tc>
                  <a:txBody>
                    <a:bodyPr/>
                    <a:lstStyle/>
                    <a:p>
                      <a:pPr marL="0" indent="0" algn="l" defTabSz="914363" rtl="0" eaLnBrk="1" latinLnBrk="0" hangingPunct="1">
                        <a:lnSpc>
                          <a:spcPct val="100000"/>
                        </a:lnSpc>
                        <a:spcBef>
                          <a:spcPct val="20000"/>
                        </a:spcBef>
                        <a:buSzPct val="90000"/>
                        <a:buFont typeface="Wingdings" pitchFamily="2" charset="2"/>
                        <a:buNone/>
                      </a:pPr>
                      <a:r>
                        <a:rPr lang="en-US" sz="2900" kern="1200" spc="-70" dirty="0" smtClean="0">
                          <a:ln>
                            <a:solidFill>
                              <a:schemeClr val="tx1">
                                <a:alpha val="0"/>
                              </a:schemeClr>
                            </a:solidFill>
                          </a:ln>
                          <a:solidFill>
                            <a:schemeClr val="tx1"/>
                          </a:solidFill>
                          <a:latin typeface="Segoe UI Light"/>
                          <a:ea typeface="+mn-ea"/>
                          <a:cs typeface="+mn-cs"/>
                        </a:rPr>
                        <a:t>First </a:t>
                      </a:r>
                      <a:r>
                        <a:rPr lang="en-US" sz="2900" kern="1200" spc="-70" baseline="0" dirty="0" smtClean="0">
                          <a:ln>
                            <a:solidFill>
                              <a:schemeClr val="tx1">
                                <a:alpha val="0"/>
                              </a:schemeClr>
                            </a:solidFill>
                          </a:ln>
                          <a:solidFill>
                            <a:schemeClr val="tx1"/>
                          </a:solidFill>
                          <a:latin typeface="Segoe UI Light"/>
                          <a:ea typeface="+mn-ea"/>
                          <a:cs typeface="+mn-cs"/>
                        </a:rPr>
                        <a:t>Name</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solidFill>
                        <a:srgbClr val="FFFFFF">
                          <a:alpha val="25098"/>
                        </a:srgbClr>
                      </a:solid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900" kern="1200" spc="-70" dirty="0" smtClean="0">
                          <a:ln>
                            <a:solidFill>
                              <a:schemeClr val="tx1">
                                <a:alpha val="0"/>
                              </a:schemeClr>
                            </a:solidFill>
                          </a:ln>
                          <a:solidFill>
                            <a:schemeClr val="tx1"/>
                          </a:solidFill>
                          <a:latin typeface="Segoe UI Light"/>
                          <a:ea typeface="+mn-ea"/>
                          <a:cs typeface="+mn-cs"/>
                        </a:rPr>
                        <a:t>Last Name</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no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900" kern="1200" spc="-70" dirty="0" smtClean="0">
                          <a:ln>
                            <a:solidFill>
                              <a:schemeClr val="tx1">
                                <a:alpha val="0"/>
                              </a:schemeClr>
                            </a:solidFill>
                          </a:ln>
                          <a:solidFill>
                            <a:schemeClr val="tx1"/>
                          </a:solidFill>
                          <a:latin typeface="Segoe UI Light"/>
                          <a:ea typeface="+mn-ea"/>
                          <a:cs typeface="+mn-cs"/>
                        </a:rPr>
                        <a:t>Email</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900" kern="1200" spc="-70" smtClean="0">
                          <a:ln>
                            <a:solidFill>
                              <a:schemeClr val="tx1">
                                <a:alpha val="0"/>
                              </a:schemeClr>
                            </a:solidFill>
                          </a:ln>
                          <a:solidFill>
                            <a:schemeClr val="tx1"/>
                          </a:solidFill>
                          <a:latin typeface="Segoe UI Light"/>
                          <a:ea typeface="+mn-ea"/>
                          <a:cs typeface="+mn-cs"/>
                        </a:rPr>
                        <a:t>Thumbnail</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900" kern="1200" spc="-70" dirty="0" smtClean="0">
                          <a:ln>
                            <a:solidFill>
                              <a:schemeClr val="tx1">
                                <a:alpha val="0"/>
                              </a:schemeClr>
                            </a:solidFill>
                          </a:ln>
                          <a:solidFill>
                            <a:schemeClr val="tx1"/>
                          </a:solidFill>
                          <a:latin typeface="Segoe UI Light"/>
                          <a:ea typeface="+mn-ea"/>
                          <a:cs typeface="+mn-cs"/>
                        </a:rPr>
                        <a:t>Photo</a:t>
                      </a:r>
                      <a:endParaRPr lang="en-US" sz="29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w="9525" cap="flat" cmpd="sng" algn="ctr">
                      <a:solidFill>
                        <a:srgbClr val="FFFFFF">
                          <a:alpha val="25098"/>
                        </a:srgbClr>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373041">
                <a:tc>
                  <a:txBody>
                    <a:bodyPr/>
                    <a:lstStyle/>
                    <a:p>
                      <a:pPr algn="l">
                        <a:lnSpc>
                          <a:spcPct val="100000"/>
                        </a:lnSpc>
                      </a:pPr>
                      <a:r>
                        <a:rPr lang="en-US" sz="1800" b="0" dirty="0" smtClean="0">
                          <a:ln>
                            <a:solidFill>
                              <a:schemeClr val="tx1">
                                <a:alpha val="0"/>
                              </a:schemeClr>
                            </a:solidFill>
                          </a:ln>
                          <a:effectLst/>
                        </a:rPr>
                        <a:t>David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Alexander</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9"/>
                        </a:rPr>
                        <a:t>davida@contoso.com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Jarred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Carlson</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0"/>
                        </a:rPr>
                        <a:t>jaredc@contosco.com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Sue</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Charles</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1"/>
                        </a:rPr>
                        <a:t>suec@contosco.com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Simon</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Mitchel</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2"/>
                        </a:rPr>
                        <a:t>simonm@contoso.com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Richard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err="1" smtClean="0">
                          <a:ln>
                            <a:solidFill>
                              <a:schemeClr val="tx1">
                                <a:alpha val="0"/>
                              </a:schemeClr>
                            </a:solidFill>
                          </a:ln>
                          <a:effectLst/>
                        </a:rPr>
                        <a:t>Zeng</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3"/>
                        </a:rPr>
                        <a:t>richard@contosco.com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a:noFill/>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bl>
          </a:graphicData>
        </a:graphic>
      </p:graphicFrame>
      <p:cxnSp>
        <p:nvCxnSpPr>
          <p:cNvPr id="6" name="Straight Arrow Connector 5"/>
          <p:cNvCxnSpPr/>
          <p:nvPr>
            <p:custDataLst>
              <p:tags r:id="rId2"/>
            </p:custDataLst>
          </p:nvPr>
        </p:nvCxnSpPr>
        <p:spPr>
          <a:xfrm>
            <a:off x="3946200" y="2372957"/>
            <a:ext cx="0" cy="269807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custDataLst>
              <p:tags r:id="rId3"/>
            </p:custDataLst>
          </p:nvPr>
        </p:nvCxnSpPr>
        <p:spPr>
          <a:xfrm>
            <a:off x="5117586" y="3129402"/>
            <a:ext cx="0" cy="1933857"/>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custDataLst>
              <p:tags r:id="rId4"/>
            </p:custDataLst>
          </p:nvPr>
        </p:nvCxnSpPr>
        <p:spPr>
          <a:xfrm>
            <a:off x="6514326" y="3492081"/>
            <a:ext cx="0" cy="1571178"/>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custDataLst>
              <p:tags r:id="rId5"/>
            </p:custDataLst>
          </p:nvPr>
        </p:nvCxnSpPr>
        <p:spPr>
          <a:xfrm>
            <a:off x="7872314" y="3885847"/>
            <a:ext cx="0" cy="1169640"/>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9"/>
          <p:cNvGrpSpPr/>
          <p:nvPr>
            <p:custDataLst>
              <p:tags r:id="rId6"/>
            </p:custDataLst>
          </p:nvPr>
        </p:nvGrpSpPr>
        <p:grpSpPr>
          <a:xfrm>
            <a:off x="3500115" y="5174905"/>
            <a:ext cx="1095227" cy="1265744"/>
            <a:chOff x="3714270" y="4785360"/>
            <a:chExt cx="1073849" cy="1241038"/>
          </a:xfrm>
        </p:grpSpPr>
        <p:sp>
          <p:nvSpPr>
            <p:cNvPr id="11" name="Freeform 10"/>
            <p:cNvSpPr/>
            <p:nvPr>
              <p:custDataLst>
                <p:tags r:id="rId16"/>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2" name="Flowchart: Magnetic Disk 11"/>
            <p:cNvSpPr/>
            <p:nvPr>
              <p:custDataLst>
                <p:tags r:id="rId17"/>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A</a:t>
              </a:r>
            </a:p>
          </p:txBody>
        </p:sp>
      </p:grpSp>
      <p:grpSp>
        <p:nvGrpSpPr>
          <p:cNvPr id="13" name="Group 12"/>
          <p:cNvGrpSpPr/>
          <p:nvPr>
            <p:custDataLst>
              <p:tags r:id="rId7"/>
            </p:custDataLst>
          </p:nvPr>
        </p:nvGrpSpPr>
        <p:grpSpPr>
          <a:xfrm>
            <a:off x="4858101" y="5174905"/>
            <a:ext cx="1095227" cy="1265744"/>
            <a:chOff x="3714270" y="4785360"/>
            <a:chExt cx="1073849" cy="1241038"/>
          </a:xfrm>
        </p:grpSpPr>
        <p:sp>
          <p:nvSpPr>
            <p:cNvPr id="14" name="Freeform 13"/>
            <p:cNvSpPr/>
            <p:nvPr>
              <p:custDataLst>
                <p:tags r:id="rId14"/>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5" name="Flowchart: Magnetic Disk 14"/>
            <p:cNvSpPr/>
            <p:nvPr>
              <p:custDataLst>
                <p:tags r:id="rId15"/>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C</a:t>
              </a:r>
            </a:p>
          </p:txBody>
        </p:sp>
      </p:grpSp>
      <p:grpSp>
        <p:nvGrpSpPr>
          <p:cNvPr id="16" name="Group 15"/>
          <p:cNvGrpSpPr/>
          <p:nvPr>
            <p:custDataLst>
              <p:tags r:id="rId8"/>
            </p:custDataLst>
          </p:nvPr>
        </p:nvGrpSpPr>
        <p:grpSpPr>
          <a:xfrm>
            <a:off x="6216087" y="5174905"/>
            <a:ext cx="1095227" cy="1265744"/>
            <a:chOff x="3714270" y="4785360"/>
            <a:chExt cx="1073849" cy="1241038"/>
          </a:xfrm>
        </p:grpSpPr>
        <p:sp>
          <p:nvSpPr>
            <p:cNvPr id="17" name="Freeform 16"/>
            <p:cNvSpPr/>
            <p:nvPr>
              <p:custDataLst>
                <p:tags r:id="rId12"/>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8" name="Flowchart: Magnetic Disk 17"/>
            <p:cNvSpPr/>
            <p:nvPr>
              <p:custDataLst>
                <p:tags r:id="rId13"/>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M</a:t>
              </a:r>
            </a:p>
          </p:txBody>
        </p:sp>
      </p:grpSp>
      <p:grpSp>
        <p:nvGrpSpPr>
          <p:cNvPr id="19" name="Group 18"/>
          <p:cNvGrpSpPr/>
          <p:nvPr>
            <p:custDataLst>
              <p:tags r:id="rId9"/>
            </p:custDataLst>
          </p:nvPr>
        </p:nvGrpSpPr>
        <p:grpSpPr>
          <a:xfrm>
            <a:off x="7574075" y="5174905"/>
            <a:ext cx="1095227" cy="1265744"/>
            <a:chOff x="3714270" y="4785360"/>
            <a:chExt cx="1073849" cy="1241038"/>
          </a:xfrm>
        </p:grpSpPr>
        <p:sp>
          <p:nvSpPr>
            <p:cNvPr id="20" name="Freeform 19"/>
            <p:cNvSpPr/>
            <p:nvPr>
              <p:custDataLst>
                <p:tags r:id="rId10"/>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21" name="Flowchart: Magnetic Disk 20"/>
            <p:cNvSpPr/>
            <p:nvPr>
              <p:custDataLst>
                <p:tags r:id="rId11"/>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Z</a:t>
              </a:r>
            </a:p>
          </p:txBody>
        </p:sp>
      </p:grpSp>
    </p:spTree>
    <p:extLst>
      <p:ext uri="{BB962C8B-B14F-4D97-AF65-F5344CB8AC3E}">
        <p14:creationId xmlns:p14="http://schemas.microsoft.com/office/powerpoint/2010/main" val="470696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Partitioning</a:t>
            </a:r>
            <a:endParaRPr lang="en-US" dirty="0"/>
          </a:p>
        </p:txBody>
      </p:sp>
      <p:graphicFrame>
        <p:nvGraphicFramePr>
          <p:cNvPr id="5" name="Content Placeholder 4"/>
          <p:cNvGraphicFramePr>
            <a:graphicFrameLocks/>
          </p:cNvGraphicFramePr>
          <p:nvPr>
            <p:custDataLst>
              <p:tags r:id="rId1"/>
            </p:custDataLst>
            <p:extLst/>
          </p:nvPr>
        </p:nvGraphicFramePr>
        <p:xfrm>
          <a:off x="531948" y="1476622"/>
          <a:ext cx="11390393" cy="2369945"/>
        </p:xfrm>
        <a:graphic>
          <a:graphicData uri="http://schemas.openxmlformats.org/drawingml/2006/table">
            <a:tbl>
              <a:tblPr firstRow="1" firstCol="1">
                <a:tableStyleId>{37CE84F3-28C3-443E-9E96-99CF82512B78}</a:tableStyleId>
              </a:tblPr>
              <a:tblGrid>
                <a:gridCol w="2278078"/>
                <a:gridCol w="2088643"/>
                <a:gridCol w="2608375"/>
                <a:gridCol w="2137219"/>
                <a:gridCol w="2278078"/>
              </a:tblGrid>
              <a:tr h="497388">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First </a:t>
                      </a:r>
                      <a:r>
                        <a:rPr lang="en-US" sz="2700" kern="1200" spc="-70" baseline="0" dirty="0" smtClean="0">
                          <a:ln>
                            <a:solidFill>
                              <a:schemeClr val="tx1">
                                <a:alpha val="0"/>
                              </a:schemeClr>
                            </a:solidFill>
                          </a:ln>
                          <a:solidFill>
                            <a:schemeClr val="tx1"/>
                          </a:solidFill>
                          <a:latin typeface="Segoe UI Light"/>
                          <a:ea typeface="+mn-ea"/>
                          <a:cs typeface="+mn-cs"/>
                        </a:rPr>
                        <a:t>Name</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solidFill>
                        <a:srgbClr val="FFFFFF">
                          <a:alpha val="25098"/>
                        </a:srgbClr>
                      </a:solid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Last Name</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no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Email</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Thumbnail</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Photo</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w="9525" cap="flat" cmpd="sng" algn="ctr">
                      <a:solidFill>
                        <a:srgbClr val="FFFFFF">
                          <a:alpha val="25098"/>
                        </a:srgbClr>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373041">
                <a:tc>
                  <a:txBody>
                    <a:bodyPr/>
                    <a:lstStyle/>
                    <a:p>
                      <a:pPr algn="l">
                        <a:lnSpc>
                          <a:spcPct val="100000"/>
                        </a:lnSpc>
                      </a:pPr>
                      <a:r>
                        <a:rPr lang="en-US" sz="1800" b="0" dirty="0" smtClean="0">
                          <a:ln>
                            <a:solidFill>
                              <a:schemeClr val="tx1">
                                <a:alpha val="0"/>
                              </a:schemeClr>
                            </a:solidFill>
                          </a:ln>
                          <a:effectLst/>
                        </a:rPr>
                        <a:t>David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Alexander</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8"/>
                        </a:rPr>
                        <a:t>davida@contoso.com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Jarred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Carlson</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9"/>
                        </a:rPr>
                        <a:t>jaredc@contosco.com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Sue</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Charles</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0"/>
                        </a:rPr>
                        <a:t>suec@contosco.com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Simon</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Mitchel</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1"/>
                        </a:rPr>
                        <a:t>simonm@contoso.com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Richard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err="1" smtClean="0">
                          <a:ln>
                            <a:solidFill>
                              <a:schemeClr val="tx1">
                                <a:alpha val="0"/>
                              </a:schemeClr>
                            </a:solidFill>
                          </a:ln>
                          <a:effectLst/>
                        </a:rPr>
                        <a:t>Zeng</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2"/>
                        </a:rPr>
                        <a:t>richard@contosco.com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bl>
          </a:graphicData>
        </a:graphic>
      </p:graphicFrame>
      <p:cxnSp>
        <p:nvCxnSpPr>
          <p:cNvPr id="6" name="Straight Arrow Connector 5"/>
          <p:cNvCxnSpPr/>
          <p:nvPr>
            <p:custDataLst>
              <p:tags r:id="rId2"/>
            </p:custDataLst>
          </p:nvPr>
        </p:nvCxnSpPr>
        <p:spPr>
          <a:xfrm>
            <a:off x="10780108" y="3837273"/>
            <a:ext cx="0" cy="905402"/>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custDataLst>
              <p:tags r:id="rId3"/>
            </p:custDataLst>
          </p:nvPr>
        </p:nvCxnSpPr>
        <p:spPr>
          <a:xfrm>
            <a:off x="8468993" y="3837273"/>
            <a:ext cx="0" cy="905402"/>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custDataLst>
              <p:tags r:id="rId4"/>
            </p:custDataLst>
          </p:nvPr>
        </p:nvCxnSpPr>
        <p:spPr>
          <a:xfrm>
            <a:off x="3951609" y="3837273"/>
            <a:ext cx="0" cy="905402"/>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custDataLst>
              <p:tags r:id="rId5"/>
            </p:custDataLst>
          </p:nvPr>
        </p:nvSpPr>
        <p:spPr>
          <a:xfrm>
            <a:off x="3340376" y="6247348"/>
            <a:ext cx="1585426" cy="320182"/>
          </a:xfrm>
          <a:prstGeom prst="rect">
            <a:avLst/>
          </a:prstGeom>
          <a:noFill/>
        </p:spPr>
        <p:txBody>
          <a:bodyPr wrap="square" lIns="0" tIns="0" rIns="0" bIns="0" rtlCol="0">
            <a:spAutoFit/>
          </a:bodyPr>
          <a:lstStyle/>
          <a:p>
            <a:r>
              <a:rPr lang="en-US" sz="2040" dirty="0">
                <a:ln>
                  <a:solidFill>
                    <a:srgbClr val="FFFFFF">
                      <a:alpha val="0"/>
                    </a:srgbClr>
                  </a:solidFill>
                </a:ln>
                <a:gradFill>
                  <a:gsLst>
                    <a:gs pos="2917">
                      <a:srgbClr val="FFFFFF"/>
                    </a:gs>
                    <a:gs pos="30000">
                      <a:srgbClr val="FFFFFF"/>
                    </a:gs>
                  </a:gsLst>
                  <a:lin ang="5400000" scaled="0"/>
                </a:gradFill>
              </a:rPr>
              <a:t>SQL Azure</a:t>
            </a:r>
          </a:p>
        </p:txBody>
      </p:sp>
      <p:sp>
        <p:nvSpPr>
          <p:cNvPr id="10" name="TextBox 9"/>
          <p:cNvSpPr txBox="1"/>
          <p:nvPr>
            <p:custDataLst>
              <p:tags r:id="rId6"/>
            </p:custDataLst>
          </p:nvPr>
        </p:nvSpPr>
        <p:spPr>
          <a:xfrm>
            <a:off x="8012153" y="6225463"/>
            <a:ext cx="951255" cy="320182"/>
          </a:xfrm>
          <a:prstGeom prst="rect">
            <a:avLst/>
          </a:prstGeom>
          <a:noFill/>
        </p:spPr>
        <p:txBody>
          <a:bodyPr wrap="square" lIns="0" tIns="0" rIns="0" bIns="0" rtlCol="0">
            <a:spAutoFit/>
          </a:bodyPr>
          <a:lstStyle/>
          <a:p>
            <a:r>
              <a:rPr lang="en-US" sz="2040" dirty="0">
                <a:ln>
                  <a:solidFill>
                    <a:srgbClr val="FFFFFF">
                      <a:alpha val="0"/>
                    </a:srgbClr>
                  </a:solidFill>
                </a:ln>
                <a:gradFill>
                  <a:gsLst>
                    <a:gs pos="2917">
                      <a:srgbClr val="FFFFFF"/>
                    </a:gs>
                    <a:gs pos="30000">
                      <a:srgbClr val="FFFFFF"/>
                    </a:gs>
                  </a:gsLst>
                  <a:lin ang="5400000" scaled="0"/>
                </a:gradFill>
              </a:rPr>
              <a:t>Tables</a:t>
            </a:r>
          </a:p>
        </p:txBody>
      </p:sp>
      <p:sp>
        <p:nvSpPr>
          <p:cNvPr id="11" name="TextBox 10"/>
          <p:cNvSpPr txBox="1"/>
          <p:nvPr>
            <p:custDataLst>
              <p:tags r:id="rId7"/>
            </p:custDataLst>
          </p:nvPr>
        </p:nvSpPr>
        <p:spPr>
          <a:xfrm>
            <a:off x="10422784" y="6225463"/>
            <a:ext cx="951255" cy="320182"/>
          </a:xfrm>
          <a:prstGeom prst="rect">
            <a:avLst/>
          </a:prstGeom>
          <a:noFill/>
        </p:spPr>
        <p:txBody>
          <a:bodyPr wrap="square" lIns="0" tIns="0" rIns="0" bIns="0" rtlCol="0">
            <a:spAutoFit/>
          </a:bodyPr>
          <a:lstStyle/>
          <a:p>
            <a:r>
              <a:rPr lang="en-US" sz="2040" dirty="0">
                <a:ln>
                  <a:solidFill>
                    <a:srgbClr val="FFFFFF">
                      <a:alpha val="0"/>
                    </a:srgbClr>
                  </a:solidFill>
                </a:ln>
                <a:gradFill>
                  <a:gsLst>
                    <a:gs pos="2917">
                      <a:srgbClr val="FFFFFF"/>
                    </a:gs>
                    <a:gs pos="30000">
                      <a:srgbClr val="FFFFFF"/>
                    </a:gs>
                  </a:gsLst>
                  <a:lin ang="5400000" scaled="0"/>
                </a:gradFill>
              </a:rPr>
              <a:t>BLOBs</a:t>
            </a:r>
          </a:p>
        </p:txBody>
      </p:sp>
      <p:grpSp>
        <p:nvGrpSpPr>
          <p:cNvPr id="12" name="Group 11"/>
          <p:cNvGrpSpPr/>
          <p:nvPr>
            <p:custDataLst>
              <p:tags r:id="rId8"/>
            </p:custDataLst>
          </p:nvPr>
        </p:nvGrpSpPr>
        <p:grpSpPr>
          <a:xfrm>
            <a:off x="3660958" y="4880624"/>
            <a:ext cx="1132100" cy="1265744"/>
            <a:chOff x="3714270" y="4785360"/>
            <a:chExt cx="1110003" cy="1241038"/>
          </a:xfrm>
        </p:grpSpPr>
        <p:sp>
          <p:nvSpPr>
            <p:cNvPr id="13" name="Freeform 12"/>
            <p:cNvSpPr/>
            <p:nvPr>
              <p:custDataLst>
                <p:tags r:id="rId15"/>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4" name="Flowchart: Magnetic Disk 13"/>
            <p:cNvSpPr/>
            <p:nvPr>
              <p:custDataLst>
                <p:tags r:id="rId16"/>
              </p:custDataLst>
            </p:nvPr>
          </p:nvSpPr>
          <p:spPr bwMode="auto">
            <a:xfrm>
              <a:off x="4244431"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186521" tIns="93260" rIns="186521"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gradFill>
                  <a:gsLst>
                    <a:gs pos="0">
                      <a:srgbClr val="FFFFFF"/>
                    </a:gs>
                    <a:gs pos="100000">
                      <a:srgbClr val="FFFFFF"/>
                    </a:gs>
                  </a:gsLst>
                  <a:lin ang="5400000" scaled="0"/>
                </a:gradFill>
              </a:endParaRPr>
            </a:p>
          </p:txBody>
        </p:sp>
      </p:grpSp>
      <p:grpSp>
        <p:nvGrpSpPr>
          <p:cNvPr id="15" name="Group 14"/>
          <p:cNvGrpSpPr/>
          <p:nvPr>
            <p:custDataLst>
              <p:tags r:id="rId9"/>
            </p:custDataLst>
          </p:nvPr>
        </p:nvGrpSpPr>
        <p:grpSpPr>
          <a:xfrm>
            <a:off x="7931193" y="4880624"/>
            <a:ext cx="1130260" cy="1265744"/>
            <a:chOff x="5651066" y="4785360"/>
            <a:chExt cx="1108199" cy="1241038"/>
          </a:xfrm>
        </p:grpSpPr>
        <p:sp>
          <p:nvSpPr>
            <p:cNvPr id="16" name="Freeform 15"/>
            <p:cNvSpPr/>
            <p:nvPr>
              <p:custDataLst>
                <p:tags r:id="rId13"/>
              </p:custDataLst>
            </p:nvPr>
          </p:nvSpPr>
          <p:spPr>
            <a:xfrm>
              <a:off x="5651066"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17" name="Flowchart: Magnetic Disk 16"/>
            <p:cNvSpPr/>
            <p:nvPr>
              <p:custDataLst>
                <p:tags r:id="rId14"/>
              </p:custDataLst>
            </p:nvPr>
          </p:nvSpPr>
          <p:spPr bwMode="auto">
            <a:xfrm>
              <a:off x="6179423"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186521" tIns="93260" rIns="186521"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gradFill>
                  <a:gsLst>
                    <a:gs pos="0">
                      <a:srgbClr val="FFFFFF"/>
                    </a:gs>
                    <a:gs pos="100000">
                      <a:srgbClr val="FFFFFF"/>
                    </a:gs>
                  </a:gsLst>
                  <a:lin ang="5400000" scaled="0"/>
                </a:gradFill>
              </a:endParaRPr>
            </a:p>
          </p:txBody>
        </p:sp>
      </p:grpSp>
      <p:grpSp>
        <p:nvGrpSpPr>
          <p:cNvPr id="18" name="Group 17"/>
          <p:cNvGrpSpPr/>
          <p:nvPr>
            <p:custDataLst>
              <p:tags r:id="rId10"/>
            </p:custDataLst>
          </p:nvPr>
        </p:nvGrpSpPr>
        <p:grpSpPr>
          <a:xfrm>
            <a:off x="10304480" y="4880624"/>
            <a:ext cx="1136417" cy="1265744"/>
            <a:chOff x="6845323" y="4785360"/>
            <a:chExt cx="1114235" cy="1241038"/>
          </a:xfrm>
        </p:grpSpPr>
        <p:sp>
          <p:nvSpPr>
            <p:cNvPr id="19" name="Freeform 18"/>
            <p:cNvSpPr/>
            <p:nvPr>
              <p:custDataLst>
                <p:tags r:id="rId11"/>
              </p:custDataLst>
            </p:nvPr>
          </p:nvSpPr>
          <p:spPr>
            <a:xfrm>
              <a:off x="6845323"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20" name="Flowchart: Magnetic Disk 19"/>
            <p:cNvSpPr/>
            <p:nvPr>
              <p:custDataLst>
                <p:tags r:id="rId12"/>
              </p:custDataLst>
            </p:nvPr>
          </p:nvSpPr>
          <p:spPr bwMode="auto">
            <a:xfrm>
              <a:off x="7379716"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186521" tIns="93260" rIns="186521"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68892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Partitioning</a:t>
            </a:r>
            <a:endParaRPr lang="en-US" dirty="0"/>
          </a:p>
        </p:txBody>
      </p:sp>
      <p:graphicFrame>
        <p:nvGraphicFramePr>
          <p:cNvPr id="21" name="Content Placeholder 4"/>
          <p:cNvGraphicFramePr>
            <a:graphicFrameLocks/>
          </p:cNvGraphicFramePr>
          <p:nvPr>
            <p:custDataLst>
              <p:tags r:id="rId1"/>
            </p:custDataLst>
            <p:extLst/>
          </p:nvPr>
        </p:nvGraphicFramePr>
        <p:xfrm>
          <a:off x="531948" y="1476622"/>
          <a:ext cx="11390391" cy="2369945"/>
        </p:xfrm>
        <a:graphic>
          <a:graphicData uri="http://schemas.openxmlformats.org/drawingml/2006/table">
            <a:tbl>
              <a:tblPr firstRow="1" firstCol="1">
                <a:tableStyleId>{37CE84F3-28C3-443E-9E96-99CF82512B78}</a:tableStyleId>
              </a:tblPr>
              <a:tblGrid>
                <a:gridCol w="2278078"/>
                <a:gridCol w="2088643"/>
                <a:gridCol w="2593803"/>
                <a:gridCol w="2151789"/>
                <a:gridCol w="2278078"/>
              </a:tblGrid>
              <a:tr h="497388">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First </a:t>
                      </a:r>
                      <a:r>
                        <a:rPr lang="en-US" sz="2700" kern="1200" spc="-70" baseline="0" dirty="0" smtClean="0">
                          <a:ln>
                            <a:solidFill>
                              <a:schemeClr val="tx1">
                                <a:alpha val="0"/>
                              </a:schemeClr>
                            </a:solidFill>
                          </a:ln>
                          <a:solidFill>
                            <a:schemeClr val="tx1"/>
                          </a:solidFill>
                          <a:latin typeface="Segoe UI Light"/>
                          <a:ea typeface="+mn-ea"/>
                          <a:cs typeface="+mn-cs"/>
                        </a:rPr>
                        <a:t>Name</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solidFill>
                        <a:srgbClr val="FFFFFF">
                          <a:alpha val="25098"/>
                        </a:srgbClr>
                      </a:solid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Last Name</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w="9525" cap="flat" cmpd="sng" algn="ctr">
                      <a:noFill/>
                      <a:prstDash val="solid"/>
                      <a:round/>
                      <a:headEnd type="none" w="med" len="med"/>
                      <a:tailEnd type="none" w="med" len="med"/>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l"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Email</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Thumbnail</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indent="0" algn="ctr" defTabSz="914363" rtl="0" eaLnBrk="1" latinLnBrk="0" hangingPunct="1">
                        <a:lnSpc>
                          <a:spcPct val="100000"/>
                        </a:lnSpc>
                        <a:spcBef>
                          <a:spcPct val="20000"/>
                        </a:spcBef>
                        <a:buSzPct val="90000"/>
                        <a:buFont typeface="Wingdings" pitchFamily="2" charset="2"/>
                        <a:buNone/>
                      </a:pPr>
                      <a:r>
                        <a:rPr lang="en-US" sz="2700" kern="1200" spc="-70" dirty="0" smtClean="0">
                          <a:ln>
                            <a:solidFill>
                              <a:schemeClr val="tx1">
                                <a:alpha val="0"/>
                              </a:schemeClr>
                            </a:solidFill>
                          </a:ln>
                          <a:solidFill>
                            <a:schemeClr val="tx1"/>
                          </a:solidFill>
                          <a:latin typeface="Segoe UI Light"/>
                          <a:ea typeface="+mn-ea"/>
                          <a:cs typeface="+mn-cs"/>
                        </a:rPr>
                        <a:t>Photo</a:t>
                      </a:r>
                      <a:endParaRPr lang="en-US" sz="2700" kern="1200" spc="-70" dirty="0">
                        <a:ln>
                          <a:solidFill>
                            <a:schemeClr val="tx1">
                              <a:alpha val="0"/>
                            </a:schemeClr>
                          </a:solidFill>
                        </a:ln>
                        <a:solidFill>
                          <a:schemeClr val="tx1"/>
                        </a:solidFill>
                        <a:latin typeface="Segoe UI Light"/>
                        <a:ea typeface="+mn-ea"/>
                        <a:cs typeface="+mn-cs"/>
                      </a:endParaRPr>
                    </a:p>
                  </a:txBody>
                  <a:tcPr marL="93260" marR="93260" marT="46630" marB="46630" anchor="ctr">
                    <a:lnL>
                      <a:noFill/>
                    </a:lnL>
                    <a:lnR w="9525" cap="flat" cmpd="sng" algn="ctr">
                      <a:solidFill>
                        <a:srgbClr val="FFFFFF">
                          <a:alpha val="25098"/>
                        </a:srgbClr>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r>
              <a:tr h="373041">
                <a:tc>
                  <a:txBody>
                    <a:bodyPr/>
                    <a:lstStyle/>
                    <a:p>
                      <a:pPr algn="l">
                        <a:lnSpc>
                          <a:spcPct val="100000"/>
                        </a:lnSpc>
                      </a:pPr>
                      <a:r>
                        <a:rPr lang="en-US" sz="1800" b="0" dirty="0" smtClean="0">
                          <a:ln>
                            <a:solidFill>
                              <a:schemeClr val="tx1">
                                <a:alpha val="0"/>
                              </a:schemeClr>
                            </a:solidFill>
                          </a:ln>
                          <a:effectLst/>
                        </a:rPr>
                        <a:t>David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Alexander</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19"/>
                        </a:rPr>
                        <a:t>davida@contoso.com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Jarred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Carlson</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0"/>
                        </a:rPr>
                        <a:t>jaredc@contosco.com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Sue</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Charles</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1"/>
                        </a:rPr>
                        <a:t>suec@contosco.com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Simon</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smtClean="0">
                          <a:ln>
                            <a:solidFill>
                              <a:schemeClr val="tx1">
                                <a:alpha val="0"/>
                              </a:schemeClr>
                            </a:solidFill>
                          </a:ln>
                          <a:effectLst/>
                        </a:rPr>
                        <a:t>Mitchel</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2"/>
                        </a:rPr>
                        <a:t>simonm@contoso.com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19050" cap="flat" cmpd="sng" algn="ctr">
                      <a:solidFill>
                        <a:schemeClr val="accent5"/>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9525" cap="flat" cmpd="sng" algn="ctr">
                      <a:solidFill>
                        <a:srgbClr val="FFFFFF">
                          <a:alpha val="25098"/>
                        </a:srgbClr>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r h="373041">
                <a:tc>
                  <a:txBody>
                    <a:bodyPr/>
                    <a:lstStyle/>
                    <a:p>
                      <a:pPr algn="l">
                        <a:lnSpc>
                          <a:spcPct val="100000"/>
                        </a:lnSpc>
                      </a:pPr>
                      <a:r>
                        <a:rPr lang="en-US" sz="1800" b="0" dirty="0" smtClean="0">
                          <a:ln>
                            <a:solidFill>
                              <a:schemeClr val="tx1">
                                <a:alpha val="0"/>
                              </a:schemeClr>
                            </a:solidFill>
                          </a:ln>
                          <a:effectLst/>
                        </a:rPr>
                        <a:t>Richard</a:t>
                      </a:r>
                      <a:endParaRPr lang="en-US" sz="1800" b="0" dirty="0">
                        <a:ln>
                          <a:solidFill>
                            <a:schemeClr val="tx1">
                              <a:alpha val="0"/>
                            </a:schemeClr>
                          </a:solidFill>
                        </a:ln>
                        <a:effectLst/>
                      </a:endParaRPr>
                    </a:p>
                  </a:txBody>
                  <a:tcPr marL="93260" marR="93260" marT="46630" marB="46630" anchor="ctr">
                    <a:lnL w="19050" cap="flat" cmpd="sng" algn="ctr">
                      <a:solidFill>
                        <a:schemeClr val="accent5"/>
                      </a:solid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algn="l">
                        <a:lnSpc>
                          <a:spcPct val="100000"/>
                        </a:lnSpc>
                      </a:pPr>
                      <a:r>
                        <a:rPr lang="en-US" sz="1800" dirty="0" err="1" smtClean="0">
                          <a:ln>
                            <a:solidFill>
                              <a:schemeClr val="tx1">
                                <a:alpha val="0"/>
                              </a:schemeClr>
                            </a:solidFill>
                          </a:ln>
                          <a:effectLst/>
                        </a:rPr>
                        <a:t>Zeng</a:t>
                      </a:r>
                      <a:endParaRPr lang="en-US" sz="1800" dirty="0">
                        <a:ln>
                          <a:solidFill>
                            <a:schemeClr val="tx1">
                              <a:alpha val="0"/>
                            </a:schemeClr>
                          </a:solidFill>
                        </a:ln>
                        <a:effectLst/>
                      </a:endParaRPr>
                    </a:p>
                  </a:txBody>
                  <a:tcPr marL="93260" marR="93260" marT="46630" marB="46630" anchor="ctr">
                    <a:lnL w="9525" cap="flat" cmpd="sng" algn="ctr">
                      <a:noFill/>
                      <a:prstDash val="solid"/>
                      <a:round/>
                      <a:headEnd type="none" w="med" len="med"/>
                      <a:tailEnd type="none" w="med" len="med"/>
                    </a:lnL>
                    <a:lnR w="25400" cmpd="sng">
                      <a:noFill/>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l"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hlinkClick r:id="rId23"/>
                        </a:rPr>
                        <a:t>richard@contosco.com</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25400" cmpd="sng">
                      <a:noFill/>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3kb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lvl="1" indent="0" algn="ctr" defTabSz="914363" rtl="0" eaLnBrk="1" latinLnBrk="0" hangingPunct="1">
                        <a:lnSpc>
                          <a:spcPct val="100000"/>
                        </a:lnSpc>
                      </a:pPr>
                      <a:r>
                        <a:rPr lang="en-US" sz="1800" kern="1200" dirty="0" smtClean="0">
                          <a:ln>
                            <a:solidFill>
                              <a:schemeClr val="tx1">
                                <a:alpha val="0"/>
                              </a:schemeClr>
                            </a:solidFill>
                          </a:ln>
                          <a:solidFill>
                            <a:schemeClr val="lt1"/>
                          </a:solidFill>
                          <a:effectLst/>
                          <a:latin typeface="+mn-lt"/>
                          <a:ea typeface="+mn-ea"/>
                          <a:cs typeface="+mn-cs"/>
                        </a:rPr>
                        <a:t>3MB</a:t>
                      </a:r>
                      <a:endParaRPr lang="en-US" sz="1800" kern="1200" dirty="0">
                        <a:ln>
                          <a:solidFill>
                            <a:schemeClr val="tx1">
                              <a:alpha val="0"/>
                            </a:schemeClr>
                          </a:solidFill>
                        </a:ln>
                        <a:solidFill>
                          <a:schemeClr val="lt1"/>
                        </a:solidFill>
                        <a:effectLst/>
                        <a:latin typeface="+mn-lt"/>
                        <a:ea typeface="+mn-ea"/>
                        <a:cs typeface="+mn-cs"/>
                      </a:endParaRPr>
                    </a:p>
                  </a:txBody>
                  <a:tcPr marL="93260" marR="93260" marT="46630" marB="46630" anchor="ctr">
                    <a:lnL w="19050" cap="flat" cmpd="sng" algn="ctr">
                      <a:solidFill>
                        <a:schemeClr val="accent5"/>
                      </a:solidFill>
                      <a:prstDash val="solid"/>
                      <a:round/>
                      <a:headEnd type="none" w="med" len="med"/>
                      <a:tailEnd type="none" w="med" len="med"/>
                    </a:lnL>
                    <a:lnR w="19050" cap="flat" cmpd="sng" algn="ctr">
                      <a:solidFill>
                        <a:schemeClr val="accent5"/>
                      </a:solidFill>
                      <a:prstDash val="solid"/>
                      <a:round/>
                      <a:headEnd type="none" w="med" len="med"/>
                      <a:tailEnd type="none" w="med" len="med"/>
                    </a:lnR>
                    <a:lnT w="9525" cap="flat" cmpd="sng" algn="ctr">
                      <a:solidFill>
                        <a:srgbClr val="FFFFFF">
                          <a:alpha val="25098"/>
                        </a:srgbClr>
                      </a:solidFill>
                      <a:prstDash val="solid"/>
                      <a:round/>
                      <a:headEnd type="none" w="med" len="med"/>
                      <a:tailEnd type="none" w="med" len="med"/>
                    </a:lnT>
                    <a:lnB w="1905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r>
            </a:tbl>
          </a:graphicData>
        </a:graphic>
      </p:graphicFrame>
      <p:cxnSp>
        <p:nvCxnSpPr>
          <p:cNvPr id="22" name="Straight Arrow Connector 21"/>
          <p:cNvCxnSpPr/>
          <p:nvPr>
            <p:custDataLst>
              <p:tags r:id="rId2"/>
            </p:custDataLst>
          </p:nvPr>
        </p:nvCxnSpPr>
        <p:spPr>
          <a:xfrm>
            <a:off x="2630194" y="3098315"/>
            <a:ext cx="0" cy="1972715"/>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custDataLst>
              <p:tags r:id="rId3"/>
            </p:custDataLst>
          </p:nvPr>
        </p:nvCxnSpPr>
        <p:spPr>
          <a:xfrm>
            <a:off x="4526200" y="3834035"/>
            <a:ext cx="0" cy="122922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custDataLst>
              <p:tags r:id="rId4"/>
            </p:custDataLst>
          </p:nvPr>
        </p:nvGrpSpPr>
        <p:grpSpPr>
          <a:xfrm>
            <a:off x="2184108" y="5174905"/>
            <a:ext cx="1095227" cy="1265744"/>
            <a:chOff x="3714270" y="4785360"/>
            <a:chExt cx="1073849" cy="1241038"/>
          </a:xfrm>
        </p:grpSpPr>
        <p:sp>
          <p:nvSpPr>
            <p:cNvPr id="25" name="Freeform 24"/>
            <p:cNvSpPr/>
            <p:nvPr>
              <p:custDataLst>
                <p:tags r:id="rId16"/>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26" name="Flowchart: Magnetic Disk 25"/>
            <p:cNvSpPr/>
            <p:nvPr>
              <p:custDataLst>
                <p:tags r:id="rId17"/>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A-L</a:t>
              </a:r>
            </a:p>
          </p:txBody>
        </p:sp>
      </p:grpSp>
      <p:grpSp>
        <p:nvGrpSpPr>
          <p:cNvPr id="27" name="Group 26"/>
          <p:cNvGrpSpPr/>
          <p:nvPr>
            <p:custDataLst>
              <p:tags r:id="rId5"/>
            </p:custDataLst>
          </p:nvPr>
        </p:nvGrpSpPr>
        <p:grpSpPr>
          <a:xfrm>
            <a:off x="4266716" y="5174905"/>
            <a:ext cx="1095227" cy="1265744"/>
            <a:chOff x="3714270" y="4785360"/>
            <a:chExt cx="1073849" cy="1241038"/>
          </a:xfrm>
        </p:grpSpPr>
        <p:sp>
          <p:nvSpPr>
            <p:cNvPr id="28" name="Freeform 27"/>
            <p:cNvSpPr/>
            <p:nvPr>
              <p:custDataLst>
                <p:tags r:id="rId14"/>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29" name="Flowchart: Magnetic Disk 28"/>
            <p:cNvSpPr/>
            <p:nvPr>
              <p:custDataLst>
                <p:tags r:id="rId15"/>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0" tIns="93260" rIns="0" bIns="93260" numCol="1" rtlCol="0" anchor="ctr" anchorCtr="0" compatLnSpc="1">
              <a:prstTxWarp prst="textNoShape">
                <a:avLst/>
              </a:prstTxWarp>
            </a:bodyPr>
            <a:lstStyle/>
            <a:p>
              <a:pPr algn="ctr" defTabSz="932290" fontAlgn="base">
                <a:spcBef>
                  <a:spcPct val="0"/>
                </a:spcBef>
                <a:spcAft>
                  <a:spcPct val="0"/>
                </a:spcAft>
              </a:pPr>
              <a:r>
                <a:rPr lang="en-US" sz="2040" kern="0" dirty="0">
                  <a:ln>
                    <a:solidFill>
                      <a:srgbClr val="FFFFFF">
                        <a:alpha val="0"/>
                      </a:srgbClr>
                    </a:solidFill>
                  </a:ln>
                  <a:solidFill>
                    <a:srgbClr val="00188F"/>
                  </a:solidFill>
                </a:rPr>
                <a:t>M-Z</a:t>
              </a:r>
            </a:p>
          </p:txBody>
        </p:sp>
      </p:grpSp>
      <p:cxnSp>
        <p:nvCxnSpPr>
          <p:cNvPr id="30" name="Straight Arrow Connector 29"/>
          <p:cNvCxnSpPr/>
          <p:nvPr>
            <p:custDataLst>
              <p:tags r:id="rId6"/>
            </p:custDataLst>
          </p:nvPr>
        </p:nvCxnSpPr>
        <p:spPr>
          <a:xfrm>
            <a:off x="8536395" y="3834035"/>
            <a:ext cx="0" cy="122922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31" name="Group 30"/>
          <p:cNvGrpSpPr/>
          <p:nvPr>
            <p:custDataLst>
              <p:tags r:id="rId7"/>
            </p:custDataLst>
          </p:nvPr>
        </p:nvGrpSpPr>
        <p:grpSpPr>
          <a:xfrm>
            <a:off x="8276910" y="5174905"/>
            <a:ext cx="1095227" cy="1265744"/>
            <a:chOff x="3714270" y="4785360"/>
            <a:chExt cx="1073849" cy="1241038"/>
          </a:xfrm>
        </p:grpSpPr>
        <p:sp>
          <p:nvSpPr>
            <p:cNvPr id="32" name="Freeform 31"/>
            <p:cNvSpPr/>
            <p:nvPr>
              <p:custDataLst>
                <p:tags r:id="rId12"/>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33" name="Flowchart: Magnetic Disk 32"/>
            <p:cNvSpPr/>
            <p:nvPr>
              <p:custDataLst>
                <p:tags r:id="rId13"/>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solidFill>
                  <a:srgbClr val="00188F"/>
                </a:solidFill>
              </a:endParaRPr>
            </a:p>
          </p:txBody>
        </p:sp>
      </p:grpSp>
      <p:cxnSp>
        <p:nvCxnSpPr>
          <p:cNvPr id="34" name="Straight Arrow Connector 33"/>
          <p:cNvCxnSpPr/>
          <p:nvPr>
            <p:custDataLst>
              <p:tags r:id="rId8"/>
            </p:custDataLst>
          </p:nvPr>
        </p:nvCxnSpPr>
        <p:spPr>
          <a:xfrm>
            <a:off x="10764280" y="3834035"/>
            <a:ext cx="0" cy="1229223"/>
          </a:xfrm>
          <a:prstGeom prst="straightConnector1">
            <a:avLst/>
          </a:prstGeom>
          <a:ln w="19050">
            <a:solidFill>
              <a:schemeClr val="tx1"/>
            </a:solidFill>
            <a:prstDash val="sysDot"/>
            <a:headEnd type="none"/>
            <a:tailEnd type="stealth" w="lg" len="lg"/>
          </a:ln>
        </p:spPr>
        <p:style>
          <a:lnRef idx="1">
            <a:schemeClr val="accent1"/>
          </a:lnRef>
          <a:fillRef idx="0">
            <a:schemeClr val="accent1"/>
          </a:fillRef>
          <a:effectRef idx="0">
            <a:schemeClr val="accent1"/>
          </a:effectRef>
          <a:fontRef idx="minor">
            <a:schemeClr val="tx1"/>
          </a:fontRef>
        </p:style>
      </p:cxnSp>
      <p:grpSp>
        <p:nvGrpSpPr>
          <p:cNvPr id="35" name="Group 34"/>
          <p:cNvGrpSpPr/>
          <p:nvPr>
            <p:custDataLst>
              <p:tags r:id="rId9"/>
            </p:custDataLst>
          </p:nvPr>
        </p:nvGrpSpPr>
        <p:grpSpPr>
          <a:xfrm>
            <a:off x="10504796" y="5174905"/>
            <a:ext cx="1095227" cy="1265744"/>
            <a:chOff x="3714270" y="4785360"/>
            <a:chExt cx="1073849" cy="1241038"/>
          </a:xfrm>
        </p:grpSpPr>
        <p:sp>
          <p:nvSpPr>
            <p:cNvPr id="36" name="Freeform 35"/>
            <p:cNvSpPr/>
            <p:nvPr>
              <p:custDataLst>
                <p:tags r:id="rId10"/>
              </p:custDataLst>
            </p:nvPr>
          </p:nvSpPr>
          <p:spPr>
            <a:xfrm>
              <a:off x="3714270" y="4785360"/>
              <a:ext cx="584837" cy="1091988"/>
            </a:xfrm>
            <a:custGeom>
              <a:avLst/>
              <a:gdLst/>
              <a:ahLst/>
              <a:cxnLst/>
              <a:rect l="l" t="t" r="r" b="b"/>
              <a:pathLst>
                <a:path w="2362200" h="3441700">
                  <a:moveTo>
                    <a:pt x="107950" y="2076450"/>
                  </a:moveTo>
                  <a:lnTo>
                    <a:pt x="107950" y="3155950"/>
                  </a:lnTo>
                  <a:lnTo>
                    <a:pt x="1416050" y="3340100"/>
                  </a:lnTo>
                  <a:lnTo>
                    <a:pt x="1416050" y="2133600"/>
                  </a:lnTo>
                  <a:close/>
                  <a:moveTo>
                    <a:pt x="107950" y="1774825"/>
                  </a:moveTo>
                  <a:lnTo>
                    <a:pt x="107950" y="1984375"/>
                  </a:lnTo>
                  <a:lnTo>
                    <a:pt x="1422400" y="2035175"/>
                  </a:lnTo>
                  <a:lnTo>
                    <a:pt x="1422400" y="1790700"/>
                  </a:lnTo>
                  <a:close/>
                  <a:moveTo>
                    <a:pt x="1422400" y="1457325"/>
                  </a:moveTo>
                  <a:lnTo>
                    <a:pt x="111125" y="1470025"/>
                  </a:lnTo>
                  <a:lnTo>
                    <a:pt x="111125" y="1679575"/>
                  </a:lnTo>
                  <a:lnTo>
                    <a:pt x="1422400" y="1701800"/>
                  </a:lnTo>
                  <a:close/>
                  <a:moveTo>
                    <a:pt x="1428750" y="1117600"/>
                  </a:moveTo>
                  <a:lnTo>
                    <a:pt x="111125" y="1168400"/>
                  </a:lnTo>
                  <a:lnTo>
                    <a:pt x="111125" y="1381125"/>
                  </a:lnTo>
                  <a:lnTo>
                    <a:pt x="1428750" y="1362075"/>
                  </a:lnTo>
                  <a:close/>
                  <a:moveTo>
                    <a:pt x="1431925" y="777875"/>
                  </a:moveTo>
                  <a:lnTo>
                    <a:pt x="117475" y="863600"/>
                  </a:lnTo>
                  <a:lnTo>
                    <a:pt x="117475" y="1082675"/>
                  </a:lnTo>
                  <a:lnTo>
                    <a:pt x="1431925" y="1022350"/>
                  </a:lnTo>
                  <a:close/>
                  <a:moveTo>
                    <a:pt x="1431925" y="444500"/>
                  </a:moveTo>
                  <a:lnTo>
                    <a:pt x="120650" y="561975"/>
                  </a:lnTo>
                  <a:lnTo>
                    <a:pt x="120650" y="784225"/>
                  </a:lnTo>
                  <a:lnTo>
                    <a:pt x="1431925" y="692150"/>
                  </a:lnTo>
                  <a:close/>
                  <a:moveTo>
                    <a:pt x="1435100" y="107950"/>
                  </a:moveTo>
                  <a:lnTo>
                    <a:pt x="123825" y="263525"/>
                  </a:lnTo>
                  <a:lnTo>
                    <a:pt x="123825" y="476250"/>
                  </a:lnTo>
                  <a:lnTo>
                    <a:pt x="1435100" y="349250"/>
                  </a:lnTo>
                  <a:close/>
                  <a:moveTo>
                    <a:pt x="1568450" y="0"/>
                  </a:moveTo>
                  <a:lnTo>
                    <a:pt x="2362200" y="254000"/>
                  </a:lnTo>
                  <a:lnTo>
                    <a:pt x="2330450" y="3155950"/>
                  </a:lnTo>
                  <a:lnTo>
                    <a:pt x="1524000" y="3441700"/>
                  </a:lnTo>
                  <a:lnTo>
                    <a:pt x="0" y="3213100"/>
                  </a:lnTo>
                  <a:lnTo>
                    <a:pt x="0" y="196850"/>
                  </a:lnTo>
                  <a:close/>
                </a:path>
              </a:pathLst>
            </a:custGeom>
            <a:solidFill>
              <a:schemeClr val="tx1"/>
            </a:solidFill>
            <a:ln w="9525" cap="flat" cmpd="sng" algn="ctr">
              <a:noFill/>
              <a:prstDash val="solid"/>
            </a:ln>
            <a:effectLst/>
          </p:spPr>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defRPr/>
              </a:pPr>
              <a:endParaRPr lang="en-US" sz="2244" kern="0" dirty="0">
                <a:ln>
                  <a:solidFill>
                    <a:srgbClr val="FFFFFF">
                      <a:alpha val="0"/>
                    </a:srgbClr>
                  </a:solidFill>
                </a:ln>
                <a:gradFill>
                  <a:gsLst>
                    <a:gs pos="0">
                      <a:srgbClr val="FFFFFF"/>
                    </a:gs>
                    <a:gs pos="100000">
                      <a:srgbClr val="FFFFFF"/>
                    </a:gs>
                  </a:gsLst>
                  <a:lin ang="5400000" scaled="0"/>
                </a:gradFill>
              </a:endParaRPr>
            </a:p>
          </p:txBody>
        </p:sp>
        <p:sp>
          <p:nvSpPr>
            <p:cNvPr id="37" name="Flowchart: Magnetic Disk 36"/>
            <p:cNvSpPr/>
            <p:nvPr>
              <p:custDataLst>
                <p:tags r:id="rId11"/>
              </p:custDataLst>
            </p:nvPr>
          </p:nvSpPr>
          <p:spPr bwMode="auto">
            <a:xfrm>
              <a:off x="4208277" y="5419586"/>
              <a:ext cx="579842" cy="606812"/>
            </a:xfrm>
            <a:prstGeom prst="flowChartMagneticDisk">
              <a:avLst/>
            </a:prstGeom>
            <a:solidFill>
              <a:schemeClr val="tx1"/>
            </a:solidFill>
            <a:ln w="9525" cap="flat" cmpd="sng" algn="ctr">
              <a:solidFill>
                <a:schemeClr val="tx1">
                  <a:lumMod val="85000"/>
                </a:schemeClr>
              </a:solidFill>
              <a:prstDash val="solid"/>
            </a:ln>
            <a:effectLst/>
          </p:spPr>
          <p:txBody>
            <a:bodyPr vert="horz" wrap="square" lIns="93260" tIns="93260" rIns="93260" bIns="93260" numCol="1" rtlCol="0" anchor="ctr" anchorCtr="0" compatLnSpc="1">
              <a:prstTxWarp prst="textNoShape">
                <a:avLst/>
              </a:prstTxWarp>
            </a:bodyPr>
            <a:lstStyle/>
            <a:p>
              <a:pPr algn="ctr" defTabSz="932290" fontAlgn="base">
                <a:spcBef>
                  <a:spcPct val="0"/>
                </a:spcBef>
                <a:spcAft>
                  <a:spcPct val="0"/>
                </a:spcAft>
              </a:pPr>
              <a:endParaRPr lang="en-US" sz="2040" kern="0" dirty="0">
                <a:ln>
                  <a:solidFill>
                    <a:srgbClr val="FFFFFF">
                      <a:alpha val="0"/>
                    </a:srgbClr>
                  </a:solidFill>
                </a:ln>
                <a:solidFill>
                  <a:srgbClr val="00188F"/>
                </a:solidFill>
              </a:endParaRPr>
            </a:p>
          </p:txBody>
        </p:sp>
      </p:grpSp>
    </p:spTree>
    <p:extLst>
      <p:ext uri="{BB962C8B-B14F-4D97-AF65-F5344CB8AC3E}">
        <p14:creationId xmlns:p14="http://schemas.microsoft.com/office/powerpoint/2010/main" val="3022979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Partitioning for Scale</a:t>
            </a:r>
            <a:endParaRPr lang="en-US" dirty="0"/>
          </a:p>
        </p:txBody>
      </p:sp>
      <p:graphicFrame>
        <p:nvGraphicFramePr>
          <p:cNvPr id="6" name="Diagram 5"/>
          <p:cNvGraphicFramePr/>
          <p:nvPr>
            <p:extLst/>
          </p:nvPr>
        </p:nvGraphicFramePr>
        <p:xfrm>
          <a:off x="529605" y="1242497"/>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bwMode="auto">
          <a:xfrm>
            <a:off x="8954541" y="1265014"/>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800" spc="-102" dirty="0" smtClean="0">
                <a:gradFill>
                  <a:gsLst>
                    <a:gs pos="0">
                      <a:srgbClr val="FFFFFF"/>
                    </a:gs>
                    <a:gs pos="100000">
                      <a:srgbClr val="FFFFFF"/>
                    </a:gs>
                  </a:gsLst>
                  <a:lin ang="5400000" scaled="0"/>
                </a:gradFill>
                <a:ea typeface="Segoe UI" pitchFamily="34" charset="0"/>
                <a:cs typeface="Segoe UI" pitchFamily="34" charset="0"/>
              </a:rPr>
              <a:t>Last Name</a:t>
            </a:r>
            <a:endParaRPr lang="en-US" sz="28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8954541" y="2633166"/>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LastName.SubString</a:t>
            </a:r>
            <a:r>
              <a:rPr lang="en-US" sz="2000" spc="-102" dirty="0" smtClean="0">
                <a:gradFill>
                  <a:gsLst>
                    <a:gs pos="0">
                      <a:srgbClr val="FFFFFF"/>
                    </a:gs>
                    <a:gs pos="100000">
                      <a:srgbClr val="FFFFFF"/>
                    </a:gs>
                  </a:gsLst>
                  <a:lin ang="5400000" scaled="0"/>
                </a:gradFill>
                <a:ea typeface="Segoe UI" pitchFamily="34" charset="0"/>
                <a:cs typeface="Segoe UI" pitchFamily="34" charset="0"/>
              </a:rPr>
              <a:t>(0, 2) -&gt;</a:t>
            </a:r>
          </a:p>
          <a:p>
            <a:pPr algn="ctr" defTabSz="932406"/>
            <a:r>
              <a:rPr lang="en-US" sz="2000" spc="-102" dirty="0" smtClean="0">
                <a:gradFill>
                  <a:gsLst>
                    <a:gs pos="0">
                      <a:srgbClr val="FFFFFF"/>
                    </a:gs>
                    <a:gs pos="100000">
                      <a:srgbClr val="FFFFFF"/>
                    </a:gs>
                  </a:gsLst>
                  <a:lin ang="5400000" scaled="0"/>
                </a:gradFill>
                <a:ea typeface="Segoe UI" pitchFamily="34" charset="0"/>
                <a:cs typeface="Segoe UI" pitchFamily="34" charset="0"/>
              </a:rPr>
              <a:t>“Si”</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8925445" y="4001318"/>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ShardMap</a:t>
            </a:r>
            <a:r>
              <a:rPr lang="en-US" sz="2000" spc="-102" dirty="0" smtClean="0">
                <a:gradFill>
                  <a:gsLst>
                    <a:gs pos="0">
                      <a:srgbClr val="FFFFFF"/>
                    </a:gs>
                    <a:gs pos="100000">
                      <a:srgbClr val="FFFFFF"/>
                    </a:gs>
                  </a:gsLst>
                  <a:lin ang="5400000" scaled="0"/>
                </a:gradFill>
                <a:ea typeface="Segoe UI" pitchFamily="34" charset="0"/>
                <a:cs typeface="Segoe UI" pitchFamily="34" charset="0"/>
              </a:rPr>
              <a:t>[“Si”] -&gt; 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910968" y="5369470"/>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DbMap</a:t>
            </a:r>
            <a:r>
              <a:rPr lang="en-US" sz="2000" spc="-102" dirty="0" smtClean="0">
                <a:gradFill>
                  <a:gsLst>
                    <a:gs pos="0">
                      <a:srgbClr val="FFFFFF"/>
                    </a:gs>
                    <a:gs pos="100000">
                      <a:srgbClr val="FFFFFF"/>
                    </a:gs>
                  </a:gsLst>
                  <a:lin ang="5400000" scaled="0"/>
                </a:gradFill>
                <a:ea typeface="Segoe UI" pitchFamily="34" charset="0"/>
                <a:cs typeface="Segoe UI" pitchFamily="34" charset="0"/>
              </a:rPr>
              <a:t>[“S”] -&gt; “Db0123S”</a:t>
            </a:r>
            <a:endParaRPr lang="en-US" sz="20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458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the Database (Range Based)</a:t>
            </a:r>
            <a:endParaRPr lang="en-US" dirty="0"/>
          </a:p>
        </p:txBody>
      </p:sp>
      <p:graphicFrame>
        <p:nvGraphicFramePr>
          <p:cNvPr id="6" name="Diagram 5"/>
          <p:cNvGraphicFramePr/>
          <p:nvPr>
            <p:extLst/>
          </p:nvPr>
        </p:nvGraphicFramePr>
        <p:xfrm>
          <a:off x="529605" y="1242497"/>
          <a:ext cx="8290983" cy="552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bwMode="auto">
          <a:xfrm>
            <a:off x="8954541" y="1265014"/>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800" spc="-102" dirty="0" smtClean="0">
                <a:gradFill>
                  <a:gsLst>
                    <a:gs pos="0">
                      <a:srgbClr val="FFFFFF"/>
                    </a:gs>
                    <a:gs pos="100000">
                      <a:srgbClr val="FFFFFF"/>
                    </a:gs>
                  </a:gsLst>
                  <a:lin ang="5400000" scaled="0"/>
                </a:gradFill>
                <a:ea typeface="Segoe UI" pitchFamily="34" charset="0"/>
                <a:cs typeface="Segoe UI" pitchFamily="34" charset="0"/>
              </a:rPr>
              <a:t>“</a:t>
            </a:r>
            <a:r>
              <a:rPr lang="en-US" sz="2800" spc="-102" dirty="0" err="1" smtClean="0">
                <a:gradFill>
                  <a:gsLst>
                    <a:gs pos="0">
                      <a:srgbClr val="FFFFFF"/>
                    </a:gs>
                    <a:gs pos="100000">
                      <a:srgbClr val="FFFFFF"/>
                    </a:gs>
                  </a:gsLst>
                  <a:lin ang="5400000" scaled="0"/>
                </a:gradFill>
                <a:ea typeface="Segoe UI" pitchFamily="34" charset="0"/>
                <a:cs typeface="Segoe UI" pitchFamily="34" charset="0"/>
              </a:rPr>
              <a:t>MaSimms</a:t>
            </a:r>
            <a:r>
              <a:rPr lang="en-US" sz="2800" spc="-102" dirty="0" smtClean="0">
                <a:gradFill>
                  <a:gsLst>
                    <a:gs pos="0">
                      <a:srgbClr val="FFFFFF"/>
                    </a:gs>
                    <a:gs pos="100000">
                      <a:srgbClr val="FFFFFF"/>
                    </a:gs>
                  </a:gsLst>
                  <a:lin ang="5400000" scaled="0"/>
                </a:gradFill>
                <a:ea typeface="Segoe UI" pitchFamily="34" charset="0"/>
                <a:cs typeface="Segoe UI" pitchFamily="34" charset="0"/>
              </a:rPr>
              <a:t>”</a:t>
            </a:r>
            <a:endParaRPr lang="en-US" sz="28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8954541" y="2633166"/>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800" dirty="0">
                <a:solidFill>
                  <a:srgbClr val="FFFFFF"/>
                </a:solidFill>
              </a:rPr>
              <a:t>639837447</a:t>
            </a:r>
            <a:endParaRPr lang="en-US" sz="28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8925445" y="4001318"/>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ShardMap.FirstOrDefault</a:t>
            </a:r>
            <a:r>
              <a:rPr lang="en-US" sz="2000" spc="-102" dirty="0" smtClean="0">
                <a:gradFill>
                  <a:gsLst>
                    <a:gs pos="0">
                      <a:srgbClr val="FFFFFF"/>
                    </a:gs>
                    <a:gs pos="100000">
                      <a:srgbClr val="FFFFFF"/>
                    </a:gs>
                  </a:gsLst>
                  <a:lin ang="5400000" scaled="0"/>
                </a:gradFill>
                <a:ea typeface="Segoe UI" pitchFamily="34" charset="0"/>
                <a:cs typeface="Segoe UI" pitchFamily="34" charset="0"/>
              </a:rPr>
              <a:t>(e =&gt;</a:t>
            </a:r>
          </a:p>
          <a:p>
            <a:pPr algn="ctr" defTabSz="932406"/>
            <a:r>
              <a:rPr lang="en-US" sz="2000" spc="-102" dirty="0" err="1" smtClean="0">
                <a:gradFill>
                  <a:gsLst>
                    <a:gs pos="0">
                      <a:srgbClr val="FFFFFF"/>
                    </a:gs>
                    <a:gs pos="100000">
                      <a:srgbClr val="FFFFFF"/>
                    </a:gs>
                  </a:gsLst>
                  <a:lin ang="5400000" scaled="0"/>
                </a:gradFill>
                <a:ea typeface="Segoe UI" pitchFamily="34" charset="0"/>
                <a:cs typeface="Segoe UI" pitchFamily="34" charset="0"/>
              </a:rPr>
              <a:t>e.IsInRange</a:t>
            </a:r>
            <a:r>
              <a:rPr lang="en-US" sz="2000" spc="-102" dirty="0" smtClean="0">
                <a:gradFill>
                  <a:gsLst>
                    <a:gs pos="0">
                      <a:srgbClr val="FFFFFF"/>
                    </a:gs>
                    <a:gs pos="100000">
                      <a:srgbClr val="FFFFFF"/>
                    </a:gs>
                  </a:gsLst>
                  <a:lin ang="5400000" scaled="0"/>
                </a:gradFill>
                <a:ea typeface="Segoe UI" pitchFamily="34" charset="0"/>
                <a:cs typeface="Segoe UI" pitchFamily="34" charset="0"/>
              </a:rPr>
              <a:t>(</a:t>
            </a:r>
            <a:r>
              <a:rPr lang="en-US" sz="2000" dirty="0" smtClean="0">
                <a:solidFill>
                  <a:srgbClr val="FFFFFF"/>
                </a:solidFill>
              </a:rPr>
              <a:t>639837447))</a:t>
            </a:r>
            <a:endParaRPr lang="en-US" sz="2000" spc="-10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910968" y="5369470"/>
            <a:ext cx="3207296" cy="864096"/>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pc="-102" dirty="0" err="1" smtClean="0">
                <a:gradFill>
                  <a:gsLst>
                    <a:gs pos="0">
                      <a:srgbClr val="FFFFFF"/>
                    </a:gs>
                    <a:gs pos="100000">
                      <a:srgbClr val="FFFFFF"/>
                    </a:gs>
                  </a:gsLst>
                  <a:lin ang="5400000" scaled="0"/>
                </a:gradFill>
                <a:ea typeface="Segoe UI" pitchFamily="34" charset="0"/>
                <a:cs typeface="Segoe UI" pitchFamily="34" charset="0"/>
              </a:rPr>
              <a:t>DbMap</a:t>
            </a:r>
            <a:r>
              <a:rPr lang="en-US" spc="-102" dirty="0" smtClean="0">
                <a:gradFill>
                  <a:gsLst>
                    <a:gs pos="0">
                      <a:srgbClr val="FFFFFF"/>
                    </a:gs>
                    <a:gs pos="100000">
                      <a:srgbClr val="FFFFFF"/>
                    </a:gs>
                  </a:gsLst>
                  <a:lin ang="5400000" scaled="0"/>
                </a:gradFill>
                <a:ea typeface="Segoe UI" pitchFamily="34" charset="0"/>
                <a:cs typeface="Segoe UI" pitchFamily="34" charset="0"/>
              </a:rPr>
              <a:t>[Shard].</a:t>
            </a:r>
            <a:r>
              <a:rPr lang="en-US" spc="-102" dirty="0" err="1" smtClean="0">
                <a:gradFill>
                  <a:gsLst>
                    <a:gs pos="0">
                      <a:srgbClr val="FFFFFF"/>
                    </a:gs>
                    <a:gs pos="100000">
                      <a:srgbClr val="FFFFFF"/>
                    </a:gs>
                  </a:gsLst>
                  <a:lin ang="5400000" scaled="0"/>
                </a:gradFill>
                <a:ea typeface="Segoe UI" pitchFamily="34" charset="0"/>
                <a:cs typeface="Segoe UI" pitchFamily="34" charset="0"/>
              </a:rPr>
              <a:t>ConnectionString</a:t>
            </a:r>
            <a:endParaRPr lang="en-US"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15961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274638" y="298450"/>
            <a:ext cx="11887199" cy="912813"/>
          </a:xfrm>
          <a:prstGeom prst="rect">
            <a:avLst/>
          </a:prstGeom>
        </p:spPr>
        <p:txBody>
          <a:bodyPr vert="horz" lIns="182880" tIns="45720" rIns="182880" bIns="45720" rtlCol="0" anchor="t">
            <a:noAutofit/>
          </a:bodyPr>
          <a:lst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a:lstStyle>
          <a:p>
            <a:r>
              <a:rPr lang="en-US" dirty="0" smtClean="0">
                <a:ln w="3175">
                  <a:solidFill>
                    <a:srgbClr val="FFFFFF">
                      <a:alpha val="0"/>
                    </a:srgbClr>
                  </a:solidFill>
                </a:ln>
                <a:gradFill>
                  <a:gsLst>
                    <a:gs pos="0">
                      <a:srgbClr val="FFFFFF"/>
                    </a:gs>
                    <a:gs pos="100000">
                      <a:srgbClr val="FFFFFF"/>
                    </a:gs>
                  </a:gsLst>
                  <a:lin ang="5400000" scaled="0"/>
                </a:gradFill>
                <a:cs typeface="Segoe UI"/>
              </a:rPr>
              <a:t>Partitioning Algorithms</a:t>
            </a:r>
            <a:endParaRPr lang="en-US" dirty="0">
              <a:ln w="3175">
                <a:solidFill>
                  <a:srgbClr val="FFFFFF">
                    <a:alpha val="0"/>
                  </a:srgbClr>
                </a:solidFill>
              </a:ln>
              <a:gradFill>
                <a:gsLst>
                  <a:gs pos="0">
                    <a:srgbClr val="FFFFFF"/>
                  </a:gs>
                  <a:gs pos="100000">
                    <a:srgbClr val="FFFFFF"/>
                  </a:gs>
                </a:gsLst>
                <a:lin ang="5400000" scaled="0"/>
              </a:gradFill>
              <a:cs typeface="Segoe UI"/>
            </a:endParaRPr>
          </a:p>
        </p:txBody>
      </p:sp>
      <p:sp>
        <p:nvSpPr>
          <p:cNvPr id="5" name="Text Placeholder 4"/>
          <p:cNvSpPr txBox="1">
            <a:spLocks/>
          </p:cNvSpPr>
          <p:nvPr>
            <p:custDataLst>
              <p:tags r:id="rId2"/>
            </p:custDataLst>
          </p:nvPr>
        </p:nvSpPr>
        <p:spPr>
          <a:xfrm>
            <a:off x="533566" y="1476622"/>
            <a:ext cx="11390390" cy="1221710"/>
          </a:xfrm>
          <a:prstGeom prst="rect">
            <a:avLst/>
          </a:prstGeom>
          <a:solidFill>
            <a:schemeClr val="accent6"/>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3672" spc="-71" dirty="0" smtClean="0">
                <a:ln>
                  <a:solidFill>
                    <a:srgbClr val="FFFFFF">
                      <a:alpha val="0"/>
                    </a:srgbClr>
                  </a:solidFill>
                </a:ln>
                <a:solidFill>
                  <a:srgbClr val="FFFFFF"/>
                </a:solidFill>
                <a:latin typeface="Segoe UI Light"/>
              </a:rPr>
              <a:t>Range Based</a:t>
            </a:r>
            <a:endParaRPr lang="en-US" sz="3672" spc="-71" dirty="0">
              <a:ln>
                <a:solidFill>
                  <a:srgbClr val="FFFFFF">
                    <a:alpha val="0"/>
                  </a:srgbClr>
                </a:solidFill>
              </a:ln>
              <a:solidFill>
                <a:srgbClr val="FFFFFF"/>
              </a:soli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Split and merge the partition range into segments </a:t>
            </a:r>
            <a:endParaRPr lang="en-US" sz="2040" spc="-71" dirty="0">
              <a:ln>
                <a:solidFill>
                  <a:srgbClr val="FFFFFF">
                    <a:alpha val="0"/>
                  </a:srgbClr>
                </a:solidFill>
              </a:ln>
              <a:solidFill>
                <a:srgbClr val="FFFFFF"/>
              </a:solidFill>
              <a:latin typeface="Segoe UI"/>
            </a:endParaRPr>
          </a:p>
        </p:txBody>
      </p:sp>
      <p:sp>
        <p:nvSpPr>
          <p:cNvPr id="6" name="Text Placeholder 4"/>
          <p:cNvSpPr txBox="1">
            <a:spLocks/>
          </p:cNvSpPr>
          <p:nvPr>
            <p:custDataLst>
              <p:tags r:id="rId3"/>
            </p:custDataLst>
          </p:nvPr>
        </p:nvSpPr>
        <p:spPr>
          <a:xfrm>
            <a:off x="533566" y="2822787"/>
            <a:ext cx="11390390" cy="1221710"/>
          </a:xfrm>
          <a:prstGeom prst="rect">
            <a:avLst/>
          </a:prstGeom>
          <a:solidFill>
            <a:schemeClr val="accent3"/>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3672" spc="-71" dirty="0" smtClean="0">
                <a:ln>
                  <a:solidFill>
                    <a:srgbClr val="FFFFFF">
                      <a:alpha val="0"/>
                    </a:srgbClr>
                  </a:solidFill>
                </a:ln>
                <a:solidFill>
                  <a:srgbClr val="FFFFFF"/>
                </a:solidFill>
                <a:latin typeface="Segoe UI Light"/>
              </a:rPr>
              <a:t>Logical Buckets</a:t>
            </a:r>
            <a:endParaRPr lang="en-US" sz="3672" spc="-71" dirty="0">
              <a:ln>
                <a:solidFill>
                  <a:srgbClr val="FFFFFF">
                    <a:alpha val="0"/>
                  </a:srgbClr>
                </a:solidFill>
              </a:ln>
              <a:solidFill>
                <a:srgbClr val="FFFFFF"/>
              </a:soli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Assign data to a logical bucket, then map to a physical resource</a:t>
            </a:r>
            <a:endParaRPr lang="en-US" sz="2040" spc="-71" dirty="0">
              <a:ln>
                <a:solidFill>
                  <a:srgbClr val="FFFFFF">
                    <a:alpha val="0"/>
                  </a:srgbClr>
                </a:solidFill>
              </a:ln>
              <a:solidFill>
                <a:srgbClr val="FFFFFF"/>
              </a:solidFill>
              <a:latin typeface="Segoe UI"/>
            </a:endParaRPr>
          </a:p>
        </p:txBody>
      </p:sp>
      <p:sp>
        <p:nvSpPr>
          <p:cNvPr id="7" name="Text Placeholder 4"/>
          <p:cNvSpPr txBox="1">
            <a:spLocks/>
          </p:cNvSpPr>
          <p:nvPr>
            <p:custDataLst>
              <p:tags r:id="rId4"/>
            </p:custDataLst>
          </p:nvPr>
        </p:nvSpPr>
        <p:spPr>
          <a:xfrm>
            <a:off x="533566" y="4168953"/>
            <a:ext cx="11390390" cy="1221710"/>
          </a:xfrm>
          <a:prstGeom prst="rect">
            <a:avLst/>
          </a:prstGeom>
          <a:solidFill>
            <a:schemeClr val="accent5"/>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3672" spc="-71" dirty="0" smtClean="0">
                <a:ln>
                  <a:solidFill>
                    <a:srgbClr val="FFFFFF">
                      <a:alpha val="0"/>
                    </a:srgbClr>
                  </a:solidFill>
                </a:ln>
                <a:gradFill>
                  <a:gsLst>
                    <a:gs pos="0">
                      <a:srgbClr val="FFFFFF"/>
                    </a:gs>
                    <a:gs pos="100000">
                      <a:srgbClr val="FFFFFF"/>
                    </a:gs>
                  </a:gsLst>
                  <a:lin ang="5400000" scaled="0"/>
                </a:gradFill>
                <a:latin typeface="Segoe UI Light"/>
              </a:rPr>
              <a:t>Lookup Assignment</a:t>
            </a:r>
            <a:endParaRPr lang="en-US" sz="3672" spc="-71" dirty="0">
              <a:ln>
                <a:solidFill>
                  <a:srgbClr val="FFFFFF">
                    <a:alpha val="0"/>
                  </a:srgbClr>
                </a:solidFill>
              </a:ln>
              <a:gradFill>
                <a:gsLst>
                  <a:gs pos="0">
                    <a:srgbClr val="FFFFFF"/>
                  </a:gs>
                  <a:gs pos="100000">
                    <a:srgbClr val="FFFFFF"/>
                  </a:gs>
                </a:gsLst>
                <a:lin ang="5400000" scaled="0"/>
              </a:gra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Lookup table to map to physical resource segment</a:t>
            </a:r>
            <a:endParaRPr lang="en-US" sz="2040" spc="-71" dirty="0">
              <a:ln>
                <a:solidFill>
                  <a:srgbClr val="FFFFFF">
                    <a:alpha val="0"/>
                  </a:srgbClr>
                </a:solidFill>
              </a:ln>
              <a:solidFill>
                <a:srgbClr val="FFFFFF"/>
              </a:solidFill>
              <a:latin typeface="Segoe UI"/>
            </a:endParaRPr>
          </a:p>
        </p:txBody>
      </p:sp>
    </p:spTree>
    <p:extLst>
      <p:ext uri="{BB962C8B-B14F-4D97-AF65-F5344CB8AC3E}">
        <p14:creationId xmlns:p14="http://schemas.microsoft.com/office/powerpoint/2010/main" val="33889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750" fill="hold"/>
                                        <p:tgtEl>
                                          <p:spTgt spid="6"/>
                                        </p:tgtEl>
                                        <p:attrNameLst>
                                          <p:attrName>ppt_x</p:attrName>
                                        </p:attrNameLst>
                                      </p:cBhvr>
                                      <p:tavLst>
                                        <p:tav tm="0">
                                          <p:val>
                                            <p:strVal val="1+#ppt_w/2"/>
                                          </p:val>
                                        </p:tav>
                                        <p:tav tm="100000">
                                          <p:val>
                                            <p:strVal val="#ppt_x"/>
                                          </p:val>
                                        </p:tav>
                                      </p:tavLst>
                                    </p:anim>
                                    <p:anim calcmode="lin" valueType="num">
                                      <p:cBhvr additive="base">
                                        <p:cTn id="13" dur="7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1+#ppt_w/2"/>
                                          </p:val>
                                        </p:tav>
                                        <p:tav tm="100000">
                                          <p:val>
                                            <p:strVal val="#ppt_x"/>
                                          </p:val>
                                        </p:tav>
                                      </p:tavLst>
                                    </p:anim>
                                    <p:anim calcmode="lin" valueType="num">
                                      <p:cBhvr additive="base">
                                        <p:cTn id="1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Based Partitioning</a:t>
            </a:r>
            <a:endParaRPr lang="en-US" dirty="0"/>
          </a:p>
        </p:txBody>
      </p:sp>
      <p:sp>
        <p:nvSpPr>
          <p:cNvPr id="4" name="Can 3"/>
          <p:cNvSpPr/>
          <p:nvPr/>
        </p:nvSpPr>
        <p:spPr bwMode="auto">
          <a:xfrm>
            <a:off x="4650593" y="4673749"/>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Can 4"/>
          <p:cNvSpPr/>
          <p:nvPr/>
        </p:nvSpPr>
        <p:spPr bwMode="auto">
          <a:xfrm>
            <a:off x="6090753" y="467374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UserData_001</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7530913" y="4663814"/>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8954541" y="467374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457597" y="1265738"/>
            <a:ext cx="1584176"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spc="-102" dirty="0" err="1" smtClean="0">
                <a:gradFill>
                  <a:gsLst>
                    <a:gs pos="0">
                      <a:srgbClr val="FFFFFF"/>
                    </a:gs>
                    <a:gs pos="100000">
                      <a:srgbClr val="FFFFFF"/>
                    </a:gs>
                  </a:gsLst>
                  <a:lin ang="5400000" scaled="0"/>
                </a:gradFill>
                <a:ea typeface="Segoe UI" pitchFamily="34" charset="0"/>
                <a:cs typeface="Segoe UI" pitchFamily="34" charset="0"/>
              </a:rPr>
              <a:t>JohnSmith</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377323" y="2269310"/>
            <a:ext cx="4968552" cy="1200329"/>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Range based partitioning</a:t>
            </a:r>
          </a:p>
          <a:p>
            <a:r>
              <a:rPr lang="en-US" sz="2400" dirty="0" smtClean="0">
                <a:gradFill>
                  <a:gsLst>
                    <a:gs pos="0">
                      <a:srgbClr val="FFFFFF"/>
                    </a:gs>
                    <a:gs pos="100000">
                      <a:srgbClr val="FFFFFF"/>
                    </a:gs>
                  </a:gsLst>
                  <a:lin ang="5400000" scaled="0"/>
                </a:gradFill>
              </a:rPr>
              <a:t>Hash (MurMur3) against Upper()</a:t>
            </a:r>
          </a:p>
          <a:p>
            <a:r>
              <a:rPr lang="en-US" sz="2400" dirty="0" smtClean="0">
                <a:gradFill>
                  <a:gsLst>
                    <a:gs pos="0">
                      <a:srgbClr val="FFFFFF"/>
                    </a:gs>
                    <a:gs pos="100000">
                      <a:srgbClr val="FFFFFF"/>
                    </a:gs>
                  </a:gsLst>
                  <a:lin ang="5400000" scaled="0"/>
                </a:gradFill>
              </a:rPr>
              <a:t>5 shards, evenly distributed</a:t>
            </a:r>
          </a:p>
        </p:txBody>
      </p:sp>
      <p:sp>
        <p:nvSpPr>
          <p:cNvPr id="10" name="Rounded Rectangle 9"/>
          <p:cNvSpPr/>
          <p:nvPr/>
        </p:nvSpPr>
        <p:spPr bwMode="auto">
          <a:xfrm>
            <a:off x="3715705" y="1265738"/>
            <a:ext cx="2160240"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latin typeface="Segoe UI Light" pitchFamily="34" charset="0"/>
              </a:rPr>
              <a:t>-</a:t>
            </a:r>
            <a:r>
              <a:rPr lang="en-US" sz="2400" dirty="0" smtClean="0">
                <a:solidFill>
                  <a:srgbClr val="FFFFFF"/>
                </a:solidFill>
                <a:latin typeface="Segoe UI Light" pitchFamily="34" charset="0"/>
              </a:rPr>
              <a:t>789794523</a:t>
            </a:r>
            <a:endParaRPr lang="en-US" sz="2400" dirty="0">
              <a:solidFill>
                <a:srgbClr val="FFFFFF"/>
              </a:solidFill>
            </a:endParaRPr>
          </a:p>
        </p:txBody>
      </p:sp>
      <p:sp>
        <p:nvSpPr>
          <p:cNvPr id="12" name="Rounded Rectangle 11"/>
          <p:cNvSpPr/>
          <p:nvPr/>
        </p:nvSpPr>
        <p:spPr bwMode="auto">
          <a:xfrm>
            <a:off x="2329805" y="1307630"/>
            <a:ext cx="1063588"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smtClean="0">
                <a:gradFill>
                  <a:gsLst>
                    <a:gs pos="0">
                      <a:srgbClr val="FFFFFF"/>
                    </a:gs>
                    <a:gs pos="100000">
                      <a:srgbClr val="FFFFFF"/>
                    </a:gs>
                  </a:gsLst>
                  <a:lin ang="5400000" scaled="0"/>
                </a:gradFill>
                <a:ea typeface="Segoe UI" pitchFamily="34" charset="0"/>
                <a:cs typeface="Segoe UI" pitchFamily="34" charset="0"/>
              </a:rPr>
              <a:t>Hash</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Arrow Connector 13"/>
          <p:cNvCxnSpPr>
            <a:stCxn id="8" idx="3"/>
            <a:endCxn id="12" idx="1"/>
          </p:cNvCxnSpPr>
          <p:nvPr/>
        </p:nvCxnSpPr>
        <p:spPr>
          <a:xfrm>
            <a:off x="2041773" y="1625778"/>
            <a:ext cx="288032"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27673" y="1625778"/>
            <a:ext cx="288032"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550539" y="1301742"/>
            <a:ext cx="1755930"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err="1" smtClean="0">
                <a:gradFill>
                  <a:gsLst>
                    <a:gs pos="0">
                      <a:srgbClr val="FFFFFF"/>
                    </a:gs>
                    <a:gs pos="100000">
                      <a:srgbClr val="FFFFFF"/>
                    </a:gs>
                  </a:gsLst>
                  <a:lin ang="5400000" scaled="0"/>
                </a:gradFill>
                <a:ea typeface="Segoe UI" pitchFamily="34" charset="0"/>
                <a:cs typeface="Segoe UI" pitchFamily="34" charset="0"/>
              </a:rPr>
              <a:t>ShardMap</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p:cNvCxnSpPr>
            <a:endCxn id="16" idx="1"/>
          </p:cNvCxnSpPr>
          <p:nvPr/>
        </p:nvCxnSpPr>
        <p:spPr>
          <a:xfrm>
            <a:off x="5890245" y="1619890"/>
            <a:ext cx="660294"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auto">
          <a:xfrm>
            <a:off x="6130308" y="2417142"/>
            <a:ext cx="2608210"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dirty="0" smtClean="0">
                <a:solidFill>
                  <a:srgbClr val="FFFFFF"/>
                </a:solidFill>
                <a:latin typeface="Segoe UI Light" pitchFamily="34" charset="0"/>
              </a:rPr>
              <a:t>Shard: 1</a:t>
            </a:r>
          </a:p>
          <a:p>
            <a:pPr algn="ctr" defTabSz="932406"/>
            <a:r>
              <a:rPr lang="en-US" sz="2000" dirty="0" smtClean="0">
                <a:solidFill>
                  <a:srgbClr val="FFFFFF"/>
                </a:solidFill>
                <a:latin typeface="Segoe UI Light" pitchFamily="34" charset="0"/>
              </a:rPr>
              <a:t> </a:t>
            </a:r>
            <a:r>
              <a:rPr lang="en-US" sz="2400" dirty="0" smtClean="0">
                <a:solidFill>
                  <a:srgbClr val="FFFFFF"/>
                </a:solidFill>
              </a:rPr>
              <a:t>-</a:t>
            </a:r>
            <a:r>
              <a:rPr lang="en-US" sz="1400" dirty="0" smtClean="0">
                <a:solidFill>
                  <a:srgbClr val="FFFFFF"/>
                </a:solidFill>
                <a:latin typeface="Consolas" panose="020B0609020204030204" pitchFamily="49" charset="0"/>
                <a:cs typeface="Consolas" panose="020B0609020204030204" pitchFamily="49" charset="0"/>
              </a:rPr>
              <a:t>1288490190:-</a:t>
            </a:r>
            <a:r>
              <a:rPr lang="en-US" sz="1400" dirty="0">
                <a:solidFill>
                  <a:srgbClr val="FFFFFF"/>
                </a:solidFill>
                <a:latin typeface="Consolas" panose="020B0609020204030204" pitchFamily="49" charset="0"/>
                <a:cs typeface="Consolas" panose="020B0609020204030204" pitchFamily="49" charset="0"/>
              </a:rPr>
              <a:t>429496730</a:t>
            </a:r>
          </a:p>
        </p:txBody>
      </p:sp>
      <p:cxnSp>
        <p:nvCxnSpPr>
          <p:cNvPr id="20" name="Straight Arrow Connector 19"/>
          <p:cNvCxnSpPr/>
          <p:nvPr/>
        </p:nvCxnSpPr>
        <p:spPr>
          <a:xfrm>
            <a:off x="7428504" y="1985818"/>
            <a:ext cx="0" cy="428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auto">
          <a:xfrm>
            <a:off x="6384387" y="3569270"/>
            <a:ext cx="2088233"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smtClean="0">
                <a:gradFill>
                  <a:gsLst>
                    <a:gs pos="0">
                      <a:srgbClr val="FFFFFF"/>
                    </a:gs>
                    <a:gs pos="100000">
                      <a:srgbClr val="FFFFFF"/>
                    </a:gs>
                  </a:gsLst>
                  <a:lin ang="5400000" scaled="0"/>
                </a:gradFill>
                <a:ea typeface="Segoe UI" pitchFamily="34" charset="0"/>
                <a:cs typeface="Segoe UI" pitchFamily="34" charset="0"/>
              </a:rPr>
              <a:t>Resource Map</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Arrow Connector 23"/>
          <p:cNvCxnSpPr/>
          <p:nvPr/>
        </p:nvCxnSpPr>
        <p:spPr>
          <a:xfrm>
            <a:off x="7428503" y="3137222"/>
            <a:ext cx="0" cy="428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738825" y="4217342"/>
            <a:ext cx="0" cy="428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an 25"/>
          <p:cNvSpPr/>
          <p:nvPr/>
        </p:nvSpPr>
        <p:spPr bwMode="auto">
          <a:xfrm>
            <a:off x="10398843" y="467374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883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Bucket Based Partitioning</a:t>
            </a:r>
            <a:endParaRPr lang="en-US" dirty="0"/>
          </a:p>
        </p:txBody>
      </p:sp>
      <p:sp>
        <p:nvSpPr>
          <p:cNvPr id="4" name="Can 3"/>
          <p:cNvSpPr/>
          <p:nvPr/>
        </p:nvSpPr>
        <p:spPr bwMode="auto">
          <a:xfrm>
            <a:off x="4650593" y="5393829"/>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Can 4"/>
          <p:cNvSpPr/>
          <p:nvPr/>
        </p:nvSpPr>
        <p:spPr bwMode="auto">
          <a:xfrm>
            <a:off x="6090753" y="539382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UserData_001</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7530913" y="5383894"/>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8954541" y="539382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457597" y="1265738"/>
            <a:ext cx="1584176"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spc="-102" dirty="0" err="1" smtClean="0">
                <a:gradFill>
                  <a:gsLst>
                    <a:gs pos="0">
                      <a:srgbClr val="FFFFFF"/>
                    </a:gs>
                    <a:gs pos="100000">
                      <a:srgbClr val="FFFFFF"/>
                    </a:gs>
                  </a:gsLst>
                  <a:lin ang="5400000" scaled="0"/>
                </a:gradFill>
                <a:ea typeface="Segoe UI" pitchFamily="34" charset="0"/>
                <a:cs typeface="Segoe UI" pitchFamily="34" charset="0"/>
              </a:rPr>
              <a:t>JohnSmith</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377323" y="2269310"/>
            <a:ext cx="4968552" cy="1200329"/>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Range based partitioning</a:t>
            </a:r>
          </a:p>
          <a:p>
            <a:r>
              <a:rPr lang="en-US" sz="2400" dirty="0" smtClean="0">
                <a:gradFill>
                  <a:gsLst>
                    <a:gs pos="0">
                      <a:srgbClr val="FFFFFF"/>
                    </a:gs>
                    <a:gs pos="100000">
                      <a:srgbClr val="FFFFFF"/>
                    </a:gs>
                  </a:gsLst>
                  <a:lin ang="5400000" scaled="0"/>
                </a:gradFill>
              </a:rPr>
              <a:t>Hash (MurMur3) against Upper()</a:t>
            </a:r>
          </a:p>
          <a:p>
            <a:r>
              <a:rPr lang="en-US" sz="2400" dirty="0" smtClean="0">
                <a:gradFill>
                  <a:gsLst>
                    <a:gs pos="0">
                      <a:srgbClr val="FFFFFF"/>
                    </a:gs>
                    <a:gs pos="100000">
                      <a:srgbClr val="FFFFFF"/>
                    </a:gs>
                  </a:gsLst>
                  <a:lin ang="5400000" scaled="0"/>
                </a:gradFill>
              </a:rPr>
              <a:t>5 shards, evenly distributed</a:t>
            </a:r>
          </a:p>
        </p:txBody>
      </p:sp>
      <p:sp>
        <p:nvSpPr>
          <p:cNvPr id="10" name="Rounded Rectangle 9"/>
          <p:cNvSpPr/>
          <p:nvPr/>
        </p:nvSpPr>
        <p:spPr bwMode="auto">
          <a:xfrm>
            <a:off x="3715705" y="1265738"/>
            <a:ext cx="2160240"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latin typeface="Segoe UI Light" pitchFamily="34" charset="0"/>
              </a:rPr>
              <a:t>-</a:t>
            </a:r>
            <a:r>
              <a:rPr lang="en-US" sz="2400" dirty="0" smtClean="0">
                <a:solidFill>
                  <a:srgbClr val="FFFFFF"/>
                </a:solidFill>
                <a:latin typeface="Segoe UI Light" pitchFamily="34" charset="0"/>
              </a:rPr>
              <a:t>789794523</a:t>
            </a:r>
            <a:endParaRPr lang="en-US" sz="2400" dirty="0">
              <a:solidFill>
                <a:srgbClr val="FFFFFF"/>
              </a:solidFill>
            </a:endParaRPr>
          </a:p>
        </p:txBody>
      </p:sp>
      <p:sp>
        <p:nvSpPr>
          <p:cNvPr id="12" name="Rounded Rectangle 11"/>
          <p:cNvSpPr/>
          <p:nvPr/>
        </p:nvSpPr>
        <p:spPr bwMode="auto">
          <a:xfrm>
            <a:off x="2329805" y="1307630"/>
            <a:ext cx="1063588"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smtClean="0">
                <a:gradFill>
                  <a:gsLst>
                    <a:gs pos="0">
                      <a:srgbClr val="FFFFFF"/>
                    </a:gs>
                    <a:gs pos="100000">
                      <a:srgbClr val="FFFFFF"/>
                    </a:gs>
                  </a:gsLst>
                  <a:lin ang="5400000" scaled="0"/>
                </a:gradFill>
                <a:ea typeface="Segoe UI" pitchFamily="34" charset="0"/>
                <a:cs typeface="Segoe UI" pitchFamily="34" charset="0"/>
              </a:rPr>
              <a:t>Hash</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Arrow Connector 13"/>
          <p:cNvCxnSpPr>
            <a:stCxn id="8" idx="3"/>
            <a:endCxn id="12" idx="1"/>
          </p:cNvCxnSpPr>
          <p:nvPr/>
        </p:nvCxnSpPr>
        <p:spPr>
          <a:xfrm>
            <a:off x="2041773" y="1625778"/>
            <a:ext cx="288032"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27673" y="1625778"/>
            <a:ext cx="288032"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550539" y="1301742"/>
            <a:ext cx="3052074"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err="1" smtClean="0">
                <a:gradFill>
                  <a:gsLst>
                    <a:gs pos="0">
                      <a:srgbClr val="FFFFFF"/>
                    </a:gs>
                    <a:gs pos="100000">
                      <a:srgbClr val="FFFFFF"/>
                    </a:gs>
                  </a:gsLst>
                  <a:lin ang="5400000" scaled="0"/>
                </a:gradFill>
                <a:ea typeface="Segoe UI" pitchFamily="34" charset="0"/>
                <a:cs typeface="Segoe UI" pitchFamily="34" charset="0"/>
              </a:rPr>
              <a:t>ShardMap</a:t>
            </a:r>
            <a:r>
              <a:rPr lang="en-US" sz="2400" spc="-102" dirty="0" smtClean="0">
                <a:gradFill>
                  <a:gsLst>
                    <a:gs pos="0">
                      <a:srgbClr val="FFFFFF"/>
                    </a:gs>
                    <a:gs pos="100000">
                      <a:srgbClr val="FFFFFF"/>
                    </a:gs>
                  </a:gsLst>
                  <a:lin ang="5400000" scaled="0"/>
                </a:gradFill>
                <a:ea typeface="Segoe UI" pitchFamily="34" charset="0"/>
                <a:cs typeface="Segoe UI" pitchFamily="34" charset="0"/>
              </a:rPr>
              <a:t> (32 buckets)</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p:cNvCxnSpPr>
            <a:endCxn id="16" idx="1"/>
          </p:cNvCxnSpPr>
          <p:nvPr/>
        </p:nvCxnSpPr>
        <p:spPr>
          <a:xfrm>
            <a:off x="5890245" y="1619890"/>
            <a:ext cx="660294"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auto">
          <a:xfrm>
            <a:off x="6130308" y="2417142"/>
            <a:ext cx="2608210"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dirty="0" smtClean="0">
                <a:solidFill>
                  <a:srgbClr val="FFFFFF"/>
                </a:solidFill>
                <a:latin typeface="Segoe UI Light" pitchFamily="34" charset="0"/>
              </a:rPr>
              <a:t>Shard: 27</a:t>
            </a:r>
          </a:p>
        </p:txBody>
      </p:sp>
      <p:cxnSp>
        <p:nvCxnSpPr>
          <p:cNvPr id="20" name="Straight Arrow Connector 19"/>
          <p:cNvCxnSpPr/>
          <p:nvPr/>
        </p:nvCxnSpPr>
        <p:spPr>
          <a:xfrm>
            <a:off x="7428504" y="1985818"/>
            <a:ext cx="0" cy="428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auto">
          <a:xfrm>
            <a:off x="6384387" y="3569270"/>
            <a:ext cx="2088233"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smtClean="0">
                <a:gradFill>
                  <a:gsLst>
                    <a:gs pos="0">
                      <a:srgbClr val="FFFFFF"/>
                    </a:gs>
                    <a:gs pos="100000">
                      <a:srgbClr val="FFFFFF"/>
                    </a:gs>
                  </a:gsLst>
                  <a:lin ang="5400000" scaled="0"/>
                </a:gradFill>
                <a:ea typeface="Segoe UI" pitchFamily="34" charset="0"/>
                <a:cs typeface="Segoe UI" pitchFamily="34" charset="0"/>
              </a:rPr>
              <a:t>Resource Map</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Arrow Connector 23"/>
          <p:cNvCxnSpPr/>
          <p:nvPr/>
        </p:nvCxnSpPr>
        <p:spPr>
          <a:xfrm>
            <a:off x="7428503" y="3137222"/>
            <a:ext cx="0" cy="428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738825" y="4217342"/>
            <a:ext cx="0" cy="428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an 25"/>
          <p:cNvSpPr/>
          <p:nvPr/>
        </p:nvSpPr>
        <p:spPr bwMode="auto">
          <a:xfrm>
            <a:off x="10398843" y="539382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775276" y="4653452"/>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5129714" y="4653452"/>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5498157" y="4653452"/>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4775276" y="5013492"/>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5129714" y="5013492"/>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5498157" y="5013492"/>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6262507"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6616945"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6985388"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6262507"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6616945"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6985388"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7691462"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045900"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8414343"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7691462"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8045900"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8414343"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9098557"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9452995"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9821438"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9098557"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9452995"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9821438"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10538717"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10893155"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11261598" y="464939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0538717"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0893155"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1261598" y="5009430"/>
            <a:ext cx="288032" cy="284430"/>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701416" y="4593931"/>
            <a:ext cx="3560847" cy="830997"/>
          </a:xfrm>
          <a:prstGeom prst="rect">
            <a:avLst/>
          </a:prstGeom>
          <a:noFill/>
        </p:spPr>
        <p:txBody>
          <a:bodyPr wrap="none" rtlCol="0">
            <a:spAutoFit/>
          </a:bodyPr>
          <a:lstStyle/>
          <a:p>
            <a:r>
              <a:rPr lang="en-US" sz="2400" dirty="0" smtClean="0">
                <a:gradFill>
                  <a:gsLst>
                    <a:gs pos="0">
                      <a:srgbClr val="FFFFFF"/>
                    </a:gs>
                    <a:gs pos="100000">
                      <a:srgbClr val="FFFFFF"/>
                    </a:gs>
                  </a:gsLst>
                  <a:lin ang="5400000" scaled="0"/>
                </a:gradFill>
              </a:rPr>
              <a:t>Logical buckets mapped </a:t>
            </a:r>
          </a:p>
          <a:p>
            <a:r>
              <a:rPr lang="en-US" sz="2400" dirty="0" smtClean="0">
                <a:gradFill>
                  <a:gsLst>
                    <a:gs pos="0">
                      <a:srgbClr val="FFFFFF"/>
                    </a:gs>
                    <a:gs pos="100000">
                      <a:srgbClr val="FFFFFF"/>
                    </a:gs>
                  </a:gsLst>
                  <a:lin ang="5400000" scaled="0"/>
                </a:gradFill>
              </a:rPr>
              <a:t>to physical databases</a:t>
            </a:r>
          </a:p>
        </p:txBody>
      </p:sp>
      <p:cxnSp>
        <p:nvCxnSpPr>
          <p:cNvPr id="21" name="Straight Arrow Connector 20"/>
          <p:cNvCxnSpPr/>
          <p:nvPr/>
        </p:nvCxnSpPr>
        <p:spPr>
          <a:xfrm>
            <a:off x="4137064" y="4826716"/>
            <a:ext cx="552392" cy="9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225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 Bucket Based Partitioning</a:t>
            </a:r>
            <a:endParaRPr lang="en-US" dirty="0"/>
          </a:p>
        </p:txBody>
      </p:sp>
      <p:sp>
        <p:nvSpPr>
          <p:cNvPr id="4" name="Can 3"/>
          <p:cNvSpPr/>
          <p:nvPr/>
        </p:nvSpPr>
        <p:spPr bwMode="auto">
          <a:xfrm>
            <a:off x="4650593" y="5393829"/>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Can 4"/>
          <p:cNvSpPr/>
          <p:nvPr/>
        </p:nvSpPr>
        <p:spPr bwMode="auto">
          <a:xfrm>
            <a:off x="6090753" y="539382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UserData_001</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Can 5"/>
          <p:cNvSpPr/>
          <p:nvPr/>
        </p:nvSpPr>
        <p:spPr bwMode="auto">
          <a:xfrm>
            <a:off x="7530913" y="5383894"/>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Can 6"/>
          <p:cNvSpPr/>
          <p:nvPr/>
        </p:nvSpPr>
        <p:spPr bwMode="auto">
          <a:xfrm>
            <a:off x="8954541" y="539382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457597" y="1265738"/>
            <a:ext cx="1584176"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spc="-102" dirty="0" err="1" smtClean="0">
                <a:gradFill>
                  <a:gsLst>
                    <a:gs pos="0">
                      <a:srgbClr val="FFFFFF"/>
                    </a:gs>
                    <a:gs pos="100000">
                      <a:srgbClr val="FFFFFF"/>
                    </a:gs>
                  </a:gsLst>
                  <a:lin ang="5400000" scaled="0"/>
                </a:gradFill>
                <a:ea typeface="Segoe UI" pitchFamily="34" charset="0"/>
                <a:cs typeface="Segoe UI" pitchFamily="34" charset="0"/>
              </a:rPr>
              <a:t>JohnSmith</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377323" y="2269310"/>
            <a:ext cx="4968552" cy="1200329"/>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Range based partitioning</a:t>
            </a:r>
          </a:p>
          <a:p>
            <a:r>
              <a:rPr lang="en-US" sz="2400" dirty="0" smtClean="0">
                <a:gradFill>
                  <a:gsLst>
                    <a:gs pos="0">
                      <a:srgbClr val="FFFFFF"/>
                    </a:gs>
                    <a:gs pos="100000">
                      <a:srgbClr val="FFFFFF"/>
                    </a:gs>
                  </a:gsLst>
                  <a:lin ang="5400000" scaled="0"/>
                </a:gradFill>
              </a:rPr>
              <a:t>Hash (MurMur3) against Upper()</a:t>
            </a:r>
          </a:p>
          <a:p>
            <a:r>
              <a:rPr lang="en-US" sz="2400" dirty="0" smtClean="0">
                <a:gradFill>
                  <a:gsLst>
                    <a:gs pos="0">
                      <a:srgbClr val="FFFFFF"/>
                    </a:gs>
                    <a:gs pos="100000">
                      <a:srgbClr val="FFFFFF"/>
                    </a:gs>
                  </a:gsLst>
                  <a:lin ang="5400000" scaled="0"/>
                </a:gradFill>
              </a:rPr>
              <a:t>5 shards, evenly distributed</a:t>
            </a:r>
          </a:p>
        </p:txBody>
      </p:sp>
      <p:sp>
        <p:nvSpPr>
          <p:cNvPr id="10" name="Rounded Rectangle 9"/>
          <p:cNvSpPr/>
          <p:nvPr/>
        </p:nvSpPr>
        <p:spPr bwMode="auto">
          <a:xfrm>
            <a:off x="3715705" y="1265738"/>
            <a:ext cx="2160240"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400" dirty="0">
                <a:solidFill>
                  <a:srgbClr val="FFFFFF"/>
                </a:solidFill>
                <a:latin typeface="Segoe UI Light" pitchFamily="34" charset="0"/>
              </a:rPr>
              <a:t>-</a:t>
            </a:r>
            <a:r>
              <a:rPr lang="en-US" sz="2400" dirty="0" smtClean="0">
                <a:solidFill>
                  <a:srgbClr val="FFFFFF"/>
                </a:solidFill>
                <a:latin typeface="Segoe UI Light" pitchFamily="34" charset="0"/>
              </a:rPr>
              <a:t>789794523</a:t>
            </a:r>
            <a:endParaRPr lang="en-US" sz="2400" dirty="0">
              <a:solidFill>
                <a:srgbClr val="FFFFFF"/>
              </a:solidFill>
            </a:endParaRPr>
          </a:p>
        </p:txBody>
      </p:sp>
      <p:sp>
        <p:nvSpPr>
          <p:cNvPr id="12" name="Rounded Rectangle 11"/>
          <p:cNvSpPr/>
          <p:nvPr/>
        </p:nvSpPr>
        <p:spPr bwMode="auto">
          <a:xfrm>
            <a:off x="2329805" y="1307630"/>
            <a:ext cx="1063588"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smtClean="0">
                <a:gradFill>
                  <a:gsLst>
                    <a:gs pos="0">
                      <a:srgbClr val="FFFFFF"/>
                    </a:gs>
                    <a:gs pos="100000">
                      <a:srgbClr val="FFFFFF"/>
                    </a:gs>
                  </a:gsLst>
                  <a:lin ang="5400000" scaled="0"/>
                </a:gradFill>
                <a:ea typeface="Segoe UI" pitchFamily="34" charset="0"/>
                <a:cs typeface="Segoe UI" pitchFamily="34" charset="0"/>
              </a:rPr>
              <a:t>Hash</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Arrow Connector 13"/>
          <p:cNvCxnSpPr>
            <a:stCxn id="8" idx="3"/>
            <a:endCxn id="12" idx="1"/>
          </p:cNvCxnSpPr>
          <p:nvPr/>
        </p:nvCxnSpPr>
        <p:spPr>
          <a:xfrm>
            <a:off x="2041773" y="1625778"/>
            <a:ext cx="288032"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27673" y="1625778"/>
            <a:ext cx="288032"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550539" y="1301742"/>
            <a:ext cx="3052074"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err="1" smtClean="0">
                <a:gradFill>
                  <a:gsLst>
                    <a:gs pos="0">
                      <a:srgbClr val="FFFFFF"/>
                    </a:gs>
                    <a:gs pos="100000">
                      <a:srgbClr val="FFFFFF"/>
                    </a:gs>
                  </a:gsLst>
                  <a:lin ang="5400000" scaled="0"/>
                </a:gradFill>
                <a:ea typeface="Segoe UI" pitchFamily="34" charset="0"/>
                <a:cs typeface="Segoe UI" pitchFamily="34" charset="0"/>
              </a:rPr>
              <a:t>ShardMap</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Arrow Connector 16"/>
          <p:cNvCxnSpPr>
            <a:endCxn id="16" idx="1"/>
          </p:cNvCxnSpPr>
          <p:nvPr/>
        </p:nvCxnSpPr>
        <p:spPr>
          <a:xfrm>
            <a:off x="5890245" y="1619890"/>
            <a:ext cx="660294"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auto">
          <a:xfrm>
            <a:off x="6130308" y="2417142"/>
            <a:ext cx="2608210" cy="720080"/>
          </a:xfrm>
          <a:prstGeom prst="round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sz="2000" dirty="0" smtClean="0">
                <a:solidFill>
                  <a:srgbClr val="FFFFFF"/>
                </a:solidFill>
                <a:latin typeface="Segoe UI Light" pitchFamily="34" charset="0"/>
              </a:rPr>
              <a:t>Shard: 2</a:t>
            </a:r>
          </a:p>
        </p:txBody>
      </p:sp>
      <p:cxnSp>
        <p:nvCxnSpPr>
          <p:cNvPr id="20" name="Straight Arrow Connector 19"/>
          <p:cNvCxnSpPr/>
          <p:nvPr/>
        </p:nvCxnSpPr>
        <p:spPr>
          <a:xfrm>
            <a:off x="7428504" y="1985818"/>
            <a:ext cx="0" cy="428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auto">
          <a:xfrm>
            <a:off x="6384387" y="3569270"/>
            <a:ext cx="2088233" cy="648072"/>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40" tIns="91440" rIns="34294" bIns="34294" rtlCol="0" anchor="ctr" anchorCtr="0"/>
          <a:lstStyle/>
          <a:p>
            <a:pPr algn="ctr" defTabSz="932406"/>
            <a:r>
              <a:rPr lang="en-US" sz="2400" spc="-102" dirty="0" smtClean="0">
                <a:gradFill>
                  <a:gsLst>
                    <a:gs pos="0">
                      <a:srgbClr val="FFFFFF"/>
                    </a:gs>
                    <a:gs pos="100000">
                      <a:srgbClr val="FFFFFF"/>
                    </a:gs>
                  </a:gsLst>
                  <a:lin ang="5400000" scaled="0"/>
                </a:gradFill>
                <a:ea typeface="Segoe UI" pitchFamily="34" charset="0"/>
                <a:cs typeface="Segoe UI" pitchFamily="34" charset="0"/>
              </a:rPr>
              <a:t>Resource Map</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Arrow Connector 23"/>
          <p:cNvCxnSpPr/>
          <p:nvPr/>
        </p:nvCxnSpPr>
        <p:spPr>
          <a:xfrm>
            <a:off x="7428503" y="3137222"/>
            <a:ext cx="0" cy="428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738825" y="4217342"/>
            <a:ext cx="0" cy="10801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an 25"/>
          <p:cNvSpPr/>
          <p:nvPr/>
        </p:nvSpPr>
        <p:spPr bwMode="auto">
          <a:xfrm>
            <a:off x="10398843" y="5393828"/>
            <a:ext cx="1296144" cy="1343793"/>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9048789" y="2084644"/>
            <a:ext cx="3158838" cy="1569660"/>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Lookup records map each partition value to a logical/physical resource</a:t>
            </a:r>
          </a:p>
        </p:txBody>
      </p:sp>
      <p:sp>
        <p:nvSpPr>
          <p:cNvPr id="56" name="Can 55"/>
          <p:cNvSpPr/>
          <p:nvPr/>
        </p:nvSpPr>
        <p:spPr bwMode="auto">
          <a:xfrm>
            <a:off x="10188921" y="1265738"/>
            <a:ext cx="819550" cy="738551"/>
          </a:xfrm>
          <a:prstGeom prst="can">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r>
              <a:rPr lang="en-US" sz="1600" spc="-102" dirty="0" smtClean="0">
                <a:gradFill>
                  <a:gsLst>
                    <a:gs pos="0">
                      <a:srgbClr val="FFFFFF"/>
                    </a:gs>
                    <a:gs pos="100000">
                      <a:srgbClr val="FFFFFF"/>
                    </a:gs>
                  </a:gsLst>
                  <a:lin ang="5400000" scaled="0"/>
                </a:gradFill>
                <a:ea typeface="Segoe UI" pitchFamily="34" charset="0"/>
                <a:cs typeface="Segoe UI" pitchFamily="34" charset="0"/>
              </a:rPr>
              <a:t>Lookup</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57" name="Straight Arrow Connector 56"/>
          <p:cNvCxnSpPr/>
          <p:nvPr/>
        </p:nvCxnSpPr>
        <p:spPr>
          <a:xfrm flipH="1">
            <a:off x="9632475" y="1675710"/>
            <a:ext cx="491834" cy="58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98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Distributed Caching</a:t>
            </a:r>
            <a:endParaRPr lang="en-US" sz="4800" dirty="0"/>
          </a:p>
        </p:txBody>
      </p:sp>
    </p:spTree>
    <p:extLst>
      <p:ext uri="{BB962C8B-B14F-4D97-AF65-F5344CB8AC3E}">
        <p14:creationId xmlns:p14="http://schemas.microsoft.com/office/powerpoint/2010/main" val="306232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Building Big – the scale challenge</a:t>
            </a:r>
            <a:endParaRPr lang="en-GB" dirty="0"/>
          </a:p>
          <a:p>
            <a:r>
              <a:rPr lang="en-GB" dirty="0" smtClean="0"/>
              <a:t>Partitioning your application</a:t>
            </a:r>
            <a:endParaRPr lang="en-GB" dirty="0"/>
          </a:p>
          <a:p>
            <a:r>
              <a:rPr lang="en-GB" dirty="0" smtClean="0"/>
              <a:t>Caching your data</a:t>
            </a:r>
          </a:p>
        </p:txBody>
      </p:sp>
      <p:sp>
        <p:nvSpPr>
          <p:cNvPr id="5" name="Title 4"/>
          <p:cNvSpPr>
            <a:spLocks noGrp="1"/>
          </p:cNvSpPr>
          <p:nvPr>
            <p:ph type="title"/>
          </p:nvPr>
        </p:nvSpPr>
        <p:spPr>
          <a:xfrm>
            <a:off x="457597" y="75319"/>
            <a:ext cx="11887199" cy="912813"/>
          </a:xfrm>
        </p:spPr>
        <p:txBody>
          <a:bodyPr/>
          <a:lstStyle/>
          <a:p>
            <a:r>
              <a:rPr lang="en-US" dirty="0" smtClean="0"/>
              <a:t>Build </a:t>
            </a:r>
            <a:r>
              <a:rPr lang="en-US" smtClean="0"/>
              <a:t>for Scale</a:t>
            </a:r>
            <a:r>
              <a:rPr lang="en-US" dirty="0" smtClean="0"/>
              <a:t/>
            </a:r>
            <a:br>
              <a:rPr lang="en-US" dirty="0" smtClean="0"/>
            </a:br>
            <a:endParaRPr lang="en-US" dirty="0"/>
          </a:p>
        </p:txBody>
      </p:sp>
      <p:pic>
        <p:nvPicPr>
          <p:cNvPr id="10" name="Picture Placeholder 4"/>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1034409" y="1211266"/>
            <a:ext cx="3052457" cy="4557415"/>
          </a:xfrm>
        </p:spPr>
      </p:pic>
    </p:spTree>
    <p:extLst>
      <p:ext uri="{BB962C8B-B14F-4D97-AF65-F5344CB8AC3E}">
        <p14:creationId xmlns:p14="http://schemas.microsoft.com/office/powerpoint/2010/main" val="39030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capacity – now what?</a:t>
            </a:r>
            <a:endParaRPr lang="en-US" dirty="0"/>
          </a:p>
        </p:txBody>
      </p:sp>
      <p:sp>
        <p:nvSpPr>
          <p:cNvPr id="3" name="Text Placeholder 2"/>
          <p:cNvSpPr>
            <a:spLocks noGrp="1"/>
          </p:cNvSpPr>
          <p:nvPr>
            <p:ph type="body" sz="quarter" idx="10"/>
          </p:nvPr>
        </p:nvSpPr>
        <p:spPr/>
        <p:txBody>
          <a:bodyPr/>
          <a:lstStyle/>
          <a:p>
            <a:r>
              <a:rPr lang="en-GB" dirty="0" smtClean="0"/>
              <a:t>Not practical to query durable store for every request</a:t>
            </a:r>
          </a:p>
          <a:p>
            <a:endParaRPr lang="en-GB" dirty="0"/>
          </a:p>
          <a:p>
            <a:r>
              <a:rPr lang="en-GB" dirty="0" smtClean="0"/>
              <a:t>	Throughput and Latency</a:t>
            </a:r>
          </a:p>
          <a:p>
            <a:r>
              <a:rPr lang="en-GB" dirty="0"/>
              <a:t>	</a:t>
            </a:r>
            <a:r>
              <a:rPr lang="en-GB" dirty="0" smtClean="0"/>
              <a:t>Efficiency\COGs</a:t>
            </a:r>
          </a:p>
          <a:p>
            <a:endParaRPr lang="en-GB" dirty="0"/>
          </a:p>
          <a:p>
            <a:r>
              <a:rPr lang="en-GB" dirty="0" smtClean="0"/>
              <a:t>Not all data needs to be immediately consistent.</a:t>
            </a:r>
          </a:p>
          <a:p>
            <a:r>
              <a:rPr lang="en-GB" dirty="0"/>
              <a:t>	</a:t>
            </a:r>
            <a:endParaRPr lang="en-GB" dirty="0" smtClean="0"/>
          </a:p>
        </p:txBody>
      </p:sp>
    </p:spTree>
    <p:extLst>
      <p:ext uri="{BB962C8B-B14F-4D97-AF65-F5344CB8AC3E}">
        <p14:creationId xmlns:p14="http://schemas.microsoft.com/office/powerpoint/2010/main" val="238059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for Scale – Shift to Distributed Cache</a:t>
            </a:r>
            <a:endParaRPr lang="en-US" dirty="0"/>
          </a:p>
        </p:txBody>
      </p:sp>
      <p:sp>
        <p:nvSpPr>
          <p:cNvPr id="3" name="Text Placeholder 2"/>
          <p:cNvSpPr>
            <a:spLocks noGrp="1"/>
          </p:cNvSpPr>
          <p:nvPr>
            <p:ph type="body" sz="quarter" idx="10"/>
          </p:nvPr>
        </p:nvSpPr>
        <p:spPr/>
        <p:txBody>
          <a:bodyPr/>
          <a:lstStyle/>
          <a:p>
            <a:r>
              <a:rPr lang="en-US" dirty="0" smtClean="0"/>
              <a:t>Distributed cache engines can provide high-throughput low-latency access to commonly accessed application data</a:t>
            </a:r>
          </a:p>
          <a:p>
            <a:pPr marL="571500" indent="-571500">
              <a:buFont typeface="Arial" panose="020B0604020202020204" pitchFamily="34" charset="0"/>
              <a:buChar char="•"/>
            </a:pPr>
            <a:r>
              <a:rPr lang="en-US" dirty="0" smtClean="0"/>
              <a:t>Semantic: Key -&gt; byte[] </a:t>
            </a:r>
          </a:p>
          <a:p>
            <a:pPr marL="571500" indent="-571500">
              <a:buFont typeface="Arial" panose="020B0604020202020204" pitchFamily="34" charset="0"/>
              <a:buChar char="•"/>
            </a:pPr>
            <a:r>
              <a:rPr lang="en-US" dirty="0" smtClean="0"/>
              <a:t>In-memory data (not written to disk)</a:t>
            </a:r>
          </a:p>
          <a:p>
            <a:pPr marL="571500" indent="-571500">
              <a:buFont typeface="Arial" panose="020B0604020202020204" pitchFamily="34" charset="0"/>
              <a:buChar char="•"/>
            </a:pPr>
            <a:r>
              <a:rPr lang="en-US" dirty="0" smtClean="0"/>
              <a:t>Scale-out architecture (client-side partitioning, explicit connections to physical resource)</a:t>
            </a:r>
          </a:p>
          <a:p>
            <a:pPr marL="571500" indent="-571500">
              <a:buFont typeface="Arial" panose="020B0604020202020204" pitchFamily="34" charset="0"/>
              <a:buChar char="•"/>
            </a:pPr>
            <a:r>
              <a:rPr lang="en-US" dirty="0" smtClean="0"/>
              <a:t>Examples: </a:t>
            </a:r>
            <a:r>
              <a:rPr lang="en-US" dirty="0" err="1" smtClean="0"/>
              <a:t>memcached</a:t>
            </a:r>
            <a:r>
              <a:rPr lang="en-US" dirty="0" smtClean="0"/>
              <a:t>, Azure Caching</a:t>
            </a:r>
            <a:endParaRPr lang="en-US" dirty="0"/>
          </a:p>
          <a:p>
            <a:endParaRPr lang="en-US" dirty="0"/>
          </a:p>
        </p:txBody>
      </p:sp>
    </p:spTree>
    <p:extLst>
      <p:ext uri="{BB962C8B-B14F-4D97-AF65-F5344CB8AC3E}">
        <p14:creationId xmlns:p14="http://schemas.microsoft.com/office/powerpoint/2010/main" val="205812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351566" y="983584"/>
            <a:ext cx="2599244" cy="24294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GB" sz="7343" dirty="0">
                <a:gradFill>
                  <a:gsLst>
                    <a:gs pos="0">
                      <a:srgbClr val="FFFFFF"/>
                    </a:gs>
                    <a:gs pos="100000">
                      <a:srgbClr val="FFFFFF"/>
                    </a:gs>
                  </a:gsLst>
                  <a:lin ang="5400000" scaled="0"/>
                </a:gradFill>
              </a:rPr>
              <a:t>8</a:t>
            </a:r>
            <a:endParaRPr lang="en-US" sz="7343" dirty="0">
              <a:gradFill>
                <a:gsLst>
                  <a:gs pos="0">
                    <a:srgbClr val="FFFFFF"/>
                  </a:gs>
                  <a:gs pos="100000">
                    <a:srgbClr val="FFFFFF"/>
                  </a:gs>
                </a:gsLst>
                <a:lin ang="5400000" scaled="0"/>
              </a:gradFill>
            </a:endParaRPr>
          </a:p>
          <a:p>
            <a:pPr algn="ctr" defTabSz="932290" fontAlgn="base">
              <a:spcBef>
                <a:spcPct val="0"/>
              </a:spcBef>
              <a:spcAft>
                <a:spcPct val="0"/>
              </a:spcAft>
            </a:pPr>
            <a:r>
              <a:rPr lang="en-US" sz="1836" dirty="0" err="1" smtClean="0">
                <a:gradFill>
                  <a:gsLst>
                    <a:gs pos="0">
                      <a:srgbClr val="FFFFFF"/>
                    </a:gs>
                    <a:gs pos="100000">
                      <a:srgbClr val="FFFFFF"/>
                    </a:gs>
                  </a:gsLst>
                  <a:lin ang="5400000" scaled="0"/>
                </a:gradFill>
              </a:rPr>
              <a:t>datacentres</a:t>
            </a:r>
            <a:endParaRPr lang="en-US" sz="1836" dirty="0">
              <a:gradFill>
                <a:gsLst>
                  <a:gs pos="0">
                    <a:srgbClr val="FFFFFF"/>
                  </a:gs>
                  <a:gs pos="100000">
                    <a:srgbClr val="FFFFFF"/>
                  </a:gs>
                </a:gsLst>
                <a:lin ang="5400000" scaled="0"/>
              </a:gradFill>
            </a:endParaRPr>
          </a:p>
        </p:txBody>
      </p:sp>
      <p:sp>
        <p:nvSpPr>
          <p:cNvPr id="11" name="Rectangle 10"/>
          <p:cNvSpPr/>
          <p:nvPr/>
        </p:nvSpPr>
        <p:spPr bwMode="auto">
          <a:xfrm>
            <a:off x="6599418" y="3591971"/>
            <a:ext cx="2599243" cy="24294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smtClean="0">
                <a:gradFill>
                  <a:gsLst>
                    <a:gs pos="0">
                      <a:srgbClr val="FFFFFF"/>
                    </a:gs>
                    <a:gs pos="100000">
                      <a:srgbClr val="FFFFFF"/>
                    </a:gs>
                  </a:gsLst>
                  <a:lin ang="5400000" scaled="0"/>
                </a:gradFill>
              </a:rPr>
              <a:t>2B</a:t>
            </a:r>
            <a:endParaRPr lang="en-US" sz="7343" dirty="0">
              <a:gradFill>
                <a:gsLst>
                  <a:gs pos="0">
                    <a:srgbClr val="FFFFFF"/>
                  </a:gs>
                  <a:gs pos="100000">
                    <a:srgbClr val="FFFFFF"/>
                  </a:gs>
                </a:gsLst>
                <a:lin ang="5400000" scaled="0"/>
              </a:gradFill>
            </a:endParaRPr>
          </a:p>
          <a:p>
            <a:pPr algn="ctr" defTabSz="932290" fontAlgn="base">
              <a:spcBef>
                <a:spcPct val="0"/>
              </a:spcBef>
              <a:spcAft>
                <a:spcPct val="0"/>
              </a:spcAft>
            </a:pPr>
            <a:r>
              <a:rPr lang="en-US" sz="1836" dirty="0" smtClean="0">
                <a:gradFill>
                  <a:gsLst>
                    <a:gs pos="0">
                      <a:srgbClr val="FFFFFF"/>
                    </a:gs>
                    <a:gs pos="100000">
                      <a:srgbClr val="FFFFFF"/>
                    </a:gs>
                  </a:gsLst>
                  <a:lin ang="5400000" scaled="0"/>
                </a:gradFill>
              </a:rPr>
              <a:t>Peak requests a day</a:t>
            </a:r>
            <a:endParaRPr lang="en-US" sz="1836" dirty="0">
              <a:gradFill>
                <a:gsLst>
                  <a:gs pos="0">
                    <a:srgbClr val="FFFFFF"/>
                  </a:gs>
                  <a:gs pos="100000">
                    <a:srgbClr val="FFFFFF"/>
                  </a:gs>
                </a:gsLst>
                <a:lin ang="5400000" scaled="0"/>
              </a:gradFill>
            </a:endParaRPr>
          </a:p>
        </p:txBody>
      </p:sp>
      <p:sp>
        <p:nvSpPr>
          <p:cNvPr id="17" name="Rectangle 16"/>
          <p:cNvSpPr/>
          <p:nvPr/>
        </p:nvSpPr>
        <p:spPr bwMode="auto">
          <a:xfrm>
            <a:off x="9351566" y="3591970"/>
            <a:ext cx="2599244" cy="24294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smtClean="0">
                <a:gradFill>
                  <a:gsLst>
                    <a:gs pos="0">
                      <a:srgbClr val="FFFFFF"/>
                    </a:gs>
                    <a:gs pos="100000">
                      <a:srgbClr val="FFFFFF"/>
                    </a:gs>
                  </a:gsLst>
                  <a:lin ang="5400000" scaled="0"/>
                </a:gradFill>
              </a:rPr>
              <a:t>50K </a:t>
            </a:r>
          </a:p>
          <a:p>
            <a:pPr algn="ctr" defTabSz="932290" fontAlgn="base">
              <a:spcBef>
                <a:spcPct val="0"/>
              </a:spcBef>
              <a:spcAft>
                <a:spcPct val="0"/>
              </a:spcAft>
            </a:pPr>
            <a:r>
              <a:rPr lang="en-GB" sz="1836" dirty="0" smtClean="0">
                <a:gradFill>
                  <a:gsLst>
                    <a:gs pos="0">
                      <a:srgbClr val="FFFFFF"/>
                    </a:gs>
                    <a:gs pos="100000">
                      <a:srgbClr val="FFFFFF"/>
                    </a:gs>
                  </a:gsLst>
                  <a:lin ang="5400000" scaled="0"/>
                </a:gradFill>
              </a:rPr>
              <a:t>Peak Request per second</a:t>
            </a:r>
            <a:endParaRPr lang="en-US" sz="1836" dirty="0">
              <a:gradFill>
                <a:gsLst>
                  <a:gs pos="0">
                    <a:srgbClr val="FFFFFF"/>
                  </a:gs>
                  <a:gs pos="100000">
                    <a:srgbClr val="FFFFFF"/>
                  </a:gs>
                </a:gsLst>
                <a:lin ang="5400000" scaled="0"/>
              </a:gradFill>
            </a:endParaRPr>
          </a:p>
        </p:txBody>
      </p:sp>
      <p:sp>
        <p:nvSpPr>
          <p:cNvPr id="20" name="Title 1"/>
          <p:cNvSpPr txBox="1">
            <a:spLocks/>
          </p:cNvSpPr>
          <p:nvPr/>
        </p:nvSpPr>
        <p:spPr>
          <a:xfrm>
            <a:off x="-46459" y="1697062"/>
            <a:ext cx="5772892" cy="199439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110697" algn="l"/>
              </a:tabLst>
            </a:pPr>
            <a:r>
              <a:rPr sz="7200">
                <a:solidFill>
                  <a:srgbClr val="FFFFFF"/>
                </a:solidFill>
              </a:rPr>
              <a:t>Press </a:t>
            </a:r>
            <a:r>
              <a:rPr sz="7200" smtClean="0">
                <a:solidFill>
                  <a:srgbClr val="FFFFFF"/>
                </a:solidFill>
              </a:rPr>
              <a:t>Association</a:t>
            </a:r>
            <a:endParaRPr sz="9791" dirty="0">
              <a:solidFill>
                <a:srgbClr val="FFFFFF"/>
              </a:solidFill>
            </a:endParaRPr>
          </a:p>
        </p:txBody>
      </p:sp>
    </p:spTree>
    <p:extLst>
      <p:ext uri="{BB962C8B-B14F-4D97-AF65-F5344CB8AC3E}">
        <p14:creationId xmlns:p14="http://schemas.microsoft.com/office/powerpoint/2010/main" val="283223590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74637" y="2125663"/>
            <a:ext cx="5007495" cy="4572000"/>
          </a:xfrm>
        </p:spPr>
        <p:txBody>
          <a:bodyPr/>
          <a:lstStyle/>
          <a:p>
            <a:r>
              <a:rPr lang="en-US" dirty="0" smtClean="0"/>
              <a:t>Publishing Information Stream</a:t>
            </a:r>
          </a:p>
          <a:p>
            <a:endParaRPr lang="en-US" dirty="0" smtClean="0"/>
          </a:p>
          <a:p>
            <a:pPr marL="342900" indent="-342900">
              <a:buFont typeface="Arial" panose="020B0604020202020204" pitchFamily="34" charset="0"/>
              <a:buChar char="•"/>
            </a:pPr>
            <a:r>
              <a:rPr lang="en-US" dirty="0" smtClean="0"/>
              <a:t>One source, many subscribers</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Worker role collects data, publishes to cache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Web instances feed from cache, publish to users</a:t>
            </a:r>
          </a:p>
        </p:txBody>
      </p:sp>
      <p:sp>
        <p:nvSpPr>
          <p:cNvPr id="2" name="Title 1"/>
          <p:cNvSpPr>
            <a:spLocks noGrp="1"/>
          </p:cNvSpPr>
          <p:nvPr>
            <p:ph type="title"/>
          </p:nvPr>
        </p:nvSpPr>
        <p:spPr/>
        <p:txBody>
          <a:bodyPr/>
          <a:lstStyle/>
          <a:p>
            <a:r>
              <a:rPr lang="en-GB" dirty="0"/>
              <a:t>Caching</a:t>
            </a:r>
            <a:r>
              <a:rPr lang="en-GB"/>
              <a:t> Resource </a:t>
            </a:r>
            <a:r>
              <a:rPr lang="en-GB" smtClean="0"/>
              <a:t>Data</a:t>
            </a:r>
            <a:endParaRPr lang="en-US" dirty="0"/>
          </a:p>
        </p:txBody>
      </p:sp>
      <p:graphicFrame>
        <p:nvGraphicFramePr>
          <p:cNvPr id="6" name="Object 5"/>
          <p:cNvGraphicFramePr>
            <a:graphicFrameLocks noChangeAspect="1"/>
          </p:cNvGraphicFramePr>
          <p:nvPr>
            <p:extLst/>
          </p:nvPr>
        </p:nvGraphicFramePr>
        <p:xfrm>
          <a:off x="5354141" y="472926"/>
          <a:ext cx="5866084" cy="6172866"/>
        </p:xfrm>
        <a:graphic>
          <a:graphicData uri="http://schemas.openxmlformats.org/presentationml/2006/ole">
            <mc:AlternateContent xmlns:mc="http://schemas.openxmlformats.org/markup-compatibility/2006">
              <mc:Choice xmlns:v="urn:schemas-microsoft-com:vml" Requires="v">
                <p:oleObj spid="_x0000_s4111" name="Visio" r:id="rId3" imgW="6734125" imgH="7086714" progId="Visio.Drawing.15">
                  <p:embed/>
                </p:oleObj>
              </mc:Choice>
              <mc:Fallback>
                <p:oleObj name="Visio" r:id="rId3" imgW="6734125" imgH="7086714" progId="Visio.Drawing.15">
                  <p:embed/>
                  <p:pic>
                    <p:nvPicPr>
                      <p:cNvPr id="0" name=""/>
                      <p:cNvPicPr/>
                      <p:nvPr/>
                    </p:nvPicPr>
                    <p:blipFill>
                      <a:blip r:embed="rId4"/>
                      <a:stretch>
                        <a:fillRect/>
                      </a:stretch>
                    </p:blipFill>
                    <p:spPr>
                      <a:xfrm>
                        <a:off x="5354141" y="472926"/>
                        <a:ext cx="5866084" cy="6172866"/>
                      </a:xfrm>
                      <a:prstGeom prst="rect">
                        <a:avLst/>
                      </a:prstGeom>
                    </p:spPr>
                  </p:pic>
                </p:oleObj>
              </mc:Fallback>
            </mc:AlternateContent>
          </a:graphicData>
        </a:graphic>
      </p:graphicFrame>
    </p:spTree>
    <p:extLst>
      <p:ext uri="{BB962C8B-B14F-4D97-AF65-F5344CB8AC3E}">
        <p14:creationId xmlns:p14="http://schemas.microsoft.com/office/powerpoint/2010/main" val="3038612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513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501" y="0"/>
                        <a:ext cx="161910" cy="16191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err="1" smtClean="0"/>
              <a:t>Memcached</a:t>
            </a:r>
            <a:r>
              <a:rPr lang="en-US" dirty="0" smtClean="0"/>
              <a:t> on Windows Azure</a:t>
            </a:r>
            <a:endParaRPr lang="en-US" dirty="0"/>
          </a:p>
        </p:txBody>
      </p:sp>
      <p:graphicFrame>
        <p:nvGraphicFramePr>
          <p:cNvPr id="7" name="Table 6"/>
          <p:cNvGraphicFramePr>
            <a:graphicFrameLocks noGrp="1"/>
          </p:cNvGraphicFramePr>
          <p:nvPr>
            <p:custDataLst>
              <p:tags r:id="rId4"/>
            </p:custDataLst>
            <p:extLst/>
          </p:nvPr>
        </p:nvGraphicFramePr>
        <p:xfrm>
          <a:off x="7042771" y="1048990"/>
          <a:ext cx="5143889" cy="5519062"/>
        </p:xfrm>
        <a:graphic>
          <a:graphicData uri="http://schemas.openxmlformats.org/drawingml/2006/table">
            <a:tbl>
              <a:tblPr firstRow="1" bandRow="1">
                <a:tableStyleId>{5C22544A-7EE6-4342-B048-85BDC9FD1C3A}</a:tableStyleId>
              </a:tblPr>
              <a:tblGrid>
                <a:gridCol w="1352275"/>
                <a:gridCol w="3791614"/>
              </a:tblGrid>
              <a:tr h="1022223">
                <a:tc>
                  <a:txBody>
                    <a:bodyPr/>
                    <a:lstStyle/>
                    <a:p>
                      <a:r>
                        <a:rPr lang="en-GB" sz="1400" b="0" dirty="0" smtClean="0">
                          <a:ln>
                            <a:solidFill>
                              <a:srgbClr val="FFFFFF">
                                <a:alpha val="0"/>
                              </a:srgbClr>
                            </a:solidFill>
                          </a:ln>
                          <a:solidFill>
                            <a:schemeClr val="tx1"/>
                          </a:solidFill>
                          <a:latin typeface="+mn-lt"/>
                        </a:rPr>
                        <a:t>Deployment</a:t>
                      </a:r>
                      <a:r>
                        <a:rPr lang="en-GB" sz="1400" b="0" baseline="0" dirty="0" smtClean="0">
                          <a:ln>
                            <a:solidFill>
                              <a:srgbClr val="FFFFFF">
                                <a:alpha val="0"/>
                              </a:srgbClr>
                            </a:solidFill>
                          </a:ln>
                          <a:solidFill>
                            <a:schemeClr val="tx1"/>
                          </a:solidFill>
                          <a:latin typeface="+mn-lt"/>
                        </a:rPr>
                        <a:t> </a:t>
                      </a:r>
                    </a:p>
                    <a:p>
                      <a:r>
                        <a:rPr lang="en-GB" sz="1400" b="0" baseline="0" dirty="0" smtClean="0">
                          <a:ln>
                            <a:solidFill>
                              <a:srgbClr val="FFFFFF">
                                <a:alpha val="0"/>
                              </a:srgbClr>
                            </a:solidFill>
                          </a:ln>
                          <a:solidFill>
                            <a:schemeClr val="tx1"/>
                          </a:solidFill>
                          <a:latin typeface="+mn-lt"/>
                        </a:rPr>
                        <a:t>Model</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US" sz="1600" b="0" kern="1200" dirty="0" smtClean="0">
                          <a:ln>
                            <a:solidFill>
                              <a:srgbClr val="FFFFFF">
                                <a:alpha val="0"/>
                              </a:srgbClr>
                            </a:solidFill>
                          </a:ln>
                          <a:solidFill>
                            <a:schemeClr val="tx1"/>
                          </a:solidFill>
                          <a:latin typeface="+mn-lt"/>
                          <a:ea typeface="+mn-ea"/>
                          <a:cs typeface="+mn-cs"/>
                        </a:rPr>
                        <a:t>Provisioned as custom code in worker role</a:t>
                      </a: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1022223">
                <a:tc>
                  <a:txBody>
                    <a:bodyPr/>
                    <a:lstStyle/>
                    <a:p>
                      <a:r>
                        <a:rPr lang="en-US" sz="1400" b="0" dirty="0" smtClean="0">
                          <a:ln>
                            <a:solidFill>
                              <a:srgbClr val="FFFFFF">
                                <a:alpha val="0"/>
                              </a:srgbClr>
                            </a:solidFill>
                          </a:ln>
                          <a:solidFill>
                            <a:schemeClr val="tx1"/>
                          </a:solidFill>
                          <a:latin typeface="+mn-lt"/>
                        </a:rPr>
                        <a:t>Scale Approach</a:t>
                      </a: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Add\Remove</a:t>
                      </a:r>
                      <a:r>
                        <a:rPr lang="en-GB" sz="1600" b="0" kern="1200" baseline="0" dirty="0" smtClean="0">
                          <a:ln>
                            <a:solidFill>
                              <a:srgbClr val="FFFFFF">
                                <a:alpha val="0"/>
                              </a:srgbClr>
                            </a:solidFill>
                          </a:ln>
                          <a:solidFill>
                            <a:schemeClr val="tx1"/>
                          </a:solidFill>
                          <a:latin typeface="+mn-lt"/>
                          <a:ea typeface="+mn-ea"/>
                          <a:cs typeface="+mn-cs"/>
                        </a:rPr>
                        <a:t> role instances</a:t>
                      </a:r>
                    </a:p>
                    <a:p>
                      <a:pPr marL="228600" indent="-228600" algn="l" defTabSz="914363" rtl="0" eaLnBrk="1" latinLnBrk="0" hangingPunct="1">
                        <a:buFont typeface="Arial" pitchFamily="34" charset="0"/>
                        <a:buChar char="•"/>
                      </a:pPr>
                      <a:r>
                        <a:rPr lang="en-GB" sz="1600" b="0" kern="1200" baseline="0" dirty="0" smtClean="0">
                          <a:ln>
                            <a:solidFill>
                              <a:srgbClr val="FFFFFF">
                                <a:alpha val="0"/>
                              </a:srgbClr>
                            </a:solidFill>
                          </a:ln>
                          <a:solidFill>
                            <a:schemeClr val="tx1"/>
                          </a:solidFill>
                          <a:latin typeface="+mn-lt"/>
                          <a:ea typeface="+mn-ea"/>
                          <a:cs typeface="+mn-cs"/>
                        </a:rPr>
                        <a:t>Multiple Worker Roles</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622063">
                <a:tc>
                  <a:txBody>
                    <a:bodyPr/>
                    <a:lstStyle/>
                    <a:p>
                      <a:r>
                        <a:rPr lang="en-GB" sz="1400" b="0" dirty="0" smtClean="0">
                          <a:ln>
                            <a:solidFill>
                              <a:srgbClr val="FFFFFF">
                                <a:alpha val="0"/>
                              </a:srgbClr>
                            </a:solidFill>
                          </a:ln>
                          <a:solidFill>
                            <a:schemeClr val="tx1"/>
                          </a:solidFill>
                          <a:latin typeface="+mn-lt"/>
                        </a:rPr>
                        <a:t>Partitioning</a:t>
                      </a:r>
                      <a:r>
                        <a:rPr lang="en-GB" sz="1400" b="0" baseline="0" dirty="0" smtClean="0">
                          <a:ln>
                            <a:solidFill>
                              <a:srgbClr val="FFFFFF">
                                <a:alpha val="0"/>
                              </a:srgbClr>
                            </a:solidFill>
                          </a:ln>
                          <a:solidFill>
                            <a:schemeClr val="tx1"/>
                          </a:solidFill>
                          <a:latin typeface="+mn-lt"/>
                        </a:rPr>
                        <a:t> Approach</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Client</a:t>
                      </a:r>
                      <a:r>
                        <a:rPr lang="en-GB" sz="1600" b="0" kern="1200" baseline="0" dirty="0" smtClean="0">
                          <a:ln>
                            <a:solidFill>
                              <a:srgbClr val="FFFFFF">
                                <a:alpha val="0"/>
                              </a:srgbClr>
                            </a:solidFill>
                          </a:ln>
                          <a:solidFill>
                            <a:schemeClr val="tx1"/>
                          </a:solidFill>
                          <a:latin typeface="+mn-lt"/>
                          <a:ea typeface="+mn-ea"/>
                          <a:cs typeface="+mn-cs"/>
                        </a:rPr>
                        <a:t> Driven – some APIs have a choice of hashing algorithms</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622063">
                <a:tc>
                  <a:txBody>
                    <a:bodyPr/>
                    <a:lstStyle/>
                    <a:p>
                      <a:r>
                        <a:rPr lang="en-GB" sz="1400" b="0" dirty="0" smtClean="0">
                          <a:ln>
                            <a:solidFill>
                              <a:srgbClr val="FFFFFF">
                                <a:alpha val="0"/>
                              </a:srgbClr>
                            </a:solidFill>
                          </a:ln>
                          <a:solidFill>
                            <a:schemeClr val="tx1"/>
                          </a:solidFill>
                          <a:latin typeface="+mn-lt"/>
                        </a:rPr>
                        <a:t>Client APIs</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Many</a:t>
                      </a:r>
                      <a:r>
                        <a:rPr lang="en-GB" sz="1600" b="0" kern="1200" baseline="0" dirty="0" smtClean="0">
                          <a:ln>
                            <a:solidFill>
                              <a:srgbClr val="FFFFFF">
                                <a:alpha val="0"/>
                              </a:srgbClr>
                            </a:solidFill>
                          </a:ln>
                          <a:solidFill>
                            <a:schemeClr val="tx1"/>
                          </a:solidFill>
                          <a:latin typeface="+mn-lt"/>
                          <a:ea typeface="+mn-ea"/>
                          <a:cs typeface="+mn-cs"/>
                        </a:rPr>
                        <a:t> 3</a:t>
                      </a:r>
                      <a:r>
                        <a:rPr lang="en-GB" sz="1600" b="0" kern="1200" baseline="30000" dirty="0" smtClean="0">
                          <a:ln>
                            <a:solidFill>
                              <a:srgbClr val="FFFFFF">
                                <a:alpha val="0"/>
                              </a:srgbClr>
                            </a:solidFill>
                          </a:ln>
                          <a:solidFill>
                            <a:schemeClr val="tx1"/>
                          </a:solidFill>
                          <a:latin typeface="+mn-lt"/>
                          <a:ea typeface="+mn-ea"/>
                          <a:cs typeface="+mn-cs"/>
                        </a:rPr>
                        <a:t>rd</a:t>
                      </a:r>
                      <a:r>
                        <a:rPr lang="en-GB" sz="1600" b="0" kern="1200" baseline="0" dirty="0" smtClean="0">
                          <a:ln>
                            <a:solidFill>
                              <a:srgbClr val="FFFFFF">
                                <a:alpha val="0"/>
                              </a:srgbClr>
                            </a:solidFill>
                          </a:ln>
                          <a:solidFill>
                            <a:schemeClr val="tx1"/>
                          </a:solidFill>
                          <a:latin typeface="+mn-lt"/>
                          <a:ea typeface="+mn-ea"/>
                          <a:cs typeface="+mn-cs"/>
                        </a:rPr>
                        <a:t> party APIs</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622063">
                <a:tc>
                  <a:txBody>
                    <a:bodyPr/>
                    <a:lstStyle/>
                    <a:p>
                      <a:r>
                        <a:rPr lang="en-GB" sz="1400" b="0" dirty="0" smtClean="0">
                          <a:ln>
                            <a:solidFill>
                              <a:srgbClr val="FFFFFF">
                                <a:alpha val="0"/>
                              </a:srgbClr>
                            </a:solidFill>
                          </a:ln>
                          <a:solidFill>
                            <a:schemeClr val="tx1"/>
                          </a:solidFill>
                          <a:latin typeface="+mn-lt"/>
                        </a:rPr>
                        <a:t>Client</a:t>
                      </a:r>
                      <a:r>
                        <a:rPr lang="en-GB" sz="1400" b="0" baseline="0" dirty="0" smtClean="0">
                          <a:ln>
                            <a:solidFill>
                              <a:srgbClr val="FFFFFF">
                                <a:alpha val="0"/>
                              </a:srgbClr>
                            </a:solidFill>
                          </a:ln>
                          <a:solidFill>
                            <a:schemeClr val="tx1"/>
                          </a:solidFill>
                          <a:latin typeface="+mn-lt"/>
                        </a:rPr>
                        <a:t> Side Cache</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No </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844551">
                <a:tc>
                  <a:txBody>
                    <a:bodyPr/>
                    <a:lstStyle/>
                    <a:p>
                      <a:r>
                        <a:rPr lang="en-US" sz="1400" b="0" dirty="0" smtClean="0">
                          <a:ln>
                            <a:solidFill>
                              <a:srgbClr val="FFFFFF">
                                <a:alpha val="0"/>
                              </a:srgbClr>
                            </a:solidFill>
                          </a:ln>
                          <a:solidFill>
                            <a:schemeClr val="tx1"/>
                          </a:solidFill>
                          <a:latin typeface="+mn-lt"/>
                        </a:rPr>
                        <a:t>Manageability </a:t>
                      </a: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Managed</a:t>
                      </a:r>
                      <a:r>
                        <a:rPr lang="en-GB" sz="1600" b="0" kern="1200" baseline="0" dirty="0" smtClean="0">
                          <a:ln>
                            <a:solidFill>
                              <a:srgbClr val="FFFFFF">
                                <a:alpha val="0"/>
                              </a:srgbClr>
                            </a:solidFill>
                          </a:ln>
                          <a:solidFill>
                            <a:schemeClr val="tx1"/>
                          </a:solidFill>
                          <a:latin typeface="+mn-lt"/>
                          <a:ea typeface="+mn-ea"/>
                          <a:cs typeface="+mn-cs"/>
                        </a:rPr>
                        <a:t> as custom role</a:t>
                      </a:r>
                    </a:p>
                    <a:p>
                      <a:pPr marL="228600" indent="-228600" algn="l" defTabSz="914363" rtl="0" eaLnBrk="1" latinLnBrk="0" hangingPunct="1">
                        <a:buFont typeface="Arial" pitchFamily="34" charset="0"/>
                        <a:buChar char="•"/>
                      </a:pPr>
                      <a:r>
                        <a:rPr lang="en-GB" sz="1600" b="0" kern="1200" baseline="0" dirty="0" smtClean="0">
                          <a:ln>
                            <a:solidFill>
                              <a:srgbClr val="FFFFFF">
                                <a:alpha val="0"/>
                              </a:srgbClr>
                            </a:solidFill>
                          </a:ln>
                          <a:solidFill>
                            <a:schemeClr val="tx1"/>
                          </a:solidFill>
                          <a:latin typeface="+mn-lt"/>
                          <a:ea typeface="+mn-ea"/>
                          <a:cs typeface="+mn-cs"/>
                        </a:rPr>
                        <a:t>Requires custom code to expose server stats </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712858">
                <a:tc>
                  <a:txBody>
                    <a:bodyPr/>
                    <a:lstStyle/>
                    <a:p>
                      <a:r>
                        <a:rPr lang="en-US" sz="1400" b="0" dirty="0" smtClean="0">
                          <a:ln>
                            <a:solidFill>
                              <a:srgbClr val="FFFFFF">
                                <a:alpha val="0"/>
                              </a:srgbClr>
                            </a:solidFill>
                          </a:ln>
                          <a:solidFill>
                            <a:schemeClr val="tx1"/>
                          </a:solidFill>
                          <a:latin typeface="+mn-lt"/>
                        </a:rPr>
                        <a:t>High </a:t>
                      </a:r>
                      <a:r>
                        <a:rPr lang="en-US" sz="1400" b="0" dirty="0" err="1" smtClean="0">
                          <a:ln>
                            <a:solidFill>
                              <a:srgbClr val="FFFFFF">
                                <a:alpha val="0"/>
                              </a:srgbClr>
                            </a:solidFill>
                          </a:ln>
                          <a:solidFill>
                            <a:schemeClr val="tx1"/>
                          </a:solidFill>
                          <a:latin typeface="+mn-lt"/>
                        </a:rPr>
                        <a:t>Availabilty</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No</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bl>
          </a:graphicData>
        </a:graphic>
      </p:graphicFrame>
      <p:sp>
        <p:nvSpPr>
          <p:cNvPr id="4" name="TextBox 3"/>
          <p:cNvSpPr txBox="1"/>
          <p:nvPr/>
        </p:nvSpPr>
        <p:spPr>
          <a:xfrm>
            <a:off x="601613" y="1625054"/>
            <a:ext cx="6120680" cy="3046988"/>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Provisioned by running </a:t>
            </a:r>
            <a:r>
              <a:rPr lang="en-GB" sz="2400" dirty="0" err="1" smtClean="0">
                <a:gradFill>
                  <a:gsLst>
                    <a:gs pos="0">
                      <a:srgbClr val="FFFFFF"/>
                    </a:gs>
                    <a:gs pos="100000">
                      <a:srgbClr val="FFFFFF"/>
                    </a:gs>
                  </a:gsLst>
                  <a:lin ang="5400000" scaled="0"/>
                </a:gradFill>
              </a:rPr>
              <a:t>memcached</a:t>
            </a:r>
            <a:r>
              <a:rPr lang="en-GB" sz="2400" dirty="0" smtClean="0">
                <a:gradFill>
                  <a:gsLst>
                    <a:gs pos="0">
                      <a:srgbClr val="FFFFFF"/>
                    </a:gs>
                    <a:gs pos="100000">
                      <a:srgbClr val="FFFFFF"/>
                    </a:gs>
                  </a:gsLst>
                  <a:lin ang="5400000" scaled="0"/>
                </a:gradFill>
              </a:rPr>
              <a:t> within a worker role in your service</a:t>
            </a:r>
          </a:p>
          <a:p>
            <a:endParaRPr lang="en-GB" sz="2400" dirty="0">
              <a:gradFill>
                <a:gsLst>
                  <a:gs pos="0">
                    <a:srgbClr val="FFFFFF"/>
                  </a:gs>
                  <a:gs pos="100000">
                    <a:srgbClr val="FFFFFF"/>
                  </a:gs>
                </a:gsLst>
                <a:lin ang="5400000" scaled="0"/>
              </a:gradFill>
            </a:endParaRPr>
          </a:p>
          <a:p>
            <a:r>
              <a:rPr lang="en-GB" sz="2400" dirty="0" smtClean="0">
                <a:gradFill>
                  <a:gsLst>
                    <a:gs pos="0">
                      <a:srgbClr val="FFFFFF"/>
                    </a:gs>
                    <a:gs pos="100000">
                      <a:srgbClr val="FFFFFF"/>
                    </a:gs>
                  </a:gsLst>
                  <a:lin ang="5400000" scaled="0"/>
                </a:gradFill>
              </a:rPr>
              <a:t>Requires custom set-up and management code</a:t>
            </a:r>
          </a:p>
          <a:p>
            <a:endParaRPr lang="en-GB" sz="2400" dirty="0">
              <a:gradFill>
                <a:gsLst>
                  <a:gs pos="0">
                    <a:srgbClr val="FFFFFF"/>
                  </a:gs>
                  <a:gs pos="100000">
                    <a:srgbClr val="FFFFFF"/>
                  </a:gs>
                </a:gsLst>
                <a:lin ang="5400000" scaled="0"/>
              </a:gradFill>
            </a:endParaRPr>
          </a:p>
          <a:p>
            <a:r>
              <a:rPr lang="en-GB" sz="2400" dirty="0" smtClean="0">
                <a:gradFill>
                  <a:gsLst>
                    <a:gs pos="0">
                      <a:srgbClr val="FFFFFF"/>
                    </a:gs>
                    <a:gs pos="100000">
                      <a:srgbClr val="FFFFFF"/>
                    </a:gs>
                  </a:gsLst>
                  <a:lin ang="5400000" scaled="0"/>
                </a:gradFill>
              </a:rPr>
              <a:t>Good performance and scale*</a:t>
            </a:r>
          </a:p>
          <a:p>
            <a:endParaRPr lang="en-GB" sz="2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4470044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615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501" y="0"/>
                        <a:ext cx="161910" cy="16191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Windows Azure Cache</a:t>
            </a:r>
            <a:endParaRPr lang="en-US" dirty="0"/>
          </a:p>
        </p:txBody>
      </p:sp>
      <p:sp>
        <p:nvSpPr>
          <p:cNvPr id="4" name="TextBox 3"/>
          <p:cNvSpPr txBox="1"/>
          <p:nvPr/>
        </p:nvSpPr>
        <p:spPr>
          <a:xfrm>
            <a:off x="601613" y="1625054"/>
            <a:ext cx="6120680" cy="3416320"/>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General Availability as part of the Windows Azure 1.8 SDK</a:t>
            </a:r>
          </a:p>
          <a:p>
            <a:endParaRPr lang="en-GB" sz="2400" dirty="0">
              <a:gradFill>
                <a:gsLst>
                  <a:gs pos="0">
                    <a:srgbClr val="FFFFFF"/>
                  </a:gs>
                  <a:gs pos="100000">
                    <a:srgbClr val="FFFFFF"/>
                  </a:gs>
                </a:gsLst>
                <a:lin ang="5400000" scaled="0"/>
              </a:gradFill>
            </a:endParaRPr>
          </a:p>
          <a:p>
            <a:r>
              <a:rPr lang="en-GB" sz="2400" dirty="0" smtClean="0">
                <a:gradFill>
                  <a:gsLst>
                    <a:gs pos="0">
                      <a:srgbClr val="FFFFFF"/>
                    </a:gs>
                    <a:gs pos="100000">
                      <a:srgbClr val="FFFFFF"/>
                    </a:gs>
                  </a:gsLst>
                  <a:lin ang="5400000" scaled="0"/>
                </a:gradFill>
              </a:rPr>
              <a:t>Cache is deployed into your service as a worker role</a:t>
            </a:r>
          </a:p>
          <a:p>
            <a:endParaRPr lang="en-GB" sz="2400" dirty="0" smtClean="0">
              <a:gradFill>
                <a:gsLst>
                  <a:gs pos="0">
                    <a:srgbClr val="FFFFFF"/>
                  </a:gs>
                  <a:gs pos="100000">
                    <a:srgbClr val="FFFFFF"/>
                  </a:gs>
                </a:gsLst>
                <a:lin ang="5400000" scaled="0"/>
              </a:gradFill>
            </a:endParaRPr>
          </a:p>
          <a:p>
            <a:r>
              <a:rPr lang="en-GB" sz="2400" dirty="0" smtClean="0">
                <a:gradFill>
                  <a:gsLst>
                    <a:gs pos="0">
                      <a:srgbClr val="FFFFFF"/>
                    </a:gs>
                    <a:gs pos="100000">
                      <a:srgbClr val="FFFFFF"/>
                    </a:gs>
                  </a:gsLst>
                  <a:lin ang="5400000" scaled="0"/>
                </a:gradFill>
              </a:rPr>
              <a:t>Good Performance and Scale</a:t>
            </a:r>
          </a:p>
          <a:p>
            <a:endParaRPr lang="en-GB" sz="2400" dirty="0">
              <a:gradFill>
                <a:gsLst>
                  <a:gs pos="0">
                    <a:srgbClr val="FFFFFF"/>
                  </a:gs>
                  <a:gs pos="100000">
                    <a:srgbClr val="FFFFFF"/>
                  </a:gs>
                </a:gsLst>
                <a:lin ang="5400000" scaled="0"/>
              </a:gradFill>
            </a:endParaRPr>
          </a:p>
          <a:p>
            <a:endParaRPr lang="en-GB" sz="2400" dirty="0">
              <a:gradFill>
                <a:gsLst>
                  <a:gs pos="0">
                    <a:srgbClr val="FFFFFF"/>
                  </a:gs>
                  <a:gs pos="100000">
                    <a:srgbClr val="FFFFFF"/>
                  </a:gs>
                </a:gsLst>
                <a:lin ang="5400000" scaled="0"/>
              </a:gradFill>
            </a:endParaRPr>
          </a:p>
        </p:txBody>
      </p:sp>
      <p:graphicFrame>
        <p:nvGraphicFramePr>
          <p:cNvPr id="8" name="Table 7"/>
          <p:cNvGraphicFramePr>
            <a:graphicFrameLocks noGrp="1"/>
          </p:cNvGraphicFramePr>
          <p:nvPr>
            <p:custDataLst>
              <p:tags r:id="rId4"/>
            </p:custDataLst>
            <p:extLst/>
          </p:nvPr>
        </p:nvGraphicFramePr>
        <p:xfrm>
          <a:off x="7154341" y="688950"/>
          <a:ext cx="5143889" cy="5885575"/>
        </p:xfrm>
        <a:graphic>
          <a:graphicData uri="http://schemas.openxmlformats.org/drawingml/2006/table">
            <a:tbl>
              <a:tblPr firstRow="1" bandRow="1">
                <a:tableStyleId>{5C22544A-7EE6-4342-B048-85BDC9FD1C3A}</a:tableStyleId>
              </a:tblPr>
              <a:tblGrid>
                <a:gridCol w="1352275"/>
                <a:gridCol w="3791614"/>
              </a:tblGrid>
              <a:tr h="1146946">
                <a:tc>
                  <a:txBody>
                    <a:bodyPr/>
                    <a:lstStyle/>
                    <a:p>
                      <a:r>
                        <a:rPr lang="en-GB" sz="1400" b="0" dirty="0" smtClean="0">
                          <a:ln>
                            <a:solidFill>
                              <a:srgbClr val="FFFFFF">
                                <a:alpha val="0"/>
                              </a:srgbClr>
                            </a:solidFill>
                          </a:ln>
                          <a:solidFill>
                            <a:schemeClr val="tx1"/>
                          </a:solidFill>
                          <a:latin typeface="+mn-lt"/>
                        </a:rPr>
                        <a:t>Deployment</a:t>
                      </a:r>
                      <a:r>
                        <a:rPr lang="en-GB" sz="1400" b="0" baseline="0" dirty="0" smtClean="0">
                          <a:ln>
                            <a:solidFill>
                              <a:srgbClr val="FFFFFF">
                                <a:alpha val="0"/>
                              </a:srgbClr>
                            </a:solidFill>
                          </a:ln>
                          <a:solidFill>
                            <a:schemeClr val="tx1"/>
                          </a:solidFill>
                          <a:latin typeface="+mn-lt"/>
                        </a:rPr>
                        <a:t> </a:t>
                      </a:r>
                    </a:p>
                    <a:p>
                      <a:r>
                        <a:rPr lang="en-GB" sz="1400" b="0" baseline="0" dirty="0" smtClean="0">
                          <a:ln>
                            <a:solidFill>
                              <a:srgbClr val="FFFFFF">
                                <a:alpha val="0"/>
                              </a:srgbClr>
                            </a:solidFill>
                          </a:ln>
                          <a:solidFill>
                            <a:schemeClr val="tx1"/>
                          </a:solidFill>
                          <a:latin typeface="+mn-lt"/>
                        </a:rPr>
                        <a:t>Model</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US" sz="1600" b="0" kern="1200" dirty="0" smtClean="0">
                          <a:ln>
                            <a:solidFill>
                              <a:srgbClr val="FFFFFF">
                                <a:alpha val="0"/>
                              </a:srgbClr>
                            </a:solidFill>
                          </a:ln>
                          <a:solidFill>
                            <a:schemeClr val="tx1"/>
                          </a:solidFill>
                          <a:latin typeface="+mn-lt"/>
                          <a:ea typeface="+mn-ea"/>
                          <a:cs typeface="+mn-cs"/>
                        </a:rPr>
                        <a:t>Provisioned</a:t>
                      </a:r>
                      <a:r>
                        <a:rPr lang="en-US" sz="1600" b="0" kern="1200" baseline="0" dirty="0" smtClean="0">
                          <a:ln>
                            <a:solidFill>
                              <a:srgbClr val="FFFFFF">
                                <a:alpha val="0"/>
                              </a:srgbClr>
                            </a:solidFill>
                          </a:ln>
                          <a:solidFill>
                            <a:schemeClr val="tx1"/>
                          </a:solidFill>
                          <a:latin typeface="+mn-lt"/>
                          <a:ea typeface="+mn-ea"/>
                          <a:cs typeface="+mn-cs"/>
                        </a:rPr>
                        <a:t> as part of your service via SDK\Tools</a:t>
                      </a:r>
                    </a:p>
                    <a:p>
                      <a:pPr marL="228600" indent="-228600" algn="l" defTabSz="914363" rtl="0" eaLnBrk="1" latinLnBrk="0" hangingPunct="1">
                        <a:buFont typeface="Arial" pitchFamily="34" charset="0"/>
                        <a:buChar char="•"/>
                      </a:pPr>
                      <a:r>
                        <a:rPr lang="en-GB" sz="1600" b="0" kern="1200" baseline="0" dirty="0" smtClean="0">
                          <a:ln>
                            <a:solidFill>
                              <a:srgbClr val="FFFFFF">
                                <a:alpha val="0"/>
                              </a:srgbClr>
                            </a:solidFill>
                          </a:ln>
                          <a:solidFill>
                            <a:schemeClr val="tx1"/>
                          </a:solidFill>
                          <a:latin typeface="+mn-lt"/>
                          <a:ea typeface="+mn-ea"/>
                          <a:cs typeface="+mn-cs"/>
                        </a:rPr>
                        <a:t>Distinct role or part of existing role</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1146946">
                <a:tc>
                  <a:txBody>
                    <a:bodyPr/>
                    <a:lstStyle/>
                    <a:p>
                      <a:r>
                        <a:rPr lang="en-US" sz="1400" b="0" dirty="0" smtClean="0">
                          <a:ln>
                            <a:solidFill>
                              <a:srgbClr val="FFFFFF">
                                <a:alpha val="0"/>
                              </a:srgbClr>
                            </a:solidFill>
                          </a:ln>
                          <a:solidFill>
                            <a:schemeClr val="tx1"/>
                          </a:solidFill>
                          <a:latin typeface="+mn-lt"/>
                        </a:rPr>
                        <a:t>Scale Approach</a:t>
                      </a: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Add\Remove</a:t>
                      </a:r>
                      <a:r>
                        <a:rPr lang="en-GB" sz="1600" b="0" kern="1200" baseline="0" dirty="0" smtClean="0">
                          <a:ln>
                            <a:solidFill>
                              <a:srgbClr val="FFFFFF">
                                <a:alpha val="0"/>
                              </a:srgbClr>
                            </a:solidFill>
                          </a:ln>
                          <a:solidFill>
                            <a:schemeClr val="tx1"/>
                          </a:solidFill>
                          <a:latin typeface="+mn-lt"/>
                          <a:ea typeface="+mn-ea"/>
                          <a:cs typeface="+mn-cs"/>
                        </a:rPr>
                        <a:t> Instances</a:t>
                      </a:r>
                    </a:p>
                    <a:p>
                      <a:pPr marL="228600" indent="-228600" algn="l" defTabSz="914363" rtl="0" eaLnBrk="1" latinLnBrk="0" hangingPunct="1">
                        <a:buFont typeface="Arial" pitchFamily="34" charset="0"/>
                        <a:buChar char="•"/>
                      </a:pPr>
                      <a:r>
                        <a:rPr lang="en-GB" sz="1600" b="0" kern="1200" baseline="0" dirty="0" smtClean="0">
                          <a:ln>
                            <a:solidFill>
                              <a:srgbClr val="FFFFFF">
                                <a:alpha val="0"/>
                              </a:srgbClr>
                            </a:solidFill>
                          </a:ln>
                          <a:solidFill>
                            <a:schemeClr val="tx1"/>
                          </a:solidFill>
                          <a:latin typeface="+mn-lt"/>
                          <a:ea typeface="+mn-ea"/>
                          <a:cs typeface="+mn-cs"/>
                        </a:rPr>
                        <a:t>Multiple Roles </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697962">
                <a:tc>
                  <a:txBody>
                    <a:bodyPr/>
                    <a:lstStyle/>
                    <a:p>
                      <a:r>
                        <a:rPr lang="en-GB" sz="1400" b="0" dirty="0" smtClean="0">
                          <a:ln>
                            <a:solidFill>
                              <a:srgbClr val="FFFFFF">
                                <a:alpha val="0"/>
                              </a:srgbClr>
                            </a:solidFill>
                          </a:ln>
                          <a:solidFill>
                            <a:schemeClr val="tx1"/>
                          </a:solidFill>
                          <a:latin typeface="+mn-lt"/>
                        </a:rPr>
                        <a:t>Partitioning</a:t>
                      </a:r>
                      <a:r>
                        <a:rPr lang="en-GB" sz="1400" b="0" baseline="0" dirty="0" smtClean="0">
                          <a:ln>
                            <a:solidFill>
                              <a:srgbClr val="FFFFFF">
                                <a:alpha val="0"/>
                              </a:srgbClr>
                            </a:solidFill>
                          </a:ln>
                          <a:solidFill>
                            <a:schemeClr val="tx1"/>
                          </a:solidFill>
                          <a:latin typeface="+mn-lt"/>
                        </a:rPr>
                        <a:t> Approach</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Server driven</a:t>
                      </a: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697962">
                <a:tc>
                  <a:txBody>
                    <a:bodyPr/>
                    <a:lstStyle/>
                    <a:p>
                      <a:r>
                        <a:rPr lang="en-GB" sz="1400" b="0" dirty="0" smtClean="0">
                          <a:ln>
                            <a:solidFill>
                              <a:srgbClr val="FFFFFF">
                                <a:alpha val="0"/>
                              </a:srgbClr>
                            </a:solidFill>
                          </a:ln>
                          <a:solidFill>
                            <a:schemeClr val="tx1"/>
                          </a:solidFill>
                          <a:latin typeface="+mn-lt"/>
                        </a:rPr>
                        <a:t>Client APIs</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Microsoft provided</a:t>
                      </a:r>
                      <a:r>
                        <a:rPr lang="en-GB" sz="1600" b="0" kern="1200" baseline="0" dirty="0" smtClean="0">
                          <a:ln>
                            <a:solidFill>
                              <a:srgbClr val="FFFFFF">
                                <a:alpha val="0"/>
                              </a:srgbClr>
                            </a:solidFill>
                          </a:ln>
                          <a:solidFill>
                            <a:schemeClr val="tx1"/>
                          </a:solidFill>
                          <a:latin typeface="+mn-lt"/>
                          <a:ea typeface="+mn-ea"/>
                          <a:cs typeface="+mn-cs"/>
                        </a:rPr>
                        <a:t> </a:t>
                      </a:r>
                      <a:r>
                        <a:rPr lang="en-GB" sz="1600" b="0" kern="1200" dirty="0" err="1" smtClean="0">
                          <a:ln>
                            <a:solidFill>
                              <a:srgbClr val="FFFFFF">
                                <a:alpha val="0"/>
                              </a:srgbClr>
                            </a:solidFill>
                          </a:ln>
                          <a:solidFill>
                            <a:schemeClr val="tx1"/>
                          </a:solidFill>
                          <a:latin typeface="+mn-lt"/>
                          <a:ea typeface="+mn-ea"/>
                          <a:cs typeface="+mn-cs"/>
                        </a:rPr>
                        <a:t>.Net</a:t>
                      </a:r>
                      <a:r>
                        <a:rPr lang="en-GB" sz="1600" b="0" kern="1200" dirty="0" smtClean="0">
                          <a:ln>
                            <a:solidFill>
                              <a:srgbClr val="FFFFFF">
                                <a:alpha val="0"/>
                              </a:srgbClr>
                            </a:solidFill>
                          </a:ln>
                          <a:solidFill>
                            <a:schemeClr val="tx1"/>
                          </a:solidFill>
                          <a:latin typeface="+mn-lt"/>
                          <a:ea typeface="+mn-ea"/>
                          <a:cs typeface="+mn-cs"/>
                        </a:rPr>
                        <a:t> API</a:t>
                      </a:r>
                    </a:p>
                    <a:p>
                      <a:pPr marL="228600" indent="-228600" algn="l" defTabSz="914363" rtl="0" eaLnBrk="1" latinLnBrk="0" hangingPunct="1">
                        <a:buFont typeface="Arial" pitchFamily="34" charset="0"/>
                        <a:buChar char="•"/>
                      </a:pPr>
                      <a:r>
                        <a:rPr lang="en-GB" sz="1600" b="0" kern="1200" dirty="0" err="1" smtClean="0">
                          <a:ln>
                            <a:solidFill>
                              <a:srgbClr val="FFFFFF">
                                <a:alpha val="0"/>
                              </a:srgbClr>
                            </a:solidFill>
                          </a:ln>
                          <a:solidFill>
                            <a:schemeClr val="tx1"/>
                          </a:solidFill>
                          <a:latin typeface="+mn-lt"/>
                          <a:ea typeface="+mn-ea"/>
                          <a:cs typeface="+mn-cs"/>
                        </a:rPr>
                        <a:t>Memcached</a:t>
                      </a:r>
                      <a:r>
                        <a:rPr lang="en-GB" sz="1600" b="0" kern="1200" baseline="0" dirty="0" smtClean="0">
                          <a:ln>
                            <a:solidFill>
                              <a:srgbClr val="FFFFFF">
                                <a:alpha val="0"/>
                              </a:srgbClr>
                            </a:solidFill>
                          </a:ln>
                          <a:solidFill>
                            <a:schemeClr val="tx1"/>
                          </a:solidFill>
                          <a:latin typeface="+mn-lt"/>
                          <a:ea typeface="+mn-ea"/>
                          <a:cs typeface="+mn-cs"/>
                        </a:rPr>
                        <a:t> interoperability</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697962">
                <a:tc>
                  <a:txBody>
                    <a:bodyPr/>
                    <a:lstStyle/>
                    <a:p>
                      <a:r>
                        <a:rPr lang="en-GB" sz="1400" b="0" dirty="0" smtClean="0">
                          <a:ln>
                            <a:solidFill>
                              <a:srgbClr val="FFFFFF">
                                <a:alpha val="0"/>
                              </a:srgbClr>
                            </a:solidFill>
                          </a:ln>
                          <a:solidFill>
                            <a:schemeClr val="tx1"/>
                          </a:solidFill>
                          <a:latin typeface="+mn-lt"/>
                        </a:rPr>
                        <a:t>Client Side Cache</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Yes</a:t>
                      </a:r>
                      <a:r>
                        <a:rPr lang="en-GB" sz="1600" b="0" kern="1200" baseline="0" dirty="0" smtClean="0">
                          <a:ln>
                            <a:solidFill>
                              <a:srgbClr val="FFFFFF">
                                <a:alpha val="0"/>
                              </a:srgbClr>
                            </a:solidFill>
                          </a:ln>
                          <a:solidFill>
                            <a:schemeClr val="tx1"/>
                          </a:solidFill>
                          <a:latin typeface="+mn-lt"/>
                          <a:ea typeface="+mn-ea"/>
                          <a:cs typeface="+mn-cs"/>
                        </a:rPr>
                        <a:t> – can work with </a:t>
                      </a:r>
                      <a:r>
                        <a:rPr lang="en-GB" sz="1600" b="0" kern="1200" baseline="0" dirty="0" err="1" smtClean="0">
                          <a:ln>
                            <a:solidFill>
                              <a:srgbClr val="FFFFFF">
                                <a:alpha val="0"/>
                              </a:srgbClr>
                            </a:solidFill>
                          </a:ln>
                          <a:solidFill>
                            <a:schemeClr val="tx1"/>
                          </a:solidFill>
                          <a:latin typeface="+mn-lt"/>
                          <a:ea typeface="+mn-ea"/>
                          <a:cs typeface="+mn-cs"/>
                        </a:rPr>
                        <a:t>memcached</a:t>
                      </a:r>
                      <a:r>
                        <a:rPr lang="en-GB" sz="1600" b="0" kern="1200" baseline="0" dirty="0" smtClean="0">
                          <a:ln>
                            <a:solidFill>
                              <a:srgbClr val="FFFFFF">
                                <a:alpha val="0"/>
                              </a:srgbClr>
                            </a:solidFill>
                          </a:ln>
                          <a:solidFill>
                            <a:schemeClr val="tx1"/>
                          </a:solidFill>
                          <a:latin typeface="+mn-lt"/>
                          <a:ea typeface="+mn-ea"/>
                          <a:cs typeface="+mn-cs"/>
                        </a:rPr>
                        <a:t> clients</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697962">
                <a:tc>
                  <a:txBody>
                    <a:bodyPr/>
                    <a:lstStyle/>
                    <a:p>
                      <a:r>
                        <a:rPr lang="en-US" sz="1400" b="0" dirty="0" smtClean="0">
                          <a:ln>
                            <a:solidFill>
                              <a:srgbClr val="FFFFFF">
                                <a:alpha val="0"/>
                              </a:srgbClr>
                            </a:solidFill>
                          </a:ln>
                          <a:solidFill>
                            <a:schemeClr val="tx1"/>
                          </a:solidFill>
                          <a:latin typeface="+mn-lt"/>
                        </a:rPr>
                        <a:t>Manageability </a:t>
                      </a: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Managed as custom role</a:t>
                      </a:r>
                    </a:p>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Performance </a:t>
                      </a:r>
                      <a:r>
                        <a:rPr lang="en-GB" sz="1600" b="0" kern="1200" baseline="0" dirty="0" smtClean="0">
                          <a:ln>
                            <a:solidFill>
                              <a:srgbClr val="FFFFFF">
                                <a:alpha val="0"/>
                              </a:srgbClr>
                            </a:solidFill>
                          </a:ln>
                          <a:solidFill>
                            <a:schemeClr val="tx1"/>
                          </a:solidFill>
                          <a:latin typeface="+mn-lt"/>
                          <a:ea typeface="+mn-ea"/>
                          <a:cs typeface="+mn-cs"/>
                        </a:rPr>
                        <a:t>counters available</a:t>
                      </a:r>
                      <a:endParaRPr lang="en-GB"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r h="799835">
                <a:tc>
                  <a:txBody>
                    <a:bodyPr/>
                    <a:lstStyle/>
                    <a:p>
                      <a:r>
                        <a:rPr lang="en-US" sz="1400" b="0" dirty="0" smtClean="0">
                          <a:ln>
                            <a:solidFill>
                              <a:srgbClr val="FFFFFF">
                                <a:alpha val="0"/>
                              </a:srgbClr>
                            </a:solidFill>
                          </a:ln>
                          <a:solidFill>
                            <a:schemeClr val="tx1"/>
                          </a:solidFill>
                          <a:latin typeface="+mn-lt"/>
                        </a:rPr>
                        <a:t>High</a:t>
                      </a:r>
                      <a:r>
                        <a:rPr lang="en-US" sz="1400" b="0" baseline="0" dirty="0" smtClean="0">
                          <a:ln>
                            <a:solidFill>
                              <a:srgbClr val="FFFFFF">
                                <a:alpha val="0"/>
                              </a:srgbClr>
                            </a:solidFill>
                          </a:ln>
                          <a:solidFill>
                            <a:schemeClr val="tx1"/>
                          </a:solidFill>
                          <a:latin typeface="+mn-lt"/>
                        </a:rPr>
                        <a:t> Availability</a:t>
                      </a:r>
                      <a:endParaRPr lang="en-US" sz="1400" b="0" dirty="0" smtClean="0">
                        <a:ln>
                          <a:solidFill>
                            <a:srgbClr val="FFFFFF">
                              <a:alpha val="0"/>
                            </a:srgbClr>
                          </a:solidFill>
                        </a:ln>
                        <a:solidFill>
                          <a:schemeClr val="tx1"/>
                        </a:solidFill>
                        <a:latin typeface="+mn-lt"/>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flip="none" rotWithShape="1">
                      <a:gsLst>
                        <a:gs pos="50400">
                          <a:schemeClr val="bg2">
                            <a:lumMod val="75000"/>
                          </a:schemeClr>
                        </a:gs>
                        <a:gs pos="0">
                          <a:schemeClr val="bg2"/>
                        </a:gs>
                        <a:gs pos="100000">
                          <a:schemeClr val="bg2">
                            <a:lumMod val="50000"/>
                          </a:schemeClr>
                        </a:gs>
                      </a:gsLst>
                      <a:lin ang="0" scaled="1"/>
                      <a:tileRect/>
                    </a:gradFill>
                  </a:tcPr>
                </a:tc>
                <a:tc>
                  <a:txBody>
                    <a:bodyPr/>
                    <a:lstStyle/>
                    <a:p>
                      <a:pPr marL="228600" indent="-228600" algn="l" defTabSz="914363" rtl="0" eaLnBrk="1" latinLnBrk="0" hangingPunct="1">
                        <a:buFont typeface="Arial" pitchFamily="34" charset="0"/>
                        <a:buChar char="•"/>
                      </a:pPr>
                      <a:r>
                        <a:rPr lang="en-GB" sz="1600" b="0" kern="1200" dirty="0" smtClean="0">
                          <a:ln>
                            <a:solidFill>
                              <a:srgbClr val="FFFFFF">
                                <a:alpha val="0"/>
                              </a:srgbClr>
                            </a:solidFill>
                          </a:ln>
                          <a:solidFill>
                            <a:schemeClr val="tx1"/>
                          </a:solidFill>
                          <a:latin typeface="+mn-lt"/>
                          <a:ea typeface="+mn-ea"/>
                          <a:cs typeface="+mn-cs"/>
                        </a:rPr>
                        <a:t>Windows</a:t>
                      </a:r>
                      <a:r>
                        <a:rPr lang="en-GB" sz="1600" b="0" kern="1200" baseline="0" dirty="0" smtClean="0">
                          <a:ln>
                            <a:solidFill>
                              <a:srgbClr val="FFFFFF">
                                <a:alpha val="0"/>
                              </a:srgbClr>
                            </a:solidFill>
                          </a:ln>
                          <a:solidFill>
                            <a:schemeClr val="tx1"/>
                          </a:solidFill>
                          <a:latin typeface="+mn-lt"/>
                          <a:ea typeface="+mn-ea"/>
                          <a:cs typeface="+mn-cs"/>
                        </a:rPr>
                        <a:t> Azure aware</a:t>
                      </a:r>
                    </a:p>
                    <a:p>
                      <a:pPr marL="228600" indent="-228600" algn="l" defTabSz="914363" rtl="0" eaLnBrk="1" latinLnBrk="0" hangingPunct="1">
                        <a:buFont typeface="Arial" pitchFamily="34" charset="0"/>
                        <a:buChar char="•"/>
                      </a:pPr>
                      <a:r>
                        <a:rPr lang="en-GB" sz="1600" b="0" kern="1200" baseline="0" dirty="0" smtClean="0">
                          <a:ln>
                            <a:solidFill>
                              <a:srgbClr val="FFFFFF">
                                <a:alpha val="0"/>
                              </a:srgbClr>
                            </a:solidFill>
                          </a:ln>
                          <a:solidFill>
                            <a:schemeClr val="tx1"/>
                          </a:solidFill>
                          <a:latin typeface="+mn-lt"/>
                          <a:ea typeface="+mn-ea"/>
                          <a:cs typeface="+mn-cs"/>
                        </a:rPr>
                        <a:t>High Availability options available</a:t>
                      </a:r>
                      <a:endParaRPr lang="en-US" sz="1600" b="0" kern="1200" dirty="0" smtClean="0">
                        <a:ln>
                          <a:solidFill>
                            <a:srgbClr val="FFFFFF">
                              <a:alpha val="0"/>
                            </a:srgbClr>
                          </a:solidFill>
                        </a:ln>
                        <a:solidFill>
                          <a:schemeClr val="tx1"/>
                        </a:solidFill>
                        <a:latin typeface="+mn-lt"/>
                        <a:ea typeface="+mn-ea"/>
                        <a:cs typeface="+mn-cs"/>
                      </a:endParaRPr>
                    </a:p>
                  </a:txBody>
                  <a:tcPr marL="93260" marR="93260" marT="74608" marB="74608" anchor="ctr">
                    <a:lnL w="12700" cap="flat" cmpd="sng" algn="ctr">
                      <a:solidFill>
                        <a:srgbClr val="FFFFFF">
                          <a:alpha val="50196"/>
                        </a:srgbClr>
                      </a:solidFill>
                      <a:prstDash val="solid"/>
                      <a:round/>
                      <a:headEnd type="none" w="med" len="med"/>
                      <a:tailEnd type="none" w="med" len="med"/>
                    </a:lnL>
                    <a:lnR w="12700" cap="flat" cmpd="sng" algn="ctr">
                      <a:solidFill>
                        <a:srgbClr val="FFFFFF">
                          <a:alpha val="50196"/>
                        </a:srgbClr>
                      </a:solidFill>
                      <a:prstDash val="solid"/>
                      <a:round/>
                      <a:headEnd type="none" w="med" len="med"/>
                      <a:tailEnd type="none" w="med" len="med"/>
                    </a:lnR>
                    <a:lnT w="12700" cap="flat" cmpd="sng" algn="ctr">
                      <a:solidFill>
                        <a:srgbClr val="FFFFFF">
                          <a:alpha val="50196"/>
                        </a:srgbClr>
                      </a:solidFill>
                      <a:prstDash val="solid"/>
                      <a:round/>
                      <a:headEnd type="none" w="med" len="med"/>
                      <a:tailEnd type="none" w="med" len="med"/>
                    </a:lnT>
                    <a:lnB w="12700" cap="flat" cmpd="sng" algn="ctr">
                      <a:solidFill>
                        <a:srgbClr val="FFFFFF">
                          <a:alpha val="50196"/>
                        </a:srgbClr>
                      </a:solidFill>
                      <a:prstDash val="solid"/>
                      <a:round/>
                      <a:headEnd type="none" w="med" len="med"/>
                      <a:tailEnd type="none" w="med" len="med"/>
                    </a:lnB>
                    <a:gradFill>
                      <a:gsLst>
                        <a:gs pos="50400">
                          <a:schemeClr val="bg2">
                            <a:lumMod val="75000"/>
                          </a:schemeClr>
                        </a:gs>
                        <a:gs pos="0">
                          <a:schemeClr val="bg2"/>
                        </a:gs>
                        <a:gs pos="100000">
                          <a:schemeClr val="bg2">
                            <a:lumMod val="50000"/>
                          </a:schemeClr>
                        </a:gs>
                      </a:gsLst>
                      <a:lin ang="0" scaled="1"/>
                    </a:gradFill>
                  </a:tcPr>
                </a:tc>
              </a:tr>
            </a:tbl>
          </a:graphicData>
        </a:graphic>
      </p:graphicFrame>
    </p:spTree>
    <p:extLst>
      <p:ext uri="{BB962C8B-B14F-4D97-AF65-F5344CB8AC3E}">
        <p14:creationId xmlns:p14="http://schemas.microsoft.com/office/powerpoint/2010/main" val="154476911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High Availability for Windows Azure Cache  </a:t>
            </a:r>
            <a:endParaRPr lang="en-US" dirty="0"/>
          </a:p>
        </p:txBody>
      </p:sp>
      <p:sp>
        <p:nvSpPr>
          <p:cNvPr id="3" name="Text Placeholder 2"/>
          <p:cNvSpPr>
            <a:spLocks noGrp="1"/>
          </p:cNvSpPr>
          <p:nvPr>
            <p:ph type="body" sz="quarter" idx="10"/>
          </p:nvPr>
        </p:nvSpPr>
        <p:spPr/>
        <p:txBody>
          <a:bodyPr/>
          <a:lstStyle/>
          <a:p>
            <a:r>
              <a:rPr lang="en-GB" sz="3200" dirty="0" smtClean="0"/>
              <a:t>What happens when rolling out new application version,  Guest OS or a Host OS upgrade?</a:t>
            </a:r>
          </a:p>
          <a:p>
            <a:r>
              <a:rPr lang="en-GB" sz="2400" dirty="0" smtClean="0"/>
              <a:t>Data </a:t>
            </a:r>
            <a:r>
              <a:rPr lang="en-GB" sz="2400" dirty="0" smtClean="0">
                <a:solidFill>
                  <a:schemeClr val="accent6"/>
                </a:solidFill>
              </a:rPr>
              <a:t>moved</a:t>
            </a:r>
            <a:r>
              <a:rPr lang="en-GB" sz="2400" dirty="0" smtClean="0"/>
              <a:t> to available nodes</a:t>
            </a:r>
            <a:r>
              <a:rPr lang="en-GB" sz="2400" dirty="0"/>
              <a:t> </a:t>
            </a:r>
            <a:r>
              <a:rPr lang="en-GB" sz="2400" dirty="0" smtClean="0"/>
              <a:t>by </a:t>
            </a:r>
            <a:r>
              <a:rPr lang="en-GB" sz="2400" dirty="0" smtClean="0">
                <a:solidFill>
                  <a:schemeClr val="accent6"/>
                </a:solidFill>
              </a:rPr>
              <a:t>upgrade domain</a:t>
            </a:r>
          </a:p>
          <a:p>
            <a:endParaRPr lang="en-GB" sz="2800" dirty="0" smtClean="0">
              <a:solidFill>
                <a:schemeClr val="accent6"/>
              </a:solidFill>
            </a:endParaRPr>
          </a:p>
          <a:p>
            <a:r>
              <a:rPr lang="en-GB" sz="3200" dirty="0" smtClean="0"/>
              <a:t>How does the cache behave if we add or remove instances?</a:t>
            </a:r>
          </a:p>
          <a:p>
            <a:r>
              <a:rPr lang="en-GB" sz="2400" dirty="0" smtClean="0"/>
              <a:t>Adding – ring is </a:t>
            </a:r>
            <a:r>
              <a:rPr lang="en-GB" sz="2400" dirty="0" smtClean="0">
                <a:solidFill>
                  <a:schemeClr val="accent6"/>
                </a:solidFill>
              </a:rPr>
              <a:t>rebalanced</a:t>
            </a:r>
            <a:r>
              <a:rPr lang="en-GB" sz="2400" dirty="0" smtClean="0"/>
              <a:t> data may be moved</a:t>
            </a:r>
          </a:p>
          <a:p>
            <a:r>
              <a:rPr lang="en-GB" sz="2400" dirty="0" smtClean="0"/>
              <a:t>Deleting – data is </a:t>
            </a:r>
            <a:r>
              <a:rPr lang="en-GB" sz="2400" dirty="0" smtClean="0">
                <a:solidFill>
                  <a:schemeClr val="accent6"/>
                </a:solidFill>
              </a:rPr>
              <a:t>NOT</a:t>
            </a:r>
            <a:r>
              <a:rPr lang="en-GB" sz="2400" dirty="0" smtClean="0"/>
              <a:t> moved – be careful</a:t>
            </a:r>
          </a:p>
          <a:p>
            <a:endParaRPr lang="en-GB" sz="2400" dirty="0" smtClean="0"/>
          </a:p>
          <a:p>
            <a:r>
              <a:rPr lang="en-GB" sz="3200" dirty="0" smtClean="0"/>
              <a:t>What about node failure</a:t>
            </a:r>
          </a:p>
          <a:p>
            <a:r>
              <a:rPr lang="en-GB" sz="2400" dirty="0" smtClean="0"/>
              <a:t>Depends on configuration</a:t>
            </a:r>
            <a:endParaRPr lang="en-US" sz="2400" dirty="0"/>
          </a:p>
        </p:txBody>
      </p:sp>
    </p:spTree>
    <p:extLst>
      <p:ext uri="{BB962C8B-B14F-4D97-AF65-F5344CB8AC3E}">
        <p14:creationId xmlns:p14="http://schemas.microsoft.com/office/powerpoint/2010/main" val="105021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Dealing with Node Failure</a:t>
            </a:r>
            <a:endParaRPr lang="en-US" dirty="0"/>
          </a:p>
        </p:txBody>
      </p:sp>
      <p:sp>
        <p:nvSpPr>
          <p:cNvPr id="3" name="Text Placeholder 2"/>
          <p:cNvSpPr>
            <a:spLocks noGrp="1"/>
          </p:cNvSpPr>
          <p:nvPr>
            <p:ph type="body" sz="quarter" idx="10"/>
          </p:nvPr>
        </p:nvSpPr>
        <p:spPr/>
        <p:txBody>
          <a:bodyPr/>
          <a:lstStyle/>
          <a:p>
            <a:r>
              <a:rPr lang="en-GB" dirty="0" smtClean="0"/>
              <a:t>Cache can be protected from node failure by keeping a secondary copy</a:t>
            </a:r>
          </a:p>
          <a:p>
            <a:r>
              <a:rPr lang="en-GB" dirty="0" smtClean="0"/>
              <a:t>Strong consistency model – overhead on writing</a:t>
            </a:r>
          </a:p>
          <a:p>
            <a:endParaRPr lang="en-GB" dirty="0"/>
          </a:p>
          <a:p>
            <a:endParaRPr lang="en-GB" dirty="0" smtClean="0"/>
          </a:p>
          <a:p>
            <a:endParaRPr lang="en-GB" dirty="0"/>
          </a:p>
        </p:txBody>
      </p:sp>
      <p:pic>
        <p:nvPicPr>
          <p:cNvPr id="6" name="Picture 5"/>
          <p:cNvPicPr>
            <a:picLocks noChangeAspect="1"/>
          </p:cNvPicPr>
          <p:nvPr/>
        </p:nvPicPr>
        <p:blipFill>
          <a:blip r:embed="rId2"/>
          <a:stretch>
            <a:fillRect/>
          </a:stretch>
        </p:blipFill>
        <p:spPr>
          <a:xfrm>
            <a:off x="529605" y="3353246"/>
            <a:ext cx="10735738" cy="2880320"/>
          </a:xfrm>
          <a:prstGeom prst="rect">
            <a:avLst/>
          </a:prstGeom>
        </p:spPr>
      </p:pic>
    </p:spTree>
    <p:extLst>
      <p:ext uri="{BB962C8B-B14F-4D97-AF65-F5344CB8AC3E}">
        <p14:creationId xmlns:p14="http://schemas.microsoft.com/office/powerpoint/2010/main" val="952202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Cache Data Population and Refresh</a:t>
            </a:r>
            <a:endParaRPr lang="en-US" dirty="0"/>
          </a:p>
        </p:txBody>
      </p:sp>
      <p:sp>
        <p:nvSpPr>
          <p:cNvPr id="3" name="Text Placeholder 2"/>
          <p:cNvSpPr>
            <a:spLocks noGrp="1"/>
          </p:cNvSpPr>
          <p:nvPr>
            <p:ph type="body" sz="quarter" idx="10"/>
          </p:nvPr>
        </p:nvSpPr>
        <p:spPr/>
        <p:txBody>
          <a:bodyPr/>
          <a:lstStyle/>
          <a:p>
            <a:r>
              <a:rPr lang="en-GB" dirty="0"/>
              <a:t>On Demand</a:t>
            </a:r>
          </a:p>
          <a:p>
            <a:r>
              <a:rPr lang="en-GB" sz="2800" dirty="0" smtClean="0"/>
              <a:t>Cache Aside – client pulls data from source and caches on cache miss</a:t>
            </a:r>
            <a:endParaRPr lang="en-GB" sz="2800" dirty="0"/>
          </a:p>
          <a:p>
            <a:r>
              <a:rPr lang="en-GB" dirty="0"/>
              <a:t>Data Push</a:t>
            </a:r>
            <a:r>
              <a:rPr lang="en-US" dirty="0"/>
              <a:t> </a:t>
            </a:r>
          </a:p>
          <a:p>
            <a:r>
              <a:rPr lang="en-GB" sz="2800" dirty="0" smtClean="0"/>
              <a:t>Background </a:t>
            </a:r>
            <a:r>
              <a:rPr lang="en-GB" sz="2800" dirty="0"/>
              <a:t>tasks (</a:t>
            </a:r>
            <a:r>
              <a:rPr lang="en-GB" sz="2800" dirty="0" smtClean="0"/>
              <a:t>e.g. </a:t>
            </a:r>
            <a:r>
              <a:rPr lang="en-GB" sz="2800" dirty="0"/>
              <a:t>worker roles ) populate cache </a:t>
            </a:r>
            <a:r>
              <a:rPr lang="en-GB" sz="2800" dirty="0" smtClean="0"/>
              <a:t>with </a:t>
            </a:r>
            <a:r>
              <a:rPr lang="en-GB" sz="2800" dirty="0"/>
              <a:t>data on a schedule</a:t>
            </a:r>
            <a:endParaRPr lang="en-GB" dirty="0"/>
          </a:p>
          <a:p>
            <a:r>
              <a:rPr lang="en-GB" dirty="0" smtClean="0"/>
              <a:t>Data </a:t>
            </a:r>
            <a:r>
              <a:rPr lang="en-GB" dirty="0"/>
              <a:t>Pull</a:t>
            </a:r>
          </a:p>
          <a:p>
            <a:r>
              <a:rPr lang="en-GB" sz="2800" dirty="0" err="1" smtClean="0"/>
              <a:t>Async</a:t>
            </a:r>
            <a:r>
              <a:rPr lang="en-GB" sz="2800" dirty="0" smtClean="0"/>
              <a:t> refresh </a:t>
            </a:r>
            <a:r>
              <a:rPr lang="en-GB" sz="2800" dirty="0"/>
              <a:t>triggered by client on detection of stale data </a:t>
            </a:r>
            <a:r>
              <a:rPr lang="en-GB" sz="2800" dirty="0" smtClean="0"/>
              <a:t>– requires careful design</a:t>
            </a:r>
            <a:endParaRPr lang="en-GB" sz="2800" dirty="0"/>
          </a:p>
        </p:txBody>
      </p:sp>
    </p:spTree>
    <p:extLst>
      <p:ext uri="{BB962C8B-B14F-4D97-AF65-F5344CB8AC3E}">
        <p14:creationId xmlns:p14="http://schemas.microsoft.com/office/powerpoint/2010/main" val="417600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and Resources</a:t>
            </a:r>
            <a:endParaRPr lang="en-US" dirty="0"/>
          </a:p>
        </p:txBody>
      </p:sp>
      <p:sp>
        <p:nvSpPr>
          <p:cNvPr id="3" name="Text Placeholder 2"/>
          <p:cNvSpPr>
            <a:spLocks noGrp="1"/>
          </p:cNvSpPr>
          <p:nvPr>
            <p:ph type="body" sz="quarter" idx="10"/>
          </p:nvPr>
        </p:nvSpPr>
        <p:spPr/>
        <p:txBody>
          <a:bodyPr/>
          <a:lstStyle/>
          <a:p>
            <a:r>
              <a:rPr lang="en-US" dirty="0" smtClean="0"/>
              <a:t>Building big: </a:t>
            </a:r>
          </a:p>
          <a:p>
            <a:pPr marL="571500" indent="-571500">
              <a:buFont typeface="Arial" panose="020B0604020202020204" pitchFamily="34" charset="0"/>
              <a:buChar char="•"/>
            </a:pPr>
            <a:r>
              <a:rPr lang="en-GB" dirty="0" smtClean="0"/>
              <a:t>The scale challenge</a:t>
            </a:r>
            <a:endParaRPr lang="en-US" dirty="0" smtClean="0"/>
          </a:p>
          <a:p>
            <a:pPr marL="571500" indent="-571500">
              <a:buFont typeface="Arial" panose="020B0604020202020204" pitchFamily="34" charset="0"/>
              <a:buChar char="•"/>
            </a:pPr>
            <a:r>
              <a:rPr lang="en-US" dirty="0" smtClean="0"/>
              <a:t>Partition your application</a:t>
            </a:r>
          </a:p>
          <a:p>
            <a:pPr marL="571500" indent="-571500">
              <a:buFont typeface="Arial" panose="020B0604020202020204" pitchFamily="34" charset="0"/>
              <a:buChar char="•"/>
            </a:pPr>
            <a:r>
              <a:rPr lang="en-US" dirty="0" smtClean="0"/>
              <a:t>Optimize state management (cache)</a:t>
            </a:r>
          </a:p>
          <a:p>
            <a:endParaRPr lang="en-US" dirty="0" smtClean="0"/>
          </a:p>
          <a:p>
            <a:endParaRPr lang="en-US" dirty="0" smtClean="0"/>
          </a:p>
          <a:p>
            <a:r>
              <a:rPr lang="en-US" dirty="0" smtClean="0"/>
              <a:t>Resources:</a:t>
            </a:r>
          </a:p>
          <a:p>
            <a:r>
              <a:rPr lang="en-US" sz="2400" dirty="0">
                <a:hlinkClick r:id="rId2"/>
              </a:rPr>
              <a:t>Best </a:t>
            </a:r>
            <a:r>
              <a:rPr lang="en-US" sz="2400" dirty="0" smtClean="0">
                <a:hlinkClick r:id="rId2"/>
              </a:rPr>
              <a:t>Practices </a:t>
            </a:r>
            <a:r>
              <a:rPr lang="en-US" sz="2400" dirty="0">
                <a:hlinkClick r:id="rId2"/>
              </a:rPr>
              <a:t>for the Design of Large-Scale Services on Windows Azure Cloud </a:t>
            </a:r>
            <a:r>
              <a:rPr lang="en-US" sz="2400" dirty="0" smtClean="0">
                <a:hlinkClick r:id="rId2"/>
              </a:rPr>
              <a:t>Services</a:t>
            </a:r>
            <a:endParaRPr lang="en-US" sz="2400" dirty="0" smtClean="0"/>
          </a:p>
          <a:p>
            <a:r>
              <a:rPr lang="en-US" sz="2400" dirty="0" smtClean="0"/>
              <a:t>TODO: failsafe doc link</a:t>
            </a:r>
            <a:endParaRPr lang="en-US" sz="2400" dirty="0"/>
          </a:p>
        </p:txBody>
      </p:sp>
    </p:spTree>
    <p:extLst>
      <p:ext uri="{BB962C8B-B14F-4D97-AF65-F5344CB8AC3E}">
        <p14:creationId xmlns:p14="http://schemas.microsoft.com/office/powerpoint/2010/main" val="3163385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do we mean by large scale?</a:t>
            </a:r>
            <a:br>
              <a:rPr lang="en-US" dirty="0" smtClean="0"/>
            </a:br>
            <a:endParaRPr lang="en-US" dirty="0"/>
          </a:p>
        </p:txBody>
      </p:sp>
      <p:sp>
        <p:nvSpPr>
          <p:cNvPr id="2" name="Text Placeholder 1"/>
          <p:cNvSpPr>
            <a:spLocks noGrp="1"/>
          </p:cNvSpPr>
          <p:nvPr>
            <p:ph type="body" sz="quarter" idx="10"/>
          </p:nvPr>
        </p:nvSpPr>
        <p:spPr/>
        <p:txBody>
          <a:bodyPr/>
          <a:lstStyle/>
          <a:p>
            <a:r>
              <a:rPr lang="en-GB" sz="4800" dirty="0" smtClean="0"/>
              <a:t>Millions of users</a:t>
            </a:r>
          </a:p>
          <a:p>
            <a:r>
              <a:rPr lang="en-GB" sz="4800" dirty="0" smtClean="0"/>
              <a:t>Hundreds of thousands of operations per second</a:t>
            </a:r>
          </a:p>
          <a:p>
            <a:r>
              <a:rPr lang="en-GB" sz="4800" dirty="0" smtClean="0"/>
              <a:t>Thousands of cores</a:t>
            </a:r>
          </a:p>
          <a:p>
            <a:r>
              <a:rPr lang="en-GB" sz="4800" dirty="0" smtClean="0"/>
              <a:t>Hundreds of databases</a:t>
            </a:r>
            <a:endParaRPr lang="en-GB" sz="4800" dirty="0"/>
          </a:p>
        </p:txBody>
      </p:sp>
    </p:spTree>
    <p:extLst>
      <p:ext uri="{BB962C8B-B14F-4D97-AF65-F5344CB8AC3E}">
        <p14:creationId xmlns:p14="http://schemas.microsoft.com/office/powerpoint/2010/main" val="24555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endParaRPr lang="en-GB" dirty="0"/>
          </a:p>
          <a:p>
            <a:r>
              <a:rPr lang="en-GB" dirty="0" smtClean="0"/>
              <a:t>Building Big – the availability challenge</a:t>
            </a:r>
            <a:endParaRPr lang="en-GB" dirty="0"/>
          </a:p>
          <a:p>
            <a:r>
              <a:rPr lang="en-GB" dirty="0" smtClean="0"/>
              <a:t>Everything will Fail –design for failure</a:t>
            </a:r>
          </a:p>
          <a:p>
            <a:r>
              <a:rPr lang="en-GB" dirty="0" smtClean="0"/>
              <a:t>Get Insight – instrument everything</a:t>
            </a:r>
          </a:p>
        </p:txBody>
      </p:sp>
      <p:pic>
        <p:nvPicPr>
          <p:cNvPr id="10" name="Picture Placeholder 4"/>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t="16616" b="16616"/>
          <a:stretch>
            <a:fillRect/>
          </a:stretch>
        </p:blipFill>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20758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Designing and Deploying Internet Scale Services</a:t>
            </a:r>
            <a:endParaRPr lang="en-US" sz="4400" dirty="0"/>
          </a:p>
        </p:txBody>
      </p:sp>
      <p:sp>
        <p:nvSpPr>
          <p:cNvPr id="4" name="Rectangle 3"/>
          <p:cNvSpPr/>
          <p:nvPr/>
        </p:nvSpPr>
        <p:spPr>
          <a:xfrm>
            <a:off x="457597" y="1039698"/>
            <a:ext cx="10873208" cy="369332"/>
          </a:xfrm>
          <a:prstGeom prst="rect">
            <a:avLst/>
          </a:prstGeom>
        </p:spPr>
        <p:txBody>
          <a:bodyPr wrap="square">
            <a:spAutoFit/>
          </a:bodyPr>
          <a:lstStyle/>
          <a:p>
            <a:r>
              <a:rPr lang="en-US" dirty="0" smtClean="0">
                <a:solidFill>
                  <a:srgbClr val="FFFFFF"/>
                </a:solidFill>
              </a:rPr>
              <a:t>James Hamilton, </a:t>
            </a:r>
            <a:r>
              <a:rPr lang="en-US" dirty="0" smtClean="0">
                <a:solidFill>
                  <a:srgbClr val="FFFFFF"/>
                </a:solidFill>
                <a:hlinkClick r:id="rId3"/>
              </a:rPr>
              <a:t>https</a:t>
            </a:r>
            <a:r>
              <a:rPr lang="en-US" dirty="0">
                <a:solidFill>
                  <a:srgbClr val="FFFFFF"/>
                </a:solidFill>
                <a:hlinkClick r:id="rId3"/>
              </a:rPr>
              <a:t>://www.usenix.org/events/lisa07/tech/full_papers/hamilton/hamilton.pdf</a:t>
            </a:r>
            <a:endParaRPr lang="en-US" dirty="0">
              <a:solidFill>
                <a:srgbClr val="FFFFFF"/>
              </a:solidFill>
            </a:endParaRPr>
          </a:p>
        </p:txBody>
      </p:sp>
      <p:graphicFrame>
        <p:nvGraphicFramePr>
          <p:cNvPr id="8" name="Table 7"/>
          <p:cNvGraphicFramePr>
            <a:graphicFrameLocks noGrp="1"/>
          </p:cNvGraphicFramePr>
          <p:nvPr>
            <p:extLst/>
          </p:nvPr>
        </p:nvGraphicFramePr>
        <p:xfrm>
          <a:off x="529605" y="2251526"/>
          <a:ext cx="4752528" cy="914400"/>
        </p:xfrm>
        <a:graphic>
          <a:graphicData uri="http://schemas.openxmlformats.org/drawingml/2006/table">
            <a:tbl>
              <a:tblPr firstRow="1" bandRow="1">
                <a:tableStyleId>{2D5ABB26-0587-4C30-8999-92F81FD0307C}</a:tableStyleId>
              </a:tblPr>
              <a:tblGrid>
                <a:gridCol w="4752528"/>
              </a:tblGrid>
              <a:tr h="370840">
                <a:tc>
                  <a:txBody>
                    <a:bodyPr/>
                    <a:lstStyle/>
                    <a:p>
                      <a:r>
                        <a:rPr lang="en-US" sz="2400" b="0" dirty="0" smtClean="0">
                          <a:solidFill>
                            <a:schemeClr val="tx1"/>
                          </a:solidFill>
                        </a:rPr>
                        <a:t>Partition</a:t>
                      </a:r>
                      <a:r>
                        <a:rPr lang="en-US" sz="2400" b="0" baseline="0" dirty="0" smtClean="0">
                          <a:solidFill>
                            <a:schemeClr val="tx1"/>
                          </a:solidFill>
                        </a:rPr>
                        <a:t> the service</a:t>
                      </a:r>
                      <a:endParaRPr lang="en-US"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dirty="0" smtClean="0"/>
                        <a:t>Support</a:t>
                      </a:r>
                      <a:r>
                        <a:rPr lang="en-US" sz="2400" baseline="0" dirty="0" smtClean="0"/>
                        <a:t> geo-distribution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nvPr>
        </p:nvGraphicFramePr>
        <p:xfrm>
          <a:off x="5714181" y="2201118"/>
          <a:ext cx="5904656" cy="4023360"/>
        </p:xfrm>
        <a:graphic>
          <a:graphicData uri="http://schemas.openxmlformats.org/drawingml/2006/table">
            <a:tbl>
              <a:tblPr firstRow="1" bandRow="1">
                <a:tableStyleId>{2D5ABB26-0587-4C30-8999-92F81FD0307C}</a:tableStyleId>
              </a:tblPr>
              <a:tblGrid>
                <a:gridCol w="5904656"/>
              </a:tblGrid>
              <a:tr h="370840">
                <a:tc>
                  <a:txBody>
                    <a:bodyPr/>
                    <a:lstStyle/>
                    <a:p>
                      <a:r>
                        <a:rPr lang="en-US" sz="2400" dirty="0" smtClean="0"/>
                        <a:t>Design</a:t>
                      </a:r>
                      <a:r>
                        <a:rPr lang="en-US" sz="2400" baseline="0" dirty="0" smtClean="0"/>
                        <a:t> for Failure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Do</a:t>
                      </a:r>
                      <a:r>
                        <a:rPr lang="en-US" sz="2400" baseline="0" dirty="0" smtClean="0"/>
                        <a:t> not trust underlying components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Decouple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Avoid single points of failure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0" marR="0" lvl="0" indent="0" algn="l" defTabSz="914166"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FFFF"/>
                          </a:solidFill>
                          <a:effectLst/>
                          <a:uLnTx/>
                          <a:uFillTx/>
                          <a:latin typeface="+mn-lt"/>
                        </a:rPr>
                        <a:t>Instrument everything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marR="0" indent="-342900" algn="l" defTabSz="91416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Implement inter-service monitoring and alerting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Instrument for production testing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r>
              <a:tr h="370840">
                <a:tc>
                  <a:txBody>
                    <a:bodyPr/>
                    <a:lstStyle/>
                    <a:p>
                      <a:pPr marL="342900" indent="-342900">
                        <a:buFont typeface="Arial" panose="020B0604020202020204" pitchFamily="34" charset="0"/>
                        <a:buChar char="•"/>
                      </a:pPr>
                      <a:r>
                        <a:rPr lang="en-US" sz="2400" dirty="0" smtClean="0"/>
                        <a:t>Configurable logging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TextBox 2"/>
          <p:cNvSpPr txBox="1"/>
          <p:nvPr/>
        </p:nvSpPr>
        <p:spPr>
          <a:xfrm>
            <a:off x="457597" y="1769070"/>
            <a:ext cx="3320653" cy="461665"/>
          </a:xfrm>
          <a:prstGeom prst="rect">
            <a:avLst/>
          </a:prstGeom>
          <a:noFill/>
        </p:spPr>
        <p:txBody>
          <a:bodyPr wrap="none" rtlCol="0">
            <a:spAutoFit/>
          </a:bodyPr>
          <a:lstStyle/>
          <a:p>
            <a:r>
              <a:rPr lang="en-US" sz="2400" dirty="0" smtClean="0">
                <a:gradFill>
                  <a:gsLst>
                    <a:gs pos="0">
                      <a:srgbClr val="FFFFFF"/>
                    </a:gs>
                    <a:gs pos="100000">
                      <a:srgbClr val="FFFFFF"/>
                    </a:gs>
                  </a:gsLst>
                  <a:lin ang="5400000" scaled="0"/>
                </a:gradFill>
              </a:rPr>
              <a:t>Part 1: Design for Scale</a:t>
            </a:r>
          </a:p>
        </p:txBody>
      </p:sp>
      <p:sp>
        <p:nvSpPr>
          <p:cNvPr id="9" name="TextBox 8"/>
          <p:cNvSpPr txBox="1"/>
          <p:nvPr/>
        </p:nvSpPr>
        <p:spPr>
          <a:xfrm>
            <a:off x="5570165" y="1769070"/>
            <a:ext cx="4181850" cy="461665"/>
          </a:xfrm>
          <a:prstGeom prst="rect">
            <a:avLst/>
          </a:prstGeom>
          <a:noFill/>
        </p:spPr>
        <p:txBody>
          <a:bodyPr wrap="none" rtlCol="0">
            <a:spAutoFit/>
          </a:bodyPr>
          <a:lstStyle/>
          <a:p>
            <a:r>
              <a:rPr lang="en-US" sz="2400" dirty="0" smtClean="0">
                <a:gradFill>
                  <a:gsLst>
                    <a:gs pos="0">
                      <a:srgbClr val="FFFFFF"/>
                    </a:gs>
                    <a:gs pos="100000">
                      <a:srgbClr val="FFFFFF"/>
                    </a:gs>
                  </a:gsLst>
                  <a:lin ang="5400000" scaled="0"/>
                </a:gradFill>
              </a:rPr>
              <a:t>Part 2: Design for Availability</a:t>
            </a:r>
          </a:p>
        </p:txBody>
      </p:sp>
      <p:graphicFrame>
        <p:nvGraphicFramePr>
          <p:cNvPr id="10" name="Table 9"/>
          <p:cNvGraphicFramePr>
            <a:graphicFrameLocks noGrp="1"/>
          </p:cNvGraphicFramePr>
          <p:nvPr/>
        </p:nvGraphicFramePr>
        <p:xfrm>
          <a:off x="529605" y="3353246"/>
          <a:ext cx="4752528" cy="457200"/>
        </p:xfrm>
        <a:graphic>
          <a:graphicData uri="http://schemas.openxmlformats.org/drawingml/2006/table">
            <a:tbl>
              <a:tblPr firstRow="1" bandRow="1">
                <a:tableStyleId>{2D5ABB26-0587-4C30-8999-92F81FD0307C}</a:tableStyleId>
              </a:tblPr>
              <a:tblGrid>
                <a:gridCol w="4752528"/>
              </a:tblGrid>
              <a:tr h="370840">
                <a:tc>
                  <a:txBody>
                    <a:bodyPr/>
                    <a:lstStyle/>
                    <a:p>
                      <a:r>
                        <a:rPr lang="en-US" sz="2400" dirty="0" smtClean="0"/>
                        <a:t>Optimize for density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707586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9’s?</a:t>
            </a:r>
            <a:endParaRPr lang="en-US" dirty="0"/>
          </a:p>
        </p:txBody>
      </p:sp>
      <p:sp>
        <p:nvSpPr>
          <p:cNvPr id="3" name="Text Placeholder 2"/>
          <p:cNvSpPr>
            <a:spLocks noGrp="1"/>
          </p:cNvSpPr>
          <p:nvPr>
            <p:ph type="body" sz="quarter" idx="10"/>
          </p:nvPr>
        </p:nvSpPr>
        <p:spPr/>
        <p:txBody>
          <a:bodyPr/>
          <a:lstStyle/>
          <a:p>
            <a:endParaRPr lang="en-US" dirty="0"/>
          </a:p>
        </p:txBody>
      </p:sp>
      <p:pic>
        <p:nvPicPr>
          <p:cNvPr id="4" name="table"/>
          <p:cNvPicPr>
            <a:picLocks noChangeAspect="1"/>
          </p:cNvPicPr>
          <p:nvPr/>
        </p:nvPicPr>
        <p:blipFill>
          <a:blip r:embed="rId2"/>
          <a:stretch>
            <a:fillRect/>
          </a:stretch>
        </p:blipFill>
        <p:spPr>
          <a:xfrm>
            <a:off x="633412" y="1284349"/>
            <a:ext cx="11168064" cy="2468880"/>
          </a:xfrm>
          <a:prstGeom prst="rect">
            <a:avLst/>
          </a:prstGeom>
        </p:spPr>
      </p:pic>
      <p:sp>
        <p:nvSpPr>
          <p:cNvPr id="5" name="Text Placeholder 4"/>
          <p:cNvSpPr txBox="1">
            <a:spLocks/>
          </p:cNvSpPr>
          <p:nvPr/>
        </p:nvSpPr>
        <p:spPr>
          <a:xfrm>
            <a:off x="635000" y="3986627"/>
            <a:ext cx="11168062" cy="2277547"/>
          </a:xfrm>
          <a:prstGeom prst="rect">
            <a:avLst/>
          </a:prstGeom>
          <a:noFill/>
        </p:spPr>
        <p:txBody>
          <a:bodyPr lIns="182880" tIns="91440" rIns="182880" bIns="91440" anchor="t">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600" spc="-70" dirty="0">
                <a:ln>
                  <a:solidFill>
                    <a:srgbClr val="FFFFFF">
                      <a:alpha val="0"/>
                    </a:srgbClr>
                  </a:solidFill>
                </a:ln>
                <a:solidFill>
                  <a:srgbClr val="FFFFFF"/>
                </a:solidFill>
                <a:latin typeface="Segoe UI Light"/>
              </a:rPr>
              <a:t>Study Windows Azure Platform SLAs:</a:t>
            </a:r>
          </a:p>
          <a:p>
            <a:pPr marL="0" lvl="1">
              <a:spcBef>
                <a:spcPts val="600"/>
              </a:spcBef>
            </a:pPr>
            <a:r>
              <a:rPr lang="en-US" sz="2000" spc="-70" dirty="0">
                <a:ln>
                  <a:solidFill>
                    <a:srgbClr val="FFFFFF">
                      <a:alpha val="0"/>
                    </a:srgbClr>
                  </a:solidFill>
                </a:ln>
                <a:solidFill>
                  <a:srgbClr val="FFFFFF"/>
                </a:solidFill>
              </a:rPr>
              <a:t>Compute External Connectivity: 99.95% (2 or more instances)</a:t>
            </a:r>
          </a:p>
          <a:p>
            <a:pPr marL="0" lvl="1">
              <a:spcBef>
                <a:spcPts val="600"/>
              </a:spcBef>
            </a:pPr>
            <a:r>
              <a:rPr lang="en-US" sz="2000" spc="-70" dirty="0">
                <a:ln>
                  <a:solidFill>
                    <a:srgbClr val="FFFFFF">
                      <a:alpha val="0"/>
                    </a:srgbClr>
                  </a:solidFill>
                </a:ln>
                <a:solidFill>
                  <a:srgbClr val="FFFFFF"/>
                </a:solidFill>
              </a:rPr>
              <a:t>Compute Instance Availability: 99.9% (2 or more instances)</a:t>
            </a:r>
          </a:p>
          <a:p>
            <a:pPr marL="0" lvl="1">
              <a:spcBef>
                <a:spcPts val="600"/>
              </a:spcBef>
            </a:pPr>
            <a:r>
              <a:rPr lang="en-US" sz="2000" spc="-70" dirty="0">
                <a:ln>
                  <a:solidFill>
                    <a:srgbClr val="FFFFFF">
                      <a:alpha val="0"/>
                    </a:srgbClr>
                  </a:solidFill>
                </a:ln>
                <a:solidFill>
                  <a:srgbClr val="FFFFFF"/>
                </a:solidFill>
              </a:rPr>
              <a:t>Storage Availability: 99.9%</a:t>
            </a:r>
          </a:p>
          <a:p>
            <a:pPr marL="0" lvl="1">
              <a:spcBef>
                <a:spcPts val="600"/>
              </a:spcBef>
            </a:pPr>
            <a:r>
              <a:rPr lang="en-US" sz="2000" spc="-70" dirty="0">
                <a:ln>
                  <a:solidFill>
                    <a:srgbClr val="FFFFFF">
                      <a:alpha val="0"/>
                    </a:srgbClr>
                  </a:solidFill>
                </a:ln>
                <a:solidFill>
                  <a:srgbClr val="FFFFFF"/>
                </a:solidFill>
              </a:rPr>
              <a:t>SQL Azure Availability: 99.9%</a:t>
            </a:r>
          </a:p>
        </p:txBody>
      </p:sp>
    </p:spTree>
    <p:extLst>
      <p:ext uri="{BB962C8B-B14F-4D97-AF65-F5344CB8AC3E}">
        <p14:creationId xmlns:p14="http://schemas.microsoft.com/office/powerpoint/2010/main" val="3470426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Hard Reality of the 9’s</a:t>
            </a:r>
            <a:endParaRPr lang="en-US" dirty="0"/>
          </a:p>
        </p:txBody>
      </p:sp>
      <p:sp>
        <p:nvSpPr>
          <p:cNvPr id="3" name="Text Placeholder 2"/>
          <p:cNvSpPr>
            <a:spLocks noGrp="1"/>
          </p:cNvSpPr>
          <p:nvPr>
            <p:ph type="body" sz="quarter" idx="10"/>
          </p:nvPr>
        </p:nvSpPr>
        <p:spPr/>
        <p:txBody>
          <a:bodyPr/>
          <a:lstStyle/>
          <a:p>
            <a:endParaRPr lang="en-US"/>
          </a:p>
        </p:txBody>
      </p:sp>
      <p:grpSp>
        <p:nvGrpSpPr>
          <p:cNvPr id="4" name="Group 3"/>
          <p:cNvGrpSpPr/>
          <p:nvPr/>
        </p:nvGrpSpPr>
        <p:grpSpPr>
          <a:xfrm>
            <a:off x="634206" y="1630137"/>
            <a:ext cx="2148840" cy="2491300"/>
            <a:chOff x="4212771" y="449183"/>
            <a:chExt cx="3600000" cy="2785352"/>
          </a:xfrm>
        </p:grpSpPr>
        <p:sp>
          <p:nvSpPr>
            <p:cNvPr id="27" name="Rectangle 26"/>
            <p:cNvSpPr/>
            <p:nvPr/>
          </p:nvSpPr>
          <p:spPr bwMode="auto">
            <a:xfrm>
              <a:off x="4212771" y="449183"/>
              <a:ext cx="3600000" cy="1169954"/>
            </a:xfrm>
            <a:prstGeom prst="rect">
              <a:avLst/>
            </a:prstGeom>
            <a:solidFill>
              <a:schemeClr val="accent6"/>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err="1" smtClean="0">
                  <a:ln>
                    <a:solidFill>
                      <a:srgbClr val="FFFFFF">
                        <a:alpha val="0"/>
                      </a:srgbClr>
                    </a:solidFill>
                  </a:ln>
                  <a:solidFill>
                    <a:srgbClr val="FFFFFF"/>
                  </a:solidFill>
                  <a:latin typeface="Segoe UI Light"/>
                </a:rPr>
                <a:t>Contoso</a:t>
              </a:r>
              <a:r>
                <a:rPr lang="en-GB" sz="2800" dirty="0" smtClean="0">
                  <a:ln>
                    <a:solidFill>
                      <a:srgbClr val="FFFFFF">
                        <a:alpha val="0"/>
                      </a:srgbClr>
                    </a:solidFill>
                  </a:ln>
                  <a:solidFill>
                    <a:srgbClr val="FFFFFF"/>
                  </a:solidFill>
                  <a:latin typeface="Segoe UI Light"/>
                </a:rPr>
                <a:t> </a:t>
              </a:r>
              <a:br>
                <a:rPr lang="en-GB" sz="2800" dirty="0" smtClean="0">
                  <a:ln>
                    <a:solidFill>
                      <a:srgbClr val="FFFFFF">
                        <a:alpha val="0"/>
                      </a:srgbClr>
                    </a:solidFill>
                  </a:ln>
                  <a:solidFill>
                    <a:srgbClr val="FFFFFF"/>
                  </a:solidFill>
                  <a:latin typeface="Segoe UI Light"/>
                </a:rPr>
              </a:br>
              <a:r>
                <a:rPr lang="en-GB" sz="2800" dirty="0" smtClean="0">
                  <a:ln>
                    <a:solidFill>
                      <a:srgbClr val="FFFFFF">
                        <a:alpha val="0"/>
                      </a:srgbClr>
                    </a:solidFill>
                  </a:ln>
                  <a:solidFill>
                    <a:srgbClr val="FFFFFF"/>
                  </a:solidFill>
                  <a:latin typeface="Segoe UI Light"/>
                </a:rPr>
                <a:t>API</a:t>
              </a:r>
              <a:endParaRPr lang="en-US" sz="2800" dirty="0">
                <a:ln>
                  <a:solidFill>
                    <a:srgbClr val="FFFFFF">
                      <a:alpha val="0"/>
                    </a:srgbClr>
                  </a:solidFill>
                </a:ln>
                <a:solidFill>
                  <a:srgbClr val="FFFFFF"/>
                </a:solidFill>
                <a:latin typeface="Segoe UI Light"/>
              </a:endParaRPr>
            </a:p>
          </p:txBody>
        </p:sp>
        <p:sp>
          <p:nvSpPr>
            <p:cNvPr id="28" name="Rectangle 27"/>
            <p:cNvSpPr/>
            <p:nvPr/>
          </p:nvSpPr>
          <p:spPr bwMode="auto">
            <a:xfrm>
              <a:off x="4212771" y="1664573"/>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smtClean="0">
                  <a:ln>
                    <a:solidFill>
                      <a:srgbClr val="FFFFFF">
                        <a:alpha val="0"/>
                      </a:srgbClr>
                    </a:solidFill>
                  </a:ln>
                  <a:solidFill>
                    <a:srgbClr val="FFFFFF"/>
                  </a:solidFill>
                </a:rPr>
                <a:t>SLA</a:t>
              </a:r>
              <a:endParaRPr lang="en-US" dirty="0">
                <a:ln>
                  <a:solidFill>
                    <a:srgbClr val="FFFFFF">
                      <a:alpha val="0"/>
                    </a:srgbClr>
                  </a:solidFill>
                </a:ln>
                <a:solidFill>
                  <a:srgbClr val="FFFFFF"/>
                </a:solidFill>
              </a:endParaRPr>
            </a:p>
          </p:txBody>
        </p:sp>
      </p:grpSp>
      <p:grpSp>
        <p:nvGrpSpPr>
          <p:cNvPr id="5" name="Group 4"/>
          <p:cNvGrpSpPr/>
          <p:nvPr/>
        </p:nvGrpSpPr>
        <p:grpSpPr>
          <a:xfrm>
            <a:off x="5143818" y="1630137"/>
            <a:ext cx="2148840" cy="2491299"/>
            <a:chOff x="4212771" y="449183"/>
            <a:chExt cx="3600000" cy="2785353"/>
          </a:xfrm>
        </p:grpSpPr>
        <p:sp>
          <p:nvSpPr>
            <p:cNvPr id="25" name="Rectangle 24"/>
            <p:cNvSpPr/>
            <p:nvPr/>
          </p:nvSpPr>
          <p:spPr bwMode="auto">
            <a:xfrm>
              <a:off x="4212771" y="449183"/>
              <a:ext cx="3600000" cy="1169954"/>
            </a:xfrm>
            <a:prstGeom prst="rect">
              <a:avLst/>
            </a:prstGeom>
            <a:solidFill>
              <a:schemeClr val="accent6"/>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err="1">
                  <a:ln>
                    <a:solidFill>
                      <a:srgbClr val="FFFFFF">
                        <a:alpha val="0"/>
                      </a:srgbClr>
                    </a:solidFill>
                  </a:ln>
                  <a:solidFill>
                    <a:srgbClr val="FFFFFF"/>
                  </a:solidFill>
                  <a:latin typeface="Segoe UI Light"/>
                </a:rPr>
                <a:t>Fabrikam</a:t>
              </a:r>
              <a:r>
                <a:rPr lang="en-GB" sz="2800" dirty="0">
                  <a:ln>
                    <a:solidFill>
                      <a:srgbClr val="FFFFFF">
                        <a:alpha val="0"/>
                      </a:srgbClr>
                    </a:solidFill>
                  </a:ln>
                  <a:solidFill>
                    <a:srgbClr val="FFFFFF"/>
                  </a:solidFill>
                  <a:latin typeface="Segoe UI Light"/>
                </a:rPr>
                <a:t> </a:t>
              </a:r>
              <a:r>
                <a:rPr lang="en-GB" sz="2800" dirty="0" smtClean="0">
                  <a:ln>
                    <a:solidFill>
                      <a:srgbClr val="FFFFFF">
                        <a:alpha val="0"/>
                      </a:srgbClr>
                    </a:solidFill>
                  </a:ln>
                  <a:solidFill>
                    <a:srgbClr val="FFFFFF"/>
                  </a:solidFill>
                  <a:latin typeface="Segoe UI Light"/>
                </a:rPr>
                <a:t/>
              </a:r>
              <a:br>
                <a:rPr lang="en-GB" sz="2800" dirty="0" smtClean="0">
                  <a:ln>
                    <a:solidFill>
                      <a:srgbClr val="FFFFFF">
                        <a:alpha val="0"/>
                      </a:srgbClr>
                    </a:solidFill>
                  </a:ln>
                  <a:solidFill>
                    <a:srgbClr val="FFFFFF"/>
                  </a:solidFill>
                  <a:latin typeface="Segoe UI Light"/>
                </a:rPr>
              </a:br>
              <a:r>
                <a:rPr lang="en-GB" sz="2800" dirty="0" smtClean="0">
                  <a:ln>
                    <a:solidFill>
                      <a:srgbClr val="FFFFFF">
                        <a:alpha val="0"/>
                      </a:srgbClr>
                    </a:solidFill>
                  </a:ln>
                  <a:solidFill>
                    <a:srgbClr val="FFFFFF"/>
                  </a:solidFill>
                  <a:latin typeface="Segoe UI Light"/>
                </a:rPr>
                <a:t>API</a:t>
              </a:r>
              <a:endParaRPr lang="en-US" sz="2800" dirty="0">
                <a:ln>
                  <a:solidFill>
                    <a:srgbClr val="FFFFFF">
                      <a:alpha val="0"/>
                    </a:srgbClr>
                  </a:solidFill>
                </a:ln>
                <a:solidFill>
                  <a:srgbClr val="FFFFFF"/>
                </a:solidFill>
                <a:latin typeface="Segoe UI Light"/>
              </a:endParaRPr>
            </a:p>
          </p:txBody>
        </p:sp>
        <p:sp>
          <p:nvSpPr>
            <p:cNvPr id="26" name="Rectangle 25"/>
            <p:cNvSpPr/>
            <p:nvPr/>
          </p:nvSpPr>
          <p:spPr bwMode="auto">
            <a:xfrm>
              <a:off x="4212771" y="1664574"/>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grpSp>
        <p:nvGrpSpPr>
          <p:cNvPr id="6" name="Group 5"/>
          <p:cNvGrpSpPr/>
          <p:nvPr/>
        </p:nvGrpSpPr>
        <p:grpSpPr>
          <a:xfrm>
            <a:off x="2889012" y="1630137"/>
            <a:ext cx="2148840" cy="2491297"/>
            <a:chOff x="4212771" y="449182"/>
            <a:chExt cx="3600000" cy="2785351"/>
          </a:xfrm>
        </p:grpSpPr>
        <p:sp>
          <p:nvSpPr>
            <p:cNvPr id="23" name="Rectangle 22"/>
            <p:cNvSpPr/>
            <p:nvPr/>
          </p:nvSpPr>
          <p:spPr bwMode="auto">
            <a:xfrm>
              <a:off x="4212771" y="449182"/>
              <a:ext cx="3600000" cy="1169954"/>
            </a:xfrm>
            <a:prstGeom prst="rect">
              <a:avLst/>
            </a:prstGeom>
            <a:solidFill>
              <a:schemeClr val="accent5"/>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a:ln>
                    <a:solidFill>
                      <a:srgbClr val="FFFFFF">
                        <a:alpha val="0"/>
                      </a:srgbClr>
                    </a:solidFill>
                  </a:ln>
                  <a:solidFill>
                    <a:srgbClr val="FFFFFF"/>
                  </a:solidFill>
                  <a:latin typeface="Segoe UI Light"/>
                </a:rPr>
                <a:t>Duwamish API</a:t>
              </a:r>
              <a:endParaRPr lang="en-US" sz="2800" dirty="0">
                <a:ln>
                  <a:solidFill>
                    <a:srgbClr val="FFFFFF">
                      <a:alpha val="0"/>
                    </a:srgbClr>
                  </a:solidFill>
                </a:ln>
                <a:solidFill>
                  <a:srgbClr val="FFFFFF"/>
                </a:solidFill>
                <a:latin typeface="Segoe UI Light"/>
              </a:endParaRPr>
            </a:p>
          </p:txBody>
        </p:sp>
        <p:sp>
          <p:nvSpPr>
            <p:cNvPr id="24" name="Rectangle 23"/>
            <p:cNvSpPr/>
            <p:nvPr/>
          </p:nvSpPr>
          <p:spPr bwMode="auto">
            <a:xfrm>
              <a:off x="4212771" y="1664571"/>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grpSp>
        <p:nvGrpSpPr>
          <p:cNvPr id="7" name="Group 6"/>
          <p:cNvGrpSpPr/>
          <p:nvPr/>
        </p:nvGrpSpPr>
        <p:grpSpPr>
          <a:xfrm>
            <a:off x="7398624" y="1630137"/>
            <a:ext cx="2148840" cy="2491299"/>
            <a:chOff x="4212771" y="449183"/>
            <a:chExt cx="3600000" cy="2785353"/>
          </a:xfrm>
        </p:grpSpPr>
        <p:sp>
          <p:nvSpPr>
            <p:cNvPr id="21" name="Rectangle 20"/>
            <p:cNvSpPr/>
            <p:nvPr/>
          </p:nvSpPr>
          <p:spPr bwMode="auto">
            <a:xfrm>
              <a:off x="4212771" y="449183"/>
              <a:ext cx="3600000" cy="1169954"/>
            </a:xfrm>
            <a:prstGeom prst="rect">
              <a:avLst/>
            </a:prstGeom>
            <a:solidFill>
              <a:schemeClr val="accent5"/>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err="1">
                  <a:ln>
                    <a:solidFill>
                      <a:srgbClr val="FFFFFF">
                        <a:alpha val="0"/>
                      </a:srgbClr>
                    </a:solidFill>
                  </a:ln>
                  <a:solidFill>
                    <a:srgbClr val="FFFFFF"/>
                  </a:solidFill>
                  <a:latin typeface="Segoe UI Light"/>
                </a:rPr>
                <a:t>TailSpin</a:t>
              </a:r>
              <a:r>
                <a:rPr lang="en-GB" sz="2800" dirty="0">
                  <a:ln>
                    <a:solidFill>
                      <a:srgbClr val="FFFFFF">
                        <a:alpha val="0"/>
                      </a:srgbClr>
                    </a:solidFill>
                  </a:ln>
                  <a:solidFill>
                    <a:srgbClr val="FFFFFF"/>
                  </a:solidFill>
                  <a:latin typeface="Segoe UI Light"/>
                </a:rPr>
                <a:t> </a:t>
              </a:r>
              <a:r>
                <a:rPr lang="en-GB" sz="2800" dirty="0" smtClean="0">
                  <a:ln>
                    <a:solidFill>
                      <a:srgbClr val="FFFFFF">
                        <a:alpha val="0"/>
                      </a:srgbClr>
                    </a:solidFill>
                  </a:ln>
                  <a:solidFill>
                    <a:srgbClr val="FFFFFF"/>
                  </a:solidFill>
                  <a:latin typeface="Segoe UI Light"/>
                </a:rPr>
                <a:t/>
              </a:r>
              <a:br>
                <a:rPr lang="en-GB" sz="2800" dirty="0" smtClean="0">
                  <a:ln>
                    <a:solidFill>
                      <a:srgbClr val="FFFFFF">
                        <a:alpha val="0"/>
                      </a:srgbClr>
                    </a:solidFill>
                  </a:ln>
                  <a:solidFill>
                    <a:srgbClr val="FFFFFF"/>
                  </a:solidFill>
                  <a:latin typeface="Segoe UI Light"/>
                </a:rPr>
              </a:br>
              <a:r>
                <a:rPr lang="en-GB" sz="2800" dirty="0" smtClean="0">
                  <a:ln>
                    <a:solidFill>
                      <a:srgbClr val="FFFFFF">
                        <a:alpha val="0"/>
                      </a:srgbClr>
                    </a:solidFill>
                  </a:ln>
                  <a:solidFill>
                    <a:srgbClr val="FFFFFF"/>
                  </a:solidFill>
                  <a:latin typeface="Segoe UI Light"/>
                </a:rPr>
                <a:t>API</a:t>
              </a:r>
              <a:endParaRPr lang="en-US" sz="2800" dirty="0">
                <a:ln>
                  <a:solidFill>
                    <a:srgbClr val="FFFFFF">
                      <a:alpha val="0"/>
                    </a:srgbClr>
                  </a:solidFill>
                </a:ln>
                <a:solidFill>
                  <a:srgbClr val="FFFFFF"/>
                </a:solidFill>
                <a:latin typeface="Segoe UI Light"/>
              </a:endParaRPr>
            </a:p>
          </p:txBody>
        </p:sp>
        <p:sp>
          <p:nvSpPr>
            <p:cNvPr id="22" name="Rectangle 21"/>
            <p:cNvSpPr/>
            <p:nvPr/>
          </p:nvSpPr>
          <p:spPr bwMode="auto">
            <a:xfrm>
              <a:off x="4212771" y="1664574"/>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grpSp>
        <p:nvGrpSpPr>
          <p:cNvPr id="8" name="Group 7"/>
          <p:cNvGrpSpPr/>
          <p:nvPr/>
        </p:nvGrpSpPr>
        <p:grpSpPr>
          <a:xfrm>
            <a:off x="9653429" y="1630137"/>
            <a:ext cx="2148840" cy="2491299"/>
            <a:chOff x="4212771" y="449183"/>
            <a:chExt cx="3600000" cy="2785353"/>
          </a:xfrm>
        </p:grpSpPr>
        <p:sp>
          <p:nvSpPr>
            <p:cNvPr id="19" name="Rectangle 18"/>
            <p:cNvSpPr/>
            <p:nvPr/>
          </p:nvSpPr>
          <p:spPr bwMode="auto">
            <a:xfrm>
              <a:off x="4212771" y="449183"/>
              <a:ext cx="3600000" cy="1169954"/>
            </a:xfrm>
            <a:prstGeom prst="rect">
              <a:avLst/>
            </a:prstGeom>
            <a:solidFill>
              <a:schemeClr val="accent6"/>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err="1">
                  <a:ln>
                    <a:solidFill>
                      <a:srgbClr val="FFFFFF">
                        <a:alpha val="0"/>
                      </a:srgbClr>
                    </a:solidFill>
                  </a:ln>
                  <a:solidFill>
                    <a:srgbClr val="FFFFFF"/>
                  </a:solidFill>
                  <a:latin typeface="Segoe UI Light"/>
                </a:rPr>
                <a:t>Northwind</a:t>
              </a:r>
              <a:r>
                <a:rPr lang="en-GB" sz="2800" dirty="0">
                  <a:ln>
                    <a:solidFill>
                      <a:srgbClr val="FFFFFF">
                        <a:alpha val="0"/>
                      </a:srgbClr>
                    </a:solidFill>
                  </a:ln>
                  <a:solidFill>
                    <a:srgbClr val="FFFFFF"/>
                  </a:solidFill>
                  <a:latin typeface="Segoe UI Light"/>
                </a:rPr>
                <a:t> API</a:t>
              </a:r>
              <a:endParaRPr lang="en-US" sz="2800" dirty="0">
                <a:ln>
                  <a:solidFill>
                    <a:srgbClr val="FFFFFF">
                      <a:alpha val="0"/>
                    </a:srgbClr>
                  </a:solidFill>
                </a:ln>
                <a:solidFill>
                  <a:srgbClr val="FFFFFF"/>
                </a:solidFill>
                <a:latin typeface="Segoe UI Light"/>
              </a:endParaRPr>
            </a:p>
          </p:txBody>
        </p:sp>
        <p:sp>
          <p:nvSpPr>
            <p:cNvPr id="20" name="Rectangle 19"/>
            <p:cNvSpPr/>
            <p:nvPr/>
          </p:nvSpPr>
          <p:spPr bwMode="auto">
            <a:xfrm>
              <a:off x="4212771" y="1664574"/>
              <a:ext cx="3600000" cy="1569962"/>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smtClean="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sp>
        <p:nvSpPr>
          <p:cNvPr id="9" name="TextBox 28"/>
          <p:cNvSpPr txBox="1"/>
          <p:nvPr/>
        </p:nvSpPr>
        <p:spPr>
          <a:xfrm>
            <a:off x="634206" y="4813703"/>
            <a:ext cx="2182072" cy="923330"/>
          </a:xfrm>
          <a:prstGeom prst="rect">
            <a:avLst/>
          </a:prstGeom>
          <a:no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6000" spc="-70" dirty="0" smtClean="0">
                <a:ln>
                  <a:solidFill>
                    <a:srgbClr val="FFFFFF">
                      <a:alpha val="0"/>
                    </a:srgbClr>
                  </a:solidFill>
                </a:ln>
                <a:solidFill>
                  <a:srgbClr val="FFFFFF"/>
                </a:solidFill>
                <a:latin typeface="Segoe UI Light"/>
              </a:rPr>
              <a:t>SLA = </a:t>
            </a:r>
          </a:p>
        </p:txBody>
      </p:sp>
      <p:grpSp>
        <p:nvGrpSpPr>
          <p:cNvPr id="10" name="Group 9"/>
          <p:cNvGrpSpPr/>
          <p:nvPr/>
        </p:nvGrpSpPr>
        <p:grpSpPr>
          <a:xfrm>
            <a:off x="2889012" y="4245162"/>
            <a:ext cx="2148840" cy="2060412"/>
            <a:chOff x="4212771" y="690055"/>
            <a:chExt cx="3600000" cy="2303607"/>
          </a:xfrm>
        </p:grpSpPr>
        <p:sp>
          <p:nvSpPr>
            <p:cNvPr id="17" name="Rectangle 16"/>
            <p:cNvSpPr/>
            <p:nvPr/>
          </p:nvSpPr>
          <p:spPr bwMode="auto">
            <a:xfrm>
              <a:off x="4212771" y="690055"/>
              <a:ext cx="3600000" cy="688208"/>
            </a:xfrm>
            <a:prstGeom prst="rect">
              <a:avLst/>
            </a:prstGeom>
            <a:solidFill>
              <a:schemeClr val="accent5"/>
            </a:solid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a:ln>
                    <a:solidFill>
                      <a:srgbClr val="FFFFFF">
                        <a:alpha val="0"/>
                      </a:srgbClr>
                    </a:solidFill>
                  </a:ln>
                  <a:solidFill>
                    <a:srgbClr val="FFFFFF"/>
                  </a:solidFill>
                  <a:latin typeface="Segoe UI Light"/>
                </a:rPr>
                <a:t>Composite</a:t>
              </a:r>
              <a:endParaRPr lang="en-US" sz="2800" dirty="0">
                <a:ln>
                  <a:solidFill>
                    <a:srgbClr val="FFFFFF">
                      <a:alpha val="0"/>
                    </a:srgbClr>
                  </a:solidFill>
                </a:ln>
                <a:solidFill>
                  <a:srgbClr val="FFFFFF"/>
                </a:solidFill>
                <a:latin typeface="Segoe UI Light"/>
              </a:endParaRPr>
            </a:p>
          </p:txBody>
        </p:sp>
        <p:sp>
          <p:nvSpPr>
            <p:cNvPr id="18" name="Rectangle 17"/>
            <p:cNvSpPr/>
            <p:nvPr/>
          </p:nvSpPr>
          <p:spPr bwMode="auto">
            <a:xfrm>
              <a:off x="4212771" y="1423701"/>
              <a:ext cx="3600000" cy="1569961"/>
            </a:xfrm>
            <a:prstGeom prst="rect">
              <a:avLst/>
            </a:prstGeom>
            <a:solidFill>
              <a:schemeClr val="bg1">
                <a:alpha val="20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a:ln>
                    <a:solidFill>
                      <a:srgbClr val="FFFFFF">
                        <a:alpha val="0"/>
                      </a:srgbClr>
                    </a:solidFill>
                  </a:ln>
                  <a:solidFill>
                    <a:srgbClr val="FFFFFF"/>
                  </a:solidFill>
                  <a:latin typeface="Segoe UI Light"/>
                </a:rPr>
                <a:t>99.99% </a:t>
              </a:r>
            </a:p>
            <a:p>
              <a:pPr algn="ctr" defTabSz="685835"/>
              <a:r>
                <a:rPr lang="en-US" dirty="0">
                  <a:ln>
                    <a:solidFill>
                      <a:srgbClr val="FFFFFF">
                        <a:alpha val="0"/>
                      </a:srgbClr>
                    </a:solidFill>
                  </a:ln>
                  <a:solidFill>
                    <a:srgbClr val="FFFFFF"/>
                  </a:solidFill>
                </a:rPr>
                <a:t>SLA</a:t>
              </a:r>
            </a:p>
          </p:txBody>
        </p:sp>
      </p:grpSp>
      <p:sp>
        <p:nvSpPr>
          <p:cNvPr id="11" name="&quot;No&quot; Symbol 10"/>
          <p:cNvSpPr/>
          <p:nvPr/>
        </p:nvSpPr>
        <p:spPr bwMode="auto">
          <a:xfrm>
            <a:off x="3002734" y="4365366"/>
            <a:ext cx="1921397" cy="1820004"/>
          </a:xfrm>
          <a:prstGeom prst="noSmoking">
            <a:avLst>
              <a:gd name="adj" fmla="val 8957"/>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000" dirty="0">
              <a:ln>
                <a:solidFill>
                  <a:srgbClr val="FFFFFF">
                    <a:alpha val="0"/>
                  </a:srgbClr>
                </a:solidFill>
              </a:ln>
              <a:solidFill>
                <a:srgbClr val="FFFFFF"/>
              </a:solidFill>
            </a:endParaRPr>
          </a:p>
        </p:txBody>
      </p:sp>
      <p:grpSp>
        <p:nvGrpSpPr>
          <p:cNvPr id="12" name="Group 11"/>
          <p:cNvGrpSpPr/>
          <p:nvPr/>
        </p:nvGrpSpPr>
        <p:grpSpPr>
          <a:xfrm>
            <a:off x="5143818" y="4245161"/>
            <a:ext cx="2148840" cy="2060413"/>
            <a:chOff x="5154177" y="3688124"/>
            <a:chExt cx="1991259" cy="2060413"/>
          </a:xfrm>
          <a:solidFill>
            <a:schemeClr val="accent6"/>
          </a:solidFill>
        </p:grpSpPr>
        <p:grpSp>
          <p:nvGrpSpPr>
            <p:cNvPr id="13" name="Group 12"/>
            <p:cNvGrpSpPr/>
            <p:nvPr/>
          </p:nvGrpSpPr>
          <p:grpSpPr>
            <a:xfrm>
              <a:off x="5154177" y="3688124"/>
              <a:ext cx="1991259" cy="2060413"/>
              <a:chOff x="4212771" y="690055"/>
              <a:chExt cx="3600000" cy="2303608"/>
            </a:xfrm>
            <a:grpFill/>
          </p:grpSpPr>
          <p:sp>
            <p:nvSpPr>
              <p:cNvPr id="15" name="Rectangle 14"/>
              <p:cNvSpPr/>
              <p:nvPr/>
            </p:nvSpPr>
            <p:spPr bwMode="auto">
              <a:xfrm>
                <a:off x="4212771" y="690055"/>
                <a:ext cx="3600000" cy="688208"/>
              </a:xfrm>
              <a:prstGeom prst="rect">
                <a:avLst/>
              </a:prstGeom>
              <a:grpFill/>
              <a:ln w="95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ctr" anchorCtr="0" compatLnSpc="1">
                <a:prstTxWarp prst="textNoShape">
                  <a:avLst/>
                </a:prstTxWarp>
                <a:sp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defTabSz="685835">
                  <a:spcBef>
                    <a:spcPts val="1200"/>
                  </a:spcBef>
                </a:pPr>
                <a:r>
                  <a:rPr lang="en-GB" sz="2800" dirty="0">
                    <a:ln>
                      <a:solidFill>
                        <a:srgbClr val="FFFFFF">
                          <a:alpha val="0"/>
                        </a:srgbClr>
                      </a:solidFill>
                    </a:ln>
                    <a:solidFill>
                      <a:srgbClr val="FFFFFF"/>
                    </a:solidFill>
                    <a:latin typeface="Segoe UI Light"/>
                  </a:rPr>
                  <a:t>Composite</a:t>
                </a:r>
                <a:endParaRPr lang="en-US" sz="2800" dirty="0">
                  <a:ln>
                    <a:solidFill>
                      <a:srgbClr val="FFFFFF">
                        <a:alpha val="0"/>
                      </a:srgbClr>
                    </a:solidFill>
                  </a:ln>
                  <a:solidFill>
                    <a:srgbClr val="FFFFFF"/>
                  </a:solidFill>
                  <a:latin typeface="Segoe UI Light"/>
                </a:endParaRPr>
              </a:p>
            </p:txBody>
          </p:sp>
          <p:sp>
            <p:nvSpPr>
              <p:cNvPr id="16" name="Rectangle 15"/>
              <p:cNvSpPr/>
              <p:nvPr/>
            </p:nvSpPr>
            <p:spPr bwMode="auto">
              <a:xfrm>
                <a:off x="4212771" y="1423701"/>
                <a:ext cx="3600000" cy="1569962"/>
              </a:xfrm>
              <a:prstGeom prst="rect">
                <a:avLst/>
              </a:prstGeom>
              <a:grp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85835"/>
                <a:r>
                  <a:rPr lang="en-US" sz="4400" dirty="0">
                    <a:ln>
                      <a:solidFill>
                        <a:srgbClr val="FFFFFF">
                          <a:alpha val="0"/>
                        </a:srgbClr>
                      </a:solidFill>
                    </a:ln>
                    <a:solidFill>
                      <a:srgbClr val="FFFFFF"/>
                    </a:solidFill>
                    <a:latin typeface="Segoe UI Light"/>
                  </a:rPr>
                  <a:t>99.95% </a:t>
                </a:r>
              </a:p>
              <a:p>
                <a:pPr algn="ctr" defTabSz="685835"/>
                <a:r>
                  <a:rPr lang="en-US" dirty="0">
                    <a:ln>
                      <a:solidFill>
                        <a:srgbClr val="FFFFFF">
                          <a:alpha val="0"/>
                        </a:srgbClr>
                      </a:solidFill>
                    </a:ln>
                    <a:solidFill>
                      <a:srgbClr val="FFFFFF"/>
                    </a:solidFill>
                  </a:rPr>
                  <a:t>SLA</a:t>
                </a:r>
              </a:p>
            </p:txBody>
          </p:sp>
        </p:grpSp>
        <p:sp>
          <p:nvSpPr>
            <p:cNvPr id="14" name="TextBox 36"/>
            <p:cNvSpPr txBox="1"/>
            <p:nvPr/>
          </p:nvSpPr>
          <p:spPr>
            <a:xfrm>
              <a:off x="6969475" y="4406118"/>
              <a:ext cx="110517" cy="369332"/>
            </a:xfrm>
            <a:prstGeom prst="rect">
              <a:avLst/>
            </a:prstGeom>
            <a:grpFill/>
          </p:spPr>
          <p:txBody>
            <a:bodyPr wrap="non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spc="-70" dirty="0" smtClean="0">
                  <a:ln>
                    <a:solidFill>
                      <a:srgbClr val="FFFFFF">
                        <a:alpha val="0"/>
                      </a:srgbClr>
                    </a:solidFill>
                  </a:ln>
                  <a:solidFill>
                    <a:srgbClr val="FFFFFF"/>
                  </a:solidFill>
                </a:rPr>
                <a:t>*</a:t>
              </a:r>
            </a:p>
          </p:txBody>
        </p:sp>
      </p:grpSp>
    </p:spTree>
    <p:extLst>
      <p:ext uri="{BB962C8B-B14F-4D97-AF65-F5344CB8AC3E}">
        <p14:creationId xmlns:p14="http://schemas.microsoft.com/office/powerpoint/2010/main" val="111723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for Failure</a:t>
            </a:r>
            <a:endParaRPr lang="en-US" dirty="0"/>
          </a:p>
        </p:txBody>
      </p:sp>
      <p:sp>
        <p:nvSpPr>
          <p:cNvPr id="3" name="Text Placeholder 2"/>
          <p:cNvSpPr>
            <a:spLocks noGrp="1"/>
          </p:cNvSpPr>
          <p:nvPr>
            <p:ph type="body" sz="quarter" idx="10"/>
          </p:nvPr>
        </p:nvSpPr>
        <p:spPr/>
        <p:txBody>
          <a:bodyPr/>
          <a:lstStyle/>
          <a:p>
            <a:r>
              <a:rPr lang="en-US" dirty="0" smtClean="0"/>
              <a:t>Given enough time and pressure, everything fails</a:t>
            </a:r>
          </a:p>
          <a:p>
            <a:r>
              <a:rPr lang="en-US" dirty="0" smtClean="0"/>
              <a:t>How will your application behave?</a:t>
            </a:r>
          </a:p>
          <a:p>
            <a:pPr marL="571500" indent="-571500">
              <a:buFont typeface="Arial" panose="020B0604020202020204" pitchFamily="34" charset="0"/>
              <a:buChar char="•"/>
            </a:pPr>
            <a:r>
              <a:rPr lang="en-US" dirty="0" smtClean="0"/>
              <a:t>Gracefully handle failure modes, continue to deliver value</a:t>
            </a:r>
          </a:p>
          <a:p>
            <a:pPr marL="571500" indent="-571500">
              <a:buFont typeface="Arial" panose="020B0604020202020204" pitchFamily="34" charset="0"/>
              <a:buChar char="•"/>
            </a:pPr>
            <a:r>
              <a:rPr lang="en-US" dirty="0" smtClean="0"/>
              <a:t>Not so gracefully …</a:t>
            </a:r>
          </a:p>
          <a:p>
            <a:r>
              <a:rPr lang="en-US" dirty="0" smtClean="0"/>
              <a:t>Fault types:</a:t>
            </a:r>
          </a:p>
          <a:p>
            <a:pPr marL="571500" indent="-571500">
              <a:buFont typeface="Arial" panose="020B0604020202020204" pitchFamily="34" charset="0"/>
              <a:buChar char="•"/>
            </a:pPr>
            <a:r>
              <a:rPr lang="en-US" dirty="0" smtClean="0"/>
              <a:t>Transient.  Temporary service interruptions, self-healing</a:t>
            </a:r>
          </a:p>
          <a:p>
            <a:pPr marL="571500" indent="-571500">
              <a:buFont typeface="Arial" panose="020B0604020202020204" pitchFamily="34" charset="0"/>
              <a:buChar char="•"/>
            </a:pPr>
            <a:r>
              <a:rPr lang="en-US" dirty="0" smtClean="0"/>
              <a:t>Enduring.  Require intervention.</a:t>
            </a:r>
            <a:endParaRPr lang="en-US" dirty="0"/>
          </a:p>
        </p:txBody>
      </p:sp>
    </p:spTree>
    <p:extLst>
      <p:ext uri="{BB962C8B-B14F-4D97-AF65-F5344CB8AC3E}">
        <p14:creationId xmlns:p14="http://schemas.microsoft.com/office/powerpoint/2010/main" val="628219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Failure Scope</a:t>
            </a:r>
            <a:endParaRPr lang="en-US" dirty="0"/>
          </a:p>
        </p:txBody>
      </p:sp>
      <p:sp>
        <p:nvSpPr>
          <p:cNvPr id="6" name="Rectangle 5"/>
          <p:cNvSpPr/>
          <p:nvPr/>
        </p:nvSpPr>
        <p:spPr bwMode="auto">
          <a:xfrm>
            <a:off x="817637" y="1769070"/>
            <a:ext cx="5039912" cy="410692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40" tIns="91440" rIns="34294" bIns="34294" rtlCol="0" anchor="t" anchorCtr="0"/>
          <a:lstStyle/>
          <a:p>
            <a:pPr defTabSz="932406"/>
            <a:r>
              <a:rPr lang="en-GB" sz="2800" spc="-102" dirty="0" smtClean="0">
                <a:gradFill>
                  <a:gsLst>
                    <a:gs pos="0">
                      <a:srgbClr val="FFFFFF"/>
                    </a:gs>
                    <a:gs pos="100000">
                      <a:srgbClr val="FFFFFF"/>
                    </a:gs>
                  </a:gsLst>
                  <a:lin ang="5400000" scaled="0"/>
                </a:gradFill>
                <a:ea typeface="Segoe UI" pitchFamily="34" charset="0"/>
                <a:cs typeface="Segoe UI" pitchFamily="34" charset="0"/>
              </a:rPr>
              <a:t>Region</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2401814" y="3065214"/>
            <a:ext cx="3464022" cy="2801321"/>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40" tIns="91440" rIns="34294" bIns="34294" rtlCol="0" anchor="t" anchorCtr="0"/>
          <a:lstStyle/>
          <a:p>
            <a:pPr defTabSz="932406"/>
            <a:r>
              <a:rPr lang="en-GB" sz="2400" spc="-102" dirty="0" smtClean="0">
                <a:gradFill>
                  <a:gsLst>
                    <a:gs pos="0">
                      <a:srgbClr val="FFFFFF"/>
                    </a:gs>
                    <a:gs pos="100000">
                      <a:srgbClr val="FFFFFF"/>
                    </a:gs>
                  </a:gsLst>
                  <a:lin ang="5400000" scaled="0"/>
                </a:gradFill>
                <a:ea typeface="Segoe UI" pitchFamily="34" charset="0"/>
                <a:cs typeface="Segoe UI" pitchFamily="34" charset="0"/>
              </a:rPr>
              <a:t>Service</a:t>
            </a:r>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4130005" y="4433367"/>
            <a:ext cx="1735831" cy="14280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40" tIns="91440" rIns="34294" bIns="34294" rtlCol="0" anchor="t" anchorCtr="0"/>
          <a:lstStyle/>
          <a:p>
            <a:pPr defTabSz="932406"/>
            <a:r>
              <a:rPr lang="en-GB" sz="2400" spc="-102" dirty="0" smtClean="0">
                <a:gradFill>
                  <a:gsLst>
                    <a:gs pos="0">
                      <a:srgbClr val="FFFFFF"/>
                    </a:gs>
                    <a:gs pos="100000">
                      <a:srgbClr val="FFFFFF"/>
                    </a:gs>
                  </a:gsLst>
                  <a:lin ang="5400000" scaled="0"/>
                </a:gradFill>
                <a:ea typeface="Segoe UI" pitchFamily="34" charset="0"/>
                <a:cs typeface="Segoe UI" pitchFamily="34" charset="0"/>
              </a:rPr>
              <a:t>Node</a:t>
            </a:r>
            <a:endParaRPr lang="en-US" sz="24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7069596" y="4476372"/>
            <a:ext cx="4680520" cy="1292662"/>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Individual Nodes May Fail</a:t>
            </a:r>
          </a:p>
          <a:p>
            <a:r>
              <a:rPr lang="en-GB" dirty="0" smtClean="0">
                <a:gradFill>
                  <a:gsLst>
                    <a:gs pos="0">
                      <a:srgbClr val="FFFFFF"/>
                    </a:gs>
                    <a:gs pos="100000">
                      <a:srgbClr val="FFFFFF"/>
                    </a:gs>
                  </a:gsLst>
                  <a:lin ang="5400000" scaled="0"/>
                </a:gradFill>
              </a:rPr>
              <a:t>Connectivity Issues (transient failures), hardware failures, configuration and code errors </a:t>
            </a:r>
            <a:endParaRPr lang="en-US" dirty="0" smtClean="0">
              <a:gradFill>
                <a:gsLst>
                  <a:gs pos="0">
                    <a:srgbClr val="FFFFFF"/>
                  </a:gs>
                  <a:gs pos="100000">
                    <a:srgbClr val="FFFFFF"/>
                  </a:gs>
                </a:gsLst>
                <a:lin ang="5400000" scaled="0"/>
              </a:gradFill>
            </a:endParaRPr>
          </a:p>
        </p:txBody>
      </p:sp>
      <p:sp>
        <p:nvSpPr>
          <p:cNvPr id="11" name="TextBox 10"/>
          <p:cNvSpPr txBox="1"/>
          <p:nvPr/>
        </p:nvSpPr>
        <p:spPr>
          <a:xfrm>
            <a:off x="7082046" y="3262104"/>
            <a:ext cx="4680520" cy="738664"/>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Entire Services May Fail</a:t>
            </a:r>
          </a:p>
          <a:p>
            <a:r>
              <a:rPr lang="en-GB" dirty="0" smtClean="0">
                <a:gradFill>
                  <a:gsLst>
                    <a:gs pos="0">
                      <a:srgbClr val="FFFFFF"/>
                    </a:gs>
                    <a:gs pos="100000">
                      <a:srgbClr val="FFFFFF"/>
                    </a:gs>
                  </a:gsLst>
                  <a:lin ang="5400000" scaled="0"/>
                </a:gradFill>
              </a:rPr>
              <a:t>Service dependencies (internal and external)</a:t>
            </a:r>
          </a:p>
        </p:txBody>
      </p:sp>
      <p:sp>
        <p:nvSpPr>
          <p:cNvPr id="8" name="TextBox 7"/>
          <p:cNvSpPr txBox="1"/>
          <p:nvPr/>
        </p:nvSpPr>
        <p:spPr>
          <a:xfrm>
            <a:off x="7082046" y="1769070"/>
            <a:ext cx="4680520" cy="738664"/>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Regions may become unavailable</a:t>
            </a:r>
          </a:p>
          <a:p>
            <a:r>
              <a:rPr lang="en-GB" dirty="0" smtClean="0">
                <a:gradFill>
                  <a:gsLst>
                    <a:gs pos="0">
                      <a:srgbClr val="FFFFFF"/>
                    </a:gs>
                    <a:gs pos="100000">
                      <a:srgbClr val="FFFFFF"/>
                    </a:gs>
                  </a:gsLst>
                  <a:lin ang="5400000" scaled="0"/>
                </a:gradFill>
              </a:rPr>
              <a:t>Connectivity Issues, acts of nature</a:t>
            </a:r>
          </a:p>
        </p:txBody>
      </p:sp>
    </p:spTree>
    <p:extLst>
      <p:ext uri="{BB962C8B-B14F-4D97-AF65-F5344CB8AC3E}">
        <p14:creationId xmlns:p14="http://schemas.microsoft.com/office/powerpoint/2010/main" val="236013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P spid="9" grpId="0"/>
      <p:bldP spid="11"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4638" y="2125663"/>
            <a:ext cx="5439544" cy="4572000"/>
          </a:xfrm>
        </p:spPr>
        <p:txBody>
          <a:bodyPr/>
          <a:lstStyle/>
          <a:p>
            <a:pPr marL="571500" indent="-571500">
              <a:buFont typeface="Arial" panose="020B0604020202020204" pitchFamily="34" charset="0"/>
              <a:buChar char="•"/>
            </a:pPr>
            <a:r>
              <a:rPr lang="da-DK" sz="3600" dirty="0"/>
              <a:t>Use fault-handling frameworks that recognize transient </a:t>
            </a:r>
            <a:r>
              <a:rPr lang="da-DK" sz="3600" dirty="0" smtClean="0"/>
              <a:t>errors</a:t>
            </a:r>
            <a:endParaRPr lang="da-DK" sz="3600" dirty="0" smtClean="0"/>
          </a:p>
          <a:p>
            <a:pPr marL="571500" indent="-571500">
              <a:buFont typeface="Arial" panose="020B0604020202020204" pitchFamily="34" charset="0"/>
              <a:buChar char="•"/>
            </a:pPr>
            <a:r>
              <a:rPr lang="da-DK" sz="3600" dirty="0" smtClean="0"/>
              <a:t>Appropriate </a:t>
            </a:r>
            <a:r>
              <a:rPr lang="da-DK" sz="3600" dirty="0"/>
              <a:t>retry and backoff policies </a:t>
            </a:r>
          </a:p>
          <a:p>
            <a:endParaRPr lang="en-US" sz="3600" dirty="0"/>
          </a:p>
        </p:txBody>
      </p:sp>
      <p:sp>
        <p:nvSpPr>
          <p:cNvPr id="2" name="Title 1"/>
          <p:cNvSpPr>
            <a:spLocks noGrp="1"/>
          </p:cNvSpPr>
          <p:nvPr>
            <p:ph type="title"/>
          </p:nvPr>
        </p:nvSpPr>
        <p:spPr/>
        <p:txBody>
          <a:bodyPr/>
          <a:lstStyle/>
          <a:p>
            <a:r>
              <a:rPr lang="en-GB" dirty="0" smtClean="0"/>
              <a:t>Node Failures</a:t>
            </a:r>
            <a:endParaRPr lang="en-US" dirty="0"/>
          </a:p>
        </p:txBody>
      </p:sp>
      <p:pic>
        <p:nvPicPr>
          <p:cNvPr id="3" name="Picture 2"/>
          <p:cNvPicPr>
            <a:picLocks noChangeAspect="1"/>
          </p:cNvPicPr>
          <p:nvPr/>
        </p:nvPicPr>
        <p:blipFill>
          <a:blip r:embed="rId3"/>
          <a:stretch>
            <a:fillRect/>
          </a:stretch>
        </p:blipFill>
        <p:spPr>
          <a:xfrm>
            <a:off x="5426149" y="2417142"/>
            <a:ext cx="6552728" cy="3494789"/>
          </a:xfrm>
          <a:prstGeom prst="rect">
            <a:avLst/>
          </a:prstGeom>
        </p:spPr>
      </p:pic>
    </p:spTree>
    <p:extLst>
      <p:ext uri="{BB962C8B-B14F-4D97-AF65-F5344CB8AC3E}">
        <p14:creationId xmlns:p14="http://schemas.microsoft.com/office/powerpoint/2010/main" val="4175443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do this – why?</a:t>
            </a:r>
            <a:endParaRPr lang="en-US" dirty="0"/>
          </a:p>
        </p:txBody>
      </p:sp>
      <p:pic>
        <p:nvPicPr>
          <p:cNvPr id="3" name="Picture 2"/>
          <p:cNvPicPr>
            <a:picLocks noChangeAspect="1"/>
          </p:cNvPicPr>
          <p:nvPr/>
        </p:nvPicPr>
        <p:blipFill>
          <a:blip r:embed="rId3"/>
          <a:stretch>
            <a:fillRect/>
          </a:stretch>
        </p:blipFill>
        <p:spPr>
          <a:xfrm>
            <a:off x="457597" y="1120998"/>
            <a:ext cx="9217024" cy="5471460"/>
          </a:xfrm>
          <a:prstGeom prst="rect">
            <a:avLst/>
          </a:prstGeom>
        </p:spPr>
      </p:pic>
    </p:spTree>
    <p:extLst>
      <p:ext uri="{BB962C8B-B14F-4D97-AF65-F5344CB8AC3E}">
        <p14:creationId xmlns:p14="http://schemas.microsoft.com/office/powerpoint/2010/main" val="13480908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Retry Policies</a:t>
            </a:r>
            <a:endParaRPr lang="en-US" dirty="0"/>
          </a:p>
        </p:txBody>
      </p:sp>
      <p:graphicFrame>
        <p:nvGraphicFramePr>
          <p:cNvPr id="8" name="Table 7"/>
          <p:cNvGraphicFramePr>
            <a:graphicFrameLocks noGrp="1"/>
          </p:cNvGraphicFramePr>
          <p:nvPr>
            <p:extLst/>
          </p:nvPr>
        </p:nvGraphicFramePr>
        <p:xfrm>
          <a:off x="385589" y="1769070"/>
          <a:ext cx="11449273" cy="3901440"/>
        </p:xfrm>
        <a:graphic>
          <a:graphicData uri="http://schemas.openxmlformats.org/drawingml/2006/table">
            <a:tbl>
              <a:tblPr firstRow="1" bandRow="1">
                <a:tableStyleId>{5C22544A-7EE6-4342-B048-85BDC9FD1C3A}</a:tableStyleId>
              </a:tblPr>
              <a:tblGrid>
                <a:gridCol w="1526569"/>
                <a:gridCol w="2730211"/>
                <a:gridCol w="2495354"/>
                <a:gridCol w="1100892"/>
                <a:gridCol w="954106"/>
                <a:gridCol w="1057964"/>
                <a:gridCol w="1584177"/>
              </a:tblGrid>
              <a:tr h="370840">
                <a:tc>
                  <a:txBody>
                    <a:bodyPr/>
                    <a:lstStyle/>
                    <a:p>
                      <a:r>
                        <a:rPr lang="en-US" sz="2000" dirty="0" smtClean="0"/>
                        <a:t>Platform</a:t>
                      </a:r>
                      <a:endParaRPr lang="en-US" sz="2000" dirty="0"/>
                    </a:p>
                  </a:txBody>
                  <a:tcPr/>
                </a:tc>
                <a:tc>
                  <a:txBody>
                    <a:bodyPr/>
                    <a:lstStyle/>
                    <a:p>
                      <a:r>
                        <a:rPr lang="en-US" sz="2000" dirty="0" smtClean="0"/>
                        <a:t>Context</a:t>
                      </a:r>
                      <a:endParaRPr lang="en-US" sz="2000" dirty="0"/>
                    </a:p>
                  </a:txBody>
                  <a:tcPr/>
                </a:tc>
                <a:tc>
                  <a:txBody>
                    <a:bodyPr/>
                    <a:lstStyle/>
                    <a:p>
                      <a:pPr marL="0" marR="0" indent="0" algn="l" defTabSz="914166" rtl="0" eaLnBrk="1" fontAlgn="auto" latinLnBrk="0" hangingPunct="1">
                        <a:lnSpc>
                          <a:spcPct val="100000"/>
                        </a:lnSpc>
                        <a:spcBef>
                          <a:spcPts val="0"/>
                        </a:spcBef>
                        <a:spcAft>
                          <a:spcPts val="0"/>
                        </a:spcAft>
                        <a:buClrTx/>
                        <a:buSzTx/>
                        <a:buFontTx/>
                        <a:buNone/>
                        <a:tabLst/>
                        <a:defRPr/>
                      </a:pPr>
                      <a:r>
                        <a:rPr lang="en-US" sz="2000" dirty="0" smtClean="0"/>
                        <a:t>Sample</a:t>
                      </a:r>
                      <a:r>
                        <a:rPr lang="en-US" sz="2000" baseline="0" dirty="0" smtClean="0"/>
                        <a:t> </a:t>
                      </a:r>
                      <a:r>
                        <a:rPr lang="en-US" sz="2000" dirty="0" smtClean="0"/>
                        <a:t>Target</a:t>
                      </a:r>
                      <a:r>
                        <a:rPr lang="en-US" sz="2000" baseline="0" dirty="0" smtClean="0"/>
                        <a:t> e2e latency max</a:t>
                      </a:r>
                    </a:p>
                  </a:txBody>
                  <a:tcPr/>
                </a:tc>
                <a:tc>
                  <a:txBody>
                    <a:bodyPr/>
                    <a:lstStyle/>
                    <a:p>
                      <a:pPr marL="0" marR="0" indent="0" algn="l" defTabSz="914166" rtl="0" eaLnBrk="1" fontAlgn="auto" latinLnBrk="0" hangingPunct="1">
                        <a:lnSpc>
                          <a:spcPct val="100000"/>
                        </a:lnSpc>
                        <a:spcBef>
                          <a:spcPts val="0"/>
                        </a:spcBef>
                        <a:spcAft>
                          <a:spcPts val="0"/>
                        </a:spcAft>
                        <a:buClrTx/>
                        <a:buSzTx/>
                        <a:buFontTx/>
                        <a:buNone/>
                        <a:tabLst/>
                        <a:defRPr/>
                      </a:pPr>
                      <a:r>
                        <a:rPr lang="en-US" sz="2000" dirty="0" smtClean="0"/>
                        <a:t>“Fast First”</a:t>
                      </a:r>
                    </a:p>
                  </a:txBody>
                  <a:tcPr/>
                </a:tc>
                <a:tc>
                  <a:txBody>
                    <a:bodyPr/>
                    <a:lstStyle/>
                    <a:p>
                      <a:r>
                        <a:rPr lang="en-US" sz="2000" dirty="0" smtClean="0"/>
                        <a:t>Retry Count</a:t>
                      </a:r>
                      <a:endParaRPr lang="en-US" sz="2000" dirty="0"/>
                    </a:p>
                  </a:txBody>
                  <a:tcPr/>
                </a:tc>
                <a:tc>
                  <a:txBody>
                    <a:bodyPr/>
                    <a:lstStyle/>
                    <a:p>
                      <a:r>
                        <a:rPr lang="en-US" sz="2000" dirty="0" smtClean="0"/>
                        <a:t>Delay</a:t>
                      </a:r>
                      <a:endParaRPr lang="en-US" sz="2000" dirty="0"/>
                    </a:p>
                  </a:txBody>
                  <a:tcPr/>
                </a:tc>
                <a:tc>
                  <a:txBody>
                    <a:bodyPr/>
                    <a:lstStyle/>
                    <a:p>
                      <a:r>
                        <a:rPr lang="en-US" sz="2000" dirty="0" err="1" smtClean="0"/>
                        <a:t>Backoff</a:t>
                      </a:r>
                      <a:endParaRPr lang="en-US" sz="2000" dirty="0"/>
                    </a:p>
                  </a:txBody>
                  <a:tcPr/>
                </a:tc>
              </a:tr>
              <a:tr h="370840">
                <a:tc>
                  <a:txBody>
                    <a:bodyPr/>
                    <a:lstStyle/>
                    <a:p>
                      <a:r>
                        <a:rPr lang="en-US" sz="2000" dirty="0" smtClean="0"/>
                        <a:t>SQL Database</a:t>
                      </a:r>
                      <a:endParaRPr lang="en-US" sz="2000" dirty="0"/>
                    </a:p>
                  </a:txBody>
                  <a:tcPr/>
                </a:tc>
                <a:tc>
                  <a:txBody>
                    <a:bodyPr/>
                    <a:lstStyle/>
                    <a:p>
                      <a:r>
                        <a:rPr lang="en-US" sz="2000" dirty="0" smtClean="0"/>
                        <a:t>Synchronous (e.g. render</a:t>
                      </a:r>
                      <a:r>
                        <a:rPr lang="en-US" sz="2000" baseline="0" dirty="0" smtClean="0"/>
                        <a:t> web page)</a:t>
                      </a:r>
                      <a:endParaRPr lang="en-US" sz="2000" dirty="0"/>
                    </a:p>
                  </a:txBody>
                  <a:tcPr/>
                </a:tc>
                <a:tc>
                  <a:txBody>
                    <a:bodyPr/>
                    <a:lstStyle/>
                    <a:p>
                      <a:r>
                        <a:rPr lang="en-US" sz="2000" dirty="0" smtClean="0"/>
                        <a:t>200 </a:t>
                      </a:r>
                      <a:r>
                        <a:rPr lang="en-US" sz="2000" dirty="0" err="1" smtClean="0"/>
                        <a:t>ms</a:t>
                      </a:r>
                      <a:endParaRPr lang="en-US" sz="2000" dirty="0"/>
                    </a:p>
                  </a:txBody>
                  <a:tcPr/>
                </a:tc>
                <a:tc>
                  <a:txBody>
                    <a:bodyPr/>
                    <a:lstStyle/>
                    <a:p>
                      <a:r>
                        <a:rPr lang="en-US" sz="2000" dirty="0" smtClean="0"/>
                        <a:t>Yes</a:t>
                      </a:r>
                      <a:endParaRPr lang="en-US" sz="2000" dirty="0"/>
                    </a:p>
                  </a:txBody>
                  <a:tcPr/>
                </a:tc>
                <a:tc>
                  <a:txBody>
                    <a:bodyPr/>
                    <a:lstStyle/>
                    <a:p>
                      <a:r>
                        <a:rPr lang="en-US" sz="2000" dirty="0" smtClean="0"/>
                        <a:t>3</a:t>
                      </a:r>
                      <a:endParaRPr lang="en-US" sz="2000" dirty="0"/>
                    </a:p>
                  </a:txBody>
                  <a:tcPr/>
                </a:tc>
                <a:tc>
                  <a:txBody>
                    <a:bodyPr/>
                    <a:lstStyle/>
                    <a:p>
                      <a:r>
                        <a:rPr lang="en-US" sz="2000" dirty="0" smtClean="0"/>
                        <a:t>50 </a:t>
                      </a:r>
                      <a:r>
                        <a:rPr lang="en-US" sz="2000" dirty="0" err="1" smtClean="0"/>
                        <a:t>ms</a:t>
                      </a:r>
                      <a:endParaRPr lang="en-US" sz="2000" dirty="0"/>
                    </a:p>
                  </a:txBody>
                  <a:tcPr/>
                </a:tc>
                <a:tc>
                  <a:txBody>
                    <a:bodyPr/>
                    <a:lstStyle/>
                    <a:p>
                      <a:r>
                        <a:rPr lang="en-US" sz="2000" dirty="0" smtClean="0"/>
                        <a:t>Linear</a:t>
                      </a:r>
                      <a:endParaRPr lang="en-US" sz="2000" dirty="0"/>
                    </a:p>
                  </a:txBody>
                  <a:tcPr/>
                </a:tc>
              </a:tr>
              <a:tr h="370840">
                <a:tc>
                  <a:txBody>
                    <a:bodyPr/>
                    <a:lstStyle/>
                    <a:p>
                      <a:endParaRPr lang="en-US" sz="2000" dirty="0"/>
                    </a:p>
                  </a:txBody>
                  <a:tcPr/>
                </a:tc>
                <a:tc>
                  <a:txBody>
                    <a:bodyPr/>
                    <a:lstStyle/>
                    <a:p>
                      <a:r>
                        <a:rPr lang="en-US" sz="2000" dirty="0" smtClean="0"/>
                        <a:t>Asynchronous (e.g. process queue item)</a:t>
                      </a:r>
                      <a:endParaRPr lang="en-US" sz="2000" dirty="0"/>
                    </a:p>
                  </a:txBody>
                  <a:tcPr/>
                </a:tc>
                <a:tc>
                  <a:txBody>
                    <a:bodyPr/>
                    <a:lstStyle/>
                    <a:p>
                      <a:r>
                        <a:rPr lang="en-US" sz="2000" dirty="0" smtClean="0"/>
                        <a:t>60 seconds</a:t>
                      </a:r>
                      <a:endParaRPr lang="en-US" sz="2000" dirty="0"/>
                    </a:p>
                  </a:txBody>
                  <a:tcPr/>
                </a:tc>
                <a:tc>
                  <a:txBody>
                    <a:bodyPr/>
                    <a:lstStyle/>
                    <a:p>
                      <a:r>
                        <a:rPr lang="en-US" sz="2000" dirty="0" smtClean="0"/>
                        <a:t>No</a:t>
                      </a:r>
                      <a:endParaRPr lang="en-US" sz="2000" dirty="0"/>
                    </a:p>
                  </a:txBody>
                  <a:tcPr/>
                </a:tc>
                <a:tc>
                  <a:txBody>
                    <a:bodyPr/>
                    <a:lstStyle/>
                    <a:p>
                      <a:r>
                        <a:rPr lang="en-US" sz="2000" dirty="0" smtClean="0"/>
                        <a:t>4</a:t>
                      </a:r>
                      <a:endParaRPr lang="en-US" sz="2000" dirty="0"/>
                    </a:p>
                  </a:txBody>
                  <a:tcPr/>
                </a:tc>
                <a:tc>
                  <a:txBody>
                    <a:bodyPr/>
                    <a:lstStyle/>
                    <a:p>
                      <a:r>
                        <a:rPr lang="en-US" sz="2000" dirty="0" smtClean="0"/>
                        <a:t>5 s</a:t>
                      </a:r>
                      <a:endParaRPr lang="en-US" sz="2000" dirty="0"/>
                    </a:p>
                  </a:txBody>
                  <a:tcPr/>
                </a:tc>
                <a:tc>
                  <a:txBody>
                    <a:bodyPr/>
                    <a:lstStyle/>
                    <a:p>
                      <a:r>
                        <a:rPr lang="en-US" sz="2000" dirty="0" smtClean="0"/>
                        <a:t>Exponential</a:t>
                      </a:r>
                      <a:endParaRPr lang="en-US" sz="2000" dirty="0"/>
                    </a:p>
                  </a:txBody>
                  <a:tcPr/>
                </a:tc>
              </a:tr>
              <a:tr h="370840">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r>
              <a:tr h="370840">
                <a:tc>
                  <a:txBody>
                    <a:bodyPr/>
                    <a:lstStyle/>
                    <a:p>
                      <a:r>
                        <a:rPr lang="en-US" sz="2000" dirty="0" smtClean="0"/>
                        <a:t>Azure Cache</a:t>
                      </a:r>
                      <a:endParaRPr lang="en-US" sz="2000" dirty="0"/>
                    </a:p>
                  </a:txBody>
                  <a:tcPr/>
                </a:tc>
                <a:tc>
                  <a:txBody>
                    <a:bodyPr/>
                    <a:lstStyle/>
                    <a:p>
                      <a:r>
                        <a:rPr lang="en-US" sz="2000" dirty="0" smtClean="0"/>
                        <a:t>Synchronous (e.g. render</a:t>
                      </a:r>
                      <a:r>
                        <a:rPr lang="en-US" sz="2000" baseline="0" dirty="0" smtClean="0"/>
                        <a:t> web page)</a:t>
                      </a:r>
                      <a:endParaRPr lang="en-US" sz="2000" dirty="0"/>
                    </a:p>
                  </a:txBody>
                  <a:tcPr/>
                </a:tc>
                <a:tc>
                  <a:txBody>
                    <a:bodyPr/>
                    <a:lstStyle/>
                    <a:p>
                      <a:r>
                        <a:rPr lang="en-US" sz="2000" dirty="0" smtClean="0"/>
                        <a:t>100 </a:t>
                      </a:r>
                      <a:r>
                        <a:rPr lang="en-US" sz="2000" dirty="0" err="1" smtClean="0"/>
                        <a:t>ms</a:t>
                      </a:r>
                      <a:endParaRPr lang="en-US" sz="2000" dirty="0"/>
                    </a:p>
                  </a:txBody>
                  <a:tcPr/>
                </a:tc>
                <a:tc>
                  <a:txBody>
                    <a:bodyPr/>
                    <a:lstStyle/>
                    <a:p>
                      <a:r>
                        <a:rPr lang="en-US" sz="2000" dirty="0" smtClean="0"/>
                        <a:t>Yes</a:t>
                      </a:r>
                      <a:endParaRPr lang="en-US" sz="2000" dirty="0"/>
                    </a:p>
                  </a:txBody>
                  <a:tcPr/>
                </a:tc>
                <a:tc>
                  <a:txBody>
                    <a:bodyPr/>
                    <a:lstStyle/>
                    <a:p>
                      <a:r>
                        <a:rPr lang="en-US" sz="2000" dirty="0" smtClean="0"/>
                        <a:t>3</a:t>
                      </a:r>
                      <a:endParaRPr lang="en-US" sz="2000" dirty="0"/>
                    </a:p>
                  </a:txBody>
                  <a:tcPr/>
                </a:tc>
                <a:tc>
                  <a:txBody>
                    <a:bodyPr/>
                    <a:lstStyle/>
                    <a:p>
                      <a:r>
                        <a:rPr lang="en-US" sz="2000" dirty="0" smtClean="0"/>
                        <a:t>10 </a:t>
                      </a:r>
                      <a:r>
                        <a:rPr lang="en-US" sz="2000" dirty="0" err="1" smtClean="0"/>
                        <a:t>ms</a:t>
                      </a:r>
                      <a:endParaRPr lang="en-US" sz="2000" dirty="0"/>
                    </a:p>
                  </a:txBody>
                  <a:tcPr/>
                </a:tc>
                <a:tc>
                  <a:txBody>
                    <a:bodyPr/>
                    <a:lstStyle/>
                    <a:p>
                      <a:r>
                        <a:rPr lang="en-US" sz="2000" dirty="0" smtClean="0"/>
                        <a:t>Linear</a:t>
                      </a:r>
                      <a:endParaRPr lang="en-US" sz="2000" dirty="0"/>
                    </a:p>
                  </a:txBody>
                  <a:tcPr/>
                </a:tc>
              </a:tr>
              <a:tr h="370840">
                <a:tc>
                  <a:txBody>
                    <a:bodyPr/>
                    <a:lstStyle/>
                    <a:p>
                      <a:endParaRPr lang="en-US" sz="2000" dirty="0"/>
                    </a:p>
                  </a:txBody>
                  <a:tcPr/>
                </a:tc>
                <a:tc>
                  <a:txBody>
                    <a:bodyPr/>
                    <a:lstStyle/>
                    <a:p>
                      <a:pPr marL="0" marR="0" indent="0" algn="l" defTabSz="914166" rtl="0" eaLnBrk="1" fontAlgn="auto" latinLnBrk="0" hangingPunct="1">
                        <a:lnSpc>
                          <a:spcPct val="100000"/>
                        </a:lnSpc>
                        <a:spcBef>
                          <a:spcPts val="0"/>
                        </a:spcBef>
                        <a:spcAft>
                          <a:spcPts val="0"/>
                        </a:spcAft>
                        <a:buClrTx/>
                        <a:buSzTx/>
                        <a:buFontTx/>
                        <a:buNone/>
                        <a:tabLst/>
                        <a:defRPr/>
                      </a:pPr>
                      <a:r>
                        <a:rPr lang="en-US" sz="2000" dirty="0" smtClean="0"/>
                        <a:t>Asynchronous (e.g. process queue item)</a:t>
                      </a:r>
                    </a:p>
                  </a:txBody>
                  <a:tcPr/>
                </a:tc>
                <a:tc>
                  <a:txBody>
                    <a:bodyPr/>
                    <a:lstStyle/>
                    <a:p>
                      <a:r>
                        <a:rPr lang="en-US" sz="2000" dirty="0" smtClean="0"/>
                        <a:t>500 </a:t>
                      </a:r>
                      <a:r>
                        <a:rPr lang="en-US" sz="2000" dirty="0" err="1" smtClean="0"/>
                        <a:t>ms</a:t>
                      </a:r>
                      <a:endParaRPr lang="en-US" sz="2000" dirty="0"/>
                    </a:p>
                  </a:txBody>
                  <a:tcPr/>
                </a:tc>
                <a:tc>
                  <a:txBody>
                    <a:bodyPr/>
                    <a:lstStyle/>
                    <a:p>
                      <a:r>
                        <a:rPr lang="en-US" sz="2000" dirty="0" smtClean="0"/>
                        <a:t>Yes</a:t>
                      </a:r>
                      <a:endParaRPr lang="en-US" sz="2000" dirty="0"/>
                    </a:p>
                  </a:txBody>
                  <a:tcPr/>
                </a:tc>
                <a:tc>
                  <a:txBody>
                    <a:bodyPr/>
                    <a:lstStyle/>
                    <a:p>
                      <a:r>
                        <a:rPr lang="en-US" sz="2000" dirty="0" smtClean="0"/>
                        <a:t>3</a:t>
                      </a:r>
                      <a:endParaRPr lang="en-US" sz="2000" dirty="0"/>
                    </a:p>
                  </a:txBody>
                  <a:tcPr/>
                </a:tc>
                <a:tc>
                  <a:txBody>
                    <a:bodyPr/>
                    <a:lstStyle/>
                    <a:p>
                      <a:r>
                        <a:rPr lang="en-US" sz="2000" dirty="0" smtClean="0"/>
                        <a:t>100</a:t>
                      </a:r>
                      <a:r>
                        <a:rPr lang="en-US" sz="2000" baseline="0" dirty="0" smtClean="0"/>
                        <a:t> </a:t>
                      </a:r>
                      <a:r>
                        <a:rPr lang="en-US" sz="2000" baseline="0" dirty="0" err="1" smtClean="0"/>
                        <a:t>ms</a:t>
                      </a:r>
                      <a:endParaRPr lang="en-US" sz="2000" dirty="0"/>
                    </a:p>
                  </a:txBody>
                  <a:tcPr/>
                </a:tc>
                <a:tc>
                  <a:txBody>
                    <a:bodyPr/>
                    <a:lstStyle/>
                    <a:p>
                      <a:r>
                        <a:rPr lang="en-US" sz="2000" dirty="0" smtClean="0"/>
                        <a:t>Exponential</a:t>
                      </a:r>
                      <a:endParaRPr lang="en-US" sz="2000" dirty="0"/>
                    </a:p>
                  </a:txBody>
                  <a:tcPr/>
                </a:tc>
              </a:tr>
            </a:tbl>
          </a:graphicData>
        </a:graphic>
      </p:graphicFrame>
    </p:spTree>
    <p:extLst>
      <p:ext uri="{BB962C8B-B14F-4D97-AF65-F5344CB8AC3E}">
        <p14:creationId xmlns:p14="http://schemas.microsoft.com/office/powerpoint/2010/main" val="3922064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some point, your request is blocking the </a:t>
            </a:r>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line</a:t>
            </a:r>
          </a:p>
          <a:p>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Fail gracefully, and get out of the queue</a:t>
            </a:r>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a:p>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Too much retry, too much trust of downstream service</a:t>
            </a:r>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dirty="0"/>
          </a:p>
        </p:txBody>
      </p:sp>
      <p:sp>
        <p:nvSpPr>
          <p:cNvPr id="2" name="Title 1"/>
          <p:cNvSpPr>
            <a:spLocks noGrp="1"/>
          </p:cNvSpPr>
          <p:nvPr>
            <p:ph type="title"/>
          </p:nvPr>
        </p:nvSpPr>
        <p:spPr/>
        <p:txBody>
          <a:bodyPr/>
          <a:lstStyle/>
          <a:p>
            <a:r>
              <a:rPr lang="en-US" dirty="0" smtClean="0"/>
              <a:t>Decoupling Components</a:t>
            </a:r>
            <a:endParaRPr lang="en-US" dirty="0"/>
          </a:p>
        </p:txBody>
      </p:sp>
      <p:graphicFrame>
        <p:nvGraphicFramePr>
          <p:cNvPr id="7" name="Chart 6"/>
          <p:cNvGraphicFramePr>
            <a:graphicFrameLocks/>
          </p:cNvGraphicFramePr>
          <p:nvPr>
            <p:extLst/>
          </p:nvPr>
        </p:nvGraphicFramePr>
        <p:xfrm>
          <a:off x="4139826" y="1985094"/>
          <a:ext cx="8018633" cy="44958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3648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6232926"/>
            <a:ext cx="12436475" cy="760635"/>
          </a:xfrm>
        </p:spPr>
        <p:txBody>
          <a:bodyPr/>
          <a:lstStyle/>
          <a:p>
            <a:pPr algn="ctr"/>
            <a:r>
              <a:rPr lang="en-US" sz="2400" dirty="0" smtClean="0">
                <a:hlinkClick r:id="rId2"/>
              </a:rPr>
              <a:t>http</a:t>
            </a:r>
            <a:r>
              <a:rPr lang="en-US" sz="2400" dirty="0">
                <a:hlinkClick r:id="rId2"/>
              </a:rPr>
              <a:t>://</a:t>
            </a:r>
            <a:r>
              <a:rPr lang="en-US" sz="2400" dirty="0" smtClean="0">
                <a:hlinkClick r:id="rId2"/>
              </a:rPr>
              <a:t>www.microsoft.com/en-us/news/features/2012/jun12/06-06Pottermore.aspx</a:t>
            </a:r>
            <a:endParaRPr lang="en-US" sz="2400" dirty="0" smtClean="0"/>
          </a:p>
          <a:p>
            <a:endParaRPr lang="en-US"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829" y="472926"/>
            <a:ext cx="7680000" cy="57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833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Decoupling Components</a:t>
            </a:r>
            <a:endParaRPr lang="en-US" dirty="0"/>
          </a:p>
        </p:txBody>
      </p:sp>
      <p:sp>
        <p:nvSpPr>
          <p:cNvPr id="5" name="Text Placeholder 4"/>
          <p:cNvSpPr>
            <a:spLocks noGrp="1"/>
          </p:cNvSpPr>
          <p:nvPr>
            <p:ph type="body" sz="quarter" idx="10"/>
          </p:nvPr>
        </p:nvSpPr>
        <p:spPr/>
        <p:txBody>
          <a:bodyPr/>
          <a:lstStyle/>
          <a:p>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Leverage asynchronous I/O </a:t>
            </a:r>
          </a:p>
          <a:p>
            <a:r>
              <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Beware – not all apparently </a:t>
            </a:r>
            <a:r>
              <a:rPr lang="en-US"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async</a:t>
            </a:r>
            <a:r>
              <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calls are “purely” </a:t>
            </a:r>
            <a:r>
              <a:rPr lang="en-US" sz="28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async</a:t>
            </a:r>
            <a:endPar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Ensure that all external service calls are bounded</a:t>
            </a:r>
          </a:p>
          <a:p>
            <a:r>
              <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Bound the overall call latency (including retries); beware of thread pool pressure</a:t>
            </a:r>
            <a:endParaRPr lang="en-US"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Beware of convoy effects on failure recovery</a:t>
            </a:r>
            <a:endParaRPr lang="en-US"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US" sz="28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Trying too hard to catch up can flood newly recovered services</a:t>
            </a:r>
            <a:endParaRPr lang="en-US" sz="2800" dirty="0"/>
          </a:p>
        </p:txBody>
      </p:sp>
    </p:spTree>
    <p:extLst>
      <p:ext uri="{BB962C8B-B14F-4D97-AF65-F5344CB8AC3E}">
        <p14:creationId xmlns:p14="http://schemas.microsoft.com/office/powerpoint/2010/main" val="37007080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544934"/>
            <a:ext cx="11887199" cy="912813"/>
          </a:xfrm>
        </p:spPr>
        <p:txBody>
          <a:bodyPr/>
          <a:lstStyle/>
          <a:p>
            <a:r>
              <a:rPr lang="en-GB" dirty="0" smtClean="0"/>
              <a:t>Service Level Failures</a:t>
            </a:r>
            <a:endParaRPr lang="en-US" dirty="0"/>
          </a:p>
        </p:txBody>
      </p:sp>
      <p:sp>
        <p:nvSpPr>
          <p:cNvPr id="3" name="Text Placeholder 2"/>
          <p:cNvSpPr>
            <a:spLocks noGrp="1"/>
          </p:cNvSpPr>
          <p:nvPr>
            <p:ph type="body" sz="quarter" idx="10"/>
          </p:nvPr>
        </p:nvSpPr>
        <p:spPr/>
        <p:txBody>
          <a:bodyPr/>
          <a:lstStyle/>
          <a:p>
            <a:endParaRPr lang="en-GB" dirty="0" smtClean="0">
              <a:sym typeface="Wingdings" panose="05000000000000000000" pitchFamily="2" charset="2"/>
            </a:endParaRPr>
          </a:p>
          <a:p>
            <a:r>
              <a:rPr lang="en-GB" dirty="0" smtClean="0">
                <a:sym typeface="Wingdings" panose="05000000000000000000" pitchFamily="2" charset="2"/>
              </a:rPr>
              <a:t>Entire Services will have outages</a:t>
            </a:r>
            <a:endParaRPr lang="en-GB" dirty="0">
              <a:sym typeface="Wingdings" panose="05000000000000000000" pitchFamily="2" charset="2"/>
            </a:endParaRPr>
          </a:p>
          <a:p>
            <a:r>
              <a:rPr lang="en-GB" sz="2800" dirty="0" smtClean="0">
                <a:sym typeface="Wingdings" panose="05000000000000000000" pitchFamily="2" charset="2"/>
              </a:rPr>
              <a:t>SQL Azure ,Windows Azure Storage – SLA &lt; 100%</a:t>
            </a:r>
          </a:p>
          <a:p>
            <a:r>
              <a:rPr lang="en-GB" sz="2800" dirty="0" smtClean="0">
                <a:sym typeface="Wingdings" panose="05000000000000000000" pitchFamily="2" charset="2"/>
              </a:rPr>
              <a:t>External services may be unavailable or unreachable </a:t>
            </a:r>
          </a:p>
          <a:p>
            <a:endParaRPr lang="en-GB" sz="2800" dirty="0" smtClean="0">
              <a:sym typeface="Wingdings" panose="05000000000000000000" pitchFamily="2" charset="2"/>
            </a:endParaRPr>
          </a:p>
          <a:p>
            <a:r>
              <a:rPr lang="en-GB" dirty="0" smtClean="0">
                <a:sym typeface="Wingdings" panose="05000000000000000000" pitchFamily="2" charset="2"/>
              </a:rPr>
              <a:t>Application needs to workaround these</a:t>
            </a:r>
            <a:endParaRPr lang="en-GB" dirty="0">
              <a:sym typeface="Wingdings" panose="05000000000000000000" pitchFamily="2" charset="2"/>
            </a:endParaRPr>
          </a:p>
          <a:p>
            <a:r>
              <a:rPr lang="en-GB" sz="2800" dirty="0" smtClean="0">
                <a:sym typeface="Wingdings" panose="05000000000000000000" pitchFamily="2" charset="2"/>
              </a:rPr>
              <a:t>Return fail code to user (please try again later)</a:t>
            </a:r>
          </a:p>
          <a:p>
            <a:r>
              <a:rPr lang="en-GB" sz="2800" dirty="0" smtClean="0">
                <a:sym typeface="Wingdings" panose="05000000000000000000" pitchFamily="2" charset="2"/>
              </a:rPr>
              <a:t>Queue and try later (we’ve received your order…)</a:t>
            </a:r>
          </a:p>
          <a:p>
            <a:endParaRPr lang="en-GB" sz="2800" dirty="0" smtClean="0">
              <a:sym typeface="Wingdings" panose="05000000000000000000" pitchFamily="2" charset="2"/>
            </a:endParaRPr>
          </a:p>
        </p:txBody>
      </p:sp>
    </p:spTree>
    <p:extLst>
      <p:ext uri="{BB962C8B-B14F-4D97-AF65-F5344CB8AC3E}">
        <p14:creationId xmlns:p14="http://schemas.microsoft.com/office/powerpoint/2010/main" val="425653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Region Level Failure</a:t>
            </a:r>
            <a:endParaRPr lang="en-US" dirty="0"/>
          </a:p>
        </p:txBody>
      </p:sp>
      <p:sp>
        <p:nvSpPr>
          <p:cNvPr id="3" name="Text Placeholder 2"/>
          <p:cNvSpPr>
            <a:spLocks noGrp="1"/>
          </p:cNvSpPr>
          <p:nvPr>
            <p:ph type="body" sz="quarter" idx="10"/>
          </p:nvPr>
        </p:nvSpPr>
        <p:spPr/>
        <p:txBody>
          <a:bodyPr/>
          <a:lstStyle/>
          <a:p>
            <a:r>
              <a:rPr lang="en-GB" dirty="0" smtClean="0"/>
              <a:t>Regional failure will occur</a:t>
            </a:r>
          </a:p>
          <a:p>
            <a:endParaRPr lang="en-GB" dirty="0"/>
          </a:p>
          <a:p>
            <a:r>
              <a:rPr lang="en-GB" dirty="0" smtClean="0"/>
              <a:t>Load needs to be spread over multiple regions</a:t>
            </a:r>
          </a:p>
          <a:p>
            <a:endParaRPr lang="en-GB" dirty="0"/>
          </a:p>
          <a:p>
            <a:r>
              <a:rPr lang="en-GB" dirty="0" smtClean="0"/>
              <a:t>Route around failures</a:t>
            </a:r>
          </a:p>
        </p:txBody>
      </p:sp>
    </p:spTree>
    <p:extLst>
      <p:ext uri="{BB962C8B-B14F-4D97-AF65-F5344CB8AC3E}">
        <p14:creationId xmlns:p14="http://schemas.microsoft.com/office/powerpoint/2010/main" val="2433930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442783" y="705929"/>
            <a:ext cx="11550910" cy="395518"/>
          </a:xfrm>
        </p:spPr>
        <p:txBody>
          <a:bodyPr/>
          <a:lstStyle/>
          <a:p>
            <a:r>
              <a:rPr lang="en-US" sz="2856" dirty="0" smtClean="0"/>
              <a:t>Example Distribution with Traffic Manager</a:t>
            </a:r>
            <a:endParaRPr lang="en-US" sz="2856" dirty="0"/>
          </a:p>
        </p:txBody>
      </p:sp>
      <p:sp>
        <p:nvSpPr>
          <p:cNvPr id="56322" name="Footer Placeholder 4"/>
          <p:cNvSpPr>
            <a:spLocks noGrp="1"/>
          </p:cNvSpPr>
          <p:nvPr>
            <p:ph type="ftr" sz="quarter" idx="4294967295"/>
          </p:nvPr>
        </p:nvSpPr>
        <p:spPr>
          <a:xfrm>
            <a:off x="8057060" y="6499080"/>
            <a:ext cx="3936634" cy="1392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48">
                <a:solidFill>
                  <a:schemeClr val="tx1"/>
                </a:solidFill>
                <a:latin typeface="Arial" pitchFamily="34" charset="0"/>
                <a:ea typeface="MS PGothic" pitchFamily="34" charset="-128"/>
              </a:defRPr>
            </a:lvl1pPr>
            <a:lvl2pPr marL="757735" indent="-291436">
              <a:defRPr sz="2448">
                <a:solidFill>
                  <a:schemeClr val="tx1"/>
                </a:solidFill>
                <a:latin typeface="Arial" pitchFamily="34" charset="0"/>
                <a:ea typeface="MS PGothic" pitchFamily="34" charset="-128"/>
              </a:defRPr>
            </a:lvl2pPr>
            <a:lvl3pPr marL="1165746" indent="-233149">
              <a:defRPr sz="2448">
                <a:solidFill>
                  <a:schemeClr val="tx1"/>
                </a:solidFill>
                <a:latin typeface="Arial" pitchFamily="34" charset="0"/>
                <a:ea typeface="MS PGothic" pitchFamily="34" charset="-128"/>
              </a:defRPr>
            </a:lvl3pPr>
            <a:lvl4pPr marL="1632044" indent="-233149">
              <a:defRPr sz="2448">
                <a:solidFill>
                  <a:schemeClr val="tx1"/>
                </a:solidFill>
                <a:latin typeface="Arial" pitchFamily="34" charset="0"/>
                <a:ea typeface="MS PGothic" pitchFamily="34" charset="-128"/>
              </a:defRPr>
            </a:lvl4pPr>
            <a:lvl5pPr marL="2098342" indent="-233149">
              <a:defRPr sz="2448">
                <a:solidFill>
                  <a:schemeClr val="tx1"/>
                </a:solidFill>
                <a:latin typeface="Arial" pitchFamily="34" charset="0"/>
                <a:ea typeface="MS PGothic" pitchFamily="34" charset="-128"/>
              </a:defRPr>
            </a:lvl5pPr>
            <a:lvl6pPr marL="2564641" indent="-233149" eaLnBrk="0" fontAlgn="base" hangingPunct="0">
              <a:spcBef>
                <a:spcPct val="0"/>
              </a:spcBef>
              <a:spcAft>
                <a:spcPct val="0"/>
              </a:spcAft>
              <a:defRPr sz="2448">
                <a:solidFill>
                  <a:schemeClr val="tx1"/>
                </a:solidFill>
                <a:latin typeface="Arial" pitchFamily="34" charset="0"/>
                <a:ea typeface="MS PGothic" pitchFamily="34" charset="-128"/>
              </a:defRPr>
            </a:lvl6pPr>
            <a:lvl7pPr marL="3030939" indent="-233149" eaLnBrk="0" fontAlgn="base" hangingPunct="0">
              <a:spcBef>
                <a:spcPct val="0"/>
              </a:spcBef>
              <a:spcAft>
                <a:spcPct val="0"/>
              </a:spcAft>
              <a:defRPr sz="2448">
                <a:solidFill>
                  <a:schemeClr val="tx1"/>
                </a:solidFill>
                <a:latin typeface="Arial" pitchFamily="34" charset="0"/>
                <a:ea typeface="MS PGothic" pitchFamily="34" charset="-128"/>
              </a:defRPr>
            </a:lvl7pPr>
            <a:lvl8pPr marL="3497237" indent="-233149" eaLnBrk="0" fontAlgn="base" hangingPunct="0">
              <a:spcBef>
                <a:spcPct val="0"/>
              </a:spcBef>
              <a:spcAft>
                <a:spcPct val="0"/>
              </a:spcAft>
              <a:defRPr sz="2448">
                <a:solidFill>
                  <a:schemeClr val="tx1"/>
                </a:solidFill>
                <a:latin typeface="Arial" pitchFamily="34" charset="0"/>
                <a:ea typeface="MS PGothic" pitchFamily="34" charset="-128"/>
              </a:defRPr>
            </a:lvl8pPr>
            <a:lvl9pPr marL="3963535" indent="-233149" eaLnBrk="0" fontAlgn="base" hangingPunct="0">
              <a:spcBef>
                <a:spcPct val="0"/>
              </a:spcBef>
              <a:spcAft>
                <a:spcPct val="0"/>
              </a:spcAft>
              <a:defRPr sz="2448">
                <a:solidFill>
                  <a:schemeClr val="tx1"/>
                </a:solidFill>
                <a:latin typeface="Arial" pitchFamily="34" charset="0"/>
                <a:ea typeface="MS PGothic" pitchFamily="34" charset="-128"/>
              </a:defRPr>
            </a:lvl9pPr>
          </a:lstStyle>
          <a:p>
            <a:r>
              <a:rPr lang="en-GB" sz="918">
                <a:solidFill>
                  <a:srgbClr val="636363"/>
                </a:solidFill>
                <a:latin typeface="Verdana" pitchFamily="34" charset="0"/>
              </a:rPr>
              <a:t>Slide </a:t>
            </a:r>
            <a:fld id="{3635AA3C-6C28-4DCC-BF6A-ACF807D0C32C}" type="slidenum">
              <a:rPr lang="en-GB" sz="918">
                <a:solidFill>
                  <a:srgbClr val="636363"/>
                </a:solidFill>
                <a:latin typeface="Verdana" pitchFamily="34" charset="0"/>
              </a:rPr>
              <a:pPr/>
              <a:t>43</a:t>
            </a:fld>
            <a:endParaRPr lang="en-GB" sz="918">
              <a:solidFill>
                <a:srgbClr val="636363"/>
              </a:solidFill>
              <a:latin typeface="Verdana" pitchFamily="34" charset="0"/>
            </a:endParaRPr>
          </a:p>
        </p:txBody>
      </p:sp>
      <p:pic>
        <p:nvPicPr>
          <p:cNvPr id="56323" name="Picture 2" descr="Screen Shot 2012-09-11 at 16.24.5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905" y="1513861"/>
            <a:ext cx="11503429" cy="296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905" y="4937422"/>
            <a:ext cx="10430860" cy="461665"/>
          </a:xfrm>
          <a:prstGeom prst="rect">
            <a:avLst/>
          </a:prstGeom>
          <a:noFill/>
        </p:spPr>
        <p:txBody>
          <a:bodyPr wrap="square" rtlCol="0">
            <a:spAutoFit/>
          </a:bodyPr>
          <a:lstStyle/>
          <a:p>
            <a:r>
              <a:rPr lang="en-GB" sz="2400" dirty="0" smtClean="0">
                <a:gradFill>
                  <a:gsLst>
                    <a:gs pos="0">
                      <a:srgbClr val="FFFFFF"/>
                    </a:gs>
                    <a:gs pos="100000">
                      <a:srgbClr val="FFFFFF"/>
                    </a:gs>
                  </a:gsLst>
                  <a:lin ang="5400000" scaled="0"/>
                </a:gradFill>
              </a:rPr>
              <a:t>Global load does </a:t>
            </a:r>
            <a:r>
              <a:rPr lang="en-GB" sz="2400" dirty="0" smtClean="0">
                <a:solidFill>
                  <a:srgbClr val="FF8C00"/>
                </a:solidFill>
              </a:rPr>
              <a:t>not</a:t>
            </a:r>
            <a:r>
              <a:rPr lang="en-GB" sz="2400" dirty="0" smtClean="0">
                <a:gradFill>
                  <a:gsLst>
                    <a:gs pos="0">
                      <a:srgbClr val="FFFFFF"/>
                    </a:gs>
                    <a:gs pos="100000">
                      <a:srgbClr val="FFFFFF"/>
                    </a:gs>
                  </a:gsLst>
                  <a:lin ang="5400000" scaled="0"/>
                </a:gradFill>
              </a:rPr>
              <a:t> necessarily give uniform distribution</a:t>
            </a: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262609422"/>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820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2501" y="0"/>
                        <a:ext cx="161910" cy="161910"/>
                      </a:xfrm>
                      <a:prstGeom prst="rect">
                        <a:avLst/>
                      </a:prstGeom>
                    </p:spPr>
                  </p:pic>
                </p:oleObj>
              </mc:Fallback>
            </mc:AlternateContent>
          </a:graphicData>
        </a:graphic>
      </p:graphicFrame>
      <p:sp>
        <p:nvSpPr>
          <p:cNvPr id="6" name="Text Placeholder 5"/>
          <p:cNvSpPr>
            <a:spLocks noGrp="1"/>
          </p:cNvSpPr>
          <p:nvPr>
            <p:ph type="body" sz="quarter" idx="10"/>
          </p:nvPr>
        </p:nvSpPr>
        <p:spPr>
          <a:xfrm>
            <a:off x="531948" y="1476621"/>
            <a:ext cx="4712428" cy="4542910"/>
          </a:xfrm>
        </p:spPr>
        <p:txBody>
          <a:bodyPr vert="horz" wrap="square" lIns="0" tIns="0" rIns="0" bIns="0" rtlCol="0">
            <a:spAutoFit/>
          </a:bodyPr>
          <a:lstStyle/>
          <a:p>
            <a:pPr>
              <a:spcBef>
                <a:spcPts val="1224"/>
              </a:spcBef>
            </a:pPr>
            <a:r>
              <a:rPr lang="en-US" sz="2652" dirty="0"/>
              <a:t>Hosted </a:t>
            </a:r>
            <a:r>
              <a:rPr lang="en-US" sz="2652" dirty="0" smtClean="0"/>
              <a:t>service(s) </a:t>
            </a:r>
            <a:r>
              <a:rPr lang="en-US" sz="2652" dirty="0"/>
              <a:t>per </a:t>
            </a:r>
            <a:r>
              <a:rPr lang="en-US" sz="2652" dirty="0" smtClean="0"/>
              <a:t>data </a:t>
            </a:r>
            <a:r>
              <a:rPr lang="en-US" sz="2652" dirty="0" err="1" smtClean="0"/>
              <a:t>centre</a:t>
            </a:r>
            <a:endParaRPr lang="en-US" sz="2652" dirty="0"/>
          </a:p>
          <a:p>
            <a:pPr>
              <a:spcBef>
                <a:spcPts val="1224"/>
              </a:spcBef>
            </a:pPr>
            <a:r>
              <a:rPr lang="en-US" sz="2652" dirty="0" smtClean="0"/>
              <a:t>Each service is </a:t>
            </a:r>
            <a:r>
              <a:rPr lang="en-US" sz="2652" dirty="0" smtClean="0">
                <a:solidFill>
                  <a:schemeClr val="accent6"/>
                </a:solidFill>
              </a:rPr>
              <a:t>autonomous</a:t>
            </a:r>
            <a:r>
              <a:rPr lang="en-US" sz="2652" dirty="0" smtClean="0"/>
              <a:t> –services independently </a:t>
            </a:r>
            <a:r>
              <a:rPr lang="en-US" sz="2652" dirty="0" smtClean="0">
                <a:solidFill>
                  <a:schemeClr val="accent6"/>
                </a:solidFill>
              </a:rPr>
              <a:t>receive</a:t>
            </a:r>
            <a:r>
              <a:rPr lang="en-US" sz="2652" dirty="0" smtClean="0"/>
              <a:t> or </a:t>
            </a:r>
            <a:r>
              <a:rPr lang="en-US" sz="2652" dirty="0" smtClean="0">
                <a:solidFill>
                  <a:schemeClr val="accent6"/>
                </a:solidFill>
              </a:rPr>
              <a:t>pull</a:t>
            </a:r>
            <a:r>
              <a:rPr lang="en-US" sz="2652" dirty="0" smtClean="0"/>
              <a:t> data from source</a:t>
            </a:r>
            <a:endParaRPr lang="en-US" sz="2652" dirty="0"/>
          </a:p>
          <a:p>
            <a:pPr>
              <a:spcBef>
                <a:spcPts val="1224"/>
              </a:spcBef>
            </a:pPr>
            <a:r>
              <a:rPr lang="en-US" sz="2652" dirty="0" smtClean="0"/>
              <a:t>Azure </a:t>
            </a:r>
            <a:r>
              <a:rPr lang="en-US" sz="2652" dirty="0"/>
              <a:t>traffic manager </a:t>
            </a:r>
            <a:r>
              <a:rPr lang="en-US" sz="2652" dirty="0" smtClean="0"/>
              <a:t>can direct traffic to “</a:t>
            </a:r>
            <a:r>
              <a:rPr lang="en-US" sz="2652" dirty="0" smtClean="0">
                <a:solidFill>
                  <a:schemeClr val="accent6"/>
                </a:solidFill>
              </a:rPr>
              <a:t>nearest</a:t>
            </a:r>
            <a:r>
              <a:rPr lang="en-US" sz="2652" dirty="0" smtClean="0"/>
              <a:t>” service </a:t>
            </a:r>
          </a:p>
          <a:p>
            <a:pPr>
              <a:spcBef>
                <a:spcPts val="1224"/>
              </a:spcBef>
            </a:pPr>
            <a:r>
              <a:rPr lang="en-GB" sz="2652" dirty="0" smtClean="0"/>
              <a:t>Use probing to determine service health*</a:t>
            </a:r>
            <a:endParaRPr lang="en-US" sz="2652" dirty="0"/>
          </a:p>
        </p:txBody>
      </p:sp>
      <p:sp>
        <p:nvSpPr>
          <p:cNvPr id="5" name="Title 4"/>
          <p:cNvSpPr>
            <a:spLocks noGrp="1"/>
          </p:cNvSpPr>
          <p:nvPr>
            <p:ph type="title"/>
            <p:custDataLst>
              <p:tags r:id="rId3"/>
            </p:custDataLst>
          </p:nvPr>
        </p:nvSpPr>
        <p:spPr/>
        <p:txBody>
          <a:bodyPr/>
          <a:lstStyle/>
          <a:p>
            <a:r>
              <a:rPr lang="en-GB" dirty="0" smtClean="0"/>
              <a:t>Information publishing</a:t>
            </a:r>
            <a:endParaRPr lang="en-US" dirty="0"/>
          </a:p>
        </p:txBody>
      </p:sp>
      <p:graphicFrame>
        <p:nvGraphicFramePr>
          <p:cNvPr id="3" name="Object 2"/>
          <p:cNvGraphicFramePr>
            <a:graphicFrameLocks noChangeAspect="1"/>
          </p:cNvGraphicFramePr>
          <p:nvPr>
            <p:extLst/>
          </p:nvPr>
        </p:nvGraphicFramePr>
        <p:xfrm>
          <a:off x="5426149" y="1553046"/>
          <a:ext cx="6840760" cy="4652679"/>
        </p:xfrm>
        <a:graphic>
          <a:graphicData uri="http://schemas.openxmlformats.org/presentationml/2006/ole">
            <mc:AlternateContent xmlns:mc="http://schemas.openxmlformats.org/markup-compatibility/2006">
              <mc:Choice xmlns:v="urn:schemas-microsoft-com:vml" Requires="v">
                <p:oleObj spid="_x0000_s8209" name="Visio" r:id="rId8" imgW="5419804" imgH="3686175" progId="Visio.Drawing.15">
                  <p:embed/>
                </p:oleObj>
              </mc:Choice>
              <mc:Fallback>
                <p:oleObj name="Visio" r:id="rId8" imgW="5419804" imgH="3686175" progId="Visio.Drawing.15">
                  <p:embed/>
                  <p:pic>
                    <p:nvPicPr>
                      <p:cNvPr id="0" name=""/>
                      <p:cNvPicPr/>
                      <p:nvPr/>
                    </p:nvPicPr>
                    <p:blipFill>
                      <a:blip r:embed="rId9"/>
                      <a:stretch>
                        <a:fillRect/>
                      </a:stretch>
                    </p:blipFill>
                    <p:spPr>
                      <a:xfrm>
                        <a:off x="5426149" y="1553046"/>
                        <a:ext cx="6840760" cy="4652679"/>
                      </a:xfrm>
                      <a:prstGeom prst="rect">
                        <a:avLst/>
                      </a:prstGeom>
                    </p:spPr>
                  </p:pic>
                </p:oleObj>
              </mc:Fallback>
            </mc:AlternateContent>
          </a:graphicData>
        </a:graphic>
      </p:graphicFrame>
    </p:spTree>
    <p:extLst>
      <p:ext uri="{BB962C8B-B14F-4D97-AF65-F5344CB8AC3E}">
        <p14:creationId xmlns:p14="http://schemas.microsoft.com/office/powerpoint/2010/main" val="455465583"/>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 Insight</a:t>
            </a:r>
            <a:endParaRPr lang="en-US" dirty="0"/>
          </a:p>
        </p:txBody>
      </p:sp>
      <p:sp>
        <p:nvSpPr>
          <p:cNvPr id="3" name="Text Placeholder 2"/>
          <p:cNvSpPr>
            <a:spLocks noGrp="1"/>
          </p:cNvSpPr>
          <p:nvPr>
            <p:ph type="body" sz="quarter" idx="10"/>
          </p:nvPr>
        </p:nvSpPr>
        <p:spPr/>
        <p:txBody>
          <a:bodyPr/>
          <a:lstStyle/>
          <a:p>
            <a:r>
              <a:rPr lang="en-GB" dirty="0" smtClean="0"/>
              <a:t>Deep and detailed data needed for management, monitoring, alerting and failure diagnosis</a:t>
            </a:r>
          </a:p>
          <a:p>
            <a:endParaRPr lang="en-GB" dirty="0"/>
          </a:p>
          <a:p>
            <a:r>
              <a:rPr lang="en-GB" dirty="0" smtClean="0"/>
              <a:t>Capture, transport, storage and analysis of this data requires careful design</a:t>
            </a:r>
          </a:p>
          <a:p>
            <a:r>
              <a:rPr lang="en-GB" dirty="0" smtClean="0"/>
              <a:t> </a:t>
            </a:r>
            <a:endParaRPr lang="en-US" dirty="0"/>
          </a:p>
        </p:txBody>
      </p:sp>
    </p:spTree>
    <p:extLst>
      <p:ext uri="{BB962C8B-B14F-4D97-AF65-F5344CB8AC3E}">
        <p14:creationId xmlns:p14="http://schemas.microsoft.com/office/powerpoint/2010/main" val="15750559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Insight</a:t>
            </a:r>
            <a:endParaRPr lang="en-US" dirty="0"/>
          </a:p>
        </p:txBody>
      </p:sp>
      <p:sp>
        <p:nvSpPr>
          <p:cNvPr id="4" name="Rectangle 3"/>
          <p:cNvSpPr/>
          <p:nvPr>
            <p:custDataLst>
              <p:tags r:id="rId1"/>
            </p:custDataLst>
          </p:nvPr>
        </p:nvSpPr>
        <p:spPr bwMode="auto">
          <a:xfrm>
            <a:off x="536575" y="1428750"/>
            <a:ext cx="2282825" cy="1188720"/>
          </a:xfrm>
          <a:prstGeom prst="rect">
            <a:avLst/>
          </a:prstGeom>
          <a:solidFill>
            <a:schemeClr val="accent3"/>
          </a:solidFill>
          <a:ln w="9525" cap="flat" cmpd="sng" algn="ctr">
            <a:noFill/>
            <a:prstDash val="solid"/>
            <a:headEnd type="none" w="med" len="med"/>
            <a:tailEnd type="none" w="med" len="med"/>
          </a:ln>
          <a:effectLst>
            <a:outerShdw blurRad="40005" dist="22860" dir="5400000" algn="ctr" rotWithShape="0">
              <a:srgbClr val="000000">
                <a:alpha val="35000"/>
              </a:srgbClr>
            </a:outerShdw>
          </a:effectLst>
          <a:scene3d>
            <a:camera prst="orthographicFront" fov="0">
              <a:rot lat="0" lon="0" rev="0"/>
            </a:camera>
            <a:lightRig rig="glow" dir="t">
              <a:rot lat="0" lon="0" rev="6360000"/>
            </a:lightRig>
          </a:scene3d>
          <a:sp3d prstMaterial="flat">
            <a:contourClr>
              <a:srgbClr val="008FBA">
                <a:satMod val="300000"/>
              </a:srgbClr>
            </a:contourClr>
          </a:sp3d>
        </p:spPr>
        <p:txBody>
          <a:bodyPr vert="horz" wrap="square" lIns="91440" tIns="45720" rIns="91440" bIns="45720" numCol="1" rtlCol="0" anchor="ctr" anchorCtr="0" compatLnSpc="1">
            <a:prstTxWarp prst="textNoShape">
              <a:avLst/>
            </a:prstTxWarp>
            <a:noAutofit/>
          </a:bodyPr>
          <a:lstStyle/>
          <a:p>
            <a:pPr marL="0" lvl="1" algn="ctr" defTabSz="685835">
              <a:lnSpc>
                <a:spcPct val="90000"/>
              </a:lnSpc>
              <a:spcBef>
                <a:spcPts val="600"/>
              </a:spcBef>
              <a:buSzPct val="90000"/>
            </a:pPr>
            <a:r>
              <a:rPr lang="en-US" sz="2800" dirty="0">
                <a:ln>
                  <a:solidFill>
                    <a:srgbClr val="FFFFFF">
                      <a:alpha val="0"/>
                    </a:srgbClr>
                  </a:solidFill>
                </a:ln>
                <a:solidFill>
                  <a:srgbClr val="FFFFFF"/>
                </a:solidFill>
                <a:latin typeface="Segoe UI Light" pitchFamily="34" charset="0"/>
              </a:rPr>
              <a:t>Inform or Act</a:t>
            </a:r>
          </a:p>
        </p:txBody>
      </p:sp>
      <p:sp>
        <p:nvSpPr>
          <p:cNvPr id="5" name="Rectangle 4"/>
          <p:cNvSpPr/>
          <p:nvPr>
            <p:custDataLst>
              <p:tags r:id="rId2"/>
            </p:custDataLst>
          </p:nvPr>
        </p:nvSpPr>
        <p:spPr bwMode="auto">
          <a:xfrm>
            <a:off x="2880360" y="1428750"/>
            <a:ext cx="8792528" cy="118872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350838" lvl="1" indent="-230188">
              <a:spcBef>
                <a:spcPts val="600"/>
              </a:spcBef>
              <a:buClr>
                <a:srgbClr val="FFFFFF"/>
              </a:buClr>
              <a:buSzPct val="100000"/>
              <a:buFont typeface="Arial" pitchFamily="34" charset="0"/>
              <a:buChar char="•"/>
            </a:pPr>
            <a:r>
              <a:rPr lang="en-US" dirty="0">
                <a:ln>
                  <a:solidFill>
                    <a:srgbClr val="FFFFFF">
                      <a:alpha val="0"/>
                    </a:srgbClr>
                  </a:solidFill>
                </a:ln>
                <a:solidFill>
                  <a:srgbClr val="FFFFFF"/>
                </a:solidFill>
              </a:rPr>
              <a:t>How quickly should I react to new insight?</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Automated response – real-time</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Month over month trending – not so real time </a:t>
            </a:r>
            <a:r>
              <a:rPr lang="en-US" sz="1600" dirty="0">
                <a:ln>
                  <a:solidFill>
                    <a:srgbClr val="FFFFFF">
                      <a:alpha val="0"/>
                    </a:srgbClr>
                  </a:solidFill>
                </a:ln>
                <a:solidFill>
                  <a:srgbClr val="FFFFFF"/>
                </a:solidFill>
                <a:sym typeface="Wingdings"/>
              </a:rPr>
              <a:t></a:t>
            </a:r>
            <a:endParaRPr lang="en-US" sz="1600" dirty="0">
              <a:ln>
                <a:solidFill>
                  <a:srgbClr val="FFFFFF">
                    <a:alpha val="0"/>
                  </a:srgbClr>
                </a:solidFill>
              </a:ln>
              <a:solidFill>
                <a:srgbClr val="FFFFFF"/>
              </a:solidFill>
            </a:endParaRPr>
          </a:p>
        </p:txBody>
      </p:sp>
      <p:sp>
        <p:nvSpPr>
          <p:cNvPr id="6" name="Rectangle 5"/>
          <p:cNvSpPr/>
          <p:nvPr>
            <p:custDataLst>
              <p:tags r:id="rId3"/>
            </p:custDataLst>
          </p:nvPr>
        </p:nvSpPr>
        <p:spPr bwMode="auto">
          <a:xfrm>
            <a:off x="536575" y="2720172"/>
            <a:ext cx="2282825" cy="1188720"/>
          </a:xfrm>
          <a:prstGeom prst="rect">
            <a:avLst/>
          </a:prstGeom>
          <a:solidFill>
            <a:schemeClr val="accent1"/>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lvl="1" algn="ctr" defTabSz="685835"/>
            <a:r>
              <a:rPr lang="en-US" sz="2800" dirty="0">
                <a:ln>
                  <a:solidFill>
                    <a:srgbClr val="FFFFFF">
                      <a:alpha val="0"/>
                    </a:srgbClr>
                  </a:solidFill>
                </a:ln>
                <a:solidFill>
                  <a:srgbClr val="FFFFFF"/>
                </a:solidFill>
                <a:latin typeface="Segoe UI Light" pitchFamily="34" charset="0"/>
              </a:rPr>
              <a:t>Type of Question</a:t>
            </a:r>
          </a:p>
        </p:txBody>
      </p:sp>
      <p:sp>
        <p:nvSpPr>
          <p:cNvPr id="7" name="Rectangle 6"/>
          <p:cNvSpPr/>
          <p:nvPr>
            <p:custDataLst>
              <p:tags r:id="rId4"/>
            </p:custDataLst>
          </p:nvPr>
        </p:nvSpPr>
        <p:spPr bwMode="auto">
          <a:xfrm>
            <a:off x="2880360" y="2720172"/>
            <a:ext cx="8792528" cy="118872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350838" lvl="1" indent="-230188">
              <a:spcBef>
                <a:spcPts val="600"/>
              </a:spcBef>
              <a:buSzPct val="100000"/>
              <a:buFont typeface="Arial" pitchFamily="34" charset="0"/>
              <a:buChar char="•"/>
            </a:pPr>
            <a:r>
              <a:rPr lang="en-US" dirty="0">
                <a:ln>
                  <a:solidFill>
                    <a:srgbClr val="FFFFFF">
                      <a:alpha val="0"/>
                    </a:srgbClr>
                  </a:solidFill>
                </a:ln>
                <a:solidFill>
                  <a:srgbClr val="FFFFFF"/>
                </a:solidFill>
              </a:rPr>
              <a:t>Do I know the question, or am I exploring?</a:t>
            </a:r>
          </a:p>
          <a:p>
            <a:pPr marL="350838" lvl="1" indent="-230188">
              <a:spcBef>
                <a:spcPts val="600"/>
              </a:spcBef>
              <a:buSzPct val="100000"/>
              <a:buFont typeface="Arial" pitchFamily="34" charset="0"/>
              <a:buChar char="•"/>
            </a:pPr>
            <a:r>
              <a:rPr lang="en-US" dirty="0">
                <a:ln>
                  <a:solidFill>
                    <a:srgbClr val="FFFFFF">
                      <a:alpha val="0"/>
                    </a:srgbClr>
                  </a:solidFill>
                </a:ln>
                <a:solidFill>
                  <a:srgbClr val="FFFFFF"/>
                </a:solidFill>
              </a:rPr>
              <a:t>Semantic of insight</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KPI (window, pivot, summarize, rank), statistical, time series</a:t>
            </a:r>
          </a:p>
        </p:txBody>
      </p:sp>
      <p:sp>
        <p:nvSpPr>
          <p:cNvPr id="8" name="Rectangle 7"/>
          <p:cNvSpPr/>
          <p:nvPr>
            <p:custDataLst>
              <p:tags r:id="rId5"/>
            </p:custDataLst>
          </p:nvPr>
        </p:nvSpPr>
        <p:spPr bwMode="auto">
          <a:xfrm>
            <a:off x="536575" y="4011594"/>
            <a:ext cx="2282825" cy="1188720"/>
          </a:xfrm>
          <a:prstGeom prst="rect">
            <a:avLst/>
          </a:prstGeom>
          <a:solidFill>
            <a:schemeClr val="accent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lvl="1" algn="ctr" defTabSz="685835"/>
            <a:r>
              <a:rPr lang="en-US" sz="2800" dirty="0">
                <a:ln>
                  <a:solidFill>
                    <a:srgbClr val="FFFFFF">
                      <a:alpha val="0"/>
                    </a:srgbClr>
                  </a:solidFill>
                </a:ln>
                <a:solidFill>
                  <a:srgbClr val="FFFFFF"/>
                </a:solidFill>
                <a:latin typeface="Segoe UI Light" pitchFamily="34" charset="0"/>
              </a:rPr>
              <a:t>Momentum and Window</a:t>
            </a:r>
          </a:p>
        </p:txBody>
      </p:sp>
      <p:sp>
        <p:nvSpPr>
          <p:cNvPr id="9" name="Rectangle 8"/>
          <p:cNvSpPr/>
          <p:nvPr>
            <p:custDataLst>
              <p:tags r:id="rId6"/>
            </p:custDataLst>
          </p:nvPr>
        </p:nvSpPr>
        <p:spPr bwMode="auto">
          <a:xfrm>
            <a:off x="2880360" y="4011594"/>
            <a:ext cx="8792528" cy="118872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350838" lvl="1" indent="-230188">
              <a:spcBef>
                <a:spcPts val="600"/>
              </a:spcBef>
              <a:buSzPct val="100000"/>
              <a:buFont typeface="Arial" pitchFamily="34" charset="0"/>
              <a:buChar char="•"/>
            </a:pPr>
            <a:r>
              <a:rPr lang="en-US" dirty="0">
                <a:ln>
                  <a:solidFill>
                    <a:srgbClr val="FFFFFF">
                      <a:alpha val="0"/>
                    </a:srgbClr>
                  </a:solidFill>
                </a:ln>
                <a:solidFill>
                  <a:srgbClr val="FFFFFF"/>
                </a:solidFill>
              </a:rPr>
              <a:t>How much data is required to gain insight?</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Detect spike in IIS application queue (seconds/minutes)</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Understand week over week user growth (months)</a:t>
            </a:r>
          </a:p>
        </p:txBody>
      </p:sp>
      <p:sp>
        <p:nvSpPr>
          <p:cNvPr id="10" name="Rectangle 9"/>
          <p:cNvSpPr/>
          <p:nvPr>
            <p:custDataLst>
              <p:tags r:id="rId7"/>
            </p:custDataLst>
          </p:nvPr>
        </p:nvSpPr>
        <p:spPr bwMode="auto">
          <a:xfrm>
            <a:off x="536575" y="5303016"/>
            <a:ext cx="2282825" cy="1188720"/>
          </a:xfrm>
          <a:prstGeom prst="rect">
            <a:avLst/>
          </a:prstGeom>
          <a:solidFill>
            <a:schemeClr val="accent5"/>
          </a:solidFill>
          <a:ln w="9525" cap="flat" cmpd="sng" algn="ctr">
            <a:noFill/>
            <a:prstDash val="solid"/>
            <a:headEnd type="none" w="med" len="med"/>
            <a:tailEnd type="none" w="med" len="med"/>
          </a:ln>
          <a:effectLst>
            <a:outerShdw blurRad="40005" dist="22860" dir="5400000" algn="ctr" rotWithShape="0">
              <a:srgbClr val="000000">
                <a:alpha val="35000"/>
              </a:srgbClr>
            </a:outerShdw>
          </a:effectLst>
          <a:scene3d>
            <a:camera prst="orthographicFront" fov="0">
              <a:rot lat="0" lon="0" rev="0"/>
            </a:camera>
            <a:lightRig rig="glow" dir="t">
              <a:rot lat="0" lon="0" rev="6360000"/>
            </a:lightRig>
          </a:scene3d>
          <a:sp3d prstMaterial="flat">
            <a:contourClr>
              <a:srgbClr val="008FBA">
                <a:satMod val="300000"/>
              </a:srgbClr>
            </a:contourClr>
          </a:sp3d>
        </p:spPr>
        <p:txBody>
          <a:bodyPr vert="horz" wrap="square" lIns="0" tIns="45720" rIns="0" bIns="45720" numCol="1" rtlCol="0" anchor="ctr" anchorCtr="0" compatLnSpc="1">
            <a:prstTxWarp prst="textNoShape">
              <a:avLst/>
            </a:prstTxWarp>
            <a:noAutofit/>
          </a:bodyPr>
          <a:lstStyle/>
          <a:p>
            <a:pPr marL="0" lvl="1" algn="ctr" defTabSz="685835">
              <a:lnSpc>
                <a:spcPct val="90000"/>
              </a:lnSpc>
              <a:spcBef>
                <a:spcPts val="600"/>
              </a:spcBef>
              <a:buSzPct val="90000"/>
            </a:pPr>
            <a:r>
              <a:rPr lang="en-US" sz="2800" dirty="0">
                <a:ln>
                  <a:solidFill>
                    <a:srgbClr val="FFFFFF">
                      <a:alpha val="0"/>
                    </a:srgbClr>
                  </a:solidFill>
                </a:ln>
                <a:solidFill>
                  <a:srgbClr val="FFFFFF"/>
                </a:solidFill>
                <a:latin typeface="Segoe UI Light" pitchFamily="34" charset="0"/>
              </a:rPr>
              <a:t>Partitioning / Span </a:t>
            </a:r>
            <a:r>
              <a:rPr lang="en-US" sz="2800" dirty="0" smtClean="0">
                <a:ln>
                  <a:solidFill>
                    <a:srgbClr val="FFFFFF">
                      <a:alpha val="0"/>
                    </a:srgbClr>
                  </a:solidFill>
                </a:ln>
                <a:solidFill>
                  <a:srgbClr val="FFFFFF"/>
                </a:solidFill>
                <a:latin typeface="Segoe UI Light" pitchFamily="34" charset="0"/>
              </a:rPr>
              <a:t>of Signal</a:t>
            </a:r>
            <a:endParaRPr lang="en-US" sz="2800" dirty="0">
              <a:ln>
                <a:solidFill>
                  <a:srgbClr val="FFFFFF">
                    <a:alpha val="0"/>
                  </a:srgbClr>
                </a:solidFill>
              </a:ln>
              <a:solidFill>
                <a:srgbClr val="FFFFFF"/>
              </a:solidFill>
              <a:latin typeface="Segoe UI Light" pitchFamily="34" charset="0"/>
            </a:endParaRPr>
          </a:p>
        </p:txBody>
      </p:sp>
      <p:sp>
        <p:nvSpPr>
          <p:cNvPr id="11" name="Rectangle 10"/>
          <p:cNvSpPr/>
          <p:nvPr>
            <p:custDataLst>
              <p:tags r:id="rId8"/>
            </p:custDataLst>
          </p:nvPr>
        </p:nvSpPr>
        <p:spPr bwMode="auto">
          <a:xfrm>
            <a:off x="2880360" y="5303016"/>
            <a:ext cx="8792528" cy="118872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45720" tIns="45720" rIns="45720" bIns="45720" numCol="1" rtlCol="0" anchor="ctr" anchorCtr="0" compatLnSpc="1">
            <a:prstTxWarp prst="textNoShape">
              <a:avLst/>
            </a:prstTxWarp>
            <a:noAutofit/>
          </a:bodyPr>
          <a:lstStyle/>
          <a:p>
            <a:pPr marL="350838" lvl="1" indent="-230188">
              <a:spcBef>
                <a:spcPts val="600"/>
              </a:spcBef>
              <a:buSzPct val="100000"/>
              <a:buFont typeface="Arial" pitchFamily="34" charset="0"/>
              <a:buChar char="•"/>
            </a:pPr>
            <a:r>
              <a:rPr lang="en-US" dirty="0">
                <a:ln>
                  <a:solidFill>
                    <a:srgbClr val="FFFFFF">
                      <a:alpha val="0"/>
                    </a:srgbClr>
                  </a:solidFill>
                </a:ln>
                <a:solidFill>
                  <a:srgbClr val="FFFFFF"/>
                </a:solidFill>
              </a:rPr>
              <a:t>How much of the source signal do I need for insight?</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Local computation (aggregate local partitions)</a:t>
            </a:r>
          </a:p>
          <a:p>
            <a:pPr marL="739775" lvl="2" indent="-230188">
              <a:spcBef>
                <a:spcPts val="200"/>
              </a:spcBef>
              <a:spcAft>
                <a:spcPts val="300"/>
              </a:spcAft>
              <a:buClr>
                <a:srgbClr val="FFFFFF"/>
              </a:buClr>
              <a:buSzPct val="100000"/>
              <a:buFont typeface="Arial" pitchFamily="34" charset="0"/>
              <a:buChar char="•"/>
            </a:pPr>
            <a:r>
              <a:rPr lang="en-US" sz="1600" dirty="0">
                <a:ln>
                  <a:solidFill>
                    <a:srgbClr val="FFFFFF">
                      <a:alpha val="0"/>
                    </a:srgbClr>
                  </a:solidFill>
                </a:ln>
                <a:solidFill>
                  <a:srgbClr val="FFFFFF"/>
                </a:solidFill>
              </a:rPr>
              <a:t>Global computation (unique users)</a:t>
            </a:r>
          </a:p>
        </p:txBody>
      </p:sp>
    </p:spTree>
    <p:extLst>
      <p:ext uri="{BB962C8B-B14F-4D97-AF65-F5344CB8AC3E}">
        <p14:creationId xmlns:p14="http://schemas.microsoft.com/office/powerpoint/2010/main" val="42386474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Build and Buy (or rent)</a:t>
            </a:r>
            <a:endParaRPr lang="en-US" dirty="0"/>
          </a:p>
        </p:txBody>
      </p:sp>
      <p:sp>
        <p:nvSpPr>
          <p:cNvPr id="3" name="Text Placeholder 2"/>
          <p:cNvSpPr>
            <a:spLocks noGrp="1"/>
          </p:cNvSpPr>
          <p:nvPr>
            <p:ph type="body" sz="quarter" idx="10"/>
          </p:nvPr>
        </p:nvSpPr>
        <p:spPr/>
        <p:txBody>
          <a:bodyPr/>
          <a:lstStyle/>
          <a:p>
            <a:r>
              <a:rPr lang="en-GB" dirty="0" smtClean="0"/>
              <a:t>No “one size fits all” for all perspectives at scale</a:t>
            </a:r>
          </a:p>
          <a:p>
            <a:r>
              <a:rPr lang="en-GB" sz="2800" dirty="0" smtClean="0"/>
              <a:t>Near real-time monitoring &amp; alerting, deep diagnostics, long term trending</a:t>
            </a:r>
          </a:p>
          <a:p>
            <a:endParaRPr lang="en-GB" dirty="0" smtClean="0"/>
          </a:p>
          <a:p>
            <a:r>
              <a:rPr lang="en-GB" dirty="0" smtClean="0"/>
              <a:t>Mix of platform components and services</a:t>
            </a:r>
          </a:p>
          <a:p>
            <a:r>
              <a:rPr lang="en-GB" sz="2800" dirty="0" smtClean="0"/>
              <a:t>Windows Azure Diagnostics, application logging, Azure portal, 3</a:t>
            </a:r>
            <a:r>
              <a:rPr lang="en-GB" sz="2800" baseline="30000" dirty="0" smtClean="0"/>
              <a:t>rd</a:t>
            </a:r>
            <a:r>
              <a:rPr lang="en-GB" sz="2800" dirty="0" smtClean="0"/>
              <a:t> party services</a:t>
            </a:r>
            <a:r>
              <a:rPr lang="en-GB" dirty="0" smtClean="0"/>
              <a:t> </a:t>
            </a:r>
            <a:endParaRPr lang="en-US" dirty="0"/>
          </a:p>
        </p:txBody>
      </p:sp>
    </p:spTree>
    <p:extLst>
      <p:ext uri="{BB962C8B-B14F-4D97-AF65-F5344CB8AC3E}">
        <p14:creationId xmlns:p14="http://schemas.microsoft.com/office/powerpoint/2010/main" val="459846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922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501" y="0"/>
                        <a:ext cx="161910" cy="161910"/>
                      </a:xfrm>
                      <a:prstGeom prst="rect">
                        <a:avLst/>
                      </a:prstGeom>
                    </p:spPr>
                  </p:pic>
                </p:oleObj>
              </mc:Fallback>
            </mc:AlternateContent>
          </a:graphicData>
        </a:graphic>
      </p:graphicFrame>
      <p:sp>
        <p:nvSpPr>
          <p:cNvPr id="4" name="Text Placeholder 3"/>
          <p:cNvSpPr>
            <a:spLocks noGrp="1"/>
          </p:cNvSpPr>
          <p:nvPr>
            <p:ph type="body" sz="quarter" idx="10"/>
            <p:custDataLst>
              <p:tags r:id="rId3"/>
            </p:custDataLst>
          </p:nvPr>
        </p:nvSpPr>
        <p:spPr>
          <a:xfrm>
            <a:off x="531948" y="1476621"/>
            <a:ext cx="11370961" cy="4708553"/>
          </a:xfrm>
        </p:spPr>
        <p:txBody>
          <a:bodyPr/>
          <a:lstStyle/>
          <a:p>
            <a:pPr>
              <a:buClr>
                <a:schemeClr val="tx1"/>
              </a:buClr>
            </a:pPr>
            <a:r>
              <a:rPr lang="en-US" dirty="0" smtClean="0"/>
              <a:t>Azure platform service (agent) for collection and distribution of telemetry</a:t>
            </a:r>
          </a:p>
          <a:p>
            <a:pPr>
              <a:buClr>
                <a:schemeClr val="tx1"/>
              </a:buClr>
            </a:pPr>
            <a:r>
              <a:rPr lang="en-US" dirty="0" smtClean="0"/>
              <a:t>Standard structured storage formats </a:t>
            </a:r>
            <a:br>
              <a:rPr lang="en-US" dirty="0" smtClean="0"/>
            </a:br>
            <a:r>
              <a:rPr lang="en-US" dirty="0" smtClean="0"/>
              <a:t>(</a:t>
            </a:r>
            <a:r>
              <a:rPr lang="en-US" dirty="0" err="1" smtClean="0"/>
              <a:t>perf</a:t>
            </a:r>
            <a:r>
              <a:rPr lang="en-US" dirty="0" smtClean="0"/>
              <a:t> counters, events)</a:t>
            </a:r>
          </a:p>
          <a:p>
            <a:pPr>
              <a:buClr>
                <a:schemeClr val="tx1"/>
              </a:buClr>
            </a:pPr>
            <a:r>
              <a:rPr lang="en-US" dirty="0" smtClean="0"/>
              <a:t>Code or XML driven configuration</a:t>
            </a:r>
          </a:p>
          <a:p>
            <a:pPr>
              <a:buClr>
                <a:schemeClr val="tx1"/>
              </a:buClr>
            </a:pPr>
            <a:r>
              <a:rPr lang="en-US" dirty="0" smtClean="0"/>
              <a:t>Partially dynamic (post updated file to blob store)</a:t>
            </a:r>
            <a:endParaRPr lang="en-US" dirty="0"/>
          </a:p>
        </p:txBody>
      </p:sp>
      <p:sp>
        <p:nvSpPr>
          <p:cNvPr id="3" name="Title 2"/>
          <p:cNvSpPr>
            <a:spLocks noGrp="1"/>
          </p:cNvSpPr>
          <p:nvPr>
            <p:ph type="title"/>
            <p:custDataLst>
              <p:tags r:id="rId4"/>
            </p:custDataLst>
          </p:nvPr>
        </p:nvSpPr>
        <p:spPr/>
        <p:txBody>
          <a:bodyPr/>
          <a:lstStyle/>
          <a:p>
            <a:r>
              <a:rPr lang="en-US" smtClean="0"/>
              <a:t>Windows Azure Diagnostics (WAD)</a:t>
            </a:r>
            <a:endParaRPr lang="en-US" dirty="0"/>
          </a:p>
        </p:txBody>
      </p:sp>
    </p:spTree>
    <p:extLst>
      <p:ext uri="{BB962C8B-B14F-4D97-AF65-F5344CB8AC3E}">
        <p14:creationId xmlns:p14="http://schemas.microsoft.com/office/powerpoint/2010/main" val="142535315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10249"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501" y="0"/>
                        <a:ext cx="161910" cy="16191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t>Windows Azure Diagnostics (WAD)</a:t>
            </a:r>
          </a:p>
        </p:txBody>
      </p:sp>
      <p:sp>
        <p:nvSpPr>
          <p:cNvPr id="6" name="Rectangle 5"/>
          <p:cNvSpPr/>
          <p:nvPr>
            <p:custDataLst>
              <p:tags r:id="rId4"/>
            </p:custDataLst>
          </p:nvPr>
        </p:nvSpPr>
        <p:spPr bwMode="auto">
          <a:xfrm>
            <a:off x="576423" y="1120722"/>
            <a:ext cx="5129318" cy="559562"/>
          </a:xfrm>
          <a:prstGeom prst="rect">
            <a:avLst/>
          </a:prstGeom>
          <a:solidFill>
            <a:schemeClr val="accent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2856" dirty="0">
                <a:ln>
                  <a:solidFill>
                    <a:srgbClr val="FFFFFF">
                      <a:alpha val="0"/>
                    </a:srgbClr>
                  </a:solidFill>
                </a:ln>
                <a:solidFill>
                  <a:srgbClr val="FFFFFF"/>
                </a:solidFill>
                <a:latin typeface="Segoe UI Light"/>
                <a:ea typeface="Segoe UI" pitchFamily="34" charset="0"/>
                <a:cs typeface="Segoe UI" pitchFamily="34" charset="0"/>
              </a:rPr>
              <a:t>Window Azure Role Instance</a:t>
            </a:r>
          </a:p>
        </p:txBody>
      </p:sp>
      <p:sp>
        <p:nvSpPr>
          <p:cNvPr id="7" name="TextBox 6"/>
          <p:cNvSpPr txBox="1"/>
          <p:nvPr>
            <p:custDataLst>
              <p:tags r:id="rId5"/>
            </p:custDataLst>
          </p:nvPr>
        </p:nvSpPr>
        <p:spPr>
          <a:xfrm>
            <a:off x="6763874" y="1120722"/>
            <a:ext cx="5129318" cy="559562"/>
          </a:xfrm>
          <a:prstGeom prst="rect">
            <a:avLst/>
          </a:prstGeom>
          <a:solidFill>
            <a:srgbClr val="008FBA"/>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defPPr>
              <a:defRPr lang="en-US"/>
            </a:defPPr>
            <a:lvl1pPr lvl="0" algn="ctr" defTabSz="685835">
              <a:defRPr>
                <a:gradFill>
                  <a:gsLst>
                    <a:gs pos="0">
                      <a:schemeClr val="tx1"/>
                    </a:gs>
                    <a:gs pos="100000">
                      <a:schemeClr val="tx1"/>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56" dirty="0">
                <a:ln>
                  <a:solidFill>
                    <a:srgbClr val="FFFFFF">
                      <a:alpha val="0"/>
                    </a:srgbClr>
                  </a:solidFill>
                </a:ln>
                <a:solidFill>
                  <a:srgbClr val="FFFFFF"/>
                </a:solidFill>
                <a:latin typeface="Segoe UI Light"/>
                <a:ea typeface="Segoe UI" pitchFamily="34" charset="0"/>
                <a:cs typeface="Segoe UI" pitchFamily="34" charset="0"/>
              </a:rPr>
              <a:t>Window Azure Storage Account</a:t>
            </a:r>
          </a:p>
        </p:txBody>
      </p:sp>
      <p:sp>
        <p:nvSpPr>
          <p:cNvPr id="9" name="Rectangle 8"/>
          <p:cNvSpPr/>
          <p:nvPr>
            <p:custDataLst>
              <p:tags r:id="rId6"/>
            </p:custDataLst>
          </p:nvPr>
        </p:nvSpPr>
        <p:spPr bwMode="auto">
          <a:xfrm>
            <a:off x="573502" y="1676043"/>
            <a:ext cx="3019521" cy="367896"/>
          </a:xfrm>
          <a:prstGeom prst="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400" dirty="0">
                <a:ln>
                  <a:solidFill>
                    <a:srgbClr val="FFFFFF">
                      <a:alpha val="0"/>
                    </a:srgbClr>
                  </a:solidFill>
                </a:ln>
                <a:solidFill>
                  <a:srgbClr val="FFFFFF"/>
                </a:solidFill>
                <a:ea typeface="Segoe UI" pitchFamily="34" charset="0"/>
                <a:cs typeface="Segoe UI" pitchFamily="34" charset="0"/>
              </a:rPr>
              <a:t>Diagnostic Monitor Configuration</a:t>
            </a:r>
          </a:p>
        </p:txBody>
      </p:sp>
      <p:sp>
        <p:nvSpPr>
          <p:cNvPr id="8" name="Rectangle 7"/>
          <p:cNvSpPr/>
          <p:nvPr>
            <p:custDataLst>
              <p:tags r:id="rId7"/>
            </p:custDataLst>
          </p:nvPr>
        </p:nvSpPr>
        <p:spPr bwMode="auto">
          <a:xfrm>
            <a:off x="3593024" y="1752837"/>
            <a:ext cx="2068242" cy="4804530"/>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93260" tIns="46630" rIns="93260" bIns="46630" numCol="1" rtlCol="0" anchor="t" anchorCtr="0" compatLnSpc="1">
            <a:prstTxWarp prst="textNoShape">
              <a:avLst/>
            </a:prstTxWarp>
            <a:noAutofit/>
          </a:bodyPr>
          <a:lstStyle/>
          <a:p>
            <a:pPr marL="0" lvl="1" algn="ctr">
              <a:spcBef>
                <a:spcPts val="306"/>
              </a:spcBef>
              <a:buSzPct val="90000"/>
            </a:pPr>
            <a:r>
              <a:rPr lang="en-US" sz="1326" dirty="0">
                <a:ln>
                  <a:solidFill>
                    <a:srgbClr val="FFFFFF">
                      <a:alpha val="0"/>
                    </a:srgbClr>
                  </a:solidFill>
                </a:ln>
                <a:solidFill>
                  <a:srgbClr val="FFFFFF"/>
                </a:solidFill>
              </a:rPr>
              <a:t>Azure Diagnostics Monitor</a:t>
            </a:r>
          </a:p>
        </p:txBody>
      </p:sp>
      <p:sp>
        <p:nvSpPr>
          <p:cNvPr id="10" name="Rectangle 9"/>
          <p:cNvSpPr/>
          <p:nvPr>
            <p:custDataLst>
              <p:tags r:id="rId8"/>
            </p:custDataLst>
          </p:nvPr>
        </p:nvSpPr>
        <p:spPr bwMode="auto">
          <a:xfrm>
            <a:off x="812214" y="2728805"/>
            <a:ext cx="1678201" cy="466302"/>
          </a:xfrm>
          <a:prstGeom prst="rect">
            <a:avLst/>
          </a:prstGeom>
          <a:noFill/>
          <a:ln w="9525">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err="1">
                <a:ln>
                  <a:solidFill>
                    <a:srgbClr val="FFFFFF">
                      <a:alpha val="0"/>
                    </a:srgbClr>
                  </a:solidFill>
                </a:ln>
                <a:solidFill>
                  <a:srgbClr val="FFFFFF"/>
                </a:solidFill>
                <a:ea typeface="Segoe UI" pitchFamily="34" charset="0"/>
                <a:cs typeface="Segoe UI" pitchFamily="34" charset="0"/>
              </a:rPr>
              <a:t>Perf</a:t>
            </a:r>
            <a:r>
              <a:rPr lang="en-US" sz="1632" dirty="0">
                <a:ln>
                  <a:solidFill>
                    <a:srgbClr val="FFFFFF">
                      <a:alpha val="0"/>
                    </a:srgbClr>
                  </a:solidFill>
                </a:ln>
                <a:solidFill>
                  <a:srgbClr val="FFFFFF"/>
                </a:solidFill>
                <a:ea typeface="Segoe UI" pitchFamily="34" charset="0"/>
                <a:cs typeface="Segoe UI" pitchFamily="34" charset="0"/>
              </a:rPr>
              <a:t> Counters</a:t>
            </a:r>
          </a:p>
        </p:txBody>
      </p:sp>
      <p:sp>
        <p:nvSpPr>
          <p:cNvPr id="11" name="Rectangle 10"/>
          <p:cNvSpPr/>
          <p:nvPr>
            <p:custDataLst>
              <p:tags r:id="rId9"/>
            </p:custDataLst>
          </p:nvPr>
        </p:nvSpPr>
        <p:spPr bwMode="auto">
          <a:xfrm>
            <a:off x="812215" y="2196625"/>
            <a:ext cx="1678201" cy="466302"/>
          </a:xfrm>
          <a:prstGeom prst="rect">
            <a:avLst/>
          </a:prstGeom>
          <a:noFill/>
          <a:ln w="9525">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FFFFFF"/>
                </a:solidFill>
                <a:ea typeface="Segoe UI" pitchFamily="34" charset="0"/>
                <a:cs typeface="Segoe UI" pitchFamily="34" charset="0"/>
              </a:rPr>
              <a:t>Windows Events</a:t>
            </a:r>
          </a:p>
        </p:txBody>
      </p:sp>
      <p:sp>
        <p:nvSpPr>
          <p:cNvPr id="12" name="Rectangle 11"/>
          <p:cNvSpPr/>
          <p:nvPr>
            <p:custDataLst>
              <p:tags r:id="rId10"/>
            </p:custDataLst>
          </p:nvPr>
        </p:nvSpPr>
        <p:spPr bwMode="auto">
          <a:xfrm>
            <a:off x="2113521" y="3508025"/>
            <a:ext cx="1240362" cy="559563"/>
          </a:xfrm>
          <a:prstGeom prst="rect">
            <a:avLst/>
          </a:prstGeom>
          <a:noFill/>
          <a:ln w="9525">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00" dirty="0">
                <a:ln>
                  <a:solidFill>
                    <a:srgbClr val="FFFFFF">
                      <a:alpha val="0"/>
                    </a:srgbClr>
                  </a:solidFill>
                </a:ln>
                <a:solidFill>
                  <a:srgbClr val="FFFFFF"/>
                </a:solidFill>
                <a:ea typeface="Segoe UI" pitchFamily="34" charset="0"/>
                <a:cs typeface="Segoe UI" pitchFamily="34" charset="0"/>
              </a:rPr>
              <a:t>System Diagnostics</a:t>
            </a:r>
          </a:p>
        </p:txBody>
      </p:sp>
      <p:sp>
        <p:nvSpPr>
          <p:cNvPr id="13" name="Rectangle 12"/>
          <p:cNvSpPr/>
          <p:nvPr>
            <p:custDataLst>
              <p:tags r:id="rId11"/>
            </p:custDataLst>
          </p:nvPr>
        </p:nvSpPr>
        <p:spPr bwMode="auto">
          <a:xfrm>
            <a:off x="625698" y="3510676"/>
            <a:ext cx="1240362" cy="559563"/>
          </a:xfrm>
          <a:prstGeom prst="rect">
            <a:avLst/>
          </a:prstGeom>
          <a:solidFill>
            <a:schemeClr val="accent6"/>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FFFFFF"/>
                </a:solidFill>
                <a:ea typeface="Segoe UI" pitchFamily="34" charset="0"/>
                <a:cs typeface="Segoe UI" pitchFamily="34" charset="0"/>
              </a:rPr>
              <a:t>User Application</a:t>
            </a:r>
          </a:p>
        </p:txBody>
      </p:sp>
      <p:sp>
        <p:nvSpPr>
          <p:cNvPr id="14" name="Rectangle 13"/>
          <p:cNvSpPr/>
          <p:nvPr>
            <p:custDataLst>
              <p:tags r:id="rId12"/>
            </p:custDataLst>
          </p:nvPr>
        </p:nvSpPr>
        <p:spPr bwMode="auto">
          <a:xfrm>
            <a:off x="1589967" y="4945373"/>
            <a:ext cx="1240362" cy="699454"/>
          </a:xfrm>
          <a:prstGeom prst="rect">
            <a:avLst/>
          </a:prstGeom>
          <a:noFill/>
          <a:ln w="9525">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FFFFFF"/>
                </a:solidFill>
                <a:ea typeface="Segoe UI" pitchFamily="34" charset="0"/>
                <a:cs typeface="Segoe UI" pitchFamily="34" charset="0"/>
              </a:rPr>
              <a:t>IIS</a:t>
            </a:r>
          </a:p>
        </p:txBody>
      </p:sp>
      <p:sp>
        <p:nvSpPr>
          <p:cNvPr id="15" name="Rectangle 14"/>
          <p:cNvSpPr/>
          <p:nvPr>
            <p:custDataLst>
              <p:tags r:id="rId13"/>
            </p:custDataLst>
          </p:nvPr>
        </p:nvSpPr>
        <p:spPr bwMode="auto">
          <a:xfrm>
            <a:off x="1589967" y="5701821"/>
            <a:ext cx="1240362" cy="373041"/>
          </a:xfrm>
          <a:prstGeom prst="rect">
            <a:avLst/>
          </a:prstGeom>
          <a:noFill/>
          <a:ln w="9525">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FFFFFF"/>
                </a:solidFill>
                <a:ea typeface="Segoe UI" pitchFamily="34" charset="0"/>
                <a:cs typeface="Segoe UI" pitchFamily="34" charset="0"/>
              </a:rPr>
              <a:t>Windows</a:t>
            </a:r>
          </a:p>
        </p:txBody>
      </p:sp>
      <p:cxnSp>
        <p:nvCxnSpPr>
          <p:cNvPr id="3" name="Straight Arrow Connector 2"/>
          <p:cNvCxnSpPr>
            <a:stCxn id="10" idx="3"/>
            <a:endCxn id="16" idx="1"/>
          </p:cNvCxnSpPr>
          <p:nvPr>
            <p:custDataLst>
              <p:tags r:id="rId14"/>
            </p:custDataLst>
          </p:nvPr>
        </p:nvCxnSpPr>
        <p:spPr>
          <a:xfrm>
            <a:off x="2490415" y="2961956"/>
            <a:ext cx="1167599" cy="6895"/>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custDataLst>
              <p:tags r:id="rId15"/>
            </p:custDataLst>
          </p:nvPr>
        </p:nvSpPr>
        <p:spPr bwMode="auto">
          <a:xfrm>
            <a:off x="3658014" y="2828960"/>
            <a:ext cx="1958467" cy="279782"/>
          </a:xfrm>
          <a:prstGeom prst="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err="1">
                <a:ln>
                  <a:solidFill>
                    <a:srgbClr val="FFFFFF">
                      <a:alpha val="0"/>
                    </a:srgbClr>
                  </a:solidFill>
                </a:ln>
                <a:solidFill>
                  <a:srgbClr val="000000"/>
                </a:solidFill>
                <a:ea typeface="Segoe UI" pitchFamily="34" charset="0"/>
                <a:cs typeface="Segoe UI" pitchFamily="34" charset="0"/>
              </a:rPr>
              <a:t>Perf</a:t>
            </a:r>
            <a:r>
              <a:rPr lang="en-US" sz="1632" dirty="0">
                <a:ln>
                  <a:solidFill>
                    <a:srgbClr val="FFFFFF">
                      <a:alpha val="0"/>
                    </a:srgbClr>
                  </a:solidFill>
                </a:ln>
                <a:solidFill>
                  <a:srgbClr val="000000"/>
                </a:solidFill>
                <a:ea typeface="Segoe UI" pitchFamily="34" charset="0"/>
                <a:cs typeface="Segoe UI" pitchFamily="34" charset="0"/>
              </a:rPr>
              <a:t> Counters</a:t>
            </a:r>
          </a:p>
        </p:txBody>
      </p:sp>
      <p:sp>
        <p:nvSpPr>
          <p:cNvPr id="17" name="Rectangle 16"/>
          <p:cNvSpPr/>
          <p:nvPr>
            <p:custDataLst>
              <p:tags r:id="rId16"/>
            </p:custDataLst>
          </p:nvPr>
        </p:nvSpPr>
        <p:spPr bwMode="auto">
          <a:xfrm>
            <a:off x="3672673" y="2289885"/>
            <a:ext cx="1958467" cy="279782"/>
          </a:xfrm>
          <a:prstGeom prst="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Windows Events</a:t>
            </a:r>
          </a:p>
        </p:txBody>
      </p:sp>
      <p:sp>
        <p:nvSpPr>
          <p:cNvPr id="18" name="Rectangle 17"/>
          <p:cNvSpPr/>
          <p:nvPr>
            <p:custDataLst>
              <p:tags r:id="rId17"/>
            </p:custDataLst>
          </p:nvPr>
        </p:nvSpPr>
        <p:spPr bwMode="auto">
          <a:xfrm>
            <a:off x="3700165" y="3646351"/>
            <a:ext cx="1958467" cy="279782"/>
          </a:xfrm>
          <a:prstGeom prst="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err="1">
                <a:ln>
                  <a:solidFill>
                    <a:srgbClr val="FFFFFF">
                      <a:alpha val="0"/>
                    </a:srgbClr>
                  </a:solidFill>
                </a:ln>
                <a:solidFill>
                  <a:srgbClr val="000000"/>
                </a:solidFill>
                <a:ea typeface="Segoe UI" pitchFamily="34" charset="0"/>
                <a:cs typeface="Segoe UI" pitchFamily="34" charset="0"/>
              </a:rPr>
              <a:t>Diag</a:t>
            </a:r>
            <a:r>
              <a:rPr lang="en-US" sz="1632" dirty="0">
                <a:ln>
                  <a:solidFill>
                    <a:srgbClr val="FFFFFF">
                      <a:alpha val="0"/>
                    </a:srgbClr>
                  </a:solidFill>
                </a:ln>
                <a:solidFill>
                  <a:srgbClr val="000000"/>
                </a:solidFill>
                <a:ea typeface="Segoe UI" pitchFamily="34" charset="0"/>
                <a:cs typeface="Segoe UI" pitchFamily="34" charset="0"/>
              </a:rPr>
              <a:t> Events</a:t>
            </a:r>
          </a:p>
        </p:txBody>
      </p:sp>
      <p:sp>
        <p:nvSpPr>
          <p:cNvPr id="19" name="Rectangle 18"/>
          <p:cNvSpPr/>
          <p:nvPr>
            <p:custDataLst>
              <p:tags r:id="rId18"/>
            </p:custDataLst>
          </p:nvPr>
        </p:nvSpPr>
        <p:spPr bwMode="auto">
          <a:xfrm>
            <a:off x="3647911" y="4950526"/>
            <a:ext cx="1958467" cy="279782"/>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IIS Log Files</a:t>
            </a:r>
          </a:p>
        </p:txBody>
      </p:sp>
      <p:sp>
        <p:nvSpPr>
          <p:cNvPr id="20" name="Rectangle 19"/>
          <p:cNvSpPr/>
          <p:nvPr>
            <p:custDataLst>
              <p:tags r:id="rId19"/>
            </p:custDataLst>
          </p:nvPr>
        </p:nvSpPr>
        <p:spPr bwMode="auto">
          <a:xfrm>
            <a:off x="3647911" y="5349489"/>
            <a:ext cx="1958467" cy="279782"/>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Failed Logs</a:t>
            </a:r>
          </a:p>
        </p:txBody>
      </p:sp>
      <p:sp>
        <p:nvSpPr>
          <p:cNvPr id="21" name="Rectangle 20"/>
          <p:cNvSpPr/>
          <p:nvPr>
            <p:custDataLst>
              <p:tags r:id="rId20"/>
            </p:custDataLst>
          </p:nvPr>
        </p:nvSpPr>
        <p:spPr bwMode="auto">
          <a:xfrm>
            <a:off x="3647911" y="5748451"/>
            <a:ext cx="1958467" cy="279782"/>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Crash Dumps</a:t>
            </a:r>
          </a:p>
        </p:txBody>
      </p:sp>
      <p:cxnSp>
        <p:nvCxnSpPr>
          <p:cNvPr id="25" name="Straight Arrow Connector 24"/>
          <p:cNvCxnSpPr>
            <a:stCxn id="12" idx="3"/>
            <a:endCxn id="18" idx="1"/>
          </p:cNvCxnSpPr>
          <p:nvPr>
            <p:custDataLst>
              <p:tags r:id="rId21"/>
            </p:custDataLst>
          </p:nvPr>
        </p:nvCxnSpPr>
        <p:spPr>
          <a:xfrm flipV="1">
            <a:off x="3353883" y="3786242"/>
            <a:ext cx="346282" cy="1565"/>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3"/>
            <a:endCxn id="12" idx="1"/>
          </p:cNvCxnSpPr>
          <p:nvPr>
            <p:custDataLst>
              <p:tags r:id="rId22"/>
            </p:custDataLst>
          </p:nvPr>
        </p:nvCxnSpPr>
        <p:spPr>
          <a:xfrm flipV="1">
            <a:off x="1866060" y="3787807"/>
            <a:ext cx="247461" cy="2651"/>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custDataLst>
              <p:tags r:id="rId23"/>
            </p:custDataLst>
          </p:nvPr>
        </p:nvCxnSpPr>
        <p:spPr>
          <a:xfrm>
            <a:off x="2845509" y="5090416"/>
            <a:ext cx="653308" cy="0"/>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pic>
        <p:nvPicPr>
          <p:cNvPr id="33" name="Picture 3" descr="\\MAGNUM\Projects\Microsoft\Cloud Power FY12\Design\ICONS_PNG\Document.png"/>
          <p:cNvPicPr>
            <a:picLocks noChangeAspect="1" noChangeArrowheads="1"/>
          </p:cNvPicPr>
          <p:nvPr>
            <p:custDataLst>
              <p:tags r:id="rId24"/>
            </p:custDataLst>
          </p:nvPr>
        </p:nvPicPr>
        <p:blipFill>
          <a:blip r:embed="rId48" cstate="print">
            <a:extLst>
              <a:ext uri="{BEBA8EAE-BF5A-486C-A8C5-ECC9F3942E4B}">
                <a14:imgProps xmlns:a14="http://schemas.microsoft.com/office/drawing/2010/main">
                  <a14:imgLayer r:embed="rId49">
                    <a14:imgEffect>
                      <a14:brightnessContrast bright="100000"/>
                    </a14:imgEffect>
                  </a14:imgLayer>
                </a14:imgProps>
              </a:ext>
            </a:extLst>
          </a:blip>
          <a:stretch>
            <a:fillRect/>
          </a:stretch>
        </p:blipFill>
        <p:spPr bwMode="auto">
          <a:xfrm>
            <a:off x="2935866" y="4896083"/>
            <a:ext cx="410432" cy="410433"/>
          </a:xfrm>
          <a:prstGeom prst="rect">
            <a:avLst/>
          </a:prstGeom>
          <a:noFill/>
          <a:ln>
            <a:noFill/>
          </a:ln>
        </p:spPr>
      </p:pic>
      <p:pic>
        <p:nvPicPr>
          <p:cNvPr id="34" name="Picture 3" descr="\\MAGNUM\Projects\Microsoft\Cloud Power FY12\Design\ICONS_PNG\Document.png"/>
          <p:cNvPicPr>
            <a:picLocks noChangeAspect="1" noChangeArrowheads="1"/>
          </p:cNvPicPr>
          <p:nvPr>
            <p:custDataLst>
              <p:tags r:id="rId25"/>
            </p:custDataLst>
          </p:nvPr>
        </p:nvPicPr>
        <p:blipFill>
          <a:blip r:embed="rId48" cstate="print">
            <a:extLst>
              <a:ext uri="{BEBA8EAE-BF5A-486C-A8C5-ECC9F3942E4B}">
                <a14:imgProps xmlns:a14="http://schemas.microsoft.com/office/drawing/2010/main">
                  <a14:imgLayer r:embed="rId49">
                    <a14:imgEffect>
                      <a14:brightnessContrast bright="100000"/>
                    </a14:imgEffect>
                  </a14:imgLayer>
                </a14:imgProps>
              </a:ext>
            </a:extLst>
          </a:blip>
          <a:stretch>
            <a:fillRect/>
          </a:stretch>
        </p:blipFill>
        <p:spPr bwMode="auto">
          <a:xfrm>
            <a:off x="2935866" y="5321186"/>
            <a:ext cx="410432" cy="410433"/>
          </a:xfrm>
          <a:prstGeom prst="rect">
            <a:avLst/>
          </a:prstGeom>
          <a:noFill/>
          <a:ln>
            <a:noFill/>
          </a:ln>
        </p:spPr>
      </p:pic>
      <p:pic>
        <p:nvPicPr>
          <p:cNvPr id="35" name="Picture 3" descr="\\MAGNUM\Projects\Microsoft\Cloud Power FY12\Design\ICONS_PNG\Document.png"/>
          <p:cNvPicPr>
            <a:picLocks noChangeAspect="1" noChangeArrowheads="1"/>
          </p:cNvPicPr>
          <p:nvPr>
            <p:custDataLst>
              <p:tags r:id="rId26"/>
            </p:custDataLst>
          </p:nvPr>
        </p:nvPicPr>
        <p:blipFill>
          <a:blip r:embed="rId48" cstate="print">
            <a:extLst>
              <a:ext uri="{BEBA8EAE-BF5A-486C-A8C5-ECC9F3942E4B}">
                <a14:imgProps xmlns:a14="http://schemas.microsoft.com/office/drawing/2010/main">
                  <a14:imgLayer r:embed="rId49">
                    <a14:imgEffect>
                      <a14:brightnessContrast bright="100000"/>
                    </a14:imgEffect>
                  </a14:imgLayer>
                </a14:imgProps>
              </a:ext>
            </a:extLst>
          </a:blip>
          <a:stretch>
            <a:fillRect/>
          </a:stretch>
        </p:blipFill>
        <p:spPr bwMode="auto">
          <a:xfrm>
            <a:off x="2935866" y="5697928"/>
            <a:ext cx="410432" cy="410433"/>
          </a:xfrm>
          <a:prstGeom prst="rect">
            <a:avLst/>
          </a:prstGeom>
          <a:noFill/>
          <a:ln>
            <a:noFill/>
          </a:ln>
        </p:spPr>
      </p:pic>
      <p:cxnSp>
        <p:nvCxnSpPr>
          <p:cNvPr id="36" name="Straight Arrow Connector 35"/>
          <p:cNvCxnSpPr/>
          <p:nvPr>
            <p:custDataLst>
              <p:tags r:id="rId27"/>
            </p:custDataLst>
          </p:nvPr>
        </p:nvCxnSpPr>
        <p:spPr>
          <a:xfrm>
            <a:off x="2845509" y="5504934"/>
            <a:ext cx="653308" cy="0"/>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custDataLst>
              <p:tags r:id="rId28"/>
            </p:custDataLst>
          </p:nvPr>
        </p:nvCxnSpPr>
        <p:spPr>
          <a:xfrm>
            <a:off x="2845509" y="5888341"/>
            <a:ext cx="653308" cy="0"/>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8" name="Rectangle 37"/>
          <p:cNvSpPr/>
          <p:nvPr>
            <p:custDataLst>
              <p:tags r:id="rId29"/>
            </p:custDataLst>
          </p:nvPr>
        </p:nvSpPr>
        <p:spPr bwMode="auto">
          <a:xfrm>
            <a:off x="6763874" y="1752836"/>
            <a:ext cx="5143892" cy="2679601"/>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93260" tIns="46630" rIns="93260" bIns="46630" numCol="1" rtlCol="0" anchor="t" anchorCtr="0" compatLnSpc="1">
            <a:prstTxWarp prst="textNoShape">
              <a:avLst/>
            </a:prstTxWarp>
            <a:noAutofit/>
          </a:bodyPr>
          <a:lstStyle/>
          <a:p>
            <a:pPr marL="0" lvl="1" algn="ctr">
              <a:spcBef>
                <a:spcPts val="306"/>
              </a:spcBef>
              <a:buSzPct val="90000"/>
            </a:pPr>
            <a:r>
              <a:rPr lang="en-US" sz="1836" dirty="0">
                <a:ln>
                  <a:solidFill>
                    <a:srgbClr val="FFFFFF">
                      <a:alpha val="0"/>
                    </a:srgbClr>
                  </a:solidFill>
                </a:ln>
                <a:solidFill>
                  <a:srgbClr val="FFFFFF"/>
                </a:solidFill>
              </a:rPr>
              <a:t>Table Storage</a:t>
            </a:r>
          </a:p>
        </p:txBody>
      </p:sp>
      <p:sp>
        <p:nvSpPr>
          <p:cNvPr id="39" name="Rectangle 38"/>
          <p:cNvSpPr/>
          <p:nvPr>
            <p:custDataLst>
              <p:tags r:id="rId30"/>
            </p:custDataLst>
          </p:nvPr>
        </p:nvSpPr>
        <p:spPr bwMode="auto">
          <a:xfrm>
            <a:off x="6763874" y="4491649"/>
            <a:ext cx="5143892" cy="2051727"/>
          </a:xfrm>
          <a:prstGeom prst="rect">
            <a:avLst/>
          </a:prstGeom>
          <a:solidFill>
            <a:srgbClr val="000000">
              <a:alpha val="20000"/>
            </a:srgbClr>
          </a:solidFill>
          <a:ln w="9525" cap="flat" cmpd="sng" algn="ctr">
            <a:solidFill>
              <a:srgbClr val="FFFFFF">
                <a:alpha val="50000"/>
              </a:srgbClr>
            </a:solidFill>
            <a:prstDash val="solid"/>
            <a:headEnd type="none" w="med" len="med"/>
            <a:tailEnd type="none" w="med" len="med"/>
          </a:ln>
          <a:effectLst/>
        </p:spPr>
        <p:txBody>
          <a:bodyPr vert="horz" wrap="square" lIns="93260" tIns="46630" rIns="93260" bIns="46630" numCol="1" rtlCol="0" anchor="t" anchorCtr="0" compatLnSpc="1">
            <a:prstTxWarp prst="textNoShape">
              <a:avLst/>
            </a:prstTxWarp>
            <a:noAutofit/>
          </a:bodyPr>
          <a:lstStyle/>
          <a:p>
            <a:pPr marL="0" lvl="1" algn="ctr">
              <a:spcBef>
                <a:spcPts val="306"/>
              </a:spcBef>
              <a:buSzPct val="90000"/>
            </a:pPr>
            <a:r>
              <a:rPr lang="en-US" sz="1836" dirty="0">
                <a:ln>
                  <a:solidFill>
                    <a:srgbClr val="FFFFFF">
                      <a:alpha val="0"/>
                    </a:srgbClr>
                  </a:solidFill>
                </a:ln>
                <a:solidFill>
                  <a:srgbClr val="FFFFFF"/>
                </a:solidFill>
              </a:rPr>
              <a:t>Blob Storage</a:t>
            </a:r>
          </a:p>
        </p:txBody>
      </p:sp>
      <p:sp>
        <p:nvSpPr>
          <p:cNvPr id="41" name="Rounded Rectangle 40"/>
          <p:cNvSpPr/>
          <p:nvPr>
            <p:custDataLst>
              <p:tags r:id="rId31"/>
            </p:custDataLst>
          </p:nvPr>
        </p:nvSpPr>
        <p:spPr bwMode="auto">
          <a:xfrm>
            <a:off x="6908851" y="2782330"/>
            <a:ext cx="4705461" cy="373041"/>
          </a:xfrm>
          <a:prstGeom prst="round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WAD Performance Counters Table</a:t>
            </a:r>
          </a:p>
        </p:txBody>
      </p:sp>
      <p:sp>
        <p:nvSpPr>
          <p:cNvPr id="42" name="Rounded Rectangle 41"/>
          <p:cNvSpPr/>
          <p:nvPr>
            <p:custDataLst>
              <p:tags r:id="rId32"/>
            </p:custDataLst>
          </p:nvPr>
        </p:nvSpPr>
        <p:spPr bwMode="auto">
          <a:xfrm>
            <a:off x="6908852" y="2243255"/>
            <a:ext cx="4705461" cy="373041"/>
          </a:xfrm>
          <a:prstGeom prst="round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WAD Windows Events Logs Table</a:t>
            </a:r>
          </a:p>
        </p:txBody>
      </p:sp>
      <p:sp>
        <p:nvSpPr>
          <p:cNvPr id="43" name="Rounded Rectangle 42"/>
          <p:cNvSpPr/>
          <p:nvPr>
            <p:custDataLst>
              <p:tags r:id="rId33"/>
            </p:custDataLst>
          </p:nvPr>
        </p:nvSpPr>
        <p:spPr bwMode="auto">
          <a:xfrm>
            <a:off x="6940321" y="3600277"/>
            <a:ext cx="4705461" cy="373041"/>
          </a:xfrm>
          <a:prstGeom prst="roundRect">
            <a:avLst/>
          </a:prstGeom>
          <a:solidFill>
            <a:schemeClr val="accent5"/>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WAD Logs Table</a:t>
            </a:r>
          </a:p>
        </p:txBody>
      </p:sp>
      <p:sp>
        <p:nvSpPr>
          <p:cNvPr id="47" name="Rectangle 46"/>
          <p:cNvSpPr/>
          <p:nvPr>
            <p:custDataLst>
              <p:tags r:id="rId34"/>
            </p:custDataLst>
          </p:nvPr>
        </p:nvSpPr>
        <p:spPr bwMode="auto">
          <a:xfrm>
            <a:off x="6993440" y="4950525"/>
            <a:ext cx="4709647" cy="326411"/>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Wad-</a:t>
            </a:r>
            <a:r>
              <a:rPr lang="en-US" sz="1632" dirty="0" err="1">
                <a:ln>
                  <a:solidFill>
                    <a:srgbClr val="FFFFFF">
                      <a:alpha val="0"/>
                    </a:srgbClr>
                  </a:solidFill>
                </a:ln>
                <a:solidFill>
                  <a:srgbClr val="000000"/>
                </a:solidFill>
                <a:ea typeface="Segoe UI" pitchFamily="34" charset="0"/>
                <a:cs typeface="Segoe UI" pitchFamily="34" charset="0"/>
              </a:rPr>
              <a:t>iis</a:t>
            </a:r>
            <a:r>
              <a:rPr lang="en-US" sz="1632" dirty="0">
                <a:ln>
                  <a:solidFill>
                    <a:srgbClr val="FFFFFF">
                      <a:alpha val="0"/>
                    </a:srgbClr>
                  </a:solidFill>
                </a:ln>
                <a:solidFill>
                  <a:srgbClr val="000000"/>
                </a:solidFill>
                <a:ea typeface="Segoe UI" pitchFamily="34" charset="0"/>
                <a:cs typeface="Segoe UI" pitchFamily="34" charset="0"/>
              </a:rPr>
              <a:t>-log files</a:t>
            </a:r>
          </a:p>
        </p:txBody>
      </p:sp>
      <p:sp>
        <p:nvSpPr>
          <p:cNvPr id="48" name="Rectangle 47"/>
          <p:cNvSpPr/>
          <p:nvPr>
            <p:custDataLst>
              <p:tags r:id="rId35"/>
            </p:custDataLst>
          </p:nvPr>
        </p:nvSpPr>
        <p:spPr bwMode="auto">
          <a:xfrm>
            <a:off x="6993440" y="5349488"/>
            <a:ext cx="4709647" cy="326411"/>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Wad-</a:t>
            </a:r>
            <a:r>
              <a:rPr lang="en-US" sz="1632" dirty="0" err="1">
                <a:ln>
                  <a:solidFill>
                    <a:srgbClr val="FFFFFF">
                      <a:alpha val="0"/>
                    </a:srgbClr>
                  </a:solidFill>
                </a:ln>
                <a:solidFill>
                  <a:srgbClr val="000000"/>
                </a:solidFill>
                <a:ea typeface="Segoe UI" pitchFamily="34" charset="0"/>
                <a:cs typeface="Segoe UI" pitchFamily="34" charset="0"/>
              </a:rPr>
              <a:t>iis</a:t>
            </a:r>
            <a:r>
              <a:rPr lang="en-US" sz="1632" dirty="0">
                <a:ln>
                  <a:solidFill>
                    <a:srgbClr val="FFFFFF">
                      <a:alpha val="0"/>
                    </a:srgbClr>
                  </a:solidFill>
                </a:ln>
                <a:solidFill>
                  <a:srgbClr val="000000"/>
                </a:solidFill>
                <a:ea typeface="Segoe UI" pitchFamily="34" charset="0"/>
                <a:cs typeface="Segoe UI" pitchFamily="34" charset="0"/>
              </a:rPr>
              <a:t>-failed log files</a:t>
            </a:r>
          </a:p>
        </p:txBody>
      </p:sp>
      <p:sp>
        <p:nvSpPr>
          <p:cNvPr id="49" name="Rectangle 48"/>
          <p:cNvSpPr/>
          <p:nvPr>
            <p:custDataLst>
              <p:tags r:id="rId36"/>
            </p:custDataLst>
          </p:nvPr>
        </p:nvSpPr>
        <p:spPr bwMode="auto">
          <a:xfrm>
            <a:off x="6993440" y="5748451"/>
            <a:ext cx="4709647" cy="326411"/>
          </a:xfrm>
          <a:prstGeom prst="rect">
            <a:avLst/>
          </a:prstGeom>
          <a:solidFill>
            <a:schemeClr val="tx2"/>
          </a:solidFill>
          <a:ln w="9525">
            <a:noFill/>
            <a:headEnd type="none" w="med" len="med"/>
            <a:tailEnd type="none" w="med" len="med"/>
          </a:ln>
          <a:effectLst>
            <a:outerShdw blurRad="40005" dist="22860" dir="5400000" algn="ctr" rotWithShape="0">
              <a:srgbClr val="000000">
                <a:alpha val="35000"/>
              </a:srgbClr>
            </a:outerShdw>
          </a:effectLst>
        </p:spPr>
        <p:style>
          <a:lnRef idx="1">
            <a:schemeClr val="accent2"/>
          </a:lnRef>
          <a:fillRef idx="3">
            <a:schemeClr val="accent2"/>
          </a:fillRef>
          <a:effectRef idx="2">
            <a:schemeClr val="accent2"/>
          </a:effectRef>
          <a:fontRef idx="minor">
            <a:schemeClr val="lt1"/>
          </a:fontRef>
        </p:style>
        <p:txBody>
          <a:bodyPr vert="horz" wrap="square" lIns="93260" tIns="46630" rIns="93260" bIns="93260" numCol="1" rtlCol="0" anchor="ctr" anchorCtr="0" compatLnSpc="1">
            <a:prstTxWarp prst="textNoShape">
              <a:avLst/>
            </a:prstTxWarp>
            <a:noAutofit/>
          </a:bodyPr>
          <a:lstStyle/>
          <a:p>
            <a:pPr algn="ctr" defTabSz="699483"/>
            <a:r>
              <a:rPr lang="en-US" sz="1632" dirty="0">
                <a:ln>
                  <a:solidFill>
                    <a:srgbClr val="FFFFFF">
                      <a:alpha val="0"/>
                    </a:srgbClr>
                  </a:solidFill>
                </a:ln>
                <a:solidFill>
                  <a:srgbClr val="000000"/>
                </a:solidFill>
                <a:ea typeface="Segoe UI" pitchFamily="34" charset="0"/>
                <a:cs typeface="Segoe UI" pitchFamily="34" charset="0"/>
              </a:rPr>
              <a:t>Wad-crash-dumps</a:t>
            </a:r>
          </a:p>
        </p:txBody>
      </p:sp>
      <p:cxnSp>
        <p:nvCxnSpPr>
          <p:cNvPr id="65" name="Straight Arrow Connector 64"/>
          <p:cNvCxnSpPr>
            <a:stCxn id="19" idx="3"/>
          </p:cNvCxnSpPr>
          <p:nvPr>
            <p:custDataLst>
              <p:tags r:id="rId37"/>
            </p:custDataLst>
          </p:nvPr>
        </p:nvCxnSpPr>
        <p:spPr>
          <a:xfrm flipV="1">
            <a:off x="5606378" y="5090416"/>
            <a:ext cx="1380253" cy="1"/>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0" idx="3"/>
          </p:cNvCxnSpPr>
          <p:nvPr>
            <p:custDataLst>
              <p:tags r:id="rId38"/>
            </p:custDataLst>
          </p:nvPr>
        </p:nvCxnSpPr>
        <p:spPr>
          <a:xfrm flipV="1">
            <a:off x="5606378" y="5489379"/>
            <a:ext cx="1380253" cy="1"/>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1" idx="3"/>
          </p:cNvCxnSpPr>
          <p:nvPr>
            <p:custDataLst>
              <p:tags r:id="rId39"/>
            </p:custDataLst>
          </p:nvPr>
        </p:nvCxnSpPr>
        <p:spPr>
          <a:xfrm flipV="1">
            <a:off x="5606378" y="5888342"/>
            <a:ext cx="1380253" cy="1"/>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11" idx="3"/>
            <a:endCxn id="17" idx="1"/>
          </p:cNvCxnSpPr>
          <p:nvPr>
            <p:custDataLst>
              <p:tags r:id="rId40"/>
            </p:custDataLst>
          </p:nvPr>
        </p:nvCxnSpPr>
        <p:spPr>
          <a:xfrm>
            <a:off x="2490416" y="2429776"/>
            <a:ext cx="1182257" cy="0"/>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16" idx="3"/>
            <a:endCxn id="41" idx="1"/>
          </p:cNvCxnSpPr>
          <p:nvPr>
            <p:custDataLst>
              <p:tags r:id="rId41"/>
            </p:custDataLst>
          </p:nvPr>
        </p:nvCxnSpPr>
        <p:spPr>
          <a:xfrm>
            <a:off x="5616481" y="2968851"/>
            <a:ext cx="1292370" cy="0"/>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17" idx="3"/>
            <a:endCxn id="42" idx="1"/>
          </p:cNvCxnSpPr>
          <p:nvPr>
            <p:custDataLst>
              <p:tags r:id="rId42"/>
            </p:custDataLst>
          </p:nvPr>
        </p:nvCxnSpPr>
        <p:spPr>
          <a:xfrm>
            <a:off x="5631140" y="2429776"/>
            <a:ext cx="1277712" cy="0"/>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8" idx="3"/>
            <a:endCxn id="43" idx="1"/>
          </p:cNvCxnSpPr>
          <p:nvPr>
            <p:custDataLst>
              <p:tags r:id="rId43"/>
            </p:custDataLst>
          </p:nvPr>
        </p:nvCxnSpPr>
        <p:spPr>
          <a:xfrm>
            <a:off x="5658632" y="3786242"/>
            <a:ext cx="1281689" cy="556"/>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49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9351566" y="983584"/>
            <a:ext cx="2599244" cy="24294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a:gradFill>
                  <a:gsLst>
                    <a:gs pos="0">
                      <a:srgbClr val="FFFFFF"/>
                    </a:gs>
                    <a:gs pos="100000">
                      <a:srgbClr val="FFFFFF"/>
                    </a:gs>
                  </a:gsLst>
                  <a:lin ang="5400000" scaled="0"/>
                </a:gradFill>
              </a:rPr>
              <a:t>500</a:t>
            </a:r>
          </a:p>
          <a:p>
            <a:pPr algn="ctr" defTabSz="932290" fontAlgn="base">
              <a:spcBef>
                <a:spcPct val="0"/>
              </a:spcBef>
              <a:spcAft>
                <a:spcPct val="0"/>
              </a:spcAft>
            </a:pPr>
            <a:r>
              <a:rPr lang="en-US" sz="1836" dirty="0">
                <a:gradFill>
                  <a:gsLst>
                    <a:gs pos="0">
                      <a:srgbClr val="FFFFFF"/>
                    </a:gs>
                    <a:gs pos="100000">
                      <a:srgbClr val="FFFFFF"/>
                    </a:gs>
                  </a:gsLst>
                  <a:lin ang="5400000" scaled="0"/>
                </a:gradFill>
              </a:rPr>
              <a:t>databases</a:t>
            </a:r>
          </a:p>
        </p:txBody>
      </p:sp>
      <p:sp>
        <p:nvSpPr>
          <p:cNvPr id="11" name="Rectangle 10"/>
          <p:cNvSpPr/>
          <p:nvPr/>
        </p:nvSpPr>
        <p:spPr bwMode="auto">
          <a:xfrm>
            <a:off x="6599418" y="3591971"/>
            <a:ext cx="2599243" cy="24294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a:gradFill>
                  <a:gsLst>
                    <a:gs pos="0">
                      <a:srgbClr val="FFFFFF"/>
                    </a:gs>
                    <a:gs pos="100000">
                      <a:srgbClr val="FFFFFF"/>
                    </a:gs>
                  </a:gsLst>
                  <a:lin ang="5400000" scaled="0"/>
                </a:gradFill>
              </a:rPr>
              <a:t>1B</a:t>
            </a:r>
          </a:p>
          <a:p>
            <a:pPr algn="ctr" defTabSz="932290" fontAlgn="base">
              <a:spcBef>
                <a:spcPct val="0"/>
              </a:spcBef>
              <a:spcAft>
                <a:spcPct val="0"/>
              </a:spcAft>
            </a:pPr>
            <a:r>
              <a:rPr lang="en-US" sz="1836" dirty="0">
                <a:gradFill>
                  <a:gsLst>
                    <a:gs pos="0">
                      <a:srgbClr val="FFFFFF"/>
                    </a:gs>
                    <a:gs pos="100000">
                      <a:srgbClr val="FFFFFF"/>
                    </a:gs>
                  </a:gsLst>
                  <a:lin ang="5400000" scaled="0"/>
                </a:gradFill>
              </a:rPr>
              <a:t>page views</a:t>
            </a:r>
          </a:p>
        </p:txBody>
      </p:sp>
      <p:sp>
        <p:nvSpPr>
          <p:cNvPr id="16" name="Rectangle 15"/>
          <p:cNvSpPr/>
          <p:nvPr/>
        </p:nvSpPr>
        <p:spPr bwMode="auto">
          <a:xfrm>
            <a:off x="6602546" y="983585"/>
            <a:ext cx="2599245" cy="24294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a:gradFill>
                  <a:gsLst>
                    <a:gs pos="0">
                      <a:srgbClr val="FFFFFF"/>
                    </a:gs>
                    <a:gs pos="100000">
                      <a:srgbClr val="FFFFFF"/>
                    </a:gs>
                  </a:gsLst>
                  <a:lin ang="5400000" scaled="0"/>
                </a:gradFill>
              </a:rPr>
              <a:t>1000</a:t>
            </a:r>
          </a:p>
          <a:p>
            <a:pPr algn="ctr" defTabSz="932290" fontAlgn="base">
              <a:spcBef>
                <a:spcPct val="0"/>
              </a:spcBef>
              <a:spcAft>
                <a:spcPct val="0"/>
              </a:spcAft>
            </a:pPr>
            <a:r>
              <a:rPr lang="en-US" sz="1836" dirty="0">
                <a:gradFill>
                  <a:gsLst>
                    <a:gs pos="0">
                      <a:srgbClr val="FFFFFF"/>
                    </a:gs>
                    <a:gs pos="100000">
                      <a:srgbClr val="FFFFFF"/>
                    </a:gs>
                  </a:gsLst>
                  <a:lin ang="5400000" scaled="0"/>
                </a:gradFill>
              </a:rPr>
              <a:t>cores</a:t>
            </a:r>
          </a:p>
        </p:txBody>
      </p:sp>
      <p:sp>
        <p:nvSpPr>
          <p:cNvPr id="17" name="Rectangle 16"/>
          <p:cNvSpPr/>
          <p:nvPr/>
        </p:nvSpPr>
        <p:spPr bwMode="auto">
          <a:xfrm>
            <a:off x="9351566" y="3591970"/>
            <a:ext cx="2599244" cy="24294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279781" numCol="1" rtlCol="0" anchor="b" anchorCtr="0" compatLnSpc="1">
            <a:prstTxWarp prst="textNoShape">
              <a:avLst/>
            </a:prstTxWarp>
          </a:bodyPr>
          <a:lstStyle/>
          <a:p>
            <a:pPr algn="ctr" defTabSz="932290" fontAlgn="base">
              <a:spcBef>
                <a:spcPct val="0"/>
              </a:spcBef>
              <a:spcAft>
                <a:spcPct val="0"/>
              </a:spcAft>
            </a:pPr>
            <a:r>
              <a:rPr lang="en-US" sz="7343" dirty="0">
                <a:gradFill>
                  <a:gsLst>
                    <a:gs pos="0">
                      <a:srgbClr val="FFFFFF"/>
                    </a:gs>
                    <a:gs pos="100000">
                      <a:srgbClr val="FFFFFF"/>
                    </a:gs>
                  </a:gsLst>
                  <a:lin ang="5400000" scaled="0"/>
                </a:gradFill>
              </a:rPr>
              <a:t>110M</a:t>
            </a:r>
            <a:r>
              <a:rPr lang="en-US" sz="1836" dirty="0">
                <a:gradFill>
                  <a:gsLst>
                    <a:gs pos="0">
                      <a:srgbClr val="FFFFFF"/>
                    </a:gs>
                    <a:gs pos="100000">
                      <a:srgbClr val="FFFFFF"/>
                    </a:gs>
                  </a:gsLst>
                  <a:lin ang="5400000" scaled="0"/>
                </a:gradFill>
              </a:rPr>
              <a:t>daily peak </a:t>
            </a:r>
            <a:r>
              <a:rPr lang="en-US" sz="1836" dirty="0" err="1">
                <a:gradFill>
                  <a:gsLst>
                    <a:gs pos="0">
                      <a:srgbClr val="FFFFFF"/>
                    </a:gs>
                    <a:gs pos="100000">
                      <a:srgbClr val="FFFFFF"/>
                    </a:gs>
                  </a:gsLst>
                  <a:lin ang="5400000" scaled="0"/>
                </a:gradFill>
              </a:rPr>
              <a:t>pvs</a:t>
            </a:r>
            <a:endParaRPr lang="en-US" sz="1836" dirty="0">
              <a:gradFill>
                <a:gsLst>
                  <a:gs pos="0">
                    <a:srgbClr val="FFFFFF"/>
                  </a:gs>
                  <a:gs pos="100000">
                    <a:srgbClr val="FFFFFF"/>
                  </a:gs>
                </a:gsLst>
                <a:lin ang="5400000" scaled="0"/>
              </a:gradFill>
            </a:endParaRPr>
          </a:p>
        </p:txBody>
      </p:sp>
      <p:sp>
        <p:nvSpPr>
          <p:cNvPr id="20" name="Title 1"/>
          <p:cNvSpPr txBox="1">
            <a:spLocks/>
          </p:cNvSpPr>
          <p:nvPr/>
        </p:nvSpPr>
        <p:spPr>
          <a:xfrm>
            <a:off x="673621" y="2001482"/>
            <a:ext cx="5772892" cy="1356012"/>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1110697" algn="l"/>
              </a:tabLst>
            </a:pPr>
            <a:r>
              <a:rPr sz="9791" dirty="0" smtClean="0">
                <a:solidFill>
                  <a:srgbClr val="FFFFFF"/>
                </a:solidFill>
              </a:rPr>
              <a:t>Pottermore</a:t>
            </a:r>
            <a:endParaRPr sz="9791" dirty="0">
              <a:solidFill>
                <a:srgbClr val="FFFFFF"/>
              </a:solidFill>
            </a:endParaRPr>
          </a:p>
        </p:txBody>
      </p:sp>
    </p:spTree>
    <p:extLst>
      <p:ext uri="{BB962C8B-B14F-4D97-AF65-F5344CB8AC3E}">
        <p14:creationId xmlns:p14="http://schemas.microsoft.com/office/powerpoint/2010/main" val="99482149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1229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2501" y="0"/>
                        <a:ext cx="161910" cy="161910"/>
                      </a:xfrm>
                      <a:prstGeom prst="rect">
                        <a:avLst/>
                      </a:prstGeom>
                    </p:spPr>
                  </p:pic>
                </p:oleObj>
              </mc:Fallback>
            </mc:AlternateContent>
          </a:graphicData>
        </a:graphic>
      </p:graphicFrame>
      <p:pic>
        <p:nvPicPr>
          <p:cNvPr id="4" name="Picture 2"/>
          <p:cNvPicPr>
            <a:picLocks noChangeAspect="1" noChangeArrowheads="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bwMode="auto">
          <a:xfrm>
            <a:off x="549758" y="5744609"/>
            <a:ext cx="11358008" cy="827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0"/>
            <p:custDataLst>
              <p:tags r:id="rId4"/>
            </p:custDataLst>
          </p:nvPr>
        </p:nvSpPr>
        <p:spPr>
          <a:xfrm>
            <a:off x="543281" y="1048990"/>
            <a:ext cx="11370961" cy="4229851"/>
          </a:xfrm>
        </p:spPr>
        <p:txBody>
          <a:bodyPr/>
          <a:lstStyle/>
          <a:p>
            <a:pPr>
              <a:spcBef>
                <a:spcPts val="816"/>
              </a:spcBef>
            </a:pPr>
            <a:r>
              <a:rPr lang="en-US" sz="2448" dirty="0"/>
              <a:t>Azure table storage is the target for </a:t>
            </a:r>
            <a:r>
              <a:rPr lang="en-US" sz="2448" dirty="0">
                <a:gradFill>
                  <a:gsLst>
                    <a:gs pos="100000">
                      <a:schemeClr val="accent5"/>
                    </a:gs>
                    <a:gs pos="0">
                      <a:schemeClr val="accent5"/>
                    </a:gs>
                  </a:gsLst>
                  <a:lin ang="5400000" scaled="0"/>
                </a:gradFill>
              </a:rPr>
              <a:t>performance counter </a:t>
            </a:r>
            <a:r>
              <a:rPr lang="en-US" sz="2448" dirty="0"/>
              <a:t>and </a:t>
            </a:r>
            <a:r>
              <a:rPr lang="en-US" sz="2448" dirty="0">
                <a:gradFill>
                  <a:gsLst>
                    <a:gs pos="100000">
                      <a:schemeClr val="accent5"/>
                    </a:gs>
                    <a:gs pos="0">
                      <a:schemeClr val="accent5"/>
                    </a:gs>
                  </a:gsLst>
                  <a:lin ang="5400000" scaled="0"/>
                </a:gradFill>
              </a:rPr>
              <a:t>application log </a:t>
            </a:r>
            <a:r>
              <a:rPr lang="en-US" sz="2448" dirty="0"/>
              <a:t>data</a:t>
            </a:r>
          </a:p>
          <a:p>
            <a:pPr>
              <a:spcBef>
                <a:spcPts val="816"/>
              </a:spcBef>
            </a:pPr>
            <a:r>
              <a:rPr lang="en-US" sz="2448" dirty="0"/>
              <a:t>General maximum throughput is 1000 entities / partition / table</a:t>
            </a:r>
          </a:p>
          <a:p>
            <a:pPr>
              <a:spcBef>
                <a:spcPts val="816"/>
              </a:spcBef>
            </a:pPr>
            <a:r>
              <a:rPr lang="en-US" sz="2448" dirty="0"/>
              <a:t>Performance Counters:</a:t>
            </a:r>
          </a:p>
          <a:p>
            <a:pPr lvl="2">
              <a:spcBef>
                <a:spcPts val="102"/>
              </a:spcBef>
              <a:spcAft>
                <a:spcPts val="306"/>
              </a:spcAft>
            </a:pPr>
            <a:r>
              <a:rPr lang="en-US" sz="1632" dirty="0"/>
              <a:t>Uses part of timestamp as </a:t>
            </a:r>
            <a:r>
              <a:rPr lang="en-US" sz="1632" u="sng" dirty="0"/>
              <a:t>partition key</a:t>
            </a:r>
            <a:r>
              <a:rPr lang="en-US" sz="1632" dirty="0"/>
              <a:t> (limits number of concurrent entity writes)</a:t>
            </a:r>
          </a:p>
          <a:p>
            <a:pPr lvl="2">
              <a:spcBef>
                <a:spcPts val="102"/>
              </a:spcBef>
              <a:spcAft>
                <a:spcPts val="306"/>
              </a:spcAft>
            </a:pPr>
            <a:r>
              <a:rPr lang="en-US" sz="1632" dirty="0"/>
              <a:t>Each partition key is </a:t>
            </a:r>
            <a:r>
              <a:rPr lang="en-US" sz="1632" u="sng" dirty="0"/>
              <a:t>60 seconds</a:t>
            </a:r>
            <a:r>
              <a:rPr lang="en-US" sz="1632" dirty="0"/>
              <a:t> wide, and are written asynchronously in bulk</a:t>
            </a:r>
          </a:p>
          <a:p>
            <a:pPr>
              <a:spcBef>
                <a:spcPts val="816"/>
              </a:spcBef>
            </a:pPr>
            <a:r>
              <a:rPr lang="en-US" sz="2448" dirty="0"/>
              <a:t>The </a:t>
            </a:r>
            <a:r>
              <a:rPr lang="en-US" sz="2448" dirty="0">
                <a:gradFill>
                  <a:gsLst>
                    <a:gs pos="100000">
                      <a:schemeClr val="accent5"/>
                    </a:gs>
                    <a:gs pos="0">
                      <a:schemeClr val="accent5"/>
                    </a:gs>
                  </a:gsLst>
                  <a:lin ang="5400000" scaled="0"/>
                </a:gradFill>
              </a:rPr>
              <a:t>more entities in a partition </a:t>
            </a:r>
            <a:r>
              <a:rPr lang="en-US" sz="2448" dirty="0"/>
              <a:t>(i.e. the number of performance counter entries * the number of role instances) </a:t>
            </a:r>
            <a:r>
              <a:rPr lang="en-US" sz="2448" dirty="0">
                <a:gradFill>
                  <a:gsLst>
                    <a:gs pos="100000">
                      <a:schemeClr val="accent5"/>
                    </a:gs>
                    <a:gs pos="0">
                      <a:schemeClr val="accent5"/>
                    </a:gs>
                  </a:gsLst>
                  <a:lin ang="5400000" scaled="0"/>
                </a:gradFill>
              </a:rPr>
              <a:t>the slower the queries</a:t>
            </a:r>
          </a:p>
          <a:p>
            <a:pPr>
              <a:spcBef>
                <a:spcPts val="816"/>
              </a:spcBef>
            </a:pPr>
            <a:r>
              <a:rPr lang="en-US" sz="2448" dirty="0"/>
              <a:t>Impact: to maintain acceptable read performance in large scale sites may need to </a:t>
            </a:r>
          </a:p>
          <a:p>
            <a:pPr lvl="2">
              <a:spcBef>
                <a:spcPts val="102"/>
              </a:spcBef>
              <a:spcAft>
                <a:spcPts val="306"/>
              </a:spcAft>
            </a:pPr>
            <a:r>
              <a:rPr lang="en-US" sz="1632" dirty="0"/>
              <a:t>Increase performance counter collection period (1 minute -&gt; 5 minutes)</a:t>
            </a:r>
          </a:p>
          <a:p>
            <a:pPr lvl="2">
              <a:spcBef>
                <a:spcPts val="102"/>
              </a:spcBef>
              <a:spcAft>
                <a:spcPts val="306"/>
              </a:spcAft>
            </a:pPr>
            <a:r>
              <a:rPr lang="en-US" sz="1632" dirty="0"/>
              <a:t>Decrease the number of log records written into the activity table (by </a:t>
            </a:r>
            <a:r>
              <a:rPr lang="en-US" sz="1632" spc="-71" dirty="0">
                <a:gradFill>
                  <a:gsLst>
                    <a:gs pos="100000">
                      <a:schemeClr val="accent5"/>
                    </a:gs>
                    <a:gs pos="0">
                      <a:schemeClr val="accent5"/>
                    </a:gs>
                  </a:gsLst>
                  <a:lin ang="5400000" scaled="0"/>
                </a:gradFill>
              </a:rPr>
              <a:t>increasing the filtering level </a:t>
            </a:r>
            <a:r>
              <a:rPr lang="en-US" sz="1632" dirty="0"/>
              <a:t>– WARN or ERROR, no INFO)</a:t>
            </a:r>
          </a:p>
        </p:txBody>
      </p:sp>
      <p:sp>
        <p:nvSpPr>
          <p:cNvPr id="2" name="Title 1"/>
          <p:cNvSpPr>
            <a:spLocks noGrp="1"/>
          </p:cNvSpPr>
          <p:nvPr>
            <p:ph type="title"/>
            <p:custDataLst>
              <p:tags r:id="rId5"/>
            </p:custDataLst>
          </p:nvPr>
        </p:nvSpPr>
        <p:spPr/>
        <p:txBody>
          <a:bodyPr/>
          <a:lstStyle/>
          <a:p>
            <a:r>
              <a:rPr lang="en-US" smtClean="0"/>
              <a:t>Understanding Azure Table Store</a:t>
            </a:r>
            <a:endParaRPr lang="en-US" dirty="0"/>
          </a:p>
        </p:txBody>
      </p:sp>
    </p:spTree>
    <p:extLst>
      <p:ext uri="{BB962C8B-B14F-4D97-AF65-F5344CB8AC3E}">
        <p14:creationId xmlns:p14="http://schemas.microsoft.com/office/powerpoint/2010/main" val="2802565548"/>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Managing the Deluge</a:t>
            </a:r>
            <a:endParaRPr lang="en-US" dirty="0"/>
          </a:p>
        </p:txBody>
      </p:sp>
      <p:pic>
        <p:nvPicPr>
          <p:cNvPr id="6" name="Picture 5"/>
          <p:cNvPicPr>
            <a:picLocks noChangeAspect="1"/>
          </p:cNvPicPr>
          <p:nvPr/>
        </p:nvPicPr>
        <p:blipFill>
          <a:blip r:embed="rId2"/>
          <a:stretch>
            <a:fillRect/>
          </a:stretch>
        </p:blipFill>
        <p:spPr>
          <a:xfrm>
            <a:off x="457597" y="1409030"/>
            <a:ext cx="11823064" cy="4536504"/>
          </a:xfrm>
          <a:prstGeom prst="rect">
            <a:avLst/>
          </a:prstGeom>
        </p:spPr>
      </p:pic>
    </p:spTree>
    <p:extLst>
      <p:ext uri="{BB962C8B-B14F-4D97-AF65-F5344CB8AC3E}">
        <p14:creationId xmlns:p14="http://schemas.microsoft.com/office/powerpoint/2010/main" val="40787615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501" y="0"/>
          <a:ext cx="161910" cy="161910"/>
        </p:xfrm>
        <a:graphic>
          <a:graphicData uri="http://schemas.openxmlformats.org/presentationml/2006/ole">
            <mc:AlternateContent xmlns:mc="http://schemas.openxmlformats.org/markup-compatibility/2006">
              <mc:Choice xmlns:v="urn:schemas-microsoft-com:vml" Requires="v">
                <p:oleObj spid="_x0000_s1332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2501" y="0"/>
                        <a:ext cx="161910" cy="161910"/>
                      </a:xfrm>
                      <a:prstGeom prst="rect">
                        <a:avLst/>
                      </a:prstGeom>
                    </p:spPr>
                  </p:pic>
                </p:oleObj>
              </mc:Fallback>
            </mc:AlternateContent>
          </a:graphicData>
        </a:graphic>
      </p:graphicFrame>
      <p:sp>
        <p:nvSpPr>
          <p:cNvPr id="4" name="Text Placeholder 3"/>
          <p:cNvSpPr>
            <a:spLocks noGrp="1"/>
          </p:cNvSpPr>
          <p:nvPr>
            <p:ph type="body" sz="quarter" idx="10"/>
            <p:custDataLst>
              <p:tags r:id="rId3"/>
            </p:custDataLst>
          </p:nvPr>
        </p:nvSpPr>
        <p:spPr>
          <a:xfrm>
            <a:off x="531948" y="1476621"/>
            <a:ext cx="11370961" cy="4711170"/>
          </a:xfrm>
        </p:spPr>
        <p:txBody>
          <a:bodyPr/>
          <a:lstStyle/>
          <a:p>
            <a:r>
              <a:rPr lang="en-US" sz="3600" dirty="0" smtClean="0"/>
              <a:t>Add </a:t>
            </a:r>
            <a:r>
              <a:rPr lang="en-US" sz="3600" dirty="0" smtClean="0">
                <a:gradFill>
                  <a:gsLst>
                    <a:gs pos="100000">
                      <a:schemeClr val="accent5"/>
                    </a:gs>
                    <a:gs pos="0">
                      <a:schemeClr val="accent5"/>
                    </a:gs>
                  </a:gsLst>
                  <a:lin ang="5400000" scaled="0"/>
                </a:gradFill>
              </a:rPr>
              <a:t>high-bandwidth</a:t>
            </a:r>
            <a:r>
              <a:rPr lang="en-US" sz="3600" dirty="0" smtClean="0"/>
              <a:t> (chunky) logging and telemetry channels for verbose data logging</a:t>
            </a:r>
          </a:p>
          <a:p>
            <a:pPr lvl="2"/>
            <a:r>
              <a:rPr lang="en-US" sz="2000" dirty="0" smtClean="0"/>
              <a:t>Capture tracing via core </a:t>
            </a:r>
            <a:r>
              <a:rPr lang="en-US" sz="2000" dirty="0" err="1" smtClean="0"/>
              <a:t>System.Diagnostics</a:t>
            </a:r>
            <a:r>
              <a:rPr lang="en-US" sz="2000" dirty="0" smtClean="0"/>
              <a:t> (or log4net, </a:t>
            </a:r>
            <a:r>
              <a:rPr lang="en-US" sz="2000" dirty="0" err="1" smtClean="0"/>
              <a:t>NLog</a:t>
            </a:r>
            <a:r>
              <a:rPr lang="en-US" sz="2000" dirty="0" smtClean="0"/>
              <a:t>, </a:t>
            </a:r>
            <a:r>
              <a:rPr lang="en-US" sz="2000" dirty="0" err="1" smtClean="0"/>
              <a:t>etc</a:t>
            </a:r>
            <a:r>
              <a:rPr lang="en-US" sz="2000" dirty="0" smtClean="0"/>
              <a:t>) with:</a:t>
            </a:r>
          </a:p>
          <a:p>
            <a:pPr lvl="3"/>
            <a:r>
              <a:rPr lang="en-US" sz="1800" dirty="0" smtClean="0"/>
              <a:t>WARN/ERROR -&gt; Table storage</a:t>
            </a:r>
          </a:p>
          <a:p>
            <a:pPr lvl="3"/>
            <a:r>
              <a:rPr lang="en-US" sz="1800" dirty="0" smtClean="0"/>
              <a:t>VERBOSE/INFO -&gt; Blob storage</a:t>
            </a:r>
          </a:p>
          <a:p>
            <a:pPr lvl="2"/>
            <a:r>
              <a:rPr lang="en-US" sz="2000" dirty="0" smtClean="0">
                <a:gradFill>
                  <a:gsLst>
                    <a:gs pos="100000">
                      <a:schemeClr val="accent5"/>
                    </a:gs>
                    <a:gs pos="6000">
                      <a:schemeClr val="accent5"/>
                    </a:gs>
                  </a:gsLst>
                  <a:lin ang="5400000" scaled="0"/>
                </a:gradFill>
              </a:rPr>
              <a:t>Run-time configurable logging </a:t>
            </a:r>
            <a:r>
              <a:rPr lang="en-US" sz="2000" dirty="0" smtClean="0"/>
              <a:t>channels to enable selective verbose logging to table (i.e. just log database information)</a:t>
            </a:r>
          </a:p>
          <a:p>
            <a:r>
              <a:rPr lang="en-US" sz="3600" dirty="0" smtClean="0"/>
              <a:t>Leverage the features of the core Diagnostic Monitor</a:t>
            </a:r>
          </a:p>
          <a:p>
            <a:pPr lvl="2"/>
            <a:r>
              <a:rPr lang="en-US" sz="2000" dirty="0" smtClean="0"/>
              <a:t>Use </a:t>
            </a:r>
            <a:r>
              <a:rPr lang="en-US" sz="2000" dirty="0" smtClean="0">
                <a:gradFill>
                  <a:gsLst>
                    <a:gs pos="100000">
                      <a:schemeClr val="accent5"/>
                    </a:gs>
                    <a:gs pos="6000">
                      <a:schemeClr val="accent5"/>
                    </a:gs>
                  </a:gsLst>
                  <a:lin ang="5400000" scaled="0"/>
                </a:gradFill>
              </a:rPr>
              <a:t>custom directory monitoring </a:t>
            </a:r>
            <a:r>
              <a:rPr lang="en-US" sz="2000" dirty="0" smtClean="0"/>
              <a:t>to copy files to blob storage</a:t>
            </a:r>
            <a:endParaRPr lang="en-US" sz="2000" dirty="0"/>
          </a:p>
        </p:txBody>
      </p:sp>
      <p:sp>
        <p:nvSpPr>
          <p:cNvPr id="3" name="Title 2"/>
          <p:cNvSpPr>
            <a:spLocks noGrp="1"/>
          </p:cNvSpPr>
          <p:nvPr>
            <p:ph type="title"/>
            <p:custDataLst>
              <p:tags r:id="rId4"/>
            </p:custDataLst>
          </p:nvPr>
        </p:nvSpPr>
        <p:spPr/>
        <p:txBody>
          <a:bodyPr/>
          <a:lstStyle/>
          <a:p>
            <a:r>
              <a:rPr lang="en-US" smtClean="0"/>
              <a:t>Extending the Experience</a:t>
            </a:r>
            <a:endParaRPr lang="en-US" dirty="0"/>
          </a:p>
        </p:txBody>
      </p:sp>
    </p:spTree>
    <p:extLst>
      <p:ext uri="{BB962C8B-B14F-4D97-AF65-F5344CB8AC3E}">
        <p14:creationId xmlns:p14="http://schemas.microsoft.com/office/powerpoint/2010/main" val="10461050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Decomposing Typical Social Application Workloads</a:t>
            </a:r>
            <a:endParaRPr lang="en-US" sz="4000" dirty="0"/>
          </a:p>
        </p:txBody>
      </p:sp>
      <p:sp>
        <p:nvSpPr>
          <p:cNvPr id="3" name="Text Placeholder 2"/>
          <p:cNvSpPr>
            <a:spLocks noGrp="1"/>
          </p:cNvSpPr>
          <p:nvPr>
            <p:ph type="body" sz="quarter" idx="10"/>
          </p:nvPr>
        </p:nvSpPr>
        <p:spPr/>
        <p:txBody>
          <a:bodyPr/>
          <a:lstStyle/>
          <a:p>
            <a:r>
              <a:rPr lang="en-US" sz="2800" dirty="0" smtClean="0"/>
              <a:t>Content Delivery</a:t>
            </a:r>
          </a:p>
          <a:p>
            <a:r>
              <a:rPr lang="en-US" sz="1800" dirty="0" smtClean="0"/>
              <a:t>Site-wide content, transient state (session state)</a:t>
            </a:r>
          </a:p>
          <a:p>
            <a:endParaRPr lang="en-US" sz="2800" dirty="0" smtClean="0"/>
          </a:p>
          <a:p>
            <a:r>
              <a:rPr lang="en-US" sz="2800" dirty="0" smtClean="0"/>
              <a:t>Content Exploration</a:t>
            </a:r>
          </a:p>
          <a:p>
            <a:r>
              <a:rPr lang="en-US" sz="1800" dirty="0" smtClean="0"/>
              <a:t>Per-user content view, per-user </a:t>
            </a:r>
            <a:r>
              <a:rPr lang="en-US" sz="1800" dirty="0" err="1" smtClean="0"/>
              <a:t>stateful</a:t>
            </a:r>
            <a:r>
              <a:rPr lang="en-US" sz="1800" dirty="0" smtClean="0"/>
              <a:t> progress </a:t>
            </a:r>
          </a:p>
          <a:p>
            <a:endParaRPr lang="en-US" sz="2800" dirty="0" smtClean="0"/>
          </a:p>
          <a:p>
            <a:r>
              <a:rPr lang="en-US" sz="2800" dirty="0" smtClean="0"/>
              <a:t>Social Graph and Content</a:t>
            </a:r>
          </a:p>
          <a:p>
            <a:r>
              <a:rPr lang="en-US" sz="1800" dirty="0" smtClean="0"/>
              <a:t>Per-user content view (comments, likes, </a:t>
            </a:r>
            <a:r>
              <a:rPr lang="en-US" sz="1800" dirty="0" err="1" smtClean="0"/>
              <a:t>etc</a:t>
            </a:r>
            <a:r>
              <a:rPr lang="en-US" sz="1800" dirty="0" smtClean="0"/>
              <a:t>), global reach (any user can reach any other user).  Loosely consistent / asynchronous updates to N consumers.</a:t>
            </a:r>
          </a:p>
          <a:p>
            <a:endParaRPr lang="en-US" sz="2800" dirty="0"/>
          </a:p>
          <a:p>
            <a:r>
              <a:rPr lang="en-US" sz="2800" dirty="0" smtClean="0"/>
              <a:t>Interactive Gaming</a:t>
            </a:r>
          </a:p>
          <a:p>
            <a:r>
              <a:rPr lang="en-US" sz="1800" dirty="0" smtClean="0"/>
              <a:t>N-user content view (game actions, session, </a:t>
            </a:r>
            <a:r>
              <a:rPr lang="en-US" sz="1800" dirty="0" err="1" smtClean="0"/>
              <a:t>etc</a:t>
            </a:r>
            <a:r>
              <a:rPr lang="en-US" sz="1800" dirty="0" smtClean="0"/>
              <a:t>), global reach </a:t>
            </a:r>
            <a:r>
              <a:rPr lang="en-US" sz="1800" dirty="0"/>
              <a:t>(any user can reach any other user).  </a:t>
            </a:r>
            <a:r>
              <a:rPr lang="en-US" sz="1800" dirty="0" smtClean="0"/>
              <a:t>Interactive state updates shared amongst N players.</a:t>
            </a:r>
            <a:endParaRPr lang="en-US" sz="1800" dirty="0"/>
          </a:p>
        </p:txBody>
      </p:sp>
    </p:spTree>
    <p:extLst>
      <p:ext uri="{BB962C8B-B14F-4D97-AF65-F5344CB8AC3E}">
        <p14:creationId xmlns:p14="http://schemas.microsoft.com/office/powerpoint/2010/main" val="913302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custDataLst>
              <p:tags r:id="rId1"/>
            </p:custDataLst>
          </p:nvPr>
        </p:nvSpPr>
        <p:spPr>
          <a:xfrm>
            <a:off x="274638" y="298450"/>
            <a:ext cx="11887199" cy="912813"/>
          </a:xfrm>
          <a:prstGeom prst="rect">
            <a:avLst/>
          </a:prstGeom>
        </p:spPr>
        <p:txBody>
          <a:bodyPr vert="horz" lIns="182880" tIns="45720" rIns="182880" bIns="45720" rtlCol="0" anchor="t">
            <a:noAutofit/>
          </a:bodyPr>
          <a:lst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a:lstStyle>
          <a:p>
            <a:r>
              <a:rPr lang="en-US" dirty="0" smtClean="0">
                <a:ln w="3175">
                  <a:solidFill>
                    <a:srgbClr val="FFFFFF">
                      <a:alpha val="0"/>
                    </a:srgbClr>
                  </a:solidFill>
                </a:ln>
                <a:gradFill>
                  <a:gsLst>
                    <a:gs pos="0">
                      <a:srgbClr val="FFFFFF"/>
                    </a:gs>
                    <a:gs pos="100000">
                      <a:srgbClr val="FFFFFF"/>
                    </a:gs>
                  </a:gsLst>
                  <a:lin ang="5400000" scaled="0"/>
                </a:gradFill>
                <a:cs typeface="Segoe UI"/>
              </a:rPr>
              <a:t>The Path to Scale</a:t>
            </a:r>
            <a:endParaRPr lang="en-US" dirty="0">
              <a:ln w="3175">
                <a:solidFill>
                  <a:srgbClr val="FFFFFF">
                    <a:alpha val="0"/>
                  </a:srgbClr>
                </a:solidFill>
              </a:ln>
              <a:gradFill>
                <a:gsLst>
                  <a:gs pos="0">
                    <a:srgbClr val="FFFFFF"/>
                  </a:gs>
                  <a:gs pos="100000">
                    <a:srgbClr val="FFFFFF"/>
                  </a:gs>
                </a:gsLst>
                <a:lin ang="5400000" scaled="0"/>
              </a:gradFill>
              <a:cs typeface="Segoe UI"/>
            </a:endParaRPr>
          </a:p>
        </p:txBody>
      </p:sp>
      <p:sp>
        <p:nvSpPr>
          <p:cNvPr id="5" name="Text Placeholder 4"/>
          <p:cNvSpPr txBox="1">
            <a:spLocks/>
          </p:cNvSpPr>
          <p:nvPr>
            <p:custDataLst>
              <p:tags r:id="rId2"/>
            </p:custDataLst>
          </p:nvPr>
        </p:nvSpPr>
        <p:spPr>
          <a:xfrm>
            <a:off x="533566" y="1476622"/>
            <a:ext cx="11390390" cy="1221710"/>
          </a:xfrm>
          <a:prstGeom prst="rect">
            <a:avLst/>
          </a:prstGeom>
          <a:solidFill>
            <a:schemeClr val="accent6"/>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3672" spc="-71" dirty="0" smtClean="0">
                <a:ln>
                  <a:solidFill>
                    <a:srgbClr val="FFFFFF">
                      <a:alpha val="0"/>
                    </a:srgbClr>
                  </a:solidFill>
                </a:ln>
                <a:solidFill>
                  <a:srgbClr val="FFFFFF"/>
                </a:solidFill>
                <a:latin typeface="Segoe UI Light"/>
              </a:rPr>
              <a:t>Capacity</a:t>
            </a:r>
            <a:endParaRPr lang="en-US" sz="3672" spc="-71" dirty="0">
              <a:ln>
                <a:solidFill>
                  <a:srgbClr val="FFFFFF">
                    <a:alpha val="0"/>
                  </a:srgbClr>
                </a:solidFill>
              </a:ln>
              <a:solidFill>
                <a:srgbClr val="FFFFFF"/>
              </a:soli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Partition application, </a:t>
            </a:r>
            <a:r>
              <a:rPr lang="en-US" sz="2040" spc="-71" dirty="0">
                <a:ln>
                  <a:solidFill>
                    <a:srgbClr val="FFFFFF">
                      <a:alpha val="0"/>
                    </a:srgbClr>
                  </a:solidFill>
                </a:ln>
                <a:solidFill>
                  <a:srgbClr val="FFFFFF"/>
                </a:solidFill>
                <a:latin typeface="Segoe UI"/>
              </a:rPr>
              <a:t>a</a:t>
            </a:r>
            <a:r>
              <a:rPr lang="en-US" sz="2040" spc="-71" dirty="0" smtClean="0">
                <a:ln>
                  <a:solidFill>
                    <a:srgbClr val="FFFFFF">
                      <a:alpha val="0"/>
                    </a:srgbClr>
                  </a:solidFill>
                </a:ln>
                <a:solidFill>
                  <a:srgbClr val="FFFFFF"/>
                </a:solidFill>
                <a:latin typeface="Segoe UI"/>
              </a:rPr>
              <a:t>dd additional scale-out capacity to meet demand</a:t>
            </a:r>
            <a:endParaRPr lang="en-US" sz="2040" spc="-71" dirty="0">
              <a:ln>
                <a:solidFill>
                  <a:srgbClr val="FFFFFF">
                    <a:alpha val="0"/>
                  </a:srgbClr>
                </a:solidFill>
              </a:ln>
              <a:solidFill>
                <a:srgbClr val="FFFFFF"/>
              </a:solidFill>
              <a:latin typeface="Segoe UI"/>
            </a:endParaRPr>
          </a:p>
        </p:txBody>
      </p:sp>
      <p:sp>
        <p:nvSpPr>
          <p:cNvPr id="6" name="Text Placeholder 4"/>
          <p:cNvSpPr txBox="1">
            <a:spLocks/>
          </p:cNvSpPr>
          <p:nvPr>
            <p:custDataLst>
              <p:tags r:id="rId3"/>
            </p:custDataLst>
          </p:nvPr>
        </p:nvSpPr>
        <p:spPr>
          <a:xfrm>
            <a:off x="533566" y="2822787"/>
            <a:ext cx="11390390" cy="1221710"/>
          </a:xfrm>
          <a:prstGeom prst="rect">
            <a:avLst/>
          </a:prstGeom>
          <a:solidFill>
            <a:schemeClr val="accent3"/>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3672" spc="-71" dirty="0" smtClean="0">
                <a:ln>
                  <a:solidFill>
                    <a:srgbClr val="FFFFFF">
                      <a:alpha val="0"/>
                    </a:srgbClr>
                  </a:solidFill>
                </a:ln>
                <a:solidFill>
                  <a:srgbClr val="FFFFFF"/>
                </a:solidFill>
                <a:latin typeface="Segoe UI Light"/>
              </a:rPr>
              <a:t>Optimize</a:t>
            </a:r>
            <a:endParaRPr lang="en-US" sz="3672" spc="-71" dirty="0">
              <a:ln>
                <a:solidFill>
                  <a:srgbClr val="FFFFFF">
                    <a:alpha val="0"/>
                  </a:srgbClr>
                </a:solidFill>
              </a:ln>
              <a:solidFill>
                <a:srgbClr val="FFFFFF"/>
              </a:solidFill>
              <a:latin typeface="Segoe UI Light"/>
            </a:endParaRPr>
          </a:p>
          <a:p>
            <a:pPr>
              <a:lnSpc>
                <a:spcPct val="100000"/>
              </a:lnSpc>
              <a:spcBef>
                <a:spcPts val="0"/>
              </a:spcBef>
              <a:buSzTx/>
            </a:pPr>
            <a:r>
              <a:rPr lang="en-US" sz="2040" spc="-71" dirty="0" smtClean="0">
                <a:ln>
                  <a:solidFill>
                    <a:srgbClr val="FFFFFF">
                      <a:alpha val="0"/>
                    </a:srgbClr>
                  </a:solidFill>
                </a:ln>
                <a:solidFill>
                  <a:srgbClr val="FFFFFF"/>
                </a:solidFill>
                <a:latin typeface="Segoe UI"/>
              </a:rPr>
              <a:t>Improve application density through optimum resource usage </a:t>
            </a:r>
            <a:endParaRPr lang="en-US" sz="2040" spc="-71" dirty="0">
              <a:ln>
                <a:solidFill>
                  <a:srgbClr val="FFFFFF">
                    <a:alpha val="0"/>
                  </a:srgbClr>
                </a:solidFill>
              </a:ln>
              <a:solidFill>
                <a:srgbClr val="FFFFFF"/>
              </a:solidFill>
              <a:latin typeface="Segoe UI"/>
            </a:endParaRPr>
          </a:p>
        </p:txBody>
      </p:sp>
      <p:sp>
        <p:nvSpPr>
          <p:cNvPr id="7" name="Text Placeholder 4"/>
          <p:cNvSpPr txBox="1">
            <a:spLocks/>
          </p:cNvSpPr>
          <p:nvPr>
            <p:custDataLst>
              <p:tags r:id="rId4"/>
            </p:custDataLst>
          </p:nvPr>
        </p:nvSpPr>
        <p:spPr>
          <a:xfrm>
            <a:off x="533566" y="4168953"/>
            <a:ext cx="11390390" cy="1221710"/>
          </a:xfrm>
          <a:prstGeom prst="rect">
            <a:avLst/>
          </a:prstGeom>
          <a:solidFill>
            <a:schemeClr val="accent5"/>
          </a:solidFill>
        </p:spPr>
        <p:txBody>
          <a:bodyPr lIns="139891" tIns="0" rIns="186521"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buSzTx/>
            </a:pPr>
            <a:r>
              <a:rPr lang="en-US" sz="3672" spc="-71" dirty="0">
                <a:ln>
                  <a:solidFill>
                    <a:srgbClr val="FFFFFF">
                      <a:alpha val="0"/>
                    </a:srgbClr>
                  </a:solidFill>
                </a:ln>
                <a:gradFill>
                  <a:gsLst>
                    <a:gs pos="0">
                      <a:srgbClr val="FFFFFF"/>
                    </a:gs>
                    <a:gs pos="100000">
                      <a:srgbClr val="FFFFFF"/>
                    </a:gs>
                  </a:gsLst>
                  <a:lin ang="5400000" scaled="0"/>
                </a:gradFill>
                <a:latin typeface="Segoe UI Light"/>
              </a:rPr>
              <a:t>Shift</a:t>
            </a:r>
          </a:p>
          <a:p>
            <a:pPr>
              <a:lnSpc>
                <a:spcPct val="100000"/>
              </a:lnSpc>
              <a:spcBef>
                <a:spcPts val="0"/>
              </a:spcBef>
              <a:buSzTx/>
            </a:pPr>
            <a:r>
              <a:rPr lang="en-US" sz="2040" spc="-71">
                <a:ln>
                  <a:solidFill>
                    <a:srgbClr val="FFFFFF">
                      <a:alpha val="0"/>
                    </a:srgbClr>
                  </a:solidFill>
                </a:ln>
                <a:solidFill>
                  <a:srgbClr val="FFFFFF"/>
                </a:solidFill>
                <a:latin typeface="Segoe UI"/>
              </a:rPr>
              <a:t>Trade durability</a:t>
            </a:r>
            <a:r>
              <a:rPr lang="en-US" sz="2040" spc="-71" dirty="0">
                <a:ln>
                  <a:solidFill>
                    <a:srgbClr val="FFFFFF">
                      <a:alpha val="0"/>
                    </a:srgbClr>
                  </a:solidFill>
                </a:ln>
                <a:solidFill>
                  <a:srgbClr val="FFFFFF"/>
                </a:solidFill>
                <a:latin typeface="Segoe UI"/>
              </a:rPr>
              <a:t>,</a:t>
            </a:r>
            <a:r>
              <a:rPr lang="en-US" sz="2040" spc="-71">
                <a:ln>
                  <a:solidFill>
                    <a:srgbClr val="FFFFFF">
                      <a:alpha val="0"/>
                    </a:srgbClr>
                  </a:solidFill>
                </a:ln>
                <a:solidFill>
                  <a:srgbClr val="FFFFFF"/>
                </a:solidFill>
                <a:latin typeface="Segoe UI"/>
              </a:rPr>
              <a:t> queryability, </a:t>
            </a:r>
            <a:r>
              <a:rPr lang="en-US" sz="2040" spc="-71" dirty="0">
                <a:ln>
                  <a:solidFill>
                    <a:srgbClr val="FFFFFF">
                      <a:alpha val="0"/>
                    </a:srgbClr>
                  </a:solidFill>
                </a:ln>
                <a:solidFill>
                  <a:srgbClr val="FFFFFF"/>
                </a:solidFill>
                <a:latin typeface="Segoe UI"/>
              </a:rPr>
              <a:t>and consistency for throughput, </a:t>
            </a:r>
            <a:r>
              <a:rPr lang="en-US" sz="2040" spc="-71">
                <a:ln>
                  <a:solidFill>
                    <a:srgbClr val="FFFFFF">
                      <a:alpha val="0"/>
                    </a:srgbClr>
                  </a:solidFill>
                </a:ln>
                <a:solidFill>
                  <a:srgbClr val="FFFFFF"/>
                </a:solidFill>
                <a:latin typeface="Segoe UI"/>
              </a:rPr>
              <a:t>latency </a:t>
            </a:r>
            <a:endParaRPr lang="en-US" sz="2040" spc="-71" dirty="0">
              <a:ln>
                <a:solidFill>
                  <a:srgbClr val="FFFFFF">
                    <a:alpha val="0"/>
                  </a:srgbClr>
                </a:solidFill>
              </a:ln>
              <a:solidFill>
                <a:srgbClr val="FFFFFF"/>
              </a:solidFill>
              <a:latin typeface="Segoe UI"/>
            </a:endParaRPr>
          </a:p>
        </p:txBody>
      </p:sp>
    </p:spTree>
    <p:extLst>
      <p:ext uri="{BB962C8B-B14F-4D97-AF65-F5344CB8AC3E}">
        <p14:creationId xmlns:p14="http://schemas.microsoft.com/office/powerpoint/2010/main" val="29020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750" fill="hold"/>
                                        <p:tgtEl>
                                          <p:spTgt spid="6"/>
                                        </p:tgtEl>
                                        <p:attrNameLst>
                                          <p:attrName>ppt_x</p:attrName>
                                        </p:attrNameLst>
                                      </p:cBhvr>
                                      <p:tavLst>
                                        <p:tav tm="0">
                                          <p:val>
                                            <p:strVal val="1+#ppt_w/2"/>
                                          </p:val>
                                        </p:tav>
                                        <p:tav tm="100000">
                                          <p:val>
                                            <p:strVal val="#ppt_x"/>
                                          </p:val>
                                        </p:tav>
                                      </p:tavLst>
                                    </p:anim>
                                    <p:anim calcmode="lin" valueType="num">
                                      <p:cBhvr additive="base">
                                        <p:cTn id="13" dur="75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1+#ppt_w/2"/>
                                          </p:val>
                                        </p:tav>
                                        <p:tav tm="100000">
                                          <p:val>
                                            <p:strVal val="#ppt_x"/>
                                          </p:val>
                                        </p:tav>
                                      </p:tavLst>
                                    </p:anim>
                                    <p:anim calcmode="lin" valueType="num">
                                      <p:cBhvr additive="base">
                                        <p:cTn id="1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for Scale – Partitioning and Scale Out</a:t>
            </a:r>
            <a:endParaRPr lang="en-US" dirty="0"/>
          </a:p>
        </p:txBody>
      </p:sp>
      <p:sp>
        <p:nvSpPr>
          <p:cNvPr id="3" name="Text Placeholder 2"/>
          <p:cNvSpPr>
            <a:spLocks noGrp="1"/>
          </p:cNvSpPr>
          <p:nvPr>
            <p:ph type="body" sz="quarter" idx="10"/>
          </p:nvPr>
        </p:nvSpPr>
        <p:spPr/>
        <p:txBody>
          <a:bodyPr/>
          <a:lstStyle/>
          <a:p>
            <a:r>
              <a:rPr lang="en-US" dirty="0"/>
              <a:t>Azure architecture is based on scale-out; composing multiple </a:t>
            </a:r>
            <a:r>
              <a:rPr lang="en-US" dirty="0" smtClean="0"/>
              <a:t>scale </a:t>
            </a:r>
            <a:r>
              <a:rPr lang="en-US" dirty="0"/>
              <a:t>units to build large systems</a:t>
            </a:r>
          </a:p>
          <a:p>
            <a:endParaRPr lang="en-US" dirty="0"/>
          </a:p>
        </p:txBody>
      </p:sp>
      <p:pic>
        <p:nvPicPr>
          <p:cNvPr id="4" name="Picture 3"/>
          <p:cNvPicPr>
            <a:picLocks noChangeAspect="1"/>
          </p:cNvPicPr>
          <p:nvPr/>
        </p:nvPicPr>
        <p:blipFill>
          <a:blip r:embed="rId2"/>
          <a:stretch>
            <a:fillRect/>
          </a:stretch>
        </p:blipFill>
        <p:spPr>
          <a:xfrm>
            <a:off x="457597" y="2633166"/>
            <a:ext cx="2070000" cy="1858667"/>
          </a:xfrm>
          <a:prstGeom prst="rect">
            <a:avLst/>
          </a:prstGeom>
        </p:spPr>
      </p:pic>
      <p:sp>
        <p:nvSpPr>
          <p:cNvPr id="5" name="TextBox 4"/>
          <p:cNvSpPr txBox="1"/>
          <p:nvPr/>
        </p:nvSpPr>
        <p:spPr>
          <a:xfrm>
            <a:off x="601613" y="4721398"/>
            <a:ext cx="3528392" cy="830997"/>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Azure Compute </a:t>
            </a:r>
          </a:p>
          <a:p>
            <a:r>
              <a:rPr lang="en-US" sz="2400" dirty="0" smtClean="0">
                <a:gradFill>
                  <a:gsLst>
                    <a:gs pos="0">
                      <a:srgbClr val="FFFFFF"/>
                    </a:gs>
                    <a:gs pos="100000">
                      <a:srgbClr val="FFFFFF"/>
                    </a:gs>
                  </a:gsLst>
                  <a:lin ang="5400000" scaled="0"/>
                </a:gradFill>
              </a:rPr>
              <a:t>(Web, Worker, </a:t>
            </a:r>
            <a:r>
              <a:rPr lang="en-US" sz="2400" dirty="0" err="1" smtClean="0">
                <a:gradFill>
                  <a:gsLst>
                    <a:gs pos="0">
                      <a:srgbClr val="FFFFFF"/>
                    </a:gs>
                    <a:gs pos="100000">
                      <a:srgbClr val="FFFFFF"/>
                    </a:gs>
                  </a:gsLst>
                  <a:lin ang="5400000" scaled="0"/>
                </a:gradFill>
              </a:rPr>
              <a:t>IaaS</a:t>
            </a:r>
            <a:r>
              <a:rPr lang="en-US" sz="2400" dirty="0" smtClean="0">
                <a:gradFill>
                  <a:gsLst>
                    <a:gs pos="0">
                      <a:srgbClr val="FFFFFF"/>
                    </a:gs>
                    <a:gs pos="100000">
                      <a:srgbClr val="FFFFFF"/>
                    </a:gs>
                  </a:gsLst>
                  <a:lin ang="5400000" scaled="0"/>
                </a:gradFill>
              </a:rPr>
              <a:t>)</a:t>
            </a:r>
            <a:endParaRPr lang="en-US" sz="2400" dirty="0" smtClean="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4751189" y="2633166"/>
            <a:ext cx="2070000" cy="1858667"/>
          </a:xfrm>
          <a:prstGeom prst="rect">
            <a:avLst/>
          </a:prstGeom>
        </p:spPr>
      </p:pic>
      <p:sp>
        <p:nvSpPr>
          <p:cNvPr id="7" name="TextBox 6"/>
          <p:cNvSpPr txBox="1"/>
          <p:nvPr/>
        </p:nvSpPr>
        <p:spPr>
          <a:xfrm>
            <a:off x="4617529" y="4757083"/>
            <a:ext cx="3528392" cy="830997"/>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Azure </a:t>
            </a:r>
            <a:r>
              <a:rPr lang="en-US" sz="2400" dirty="0" smtClean="0">
                <a:gradFill>
                  <a:gsLst>
                    <a:gs pos="0">
                      <a:srgbClr val="FFFFFF"/>
                    </a:gs>
                    <a:gs pos="100000">
                      <a:srgbClr val="FFFFFF"/>
                    </a:gs>
                  </a:gsLst>
                  <a:lin ang="5400000" scaled="0"/>
                </a:gradFill>
              </a:rPr>
              <a:t>Storage, Files, </a:t>
            </a:r>
            <a:r>
              <a:rPr lang="en-US" sz="2400" dirty="0" err="1" smtClean="0">
                <a:gradFill>
                  <a:gsLst>
                    <a:gs pos="0">
                      <a:srgbClr val="FFFFFF"/>
                    </a:gs>
                    <a:gs pos="100000">
                      <a:srgbClr val="FFFFFF"/>
                    </a:gs>
                  </a:gsLst>
                  <a:lin ang="5400000" scaled="0"/>
                </a:gradFill>
              </a:rPr>
              <a:t>DocDb</a:t>
            </a:r>
            <a:endParaRPr lang="en-US" sz="2400" dirty="0" smtClean="0">
              <a:gradFill>
                <a:gsLst>
                  <a:gs pos="0">
                    <a:srgbClr val="FFFFFF"/>
                  </a:gs>
                  <a:gs pos="100000">
                    <a:srgbClr val="FFFFFF"/>
                  </a:gs>
                </a:gsLst>
                <a:lin ang="5400000" scaled="0"/>
              </a:gradFill>
            </a:endParaRPr>
          </a:p>
        </p:txBody>
      </p:sp>
      <p:pic>
        <p:nvPicPr>
          <p:cNvPr id="8" name="Picture 7"/>
          <p:cNvPicPr>
            <a:picLocks noChangeAspect="1"/>
          </p:cNvPicPr>
          <p:nvPr/>
        </p:nvPicPr>
        <p:blipFill>
          <a:blip r:embed="rId4"/>
          <a:stretch>
            <a:fillRect/>
          </a:stretch>
        </p:blipFill>
        <p:spPr>
          <a:xfrm>
            <a:off x="9044781" y="2633165"/>
            <a:ext cx="2070000" cy="1858667"/>
          </a:xfrm>
          <a:prstGeom prst="rect">
            <a:avLst/>
          </a:prstGeom>
        </p:spPr>
      </p:pic>
      <p:sp>
        <p:nvSpPr>
          <p:cNvPr id="10" name="TextBox 9"/>
          <p:cNvSpPr txBox="1"/>
          <p:nvPr/>
        </p:nvSpPr>
        <p:spPr>
          <a:xfrm>
            <a:off x="8860595" y="4781542"/>
            <a:ext cx="3528392" cy="461665"/>
          </a:xfrm>
          <a:prstGeom prst="rect">
            <a:avLst/>
          </a:prstGeom>
          <a:noFill/>
        </p:spPr>
        <p:txBody>
          <a:bodyPr wrap="square" rtlCol="0">
            <a:spAutoFit/>
          </a:bodyPr>
          <a:lstStyle/>
          <a:p>
            <a:r>
              <a:rPr lang="en-US" sz="2400" dirty="0" smtClean="0">
                <a:gradFill>
                  <a:gsLst>
                    <a:gs pos="0">
                      <a:srgbClr val="FFFFFF"/>
                    </a:gs>
                    <a:gs pos="100000">
                      <a:srgbClr val="FFFFFF"/>
                    </a:gs>
                  </a:gsLst>
                  <a:lin ang="5400000" scaled="0"/>
                </a:gradFill>
              </a:rPr>
              <a:t>Azure SQL </a:t>
            </a:r>
            <a:r>
              <a:rPr lang="en-US" sz="2400" dirty="0" smtClean="0">
                <a:gradFill>
                  <a:gsLst>
                    <a:gs pos="0">
                      <a:srgbClr val="FFFFFF"/>
                    </a:gs>
                    <a:gs pos="100000">
                      <a:srgbClr val="FFFFFF"/>
                    </a:gs>
                  </a:gsLst>
                  <a:lin ang="5400000" scaled="0"/>
                </a:gradFill>
              </a:rPr>
              <a:t>Database</a:t>
            </a:r>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6741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endParaRPr lang="en-US"/>
          </a:p>
        </p:txBody>
      </p:sp>
      <p:sp>
        <p:nvSpPr>
          <p:cNvPr id="2" name="Title 1"/>
          <p:cNvSpPr>
            <a:spLocks noGrp="1"/>
          </p:cNvSpPr>
          <p:nvPr>
            <p:ph type="title"/>
          </p:nvPr>
        </p:nvSpPr>
        <p:spPr/>
        <p:txBody>
          <a:bodyPr/>
          <a:lstStyle/>
          <a:p>
            <a:r>
              <a:rPr lang="en-US" dirty="0" smtClean="0"/>
              <a:t>Evaluating Scale</a:t>
            </a:r>
            <a:endParaRPr lang="en-US" dirty="0"/>
          </a:p>
        </p:txBody>
      </p:sp>
      <p:graphicFrame>
        <p:nvGraphicFramePr>
          <p:cNvPr id="5" name="Object 4"/>
          <p:cNvGraphicFramePr>
            <a:graphicFrameLocks noChangeAspect="1"/>
          </p:cNvGraphicFramePr>
          <p:nvPr>
            <p:extLst/>
          </p:nvPr>
        </p:nvGraphicFramePr>
        <p:xfrm>
          <a:off x="457597" y="1211263"/>
          <a:ext cx="5328592" cy="5494105"/>
        </p:xfrm>
        <a:graphic>
          <a:graphicData uri="http://schemas.openxmlformats.org/presentationml/2006/ole">
            <mc:AlternateContent xmlns:mc="http://schemas.openxmlformats.org/markup-compatibility/2006">
              <mc:Choice xmlns:v="urn:schemas-microsoft-com:vml" Requires="v">
                <p:oleObj spid="_x0000_s3087" name="Visio" r:id="rId3" imgW="3680406" imgH="3794712" progId="Visio.Drawing.15">
                  <p:embed/>
                </p:oleObj>
              </mc:Choice>
              <mc:Fallback>
                <p:oleObj name="Visio" r:id="rId3" imgW="3680406" imgH="3794712" progId="Visio.Drawing.15">
                  <p:embed/>
                  <p:pic>
                    <p:nvPicPr>
                      <p:cNvPr id="0" name=""/>
                      <p:cNvPicPr/>
                      <p:nvPr/>
                    </p:nvPicPr>
                    <p:blipFill>
                      <a:blip r:embed="rId4"/>
                      <a:stretch>
                        <a:fillRect/>
                      </a:stretch>
                    </p:blipFill>
                    <p:spPr>
                      <a:xfrm>
                        <a:off x="457597" y="1211263"/>
                        <a:ext cx="5328592" cy="5494105"/>
                      </a:xfrm>
                      <a:prstGeom prst="rect">
                        <a:avLst/>
                      </a:prstGeom>
                    </p:spPr>
                  </p:pic>
                </p:oleObj>
              </mc:Fallback>
            </mc:AlternateContent>
          </a:graphicData>
        </a:graphic>
      </p:graphicFrame>
      <p:graphicFrame>
        <p:nvGraphicFramePr>
          <p:cNvPr id="9" name="Table 2"/>
          <p:cNvGraphicFramePr>
            <a:graphicFrameLocks noGrp="1"/>
          </p:cNvGraphicFramePr>
          <p:nvPr>
            <p:extLst/>
          </p:nvPr>
        </p:nvGraphicFramePr>
        <p:xfrm>
          <a:off x="5969148" y="1211263"/>
          <a:ext cx="6375648" cy="2748280"/>
        </p:xfrm>
        <a:graphic>
          <a:graphicData uri="http://schemas.openxmlformats.org/drawingml/2006/table">
            <a:tbl>
              <a:tblPr firstRow="1" bandRow="1">
                <a:tableStyleId>{5C22544A-7EE6-4342-B048-85BDC9FD1C3A}</a:tableStyleId>
              </a:tblPr>
              <a:tblGrid>
                <a:gridCol w="1617241"/>
                <a:gridCol w="2633191"/>
                <a:gridCol w="2125216"/>
              </a:tblGrid>
              <a:tr h="370840">
                <a:tc>
                  <a:txBody>
                    <a:bodyPr/>
                    <a:lstStyle/>
                    <a:p>
                      <a:r>
                        <a:rPr lang="en-US" dirty="0" smtClean="0"/>
                        <a:t>Aspect</a:t>
                      </a:r>
                      <a:endParaRPr lang="en-US" dirty="0"/>
                    </a:p>
                  </a:txBody>
                  <a:tcPr/>
                </a:tc>
                <a:tc>
                  <a:txBody>
                    <a:bodyPr/>
                    <a:lstStyle/>
                    <a:p>
                      <a:r>
                        <a:rPr lang="en-US" dirty="0" smtClean="0"/>
                        <a:t>Partitioning</a:t>
                      </a:r>
                      <a:endParaRPr lang="en-US" dirty="0"/>
                    </a:p>
                  </a:txBody>
                  <a:tcPr/>
                </a:tc>
                <a:tc>
                  <a:txBody>
                    <a:bodyPr/>
                    <a:lstStyle/>
                    <a:p>
                      <a:r>
                        <a:rPr lang="en-US" dirty="0" smtClean="0"/>
                        <a:t>Capacity </a:t>
                      </a:r>
                      <a:endParaRPr lang="en-US" dirty="0"/>
                    </a:p>
                  </a:txBody>
                  <a:tcPr/>
                </a:tc>
              </a:tr>
              <a:tr h="370840">
                <a:tc>
                  <a:txBody>
                    <a:bodyPr/>
                    <a:lstStyle/>
                    <a:p>
                      <a:r>
                        <a:rPr lang="en-US" dirty="0" smtClean="0"/>
                        <a:t>Web role</a:t>
                      </a:r>
                      <a:endParaRPr lang="en-US" dirty="0"/>
                    </a:p>
                  </a:txBody>
                  <a:tcPr/>
                </a:tc>
                <a:tc>
                  <a:txBody>
                    <a:bodyPr/>
                    <a:lstStyle/>
                    <a:p>
                      <a:r>
                        <a:rPr lang="en-US" dirty="0" smtClean="0"/>
                        <a:t>Low state</a:t>
                      </a:r>
                    </a:p>
                    <a:p>
                      <a:r>
                        <a:rPr lang="en-US" dirty="0" smtClean="0"/>
                        <a:t>Automatic (via load balancer)</a:t>
                      </a:r>
                    </a:p>
                    <a:p>
                      <a:r>
                        <a:rPr lang="en-US" dirty="0" smtClean="0"/>
                        <a:t>Round-robin</a:t>
                      </a:r>
                      <a:endParaRPr lang="en-US" dirty="0"/>
                    </a:p>
                  </a:txBody>
                  <a:tcPr/>
                </a:tc>
                <a:tc>
                  <a:txBody>
                    <a:bodyPr/>
                    <a:lstStyle/>
                    <a:p>
                      <a:r>
                        <a:rPr lang="en-US" dirty="0" smtClean="0"/>
                        <a:t>Add more instances (easy)</a:t>
                      </a:r>
                      <a:endParaRPr lang="en-US" dirty="0"/>
                    </a:p>
                  </a:txBody>
                  <a:tcPr/>
                </a:tc>
              </a:tr>
              <a:tr h="370840">
                <a:tc>
                  <a:txBody>
                    <a:bodyPr/>
                    <a:lstStyle/>
                    <a:p>
                      <a:r>
                        <a:rPr lang="en-US" dirty="0" smtClean="0"/>
                        <a:t>SQL Database</a:t>
                      </a:r>
                      <a:endParaRPr lang="en-US" dirty="0"/>
                    </a:p>
                  </a:txBody>
                  <a:tcPr/>
                </a:tc>
                <a:tc>
                  <a:txBody>
                    <a:bodyPr/>
                    <a:lstStyle/>
                    <a:p>
                      <a:r>
                        <a:rPr lang="en-US" dirty="0" smtClean="0"/>
                        <a:t>High state</a:t>
                      </a:r>
                    </a:p>
                    <a:p>
                      <a:r>
                        <a:rPr lang="en-US" dirty="0" smtClean="0"/>
                        <a:t>Manual (via app code)</a:t>
                      </a:r>
                    </a:p>
                    <a:p>
                      <a:r>
                        <a:rPr lang="en-US" dirty="0" smtClean="0"/>
                        <a:t>Choose</a:t>
                      </a:r>
                      <a:r>
                        <a:rPr lang="en-US" baseline="0" dirty="0" smtClean="0"/>
                        <a:t> partitioning function</a:t>
                      </a:r>
                      <a:endParaRPr lang="en-US" dirty="0"/>
                    </a:p>
                  </a:txBody>
                  <a:tcPr/>
                </a:tc>
                <a:tc>
                  <a:txBody>
                    <a:bodyPr/>
                    <a:lstStyle/>
                    <a:p>
                      <a:r>
                        <a:rPr lang="en-US" dirty="0" smtClean="0"/>
                        <a:t>Add more databases </a:t>
                      </a:r>
                      <a:endParaRPr lang="en-US" dirty="0"/>
                    </a:p>
                  </a:txBody>
                  <a:tcPr/>
                </a:tc>
              </a:tr>
            </a:tbl>
          </a:graphicData>
        </a:graphic>
      </p:graphicFrame>
    </p:spTree>
    <p:extLst>
      <p:ext uri="{BB962C8B-B14F-4D97-AF65-F5344CB8AC3E}">
        <p14:creationId xmlns:p14="http://schemas.microsoft.com/office/powerpoint/2010/main" val="718793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4ESnog3K0anTa_9BzNvX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UMDMeTXgckii9ZVcH9uGh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lycknRhUK6fa8jSEgA.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Kp7y9k1gYEmZqzUVbIVeO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n_rMzhT9SUWokNdVUEpGm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yWFljmt_pku_t60mZ9VjR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MGjghugxqkSner6yF0t3k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sS54DPfuvkOmOv2nltKvN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NVFWvUFrkUakgOpfLRSFg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tQ0Gwi82aU6mQ5WrbMdXy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JXtGUKLas0mPpId8f.Pjc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uVYhhVPGkmmngru4Zl9A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GeCQly6xDUC7Q0SDZFRIe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juj2TAvLHkmnUdpnOXAZl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BA1YsFnHv0yaOCsKSBOj1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V1vA.Bly40C.zzL6mKzs7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YExv6HI0s0OuelFl9g2GG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c1UrhCJBBEubW4ipIlWf.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q.dgayOu80K30X68MuoEe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ewSYVJLx60aYWjA7yAxTW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Pss.TJvh_kWXy3ZB2ND11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QwtHniQU7EuZFgjxuWp0L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LGS1Pk0RNke2822y8rvBz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Bg4Yv_ol5Eq7SAOVDTxcR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GGKhg.ZWC0mp6QJtRqkML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47OH2R3zaUW8GuxWbOwrx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z2.3g1.Pv0K9.spHAjikO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BOHm4ULIjU.vEmNZsYUt3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Ih83wvGTJEOKl0MBt04ZK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EzHPtI0EukGCUGxH4Dab7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eVm3ulMoUO1_hhNEt_Ww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_ngUdCMmSkeUPXnJSqx.g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LPQG7nGm40iKprDuFBl4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UMkbHvm2UGOjEOkmb821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VCiNMdMDkONCoEiEo3wk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S5JW2gEKEWPfF7SddYrc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JH2XpnjLZUe.5u6O5mFd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lHfZtPNfkG4z128ShL7W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PTuwo.7AkqZmV_Mobpsk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WeSzCcTgkifjJBDooPA5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dcGn6_3DUy_Cm.QQKvvL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WMqohUCbkKVcsJiQmXNp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etF.cHcZE6ZEHV.nMqm6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K_qC5cG0vU.aZrEF.VhWF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p9CfkVp4bUSaZpcLxdKqz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ySBJY7cFdEOUvkuvev7Z.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qSZT4eS6dkCmjK7VfHraM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UqpPmhYCk.LYKYBdwfK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tpX7zQmWUuViHy.77pC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YvH20a1tvk6uuOtApyEj5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sXO2Ufn1RkWYwL7gWEJBw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uVYhhVPGkmmngru4Zl9A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ef07CwtDEylunPo2kWIJ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dr7HAz9XE.FgoUi9Hhhy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yPbxW_pnhUyD1j75E_LZv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_xn6_0uIL0KXncPAPacA6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YeCn6Omkm.u1qvYf70j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FiooAeWE0GvWuRSz04bc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eFiooAeWE0GvWuRSz04bc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WtNLO_i4Uyd51f_lAw7i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u9wVsoBenU6mWlYGe2hs5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LWbntPaksUCeAIsxSmWmh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U7_okmrjfUyKMwdJOPmqS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IRYx4G.UVESUCTPHK1JeB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U7_okmrjfUyKMwdJOPmqS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IRYx4G.UVESUCTPHK1JeB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CWtNLO_i4Uyd51f_lAw7i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s3jrBnsCNUyou7pLMo7k1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cyJ5NMFl_kCY9Zwka5g9U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Yo3XWiUjM02GmE4KEAURu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rIteJAbqh0mL8kwSDib5y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QxhFPFSiBU6m_B7F_z3.T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lAIkIOQ73E6.tjaVCC7.4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FWf6_gL9oUi0pQ9UDr7tO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RtxZCKBrrkiBOJL0i454y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g9wPLMkG0U.ifeidpJQAC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9wVsoBenU6mWlYGe2hs5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yPLD9Stgik6C2hgC3.Pr0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HuJ9k0zgx0m7gQi_kmOMU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VqW5SiumrUujMCKD30dYx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BRwN2NdPWEyoDTdOTkdMT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8_blZKQj60GLiGE2rO3vD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9EEhQ5Z7_EWxL.0yXSD4M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tMccTIY70OS_3U5BQAr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x0gzOhv7A0aZnVTJ0IwA7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LWbntPaksUCeAIsxSmWmh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V7sYp2RDUKVMmab4jhSN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tcXEjzBrUCHNz.Nfg9LB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4bFmYnXY60inJE_OLH7IB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v.uSmFyJUWAa7DmrPuIl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yq_b7q5k1ki4AbsCKvzwU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gTr8MrT_cE..1rCyHsQyg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huC5Wk7hPUSZzZHkZW4zC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Xb8QRnvFcUOysFrL0V1FV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xci1ssKuqkqzwmaEgRYhN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7FQd7Dwhuka0zItF.ZciIA"/>
</p:tagLst>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2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96BC0A6FF31140AAD0F94D010C8C6F" ma:contentTypeVersion="0" ma:contentTypeDescription="Create a new document." ma:contentTypeScope="" ma:versionID="6535a412bec27a9118ff11667912217f">
  <xsd:schema xmlns:xsd="http://www.w3.org/2001/XMLSchema" xmlns:xs="http://www.w3.org/2001/XMLSchema" xmlns:p="http://schemas.microsoft.com/office/2006/metadata/properties" targetNamespace="http://schemas.microsoft.com/office/2006/metadata/properties" ma:root="true" ma:fieldsID="77c3ab8109ac3ed06bf4f70d158b5ba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895BF9-5FC7-4DA8-AB6B-C7A4AAE97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184</TotalTime>
  <Words>4559</Words>
  <Application>Microsoft Office PowerPoint</Application>
  <PresentationFormat>Custom</PresentationFormat>
  <Paragraphs>676</Paragraphs>
  <Slides>52</Slides>
  <Notes>21</Notes>
  <HiddenSlides>0</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2</vt:i4>
      </vt:variant>
      <vt:variant>
        <vt:lpstr>Slide Titles</vt:lpstr>
      </vt:variant>
      <vt:variant>
        <vt:i4>52</vt:i4>
      </vt:variant>
    </vt:vector>
  </HeadingPairs>
  <TitlesOfParts>
    <vt:vector size="69" baseType="lpstr">
      <vt:lpstr>MS PGothic</vt:lpstr>
      <vt:lpstr>MS PGothic</vt:lpstr>
      <vt:lpstr>Arial</vt:lpstr>
      <vt:lpstr>Avenir LT Pro 45 Book</vt:lpstr>
      <vt:lpstr>Calibri</vt:lpstr>
      <vt:lpstr>Consolas</vt:lpstr>
      <vt:lpstr>Segoe UI</vt:lpstr>
      <vt:lpstr>Segoe UI Light</vt:lpstr>
      <vt:lpstr>Verdana</vt:lpstr>
      <vt:lpstr>Wingdings</vt:lpstr>
      <vt:lpstr>1_5-30405_Build_Template_16x9_DarkBlue_Color_Background</vt:lpstr>
      <vt:lpstr>4_5-30405_Build_Template_16x9_White_Background</vt:lpstr>
      <vt:lpstr>3_5-30405_Build_Template_16x9_Red_Color_Background</vt:lpstr>
      <vt:lpstr>2_5-30405_Build_Template_16x9_LightBlue_Color_Background</vt:lpstr>
      <vt:lpstr>2_5-30405_Build_Template_16x9_DarkBlue_Color_Background</vt:lpstr>
      <vt:lpstr>think-cell Slide</vt:lpstr>
      <vt:lpstr>Visio</vt:lpstr>
      <vt:lpstr>Designing and Deploying Internet Scale Services</vt:lpstr>
      <vt:lpstr>Build for Scale </vt:lpstr>
      <vt:lpstr>What do we mean by large scale? </vt:lpstr>
      <vt:lpstr>PowerPoint Presentation</vt:lpstr>
      <vt:lpstr>PowerPoint Presentation</vt:lpstr>
      <vt:lpstr>Decomposing Typical Social Application Workloads</vt:lpstr>
      <vt:lpstr>PowerPoint Presentation</vt:lpstr>
      <vt:lpstr>Build for Scale – Partitioning and Scale Out</vt:lpstr>
      <vt:lpstr>Evaluating Scale</vt:lpstr>
      <vt:lpstr>Horizontal Partitioning</vt:lpstr>
      <vt:lpstr>Vertical Partitioning</vt:lpstr>
      <vt:lpstr>Hybrid Partitioning</vt:lpstr>
      <vt:lpstr>Understanding Partitioning for Scale</vt:lpstr>
      <vt:lpstr>Partitioning the Database (Range Based)</vt:lpstr>
      <vt:lpstr>PowerPoint Presentation</vt:lpstr>
      <vt:lpstr>Range Based Partitioning</vt:lpstr>
      <vt:lpstr>Logical Bucket Based Partitioning</vt:lpstr>
      <vt:lpstr>Lookup Bucket Based Partitioning</vt:lpstr>
      <vt:lpstr>Distributed Caching</vt:lpstr>
      <vt:lpstr>More capacity – now what?</vt:lpstr>
      <vt:lpstr>Build for Scale – Shift to Distributed Cache</vt:lpstr>
      <vt:lpstr>PowerPoint Presentation</vt:lpstr>
      <vt:lpstr>Caching Resource Data</vt:lpstr>
      <vt:lpstr>Memcached on Windows Azure</vt:lpstr>
      <vt:lpstr>Windows Azure Cache</vt:lpstr>
      <vt:lpstr>High Availability for Windows Azure Cache  </vt:lpstr>
      <vt:lpstr>Dealing with Node Failure</vt:lpstr>
      <vt:lpstr>Cache Data Population and Refresh</vt:lpstr>
      <vt:lpstr>Recap and Resources</vt:lpstr>
      <vt:lpstr>Agenda </vt:lpstr>
      <vt:lpstr>Designing and Deploying Internet Scale Services</vt:lpstr>
      <vt:lpstr>What are the 9’s?</vt:lpstr>
      <vt:lpstr>The Hard Reality of the 9’s</vt:lpstr>
      <vt:lpstr>Design for Failure</vt:lpstr>
      <vt:lpstr>Failure Scope</vt:lpstr>
      <vt:lpstr>Node Failures</vt:lpstr>
      <vt:lpstr>Don’t do this – why?</vt:lpstr>
      <vt:lpstr>Sample Retry Policies</vt:lpstr>
      <vt:lpstr>Decoupling Components</vt:lpstr>
      <vt:lpstr>Decoupling Components</vt:lpstr>
      <vt:lpstr>Service Level Failures</vt:lpstr>
      <vt:lpstr>Region Level Failure</vt:lpstr>
      <vt:lpstr>Example Distribution with Traffic Manager</vt:lpstr>
      <vt:lpstr>Information publishing</vt:lpstr>
      <vt:lpstr>Service Insight</vt:lpstr>
      <vt:lpstr>Characterizing Insight</vt:lpstr>
      <vt:lpstr>Build and Buy (or rent)</vt:lpstr>
      <vt:lpstr>Windows Azure Diagnostics (WAD)</vt:lpstr>
      <vt:lpstr>Windows Azure Diagnostics (WAD)</vt:lpstr>
      <vt:lpstr>Understanding Azure Table Store</vt:lpstr>
      <vt:lpstr>Managing the Deluge</vt:lpstr>
      <vt:lpstr>Extending the Experience</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Big: Lessons learned from Windows Azure customers</dc:title>
  <dc:subject>Build 2012</dc:subject>
  <dc:creator>Shows</dc:creator>
  <cp:keywords>Build 2012</cp:keywords>
  <dc:description/>
  <cp:lastModifiedBy>Ralph Squillace</cp:lastModifiedBy>
  <cp:revision>11</cp:revision>
  <dcterms:created xsi:type="dcterms:W3CDTF">2012-10-31T19:44:45Z</dcterms:created>
  <dcterms:modified xsi:type="dcterms:W3CDTF">2015-05-08T07:06:13Z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0x0101009C96BC0A6FF31140AAD0F94D010C8C6F</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y fmtid="{D5CDD505-2E9C-101B-9397-08002B2CF9AE}" pid="10" name="IsMyDocuments">
    <vt:bool>true</vt:bool>
  </property>
</Properties>
</file>