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08" r:id="rId6"/>
    <p:sldMasterId id="2147484325" r:id="rId7"/>
    <p:sldMasterId id="2147484342" r:id="rId8"/>
  </p:sldMasterIdLst>
  <p:notesMasterIdLst>
    <p:notesMasterId r:id="rId64"/>
  </p:notesMasterIdLst>
  <p:handoutMasterIdLst>
    <p:handoutMasterId r:id="rId65"/>
  </p:handoutMasterIdLst>
  <p:sldIdLst>
    <p:sldId id="256" r:id="rId9"/>
    <p:sldId id="362"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31" r:id="rId25"/>
    <p:sldId id="321" r:id="rId26"/>
    <p:sldId id="319" r:id="rId27"/>
    <p:sldId id="324" r:id="rId28"/>
    <p:sldId id="320" r:id="rId29"/>
    <p:sldId id="322" r:id="rId30"/>
    <p:sldId id="323" r:id="rId31"/>
    <p:sldId id="332" r:id="rId32"/>
    <p:sldId id="326" r:id="rId33"/>
    <p:sldId id="329" r:id="rId34"/>
    <p:sldId id="330" r:id="rId35"/>
    <p:sldId id="333" r:id="rId36"/>
    <p:sldId id="338" r:id="rId37"/>
    <p:sldId id="334" r:id="rId38"/>
    <p:sldId id="339" r:id="rId39"/>
    <p:sldId id="337" r:id="rId40"/>
    <p:sldId id="340" r:id="rId41"/>
    <p:sldId id="341" r:id="rId42"/>
    <p:sldId id="342" r:id="rId43"/>
    <p:sldId id="343" r:id="rId44"/>
    <p:sldId id="346" r:id="rId45"/>
    <p:sldId id="347" r:id="rId46"/>
    <p:sldId id="345" r:id="rId47"/>
    <p:sldId id="348" r:id="rId48"/>
    <p:sldId id="349" r:id="rId49"/>
    <p:sldId id="350" r:id="rId50"/>
    <p:sldId id="351" r:id="rId51"/>
    <p:sldId id="352" r:id="rId52"/>
    <p:sldId id="356" r:id="rId53"/>
    <p:sldId id="353" r:id="rId54"/>
    <p:sldId id="355" r:id="rId55"/>
    <p:sldId id="357" r:id="rId56"/>
    <p:sldId id="296" r:id="rId57"/>
    <p:sldId id="358" r:id="rId58"/>
    <p:sldId id="359" r:id="rId59"/>
    <p:sldId id="360" r:id="rId60"/>
    <p:sldId id="363" r:id="rId61"/>
    <p:sldId id="361" r:id="rId62"/>
    <p:sldId id="299"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6"/>
            <p14:sldId id="362"/>
            <p14:sldId id="304"/>
            <p14:sldId id="305"/>
            <p14:sldId id="306"/>
            <p14:sldId id="307"/>
            <p14:sldId id="308"/>
            <p14:sldId id="309"/>
            <p14:sldId id="310"/>
            <p14:sldId id="311"/>
            <p14:sldId id="312"/>
            <p14:sldId id="313"/>
            <p14:sldId id="314"/>
            <p14:sldId id="315"/>
            <p14:sldId id="316"/>
            <p14:sldId id="317"/>
            <p14:sldId id="331"/>
            <p14:sldId id="321"/>
            <p14:sldId id="319"/>
            <p14:sldId id="324"/>
            <p14:sldId id="320"/>
            <p14:sldId id="322"/>
            <p14:sldId id="323"/>
            <p14:sldId id="332"/>
            <p14:sldId id="326"/>
            <p14:sldId id="329"/>
            <p14:sldId id="330"/>
            <p14:sldId id="333"/>
            <p14:sldId id="338"/>
            <p14:sldId id="334"/>
            <p14:sldId id="339"/>
            <p14:sldId id="337"/>
            <p14:sldId id="340"/>
            <p14:sldId id="341"/>
            <p14:sldId id="342"/>
            <p14:sldId id="343"/>
            <p14:sldId id="346"/>
            <p14:sldId id="347"/>
            <p14:sldId id="345"/>
            <p14:sldId id="348"/>
            <p14:sldId id="349"/>
            <p14:sldId id="350"/>
            <p14:sldId id="351"/>
            <p14:sldId id="352"/>
            <p14:sldId id="356"/>
            <p14:sldId id="353"/>
            <p14:sldId id="355"/>
            <p14:sldId id="357"/>
            <p14:sldId id="296"/>
            <p14:sldId id="358"/>
            <p14:sldId id="359"/>
            <p14:sldId id="360"/>
            <p14:sldId id="363"/>
            <p14:sldId id="361"/>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EB"/>
    <a:srgbClr val="E1E1E1"/>
    <a:srgbClr val="C8C8C8"/>
    <a:srgbClr val="828282"/>
    <a:srgbClr val="FF8486"/>
    <a:srgbClr val="5CBAB6"/>
    <a:srgbClr val="00188F"/>
    <a:srgbClr val="00176B"/>
    <a:srgbClr val="E3008C"/>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651" autoAdjust="0"/>
    <p:restoredTop sz="96240" autoAdjust="0"/>
  </p:normalViewPr>
  <p:slideViewPr>
    <p:cSldViewPr>
      <p:cViewPr varScale="1">
        <p:scale>
          <a:sx n="125" d="100"/>
          <a:sy n="125" d="100"/>
        </p:scale>
        <p:origin x="558" y="102"/>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4/30/2015 4:43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4/30/2015 4:43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51545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48519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59514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306528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46</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14559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47</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08466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48</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6108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50</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67682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050249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40349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4/30/2015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92837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52378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11098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68435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22617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27247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169924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781507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499676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623270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8012941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856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17917336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20355759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273923728"/>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00739495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8049116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58274258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91530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18329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28943059"/>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57076592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8067877"/>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19728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571501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297085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865166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54250547"/>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06034425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161383716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366761182"/>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92374559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1967713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68099254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938997"/>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470945"/>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32499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4051641606"/>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614293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41352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315628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8440080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002087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677074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249929605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372089079"/>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68592614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08584533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9602700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9571658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892501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5350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818091845"/>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4094625119"/>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02211854"/>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348118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12924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1.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heme" Target="../theme/theme3.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18" Type="http://schemas.openxmlformats.org/officeDocument/2006/relationships/image" Target="../media/image1.pn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5.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984483082"/>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17164848"/>
      </p:ext>
    </p:extLst>
  </p:cSld>
  <p:clrMap bg1="lt1" tx1="dk1" bg2="lt2" tx2="dk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 id="2147484340" r:id="rId15"/>
    <p:sldLayoutId id="2147484341"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44174137"/>
      </p:ext>
    </p:extLst>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 id="2147484354" r:id="rId12"/>
    <p:sldLayoutId id="2147484355" r:id="rId13"/>
    <p:sldLayoutId id="2147484356" r:id="rId14"/>
    <p:sldLayoutId id="2147484357" r:id="rId15"/>
    <p:sldLayoutId id="2147484358"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hyperlink" Target="http://www.microsoft.com/click/services/Redirect2.ashx?CR_CC=200623246" TargetMode="External"/><Relationship Id="rId2" Type="http://schemas.openxmlformats.org/officeDocument/2006/relationships/hyperlink" Target="http://www.microsoft.com/click/services/Redirect2.ashx?CR_CC=200623237" TargetMode="External"/><Relationship Id="rId1" Type="http://schemas.openxmlformats.org/officeDocument/2006/relationships/slideLayout" Target="../slideLayouts/slideLayout48.xml"/><Relationship Id="rId4" Type="http://schemas.openxmlformats.org/officeDocument/2006/relationships/hyperlink" Target="http://www.microsoft.com/click/services/Redirect2.ashx?CR_CC=200623236"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1.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Enter the newest whale on the block...</a:t>
            </a:r>
            <a:endParaRPr lang="en-US" b="1" dirty="0">
              <a:latin typeface="+mn-lt"/>
            </a:endParaRPr>
          </a:p>
        </p:txBody>
      </p:sp>
    </p:spTree>
    <p:extLst>
      <p:ext uri="{BB962C8B-B14F-4D97-AF65-F5344CB8AC3E}">
        <p14:creationId xmlns:p14="http://schemas.microsoft.com/office/powerpoint/2010/main" val="12219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rge_v-dark-tr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0"/>
            <a:ext cx="7839890" cy="6994525"/>
          </a:xfrm>
          <a:prstGeom prst="rect">
            <a:avLst/>
          </a:prstGeom>
        </p:spPr>
      </p:pic>
    </p:spTree>
    <p:extLst>
      <p:ext uri="{BB962C8B-B14F-4D97-AF65-F5344CB8AC3E}">
        <p14:creationId xmlns:p14="http://schemas.microsoft.com/office/powerpoint/2010/main" val="92805684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Docker has exploded over the last two years as as an enabler of micro-service architecture.</a:t>
            </a:r>
            <a:endParaRPr lang="en-US" dirty="0"/>
          </a:p>
        </p:txBody>
      </p:sp>
    </p:spTree>
    <p:extLst>
      <p:ext uri="{BB962C8B-B14F-4D97-AF65-F5344CB8AC3E}">
        <p14:creationId xmlns:p14="http://schemas.microsoft.com/office/powerpoint/2010/main" val="184400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Docker let us build better applications by </a:t>
            </a:r>
            <a:r>
              <a:rPr lang="en-US" b="1" dirty="0" smtClean="0">
                <a:latin typeface="+mn-lt"/>
              </a:rPr>
              <a:t>thinking in smaller parts</a:t>
            </a:r>
            <a:r>
              <a:rPr lang="en-US" dirty="0" smtClean="0"/>
              <a:t>.</a:t>
            </a:r>
            <a:endParaRPr lang="en-US" dirty="0"/>
          </a:p>
        </p:txBody>
      </p:sp>
    </p:spTree>
    <p:extLst>
      <p:ext uri="{BB962C8B-B14F-4D97-AF65-F5344CB8AC3E}">
        <p14:creationId xmlns:p14="http://schemas.microsoft.com/office/powerpoint/2010/main" val="74798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old thinking: an application is a </a:t>
            </a:r>
            <a:br>
              <a:rPr lang="en-US" dirty="0" smtClean="0"/>
            </a:br>
            <a:r>
              <a:rPr lang="en-US" dirty="0" smtClean="0"/>
              <a:t>big, single unit.</a:t>
            </a:r>
            <a:endParaRPr lang="en-US" dirty="0"/>
          </a:p>
        </p:txBody>
      </p:sp>
    </p:spTree>
    <p:extLst>
      <p:ext uri="{BB962C8B-B14F-4D97-AF65-F5344CB8AC3E}">
        <p14:creationId xmlns:p14="http://schemas.microsoft.com/office/powerpoint/2010/main" val="129192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bwMode="auto">
          <a:xfrm>
            <a:off x="3017837" y="1744662"/>
            <a:ext cx="6629400" cy="3505200"/>
          </a:xfrm>
          <a:prstGeom prst="cube">
            <a:avLst>
              <a:gd name="adj" fmla="val 5193"/>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36937" y="3183330"/>
            <a:ext cx="5791200"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smtClean="0">
                <a:gradFill>
                  <a:gsLst>
                    <a:gs pos="2917">
                      <a:schemeClr val="tx1"/>
                    </a:gs>
                    <a:gs pos="30000">
                      <a:schemeClr val="tx1"/>
                    </a:gs>
                  </a:gsLst>
                  <a:lin ang="5400000" scaled="0"/>
                </a:gradFill>
                <a:latin typeface="+mj-lt"/>
              </a:rPr>
              <a:t>Virtual Machine</a:t>
            </a:r>
          </a:p>
        </p:txBody>
      </p:sp>
      <p:sp>
        <p:nvSpPr>
          <p:cNvPr id="5" name="TextBox 4"/>
          <p:cNvSpPr txBox="1"/>
          <p:nvPr/>
        </p:nvSpPr>
        <p:spPr>
          <a:xfrm>
            <a:off x="0" y="5630862"/>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Start with a VM.</a:t>
            </a:r>
          </a:p>
        </p:txBody>
      </p:sp>
    </p:spTree>
    <p:extLst>
      <p:ext uri="{BB962C8B-B14F-4D97-AF65-F5344CB8AC3E}">
        <p14:creationId xmlns:p14="http://schemas.microsoft.com/office/powerpoint/2010/main" val="99424450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7837" y="1744662"/>
            <a:ext cx="6629400" cy="3505200"/>
            <a:chOff x="3017837" y="1744662"/>
            <a:chExt cx="6629400" cy="3505200"/>
          </a:xfrm>
        </p:grpSpPr>
        <p:sp>
          <p:nvSpPr>
            <p:cNvPr id="2" name="Cube 1"/>
            <p:cNvSpPr/>
            <p:nvPr/>
          </p:nvSpPr>
          <p:spPr bwMode="auto">
            <a:xfrm>
              <a:off x="3017837" y="1744662"/>
              <a:ext cx="6629400" cy="3505200"/>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Cube 5"/>
            <p:cNvSpPr/>
            <p:nvPr/>
          </p:nvSpPr>
          <p:spPr bwMode="auto">
            <a:xfrm>
              <a:off x="3322637" y="2201862"/>
              <a:ext cx="5905500" cy="281940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36937" y="3183330"/>
              <a:ext cx="5791200"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b="1" dirty="0" smtClean="0">
                  <a:gradFill>
                    <a:gsLst>
                      <a:gs pos="2917">
                        <a:schemeClr val="tx1"/>
                      </a:gs>
                      <a:gs pos="30000">
                        <a:schemeClr val="tx1"/>
                      </a:gs>
                    </a:gsLst>
                    <a:lin ang="5400000" scaled="0"/>
                  </a:gradFill>
                  <a:latin typeface="+mj-lt"/>
                </a:rPr>
                <a:t>Application</a:t>
              </a:r>
            </a:p>
          </p:txBody>
        </p:sp>
      </p:grpSp>
      <p:sp>
        <p:nvSpPr>
          <p:cNvPr id="7" name="TextBox 6"/>
          <p:cNvSpPr txBox="1"/>
          <p:nvPr/>
        </p:nvSpPr>
        <p:spPr>
          <a:xfrm>
            <a:off x="0" y="5661854"/>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Stuff our application into a single, bloated image.</a:t>
            </a:r>
          </a:p>
        </p:txBody>
      </p:sp>
    </p:spTree>
    <p:extLst>
      <p:ext uri="{BB962C8B-B14F-4D97-AF65-F5344CB8AC3E}">
        <p14:creationId xmlns:p14="http://schemas.microsoft.com/office/powerpoint/2010/main" val="21033594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17837" y="1744662"/>
            <a:ext cx="6629400" cy="3505200"/>
            <a:chOff x="3017837" y="1744662"/>
            <a:chExt cx="6629400" cy="3505200"/>
          </a:xfrm>
        </p:grpSpPr>
        <p:sp>
          <p:nvSpPr>
            <p:cNvPr id="2" name="Cube 1"/>
            <p:cNvSpPr/>
            <p:nvPr/>
          </p:nvSpPr>
          <p:spPr bwMode="auto">
            <a:xfrm>
              <a:off x="3017837" y="1744662"/>
              <a:ext cx="6629400" cy="3505200"/>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Cube 5"/>
            <p:cNvSpPr/>
            <p:nvPr/>
          </p:nvSpPr>
          <p:spPr bwMode="auto">
            <a:xfrm>
              <a:off x="3322637" y="2201862"/>
              <a:ext cx="5905500" cy="281940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36937" y="3183330"/>
              <a:ext cx="5791200"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b="1" dirty="0" smtClean="0">
                  <a:gradFill>
                    <a:gsLst>
                      <a:gs pos="2917">
                        <a:schemeClr val="tx1"/>
                      </a:gs>
                      <a:gs pos="30000">
                        <a:schemeClr val="tx1"/>
                      </a:gs>
                    </a:gsLst>
                    <a:lin ang="5400000" scaled="0"/>
                  </a:gradFill>
                  <a:latin typeface="+mj-lt"/>
                </a:rPr>
                <a:t>Application</a:t>
              </a:r>
            </a:p>
          </p:txBody>
        </p:sp>
      </p:grpSp>
      <p:sp>
        <p:nvSpPr>
          <p:cNvPr id="7" name="TextBox 6"/>
          <p:cNvSpPr txBox="1"/>
          <p:nvPr/>
        </p:nvSpPr>
        <p:spPr>
          <a:xfrm>
            <a:off x="0" y="5661854"/>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Everything’s great...</a:t>
            </a:r>
          </a:p>
        </p:txBody>
      </p:sp>
    </p:spTree>
    <p:extLst>
      <p:ext uri="{BB962C8B-B14F-4D97-AF65-F5344CB8AC3E}">
        <p14:creationId xmlns:p14="http://schemas.microsoft.com/office/powerpoint/2010/main" val="4258886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bwMode="auto">
          <a:xfrm>
            <a:off x="3017837" y="1744662"/>
            <a:ext cx="6629400" cy="3505200"/>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Cube 5"/>
          <p:cNvSpPr/>
          <p:nvPr/>
        </p:nvSpPr>
        <p:spPr bwMode="auto">
          <a:xfrm>
            <a:off x="3322637" y="2201862"/>
            <a:ext cx="5905500" cy="2819400"/>
          </a:xfrm>
          <a:prstGeom prst="cube">
            <a:avLst>
              <a:gd name="adj" fmla="val 3295"/>
            </a:avLst>
          </a:prstGeom>
          <a:solidFill>
            <a:srgbClr val="FF848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3436937" y="3183330"/>
            <a:ext cx="5791200"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b="1" dirty="0" smtClean="0">
                <a:gradFill>
                  <a:gsLst>
                    <a:gs pos="2917">
                      <a:schemeClr val="tx1"/>
                    </a:gs>
                    <a:gs pos="30000">
                      <a:schemeClr val="tx1"/>
                    </a:gs>
                  </a:gsLst>
                  <a:lin ang="5400000" scaled="0"/>
                </a:gradFill>
                <a:latin typeface="+mj-lt"/>
              </a:rPr>
              <a:t>Application</a:t>
            </a:r>
          </a:p>
        </p:txBody>
      </p:sp>
      <p:sp>
        <p:nvSpPr>
          <p:cNvPr id="8" name="TextBox 7"/>
          <p:cNvSpPr txBox="1"/>
          <p:nvPr/>
        </p:nvSpPr>
        <p:spPr>
          <a:xfrm>
            <a:off x="0" y="5661854"/>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Until the system goes down or traffic goes up.</a:t>
            </a:r>
          </a:p>
        </p:txBody>
      </p:sp>
    </p:spTree>
    <p:extLst>
      <p:ext uri="{BB962C8B-B14F-4D97-AF65-F5344CB8AC3E}">
        <p14:creationId xmlns:p14="http://schemas.microsoft.com/office/powerpoint/2010/main" val="14486366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options: scale </a:t>
            </a:r>
            <a:r>
              <a:rPr lang="en-US" b="1" dirty="0" smtClean="0">
                <a:latin typeface="+mn-lt"/>
              </a:rPr>
              <a:t>up</a:t>
            </a:r>
            <a:r>
              <a:rPr lang="en-US" dirty="0" smtClean="0"/>
              <a:t>, or scale </a:t>
            </a:r>
            <a:r>
              <a:rPr lang="en-US" b="1" dirty="0" smtClean="0">
                <a:latin typeface="+mn-lt"/>
              </a:rPr>
              <a:t>out</a:t>
            </a:r>
            <a:endParaRPr lang="en-US" b="1" dirty="0">
              <a:latin typeface="+mn-lt"/>
            </a:endParaRPr>
          </a:p>
        </p:txBody>
      </p:sp>
    </p:spTree>
    <p:extLst>
      <p:ext uri="{BB962C8B-B14F-4D97-AF65-F5344CB8AC3E}">
        <p14:creationId xmlns:p14="http://schemas.microsoft.com/office/powerpoint/2010/main" val="13401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p:txBody>
          <a:bodyPr/>
          <a:lstStyle/>
          <a:p>
            <a:r>
              <a:rPr lang="en-US" dirty="0"/>
              <a:t>Tom </a:t>
            </a:r>
            <a:r>
              <a:rPr lang="en-US" dirty="0" err="1"/>
              <a:t>Hauburger</a:t>
            </a:r>
            <a:endParaRPr lang="en-US" dirty="0"/>
          </a:p>
          <a:p>
            <a:r>
              <a:rPr lang="en-US" dirty="0"/>
              <a:t>Senior Program Manager, Azure Linux  Compute</a:t>
            </a:r>
          </a:p>
          <a:p>
            <a:r>
              <a:rPr lang="en-US" dirty="0"/>
              <a:t>@</a:t>
            </a:r>
            <a:r>
              <a:rPr lang="en-US" dirty="0" err="1"/>
              <a:t>thauburger</a:t>
            </a:r>
            <a:endParaRPr lang="en-US" dirty="0"/>
          </a:p>
        </p:txBody>
      </p:sp>
      <p:sp>
        <p:nvSpPr>
          <p:cNvPr id="2" name="Title 1"/>
          <p:cNvSpPr>
            <a:spLocks noGrp="1"/>
          </p:cNvSpPr>
          <p:nvPr>
            <p:ph type="ctrTitle"/>
          </p:nvPr>
        </p:nvSpPr>
        <p:spPr/>
        <p:txBody>
          <a:bodyPr/>
          <a:lstStyle/>
          <a:p>
            <a:r>
              <a:rPr lang="en-US" dirty="0"/>
              <a:t>Thinking in Containers:</a:t>
            </a:r>
            <a:br>
              <a:rPr lang="en-US" dirty="0"/>
            </a:br>
            <a:r>
              <a:rPr lang="en-US" dirty="0"/>
              <a:t>Using </a:t>
            </a:r>
            <a:r>
              <a:rPr lang="en-US" dirty="0" err="1"/>
              <a:t>Docker</a:t>
            </a:r>
            <a:r>
              <a:rPr lang="en-US" dirty="0"/>
              <a:t> to </a:t>
            </a:r>
            <a:r>
              <a:rPr lang="en-US" b="1" dirty="0">
                <a:latin typeface="+mn-lt"/>
              </a:rPr>
              <a:t>//build/ </a:t>
            </a:r>
            <a:r>
              <a:rPr lang="en-US" dirty="0"/>
              <a:t>on Azure</a:t>
            </a:r>
          </a:p>
        </p:txBody>
      </p:sp>
      <p:sp>
        <p:nvSpPr>
          <p:cNvPr id="6" name="Text Placeholder 5"/>
          <p:cNvSpPr>
            <a:spLocks noGrp="1"/>
          </p:cNvSpPr>
          <p:nvPr>
            <p:ph type="body" sz="quarter" idx="13"/>
          </p:nvPr>
        </p:nvSpPr>
        <p:spPr/>
        <p:txBody>
          <a:bodyPr/>
          <a:lstStyle/>
          <a:p>
            <a:r>
              <a:rPr lang="en-US" dirty="0"/>
              <a:t>2-683</a:t>
            </a:r>
          </a:p>
        </p:txBody>
      </p:sp>
    </p:spTree>
    <p:extLst>
      <p:ext uri="{BB962C8B-B14F-4D97-AF65-F5344CB8AC3E}">
        <p14:creationId xmlns:p14="http://schemas.microsoft.com/office/powerpoint/2010/main" val="66907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437437" y="2125662"/>
            <a:ext cx="2362200" cy="9144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4465636" y="2125662"/>
            <a:ext cx="2286001" cy="91440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noFill/>
        </p:spPr>
        <p:txBody>
          <a:bodyPr/>
          <a:lstStyle/>
          <a:p>
            <a:r>
              <a:rPr lang="en-US" dirty="0" smtClean="0"/>
              <a:t>Two options: </a:t>
            </a:r>
            <a:r>
              <a:rPr lang="en-US" strike="sngStrike" dirty="0" smtClean="0"/>
              <a:t>scale </a:t>
            </a:r>
            <a:r>
              <a:rPr lang="en-US" b="1" strike="sngStrike" dirty="0" smtClean="0">
                <a:latin typeface="+mn-lt"/>
              </a:rPr>
              <a:t>up</a:t>
            </a:r>
            <a:r>
              <a:rPr lang="en-US" dirty="0" smtClean="0"/>
              <a:t>, or </a:t>
            </a:r>
            <a:r>
              <a:rPr lang="en-US" u="sng" dirty="0" smtClean="0"/>
              <a:t>scale </a:t>
            </a:r>
            <a:r>
              <a:rPr lang="en-US" b="1" u="sng" dirty="0" smtClean="0">
                <a:latin typeface="+mn-lt"/>
              </a:rPr>
              <a:t>out</a:t>
            </a:r>
            <a:endParaRPr lang="en-US" b="1" u="sng" dirty="0">
              <a:latin typeface="+mn-lt"/>
            </a:endParaRPr>
          </a:p>
        </p:txBody>
      </p:sp>
    </p:spTree>
    <p:extLst>
      <p:ext uri="{BB962C8B-B14F-4D97-AF65-F5344CB8AC3E}">
        <p14:creationId xmlns:p14="http://schemas.microsoft.com/office/powerpoint/2010/main" val="139204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5661854"/>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Scale out</a:t>
            </a:r>
          </a:p>
        </p:txBody>
      </p:sp>
      <p:grpSp>
        <p:nvGrpSpPr>
          <p:cNvPr id="16" name="Group 15"/>
          <p:cNvGrpSpPr/>
          <p:nvPr/>
        </p:nvGrpSpPr>
        <p:grpSpPr>
          <a:xfrm>
            <a:off x="4621704" y="2430462"/>
            <a:ext cx="3193065" cy="1688287"/>
            <a:chOff x="3017837" y="1744662"/>
            <a:chExt cx="6629400" cy="3505200"/>
          </a:xfrm>
        </p:grpSpPr>
        <p:sp>
          <p:nvSpPr>
            <p:cNvPr id="17" name="Cube 16"/>
            <p:cNvSpPr/>
            <p:nvPr/>
          </p:nvSpPr>
          <p:spPr bwMode="auto">
            <a:xfrm>
              <a:off x="3017837" y="1744662"/>
              <a:ext cx="6629400" cy="3505200"/>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Cube 17"/>
            <p:cNvSpPr/>
            <p:nvPr/>
          </p:nvSpPr>
          <p:spPr bwMode="auto">
            <a:xfrm>
              <a:off x="3322637" y="2201862"/>
              <a:ext cx="5905500" cy="281940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3436936" y="2852102"/>
              <a:ext cx="5791200" cy="1303563"/>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Application</a:t>
              </a:r>
            </a:p>
          </p:txBody>
        </p:sp>
      </p:grpSp>
      <p:grpSp>
        <p:nvGrpSpPr>
          <p:cNvPr id="20" name="Group 19"/>
          <p:cNvGrpSpPr/>
          <p:nvPr/>
        </p:nvGrpSpPr>
        <p:grpSpPr>
          <a:xfrm>
            <a:off x="8047037" y="2430462"/>
            <a:ext cx="3193065" cy="1688287"/>
            <a:chOff x="3017837" y="1744662"/>
            <a:chExt cx="6629400" cy="3505200"/>
          </a:xfrm>
        </p:grpSpPr>
        <p:sp>
          <p:nvSpPr>
            <p:cNvPr id="21" name="Cube 20"/>
            <p:cNvSpPr/>
            <p:nvPr/>
          </p:nvSpPr>
          <p:spPr bwMode="auto">
            <a:xfrm>
              <a:off x="3017837" y="1744662"/>
              <a:ext cx="6629400" cy="3505200"/>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Cube 21"/>
            <p:cNvSpPr/>
            <p:nvPr/>
          </p:nvSpPr>
          <p:spPr bwMode="auto">
            <a:xfrm>
              <a:off x="3322637" y="2201862"/>
              <a:ext cx="5905500" cy="281940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3436936" y="2852102"/>
              <a:ext cx="5791200" cy="1303563"/>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Application</a:t>
              </a:r>
            </a:p>
          </p:txBody>
        </p:sp>
      </p:grpSp>
      <p:grpSp>
        <p:nvGrpSpPr>
          <p:cNvPr id="24" name="Group 23"/>
          <p:cNvGrpSpPr/>
          <p:nvPr/>
        </p:nvGrpSpPr>
        <p:grpSpPr>
          <a:xfrm>
            <a:off x="1182773" y="2442402"/>
            <a:ext cx="3193065" cy="1688287"/>
            <a:chOff x="3017837" y="1744662"/>
            <a:chExt cx="6629400" cy="3505200"/>
          </a:xfrm>
        </p:grpSpPr>
        <p:sp>
          <p:nvSpPr>
            <p:cNvPr id="25" name="Cube 24"/>
            <p:cNvSpPr/>
            <p:nvPr/>
          </p:nvSpPr>
          <p:spPr bwMode="auto">
            <a:xfrm>
              <a:off x="3017837" y="1744662"/>
              <a:ext cx="6629400" cy="3505200"/>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Cube 25"/>
            <p:cNvSpPr/>
            <p:nvPr/>
          </p:nvSpPr>
          <p:spPr bwMode="auto">
            <a:xfrm>
              <a:off x="3322637" y="2201862"/>
              <a:ext cx="5905500" cy="281940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3436936" y="2852102"/>
              <a:ext cx="5791200" cy="1303563"/>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Application</a:t>
              </a:r>
            </a:p>
          </p:txBody>
        </p:sp>
      </p:grpSp>
      <p:cxnSp>
        <p:nvCxnSpPr>
          <p:cNvPr id="28" name="Straight Connector 27"/>
          <p:cNvCxnSpPr/>
          <p:nvPr/>
        </p:nvCxnSpPr>
        <p:spPr>
          <a:xfrm flipV="1">
            <a:off x="2865437" y="1516062"/>
            <a:ext cx="0" cy="685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18237" y="1516062"/>
            <a:ext cx="0" cy="685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647237" y="1516062"/>
            <a:ext cx="0" cy="685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65437" y="1516062"/>
            <a:ext cx="6781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163" y="577036"/>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3x Resources, (N)x Dev-ops Complexity</a:t>
            </a:r>
          </a:p>
        </p:txBody>
      </p:sp>
    </p:spTree>
    <p:extLst>
      <p:ext uri="{BB962C8B-B14F-4D97-AF65-F5344CB8AC3E}">
        <p14:creationId xmlns:p14="http://schemas.microsoft.com/office/powerpoint/2010/main" val="199467595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5661854"/>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Scale out</a:t>
            </a:r>
          </a:p>
        </p:txBody>
      </p:sp>
      <p:cxnSp>
        <p:nvCxnSpPr>
          <p:cNvPr id="28" name="Straight Connector 27"/>
          <p:cNvCxnSpPr/>
          <p:nvPr/>
        </p:nvCxnSpPr>
        <p:spPr>
          <a:xfrm flipV="1">
            <a:off x="2865437" y="1516062"/>
            <a:ext cx="0" cy="685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18237" y="1516062"/>
            <a:ext cx="0" cy="685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647237" y="1516062"/>
            <a:ext cx="0" cy="685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65437" y="1516062"/>
            <a:ext cx="6781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163" y="577036"/>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3x Resources, (N)x Dev-ops Complexity</a:t>
            </a:r>
          </a:p>
        </p:txBody>
      </p:sp>
      <p:grpSp>
        <p:nvGrpSpPr>
          <p:cNvPr id="5" name="Group 4"/>
          <p:cNvGrpSpPr/>
          <p:nvPr/>
        </p:nvGrpSpPr>
        <p:grpSpPr>
          <a:xfrm>
            <a:off x="1182773" y="2442402"/>
            <a:ext cx="3193065" cy="1688287"/>
            <a:chOff x="1182773" y="2442402"/>
            <a:chExt cx="3193065" cy="1688287"/>
          </a:xfrm>
        </p:grpSpPr>
        <p:sp>
          <p:nvSpPr>
            <p:cNvPr id="3" name="Cube 2"/>
            <p:cNvSpPr/>
            <p:nvPr/>
          </p:nvSpPr>
          <p:spPr bwMode="auto">
            <a:xfrm>
              <a:off x="1458419" y="3113877"/>
              <a:ext cx="1278047" cy="750061"/>
            </a:xfrm>
            <a:prstGeom prst="cube">
              <a:avLst>
                <a:gd name="adj" fmla="val 55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Cube 24"/>
            <p:cNvSpPr/>
            <p:nvPr/>
          </p:nvSpPr>
          <p:spPr bwMode="auto">
            <a:xfrm>
              <a:off x="1182773" y="2442402"/>
              <a:ext cx="3193065" cy="1688287"/>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Cube 25"/>
            <p:cNvSpPr/>
            <p:nvPr/>
          </p:nvSpPr>
          <p:spPr bwMode="auto">
            <a:xfrm>
              <a:off x="1329581" y="2662613"/>
              <a:ext cx="2844397" cy="135797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Cube 33"/>
            <p:cNvSpPr/>
            <p:nvPr/>
          </p:nvSpPr>
          <p:spPr bwMode="auto">
            <a:xfrm>
              <a:off x="2812403" y="2911514"/>
              <a:ext cx="1145705" cy="750061"/>
            </a:xfrm>
            <a:prstGeom prst="cube">
              <a:avLst>
                <a:gd name="adj" fmla="val 5565"/>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Cube 32"/>
            <p:cNvSpPr/>
            <p:nvPr/>
          </p:nvSpPr>
          <p:spPr bwMode="auto">
            <a:xfrm>
              <a:off x="1556628" y="2911514"/>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550784" y="297261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a:t>
              </a:r>
            </a:p>
          </p:txBody>
        </p:sp>
        <p:sp>
          <p:nvSpPr>
            <p:cNvPr id="36" name="TextBox 35"/>
            <p:cNvSpPr txBox="1"/>
            <p:nvPr/>
          </p:nvSpPr>
          <p:spPr>
            <a:xfrm>
              <a:off x="2789237" y="298718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API</a:t>
              </a:r>
            </a:p>
          </p:txBody>
        </p:sp>
      </p:grpSp>
      <p:grpSp>
        <p:nvGrpSpPr>
          <p:cNvPr id="37" name="Group 36"/>
          <p:cNvGrpSpPr/>
          <p:nvPr/>
        </p:nvGrpSpPr>
        <p:grpSpPr>
          <a:xfrm>
            <a:off x="4625262" y="2430462"/>
            <a:ext cx="3193065" cy="1688287"/>
            <a:chOff x="1182773" y="2442402"/>
            <a:chExt cx="3193065" cy="1688287"/>
          </a:xfrm>
        </p:grpSpPr>
        <p:sp>
          <p:nvSpPr>
            <p:cNvPr id="38" name="Cube 37"/>
            <p:cNvSpPr/>
            <p:nvPr/>
          </p:nvSpPr>
          <p:spPr bwMode="auto">
            <a:xfrm>
              <a:off x="1458419" y="3113877"/>
              <a:ext cx="1278047" cy="750061"/>
            </a:xfrm>
            <a:prstGeom prst="cube">
              <a:avLst>
                <a:gd name="adj" fmla="val 55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Cube 38"/>
            <p:cNvSpPr/>
            <p:nvPr/>
          </p:nvSpPr>
          <p:spPr bwMode="auto">
            <a:xfrm>
              <a:off x="1182773" y="2442402"/>
              <a:ext cx="3193065" cy="1688287"/>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Cube 39"/>
            <p:cNvSpPr/>
            <p:nvPr/>
          </p:nvSpPr>
          <p:spPr bwMode="auto">
            <a:xfrm>
              <a:off x="1329581" y="2662613"/>
              <a:ext cx="2844397" cy="135797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Cube 40"/>
            <p:cNvSpPr/>
            <p:nvPr/>
          </p:nvSpPr>
          <p:spPr bwMode="auto">
            <a:xfrm>
              <a:off x="2812403" y="2911514"/>
              <a:ext cx="1145705" cy="750061"/>
            </a:xfrm>
            <a:prstGeom prst="cube">
              <a:avLst>
                <a:gd name="adj" fmla="val 5565"/>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Cube 41"/>
            <p:cNvSpPr/>
            <p:nvPr/>
          </p:nvSpPr>
          <p:spPr bwMode="auto">
            <a:xfrm>
              <a:off x="1556628" y="2911514"/>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1550784" y="297261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a:t>
              </a:r>
            </a:p>
          </p:txBody>
        </p:sp>
        <p:sp>
          <p:nvSpPr>
            <p:cNvPr id="44" name="TextBox 43"/>
            <p:cNvSpPr txBox="1"/>
            <p:nvPr/>
          </p:nvSpPr>
          <p:spPr>
            <a:xfrm>
              <a:off x="2789237" y="298718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API</a:t>
              </a:r>
            </a:p>
          </p:txBody>
        </p:sp>
      </p:grpSp>
      <p:grpSp>
        <p:nvGrpSpPr>
          <p:cNvPr id="45" name="Group 44"/>
          <p:cNvGrpSpPr/>
          <p:nvPr/>
        </p:nvGrpSpPr>
        <p:grpSpPr>
          <a:xfrm>
            <a:off x="8047037" y="2430462"/>
            <a:ext cx="3193065" cy="1688287"/>
            <a:chOff x="1182773" y="2442402"/>
            <a:chExt cx="3193065" cy="1688287"/>
          </a:xfrm>
        </p:grpSpPr>
        <p:sp>
          <p:nvSpPr>
            <p:cNvPr id="46" name="Cube 45"/>
            <p:cNvSpPr/>
            <p:nvPr/>
          </p:nvSpPr>
          <p:spPr bwMode="auto">
            <a:xfrm>
              <a:off x="1458419" y="3113877"/>
              <a:ext cx="1278047" cy="750061"/>
            </a:xfrm>
            <a:prstGeom prst="cube">
              <a:avLst>
                <a:gd name="adj" fmla="val 55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Cube 46"/>
            <p:cNvSpPr/>
            <p:nvPr/>
          </p:nvSpPr>
          <p:spPr bwMode="auto">
            <a:xfrm>
              <a:off x="1182773" y="2442402"/>
              <a:ext cx="3193065" cy="1688287"/>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Cube 47"/>
            <p:cNvSpPr/>
            <p:nvPr/>
          </p:nvSpPr>
          <p:spPr bwMode="auto">
            <a:xfrm>
              <a:off x="1329581" y="2662613"/>
              <a:ext cx="2844397" cy="135797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Cube 48"/>
            <p:cNvSpPr/>
            <p:nvPr/>
          </p:nvSpPr>
          <p:spPr bwMode="auto">
            <a:xfrm>
              <a:off x="2812403" y="2911514"/>
              <a:ext cx="1145705" cy="750061"/>
            </a:xfrm>
            <a:prstGeom prst="cube">
              <a:avLst>
                <a:gd name="adj" fmla="val 5565"/>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Cube 49"/>
            <p:cNvSpPr/>
            <p:nvPr/>
          </p:nvSpPr>
          <p:spPr bwMode="auto">
            <a:xfrm>
              <a:off x="1556628" y="2911514"/>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1" name="TextBox 50"/>
            <p:cNvSpPr txBox="1"/>
            <p:nvPr/>
          </p:nvSpPr>
          <p:spPr>
            <a:xfrm>
              <a:off x="1550784" y="297261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a:t>
              </a:r>
            </a:p>
          </p:txBody>
        </p:sp>
        <p:sp>
          <p:nvSpPr>
            <p:cNvPr id="52" name="TextBox 51"/>
            <p:cNvSpPr txBox="1"/>
            <p:nvPr/>
          </p:nvSpPr>
          <p:spPr>
            <a:xfrm>
              <a:off x="2789237" y="298718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API</a:t>
              </a:r>
            </a:p>
          </p:txBody>
        </p:sp>
      </p:grpSp>
    </p:spTree>
    <p:extLst>
      <p:ext uri="{BB962C8B-B14F-4D97-AF65-F5344CB8AC3E}">
        <p14:creationId xmlns:p14="http://schemas.microsoft.com/office/powerpoint/2010/main" val="6855494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5661854"/>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What if I only need to scale parts of my app?</a:t>
            </a:r>
          </a:p>
        </p:txBody>
      </p:sp>
      <p:cxnSp>
        <p:nvCxnSpPr>
          <p:cNvPr id="28" name="Straight Connector 27"/>
          <p:cNvCxnSpPr/>
          <p:nvPr/>
        </p:nvCxnSpPr>
        <p:spPr>
          <a:xfrm flipV="1">
            <a:off x="2865437" y="1516062"/>
            <a:ext cx="0" cy="685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18237" y="1516062"/>
            <a:ext cx="0" cy="685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9647237" y="1516062"/>
            <a:ext cx="0" cy="6858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65437" y="1516062"/>
            <a:ext cx="678180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0163" y="577036"/>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latin typeface="+mj-lt"/>
              </a:rPr>
              <a:t>3x Resources, (N)x Dev-ops Complexity</a:t>
            </a:r>
          </a:p>
        </p:txBody>
      </p:sp>
      <p:grpSp>
        <p:nvGrpSpPr>
          <p:cNvPr id="5" name="Group 4"/>
          <p:cNvGrpSpPr/>
          <p:nvPr/>
        </p:nvGrpSpPr>
        <p:grpSpPr>
          <a:xfrm>
            <a:off x="1182773" y="2442402"/>
            <a:ext cx="3193065" cy="1688287"/>
            <a:chOff x="1182773" y="2442402"/>
            <a:chExt cx="3193065" cy="1688287"/>
          </a:xfrm>
        </p:grpSpPr>
        <p:sp>
          <p:nvSpPr>
            <p:cNvPr id="3" name="Cube 2"/>
            <p:cNvSpPr/>
            <p:nvPr/>
          </p:nvSpPr>
          <p:spPr bwMode="auto">
            <a:xfrm>
              <a:off x="1458419" y="3113877"/>
              <a:ext cx="1278047" cy="750061"/>
            </a:xfrm>
            <a:prstGeom prst="cube">
              <a:avLst>
                <a:gd name="adj" fmla="val 55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Cube 24"/>
            <p:cNvSpPr/>
            <p:nvPr/>
          </p:nvSpPr>
          <p:spPr bwMode="auto">
            <a:xfrm>
              <a:off x="1182773" y="2442402"/>
              <a:ext cx="3193065" cy="1688287"/>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Cube 25"/>
            <p:cNvSpPr/>
            <p:nvPr/>
          </p:nvSpPr>
          <p:spPr bwMode="auto">
            <a:xfrm>
              <a:off x="1329581" y="2662613"/>
              <a:ext cx="2844397" cy="135797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Cube 33"/>
            <p:cNvSpPr/>
            <p:nvPr/>
          </p:nvSpPr>
          <p:spPr bwMode="auto">
            <a:xfrm>
              <a:off x="2812403" y="2911514"/>
              <a:ext cx="1145705" cy="750061"/>
            </a:xfrm>
            <a:prstGeom prst="cube">
              <a:avLst>
                <a:gd name="adj" fmla="val 5565"/>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Cube 32"/>
            <p:cNvSpPr/>
            <p:nvPr/>
          </p:nvSpPr>
          <p:spPr bwMode="auto">
            <a:xfrm>
              <a:off x="1556628" y="2911514"/>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1550784" y="297261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a:t>
              </a:r>
            </a:p>
          </p:txBody>
        </p:sp>
        <p:sp>
          <p:nvSpPr>
            <p:cNvPr id="36" name="TextBox 35"/>
            <p:cNvSpPr txBox="1"/>
            <p:nvPr/>
          </p:nvSpPr>
          <p:spPr>
            <a:xfrm>
              <a:off x="2789237" y="298718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API</a:t>
              </a:r>
            </a:p>
          </p:txBody>
        </p:sp>
      </p:grpSp>
      <p:grpSp>
        <p:nvGrpSpPr>
          <p:cNvPr id="37" name="Group 36"/>
          <p:cNvGrpSpPr/>
          <p:nvPr/>
        </p:nvGrpSpPr>
        <p:grpSpPr>
          <a:xfrm>
            <a:off x="4625262" y="2430462"/>
            <a:ext cx="3193065" cy="1688287"/>
            <a:chOff x="1182773" y="2442402"/>
            <a:chExt cx="3193065" cy="1688287"/>
          </a:xfrm>
        </p:grpSpPr>
        <p:sp>
          <p:nvSpPr>
            <p:cNvPr id="38" name="Cube 37"/>
            <p:cNvSpPr/>
            <p:nvPr/>
          </p:nvSpPr>
          <p:spPr bwMode="auto">
            <a:xfrm>
              <a:off x="1458419" y="3113877"/>
              <a:ext cx="1278047" cy="750061"/>
            </a:xfrm>
            <a:prstGeom prst="cube">
              <a:avLst>
                <a:gd name="adj" fmla="val 55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Cube 38"/>
            <p:cNvSpPr/>
            <p:nvPr/>
          </p:nvSpPr>
          <p:spPr bwMode="auto">
            <a:xfrm>
              <a:off x="1182773" y="2442402"/>
              <a:ext cx="3193065" cy="1688287"/>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Cube 39"/>
            <p:cNvSpPr/>
            <p:nvPr/>
          </p:nvSpPr>
          <p:spPr bwMode="auto">
            <a:xfrm>
              <a:off x="1329581" y="2662613"/>
              <a:ext cx="2844397" cy="135797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Cube 40"/>
            <p:cNvSpPr/>
            <p:nvPr/>
          </p:nvSpPr>
          <p:spPr bwMode="auto">
            <a:xfrm>
              <a:off x="2812403" y="2911514"/>
              <a:ext cx="1145705" cy="750061"/>
            </a:xfrm>
            <a:prstGeom prst="cube">
              <a:avLst>
                <a:gd name="adj" fmla="val 5565"/>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Cube 41"/>
            <p:cNvSpPr/>
            <p:nvPr/>
          </p:nvSpPr>
          <p:spPr bwMode="auto">
            <a:xfrm>
              <a:off x="1556628" y="2911514"/>
              <a:ext cx="1145705" cy="750061"/>
            </a:xfrm>
            <a:prstGeom prst="cube">
              <a:avLst>
                <a:gd name="adj" fmla="val 5565"/>
              </a:avLst>
            </a:prstGeom>
            <a:solidFill>
              <a:schemeClr val="accent3">
                <a:lumMod val="75000"/>
                <a:alpha val="3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2789237" y="298718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API</a:t>
              </a:r>
            </a:p>
          </p:txBody>
        </p:sp>
      </p:grpSp>
      <p:grpSp>
        <p:nvGrpSpPr>
          <p:cNvPr id="45" name="Group 44"/>
          <p:cNvGrpSpPr/>
          <p:nvPr/>
        </p:nvGrpSpPr>
        <p:grpSpPr>
          <a:xfrm>
            <a:off x="8047037" y="2430462"/>
            <a:ext cx="3193065" cy="1688287"/>
            <a:chOff x="1182773" y="2442402"/>
            <a:chExt cx="3193065" cy="1688287"/>
          </a:xfrm>
        </p:grpSpPr>
        <p:sp>
          <p:nvSpPr>
            <p:cNvPr id="46" name="Cube 45"/>
            <p:cNvSpPr/>
            <p:nvPr/>
          </p:nvSpPr>
          <p:spPr bwMode="auto">
            <a:xfrm>
              <a:off x="1458419" y="3113877"/>
              <a:ext cx="1278047" cy="750061"/>
            </a:xfrm>
            <a:prstGeom prst="cube">
              <a:avLst>
                <a:gd name="adj" fmla="val 556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Cube 46"/>
            <p:cNvSpPr/>
            <p:nvPr/>
          </p:nvSpPr>
          <p:spPr bwMode="auto">
            <a:xfrm>
              <a:off x="1182773" y="2442402"/>
              <a:ext cx="3193065" cy="1688287"/>
            </a:xfrm>
            <a:prstGeom prst="cube">
              <a:avLst>
                <a:gd name="adj" fmla="val 5193"/>
              </a:avLst>
            </a:prstGeom>
            <a:solidFill>
              <a:schemeClr val="accent6">
                <a:alpha val="6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Cube 47"/>
            <p:cNvSpPr/>
            <p:nvPr/>
          </p:nvSpPr>
          <p:spPr bwMode="auto">
            <a:xfrm>
              <a:off x="1329581" y="2662613"/>
              <a:ext cx="2844397" cy="1357970"/>
            </a:xfrm>
            <a:prstGeom prst="cube">
              <a:avLst>
                <a:gd name="adj" fmla="val 329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Cube 48"/>
            <p:cNvSpPr/>
            <p:nvPr/>
          </p:nvSpPr>
          <p:spPr bwMode="auto">
            <a:xfrm>
              <a:off x="2812403" y="2911514"/>
              <a:ext cx="1145705" cy="750061"/>
            </a:xfrm>
            <a:prstGeom prst="cube">
              <a:avLst>
                <a:gd name="adj" fmla="val 5565"/>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Cube 49"/>
            <p:cNvSpPr/>
            <p:nvPr/>
          </p:nvSpPr>
          <p:spPr bwMode="auto">
            <a:xfrm>
              <a:off x="1556628" y="2911514"/>
              <a:ext cx="1145705" cy="750061"/>
            </a:xfrm>
            <a:prstGeom prst="cube">
              <a:avLst>
                <a:gd name="adj" fmla="val 5565"/>
              </a:avLst>
            </a:prstGeom>
            <a:solidFill>
              <a:schemeClr val="accent3">
                <a:lumMod val="75000"/>
                <a:alpha val="3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2789237" y="2987182"/>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API</a:t>
              </a:r>
            </a:p>
          </p:txBody>
        </p:sp>
      </p:grpSp>
    </p:spTree>
    <p:extLst>
      <p:ext uri="{BB962C8B-B14F-4D97-AF65-F5344CB8AC3E}">
        <p14:creationId xmlns:p14="http://schemas.microsoft.com/office/powerpoint/2010/main" val="1211019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arge_v-dark-tr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0"/>
            <a:ext cx="7839890" cy="6994525"/>
          </a:xfrm>
          <a:prstGeom prst="rect">
            <a:avLst/>
          </a:prstGeom>
        </p:spPr>
      </p:pic>
    </p:spTree>
    <p:extLst>
      <p:ext uri="{BB962C8B-B14F-4D97-AF65-F5344CB8AC3E}">
        <p14:creationId xmlns:p14="http://schemas.microsoft.com/office/powerpoint/2010/main" val="88898567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60437" y="677862"/>
            <a:ext cx="2667000" cy="3564912"/>
            <a:chOff x="808037" y="1684950"/>
            <a:chExt cx="2667000" cy="3564912"/>
          </a:xfrm>
        </p:grpSpPr>
        <p:grpSp>
          <p:nvGrpSpPr>
            <p:cNvPr id="2" name="Group 1"/>
            <p:cNvGrpSpPr/>
            <p:nvPr/>
          </p:nvGrpSpPr>
          <p:grpSpPr>
            <a:xfrm>
              <a:off x="1271461" y="2659064"/>
              <a:ext cx="1760176" cy="1137069"/>
              <a:chOff x="756728" y="1146969"/>
              <a:chExt cx="1151549" cy="785855"/>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04960"/>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a:t>
                </a:r>
              </a:p>
            </p:txBody>
          </p:sp>
        </p:grpSp>
        <p:grpSp>
          <p:nvGrpSpPr>
            <p:cNvPr id="4" name="Group 3"/>
            <p:cNvGrpSpPr/>
            <p:nvPr/>
          </p:nvGrpSpPr>
          <p:grpSpPr>
            <a:xfrm>
              <a:off x="1261449" y="4080908"/>
              <a:ext cx="1760176" cy="1168954"/>
              <a:chOff x="725993" y="3802062"/>
              <a:chExt cx="1151549" cy="821689"/>
            </a:xfrm>
          </p:grpSpPr>
          <p:sp>
            <p:nvSpPr>
              <p:cNvPr id="53" name="Cube 52"/>
              <p:cNvSpPr/>
              <p:nvPr/>
            </p:nvSpPr>
            <p:spPr bwMode="auto">
              <a:xfrm>
                <a:off x="731837" y="3802062"/>
                <a:ext cx="1145705" cy="750061"/>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995887"/>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API</a:t>
                </a:r>
              </a:p>
            </p:txBody>
          </p:sp>
        </p:grpSp>
        <p:sp>
          <p:nvSpPr>
            <p:cNvPr id="6" name="TextBox 5"/>
            <p:cNvSpPr txBox="1"/>
            <p:nvPr/>
          </p:nvSpPr>
          <p:spPr>
            <a:xfrm>
              <a:off x="808037" y="1684950"/>
              <a:ext cx="2667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Docker Images</a:t>
              </a:r>
            </a:p>
          </p:txBody>
        </p:sp>
      </p:grpSp>
      <p:pic>
        <p:nvPicPr>
          <p:cNvPr id="27" name="Picture 26" descr="small_v-dark-tr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293" y="5059674"/>
            <a:ext cx="1748944" cy="1561788"/>
          </a:xfrm>
          <a:prstGeom prst="rect">
            <a:avLst/>
          </a:prstGeom>
        </p:spPr>
      </p:pic>
      <p:cxnSp>
        <p:nvCxnSpPr>
          <p:cNvPr id="28" name="Straight Connector 27"/>
          <p:cNvCxnSpPr/>
          <p:nvPr/>
        </p:nvCxnSpPr>
        <p:spPr>
          <a:xfrm flipV="1">
            <a:off x="2255837" y="4450074"/>
            <a:ext cx="0" cy="685800"/>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70037" y="4508010"/>
            <a:ext cx="6096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1.</a:t>
            </a:r>
          </a:p>
        </p:txBody>
      </p:sp>
    </p:spTree>
    <p:extLst>
      <p:ext uri="{BB962C8B-B14F-4D97-AF65-F5344CB8AC3E}">
        <p14:creationId xmlns:p14="http://schemas.microsoft.com/office/powerpoint/2010/main" val="205348548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60437" y="677862"/>
            <a:ext cx="2667000" cy="3564912"/>
            <a:chOff x="808037" y="1684950"/>
            <a:chExt cx="2667000" cy="3564912"/>
          </a:xfrm>
        </p:grpSpPr>
        <p:grpSp>
          <p:nvGrpSpPr>
            <p:cNvPr id="2" name="Group 1"/>
            <p:cNvGrpSpPr/>
            <p:nvPr/>
          </p:nvGrpSpPr>
          <p:grpSpPr>
            <a:xfrm>
              <a:off x="1271461" y="2659064"/>
              <a:ext cx="1760176" cy="1137069"/>
              <a:chOff x="756728" y="1146969"/>
              <a:chExt cx="1151549" cy="785855"/>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04960"/>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a:t>
                </a:r>
              </a:p>
            </p:txBody>
          </p:sp>
        </p:grpSp>
        <p:grpSp>
          <p:nvGrpSpPr>
            <p:cNvPr id="4" name="Group 3"/>
            <p:cNvGrpSpPr/>
            <p:nvPr/>
          </p:nvGrpSpPr>
          <p:grpSpPr>
            <a:xfrm>
              <a:off x="1261449" y="4080908"/>
              <a:ext cx="1760176" cy="1168954"/>
              <a:chOff x="725993" y="3802062"/>
              <a:chExt cx="1151549" cy="821689"/>
            </a:xfrm>
          </p:grpSpPr>
          <p:sp>
            <p:nvSpPr>
              <p:cNvPr id="53" name="Cube 52"/>
              <p:cNvSpPr/>
              <p:nvPr/>
            </p:nvSpPr>
            <p:spPr bwMode="auto">
              <a:xfrm>
                <a:off x="731837" y="3802062"/>
                <a:ext cx="1145705" cy="750061"/>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995887"/>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API</a:t>
                </a:r>
              </a:p>
            </p:txBody>
          </p:sp>
        </p:grpSp>
        <p:sp>
          <p:nvSpPr>
            <p:cNvPr id="6" name="TextBox 5"/>
            <p:cNvSpPr txBox="1"/>
            <p:nvPr/>
          </p:nvSpPr>
          <p:spPr>
            <a:xfrm>
              <a:off x="808037" y="1684950"/>
              <a:ext cx="2667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Docker Images</a:t>
              </a:r>
            </a:p>
          </p:txBody>
        </p:sp>
      </p:grpSp>
      <p:pic>
        <p:nvPicPr>
          <p:cNvPr id="27" name="Picture 26" descr="small_v-dark-tr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293" y="5059674"/>
            <a:ext cx="1748944" cy="1561788"/>
          </a:xfrm>
          <a:prstGeom prst="rect">
            <a:avLst/>
          </a:prstGeom>
        </p:spPr>
      </p:pic>
      <p:cxnSp>
        <p:nvCxnSpPr>
          <p:cNvPr id="28" name="Straight Connector 27"/>
          <p:cNvCxnSpPr/>
          <p:nvPr/>
        </p:nvCxnSpPr>
        <p:spPr>
          <a:xfrm flipV="1">
            <a:off x="2255837" y="4450074"/>
            <a:ext cx="0" cy="685800"/>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227637" y="677862"/>
            <a:ext cx="2667000" cy="3131137"/>
            <a:chOff x="4178038" y="1438084"/>
            <a:chExt cx="2667000" cy="3131137"/>
          </a:xfrm>
        </p:grpSpPr>
        <p:sp>
          <p:nvSpPr>
            <p:cNvPr id="13" name="Cube 12"/>
            <p:cNvSpPr/>
            <p:nvPr/>
          </p:nvSpPr>
          <p:spPr bwMode="auto">
            <a:xfrm>
              <a:off x="4271539" y="2398674"/>
              <a:ext cx="1104222" cy="684307"/>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Cube 13"/>
            <p:cNvSpPr/>
            <p:nvPr/>
          </p:nvSpPr>
          <p:spPr bwMode="auto">
            <a:xfrm>
              <a:off x="5511538" y="2391965"/>
              <a:ext cx="1104222" cy="684307"/>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Cube 14"/>
            <p:cNvSpPr/>
            <p:nvPr/>
          </p:nvSpPr>
          <p:spPr bwMode="auto">
            <a:xfrm>
              <a:off x="4254238" y="3197621"/>
              <a:ext cx="1124775" cy="62124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Cube 15"/>
            <p:cNvSpPr/>
            <p:nvPr/>
          </p:nvSpPr>
          <p:spPr bwMode="auto">
            <a:xfrm>
              <a:off x="5491663" y="3185978"/>
              <a:ext cx="1124775" cy="62124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Cube 16"/>
            <p:cNvSpPr/>
            <p:nvPr/>
          </p:nvSpPr>
          <p:spPr bwMode="auto">
            <a:xfrm>
              <a:off x="4844203" y="3947978"/>
              <a:ext cx="1124775" cy="62124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4178038" y="1438084"/>
              <a:ext cx="2667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Create Containers</a:t>
              </a:r>
            </a:p>
          </p:txBody>
        </p:sp>
      </p:grpSp>
      <p:cxnSp>
        <p:nvCxnSpPr>
          <p:cNvPr id="19" name="Straight Connector 18"/>
          <p:cNvCxnSpPr/>
          <p:nvPr/>
        </p:nvCxnSpPr>
        <p:spPr>
          <a:xfrm>
            <a:off x="3398837" y="2201862"/>
            <a:ext cx="1676400" cy="0"/>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70037" y="4508010"/>
            <a:ext cx="6096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1.</a:t>
            </a:r>
          </a:p>
        </p:txBody>
      </p:sp>
      <p:sp>
        <p:nvSpPr>
          <p:cNvPr id="23" name="TextBox 22"/>
          <p:cNvSpPr txBox="1"/>
          <p:nvPr/>
        </p:nvSpPr>
        <p:spPr>
          <a:xfrm>
            <a:off x="4008437" y="1497798"/>
            <a:ext cx="6096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2.</a:t>
            </a:r>
          </a:p>
        </p:txBody>
      </p:sp>
    </p:spTree>
    <p:extLst>
      <p:ext uri="{BB962C8B-B14F-4D97-AF65-F5344CB8AC3E}">
        <p14:creationId xmlns:p14="http://schemas.microsoft.com/office/powerpoint/2010/main" val="8941464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60437" y="677862"/>
            <a:ext cx="2667000" cy="3564912"/>
            <a:chOff x="808037" y="1684950"/>
            <a:chExt cx="2667000" cy="3564912"/>
          </a:xfrm>
        </p:grpSpPr>
        <p:grpSp>
          <p:nvGrpSpPr>
            <p:cNvPr id="2" name="Group 1"/>
            <p:cNvGrpSpPr/>
            <p:nvPr/>
          </p:nvGrpSpPr>
          <p:grpSpPr>
            <a:xfrm>
              <a:off x="1271461" y="2659064"/>
              <a:ext cx="1760176" cy="1137069"/>
              <a:chOff x="756728" y="1146969"/>
              <a:chExt cx="1151549" cy="785855"/>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04960"/>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a:t>
                </a:r>
              </a:p>
            </p:txBody>
          </p:sp>
        </p:grpSp>
        <p:grpSp>
          <p:nvGrpSpPr>
            <p:cNvPr id="4" name="Group 3"/>
            <p:cNvGrpSpPr/>
            <p:nvPr/>
          </p:nvGrpSpPr>
          <p:grpSpPr>
            <a:xfrm>
              <a:off x="1261449" y="4080908"/>
              <a:ext cx="1760176" cy="1168954"/>
              <a:chOff x="725993" y="3802062"/>
              <a:chExt cx="1151549" cy="821689"/>
            </a:xfrm>
          </p:grpSpPr>
          <p:sp>
            <p:nvSpPr>
              <p:cNvPr id="53" name="Cube 52"/>
              <p:cNvSpPr/>
              <p:nvPr/>
            </p:nvSpPr>
            <p:spPr bwMode="auto">
              <a:xfrm>
                <a:off x="731837" y="3802062"/>
                <a:ext cx="1145705" cy="750061"/>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995887"/>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API</a:t>
                </a:r>
              </a:p>
            </p:txBody>
          </p:sp>
        </p:grpSp>
        <p:sp>
          <p:nvSpPr>
            <p:cNvPr id="6" name="TextBox 5"/>
            <p:cNvSpPr txBox="1"/>
            <p:nvPr/>
          </p:nvSpPr>
          <p:spPr>
            <a:xfrm>
              <a:off x="808037" y="1684950"/>
              <a:ext cx="2667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Docker Images</a:t>
              </a:r>
            </a:p>
          </p:txBody>
        </p:sp>
      </p:grpSp>
      <p:pic>
        <p:nvPicPr>
          <p:cNvPr id="27" name="Picture 26" descr="small_v-dark-tr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293" y="5059674"/>
            <a:ext cx="1748944" cy="1561788"/>
          </a:xfrm>
          <a:prstGeom prst="rect">
            <a:avLst/>
          </a:prstGeom>
        </p:spPr>
      </p:pic>
      <p:cxnSp>
        <p:nvCxnSpPr>
          <p:cNvPr id="28" name="Straight Connector 27"/>
          <p:cNvCxnSpPr/>
          <p:nvPr/>
        </p:nvCxnSpPr>
        <p:spPr>
          <a:xfrm flipV="1">
            <a:off x="2255837" y="4450074"/>
            <a:ext cx="0" cy="685800"/>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227637" y="677862"/>
            <a:ext cx="2667000" cy="3131137"/>
            <a:chOff x="4178038" y="1438084"/>
            <a:chExt cx="2667000" cy="3131137"/>
          </a:xfrm>
        </p:grpSpPr>
        <p:sp>
          <p:nvSpPr>
            <p:cNvPr id="13" name="Cube 12"/>
            <p:cNvSpPr/>
            <p:nvPr/>
          </p:nvSpPr>
          <p:spPr bwMode="auto">
            <a:xfrm>
              <a:off x="4271539" y="2398674"/>
              <a:ext cx="1104222" cy="684307"/>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Cube 13"/>
            <p:cNvSpPr/>
            <p:nvPr/>
          </p:nvSpPr>
          <p:spPr bwMode="auto">
            <a:xfrm>
              <a:off x="5511538" y="2391965"/>
              <a:ext cx="1104222" cy="684307"/>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Cube 14"/>
            <p:cNvSpPr/>
            <p:nvPr/>
          </p:nvSpPr>
          <p:spPr bwMode="auto">
            <a:xfrm>
              <a:off x="4254238" y="3197621"/>
              <a:ext cx="1124775" cy="62124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Cube 15"/>
            <p:cNvSpPr/>
            <p:nvPr/>
          </p:nvSpPr>
          <p:spPr bwMode="auto">
            <a:xfrm>
              <a:off x="5491663" y="3185978"/>
              <a:ext cx="1124775" cy="62124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Cube 16"/>
            <p:cNvSpPr/>
            <p:nvPr/>
          </p:nvSpPr>
          <p:spPr bwMode="auto">
            <a:xfrm>
              <a:off x="4844203" y="3947978"/>
              <a:ext cx="1124775" cy="62124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4178038" y="1438084"/>
              <a:ext cx="2667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Create Containers</a:t>
              </a:r>
            </a:p>
          </p:txBody>
        </p:sp>
      </p:grpSp>
      <p:cxnSp>
        <p:nvCxnSpPr>
          <p:cNvPr id="19" name="Straight Connector 18"/>
          <p:cNvCxnSpPr/>
          <p:nvPr/>
        </p:nvCxnSpPr>
        <p:spPr>
          <a:xfrm>
            <a:off x="3398837" y="2201862"/>
            <a:ext cx="1676400" cy="0"/>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570037" y="4508010"/>
            <a:ext cx="6096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1.</a:t>
            </a:r>
          </a:p>
        </p:txBody>
      </p:sp>
      <p:sp>
        <p:nvSpPr>
          <p:cNvPr id="23" name="TextBox 22"/>
          <p:cNvSpPr txBox="1"/>
          <p:nvPr/>
        </p:nvSpPr>
        <p:spPr>
          <a:xfrm>
            <a:off x="4008437" y="1497798"/>
            <a:ext cx="6096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2.</a:t>
            </a:r>
          </a:p>
        </p:txBody>
      </p:sp>
      <p:cxnSp>
        <p:nvCxnSpPr>
          <p:cNvPr id="24" name="Straight Connector 23"/>
          <p:cNvCxnSpPr/>
          <p:nvPr/>
        </p:nvCxnSpPr>
        <p:spPr>
          <a:xfrm>
            <a:off x="7818437" y="2201862"/>
            <a:ext cx="1295400" cy="0"/>
          </a:xfrm>
          <a:prstGeom prst="line">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199437" y="1516062"/>
            <a:ext cx="6096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3.</a:t>
            </a:r>
          </a:p>
        </p:txBody>
      </p:sp>
      <p:sp>
        <p:nvSpPr>
          <p:cNvPr id="26" name="TextBox 25"/>
          <p:cNvSpPr txBox="1"/>
          <p:nvPr/>
        </p:nvSpPr>
        <p:spPr>
          <a:xfrm>
            <a:off x="9037637" y="658872"/>
            <a:ext cx="2667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Deploy to VMs</a:t>
            </a:r>
          </a:p>
        </p:txBody>
      </p:sp>
      <p:sp>
        <p:nvSpPr>
          <p:cNvPr id="29" name="Cube 28"/>
          <p:cNvSpPr/>
          <p:nvPr/>
        </p:nvSpPr>
        <p:spPr bwMode="auto">
          <a:xfrm>
            <a:off x="9342437" y="1607757"/>
            <a:ext cx="2057400" cy="957567"/>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Cube 29"/>
          <p:cNvSpPr/>
          <p:nvPr/>
        </p:nvSpPr>
        <p:spPr bwMode="auto">
          <a:xfrm>
            <a:off x="9333081" y="2750757"/>
            <a:ext cx="2057400" cy="898905"/>
          </a:xfrm>
          <a:prstGeom prst="cube">
            <a:avLst>
              <a:gd name="adj" fmla="val 5193"/>
            </a:avLst>
          </a:prstGeom>
          <a:solidFill>
            <a:schemeClr val="accent6">
              <a:alpha val="4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Cube 30"/>
          <p:cNvSpPr/>
          <p:nvPr/>
        </p:nvSpPr>
        <p:spPr bwMode="auto">
          <a:xfrm>
            <a:off x="9476126" y="1809082"/>
            <a:ext cx="552111" cy="545180"/>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Cube 31"/>
          <p:cNvSpPr/>
          <p:nvPr/>
        </p:nvSpPr>
        <p:spPr bwMode="auto">
          <a:xfrm>
            <a:off x="9494837" y="2952082"/>
            <a:ext cx="552111" cy="545180"/>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Cube 32"/>
          <p:cNvSpPr/>
          <p:nvPr/>
        </p:nvSpPr>
        <p:spPr bwMode="auto">
          <a:xfrm>
            <a:off x="10085726" y="1820862"/>
            <a:ext cx="552111" cy="545180"/>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Cube 33"/>
          <p:cNvSpPr/>
          <p:nvPr/>
        </p:nvSpPr>
        <p:spPr bwMode="auto">
          <a:xfrm>
            <a:off x="10695326" y="1820862"/>
            <a:ext cx="552111" cy="545180"/>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Cube 34"/>
          <p:cNvSpPr/>
          <p:nvPr/>
        </p:nvSpPr>
        <p:spPr bwMode="auto">
          <a:xfrm>
            <a:off x="10104437" y="2952082"/>
            <a:ext cx="552111" cy="545180"/>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979536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n-lt"/>
              </a:rPr>
              <a:t>Containers</a:t>
            </a:r>
            <a:r>
              <a:rPr lang="en-US" dirty="0" smtClean="0"/>
              <a:t> are like light-weight VMs. Small footprint, fast boot, shared kernel.</a:t>
            </a:r>
            <a:endParaRPr lang="en-US" b="1" dirty="0">
              <a:latin typeface="+mn-lt"/>
            </a:endParaRPr>
          </a:p>
        </p:txBody>
      </p:sp>
    </p:spTree>
    <p:extLst>
      <p:ext uri="{BB962C8B-B14F-4D97-AF65-F5344CB8AC3E}">
        <p14:creationId xmlns:p14="http://schemas.microsoft.com/office/powerpoint/2010/main" val="152999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Containerized apps run anywhere containers run: today, Linux. Tomorrow, Windows.</a:t>
            </a:r>
            <a:endParaRPr lang="en-US" b="1" dirty="0"/>
          </a:p>
        </p:txBody>
      </p:sp>
    </p:spTree>
    <p:extLst>
      <p:ext uri="{BB962C8B-B14F-4D97-AF65-F5344CB8AC3E}">
        <p14:creationId xmlns:p14="http://schemas.microsoft.com/office/powerpoint/2010/main" val="2252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2400" b="1" dirty="0" smtClean="0">
                <a:latin typeface="+mn-lt"/>
              </a:rPr>
              <a:t>10 min</a:t>
            </a:r>
          </a:p>
          <a:p>
            <a:r>
              <a:rPr lang="en-US" dirty="0" smtClean="0"/>
              <a:t>Docker &amp; the </a:t>
            </a:r>
            <a:r>
              <a:rPr lang="en-US" dirty="0"/>
              <a:t>c</a:t>
            </a:r>
            <a:r>
              <a:rPr lang="en-US" dirty="0" smtClean="0"/>
              <a:t>ontainer promise</a:t>
            </a:r>
          </a:p>
          <a:p>
            <a:endParaRPr lang="en-US" sz="2400" b="1" dirty="0" smtClean="0">
              <a:latin typeface="+mn-lt"/>
            </a:endParaRPr>
          </a:p>
          <a:p>
            <a:r>
              <a:rPr lang="en-US" sz="2400" b="1" dirty="0" smtClean="0">
                <a:latin typeface="+mn-lt"/>
              </a:rPr>
              <a:t>40 min</a:t>
            </a:r>
            <a:endParaRPr lang="en-US" sz="2400" b="1" dirty="0">
              <a:latin typeface="+mn-lt"/>
            </a:endParaRPr>
          </a:p>
          <a:p>
            <a:r>
              <a:rPr lang="en-US" dirty="0" smtClean="0"/>
              <a:t>Let’s </a:t>
            </a:r>
            <a:r>
              <a:rPr lang="en-US" sz="3200" b="1" dirty="0" smtClean="0">
                <a:latin typeface="+mn-lt"/>
              </a:rPr>
              <a:t>//build/ </a:t>
            </a:r>
            <a:r>
              <a:rPr lang="en-US" dirty="0" smtClean="0"/>
              <a:t>something</a:t>
            </a:r>
          </a:p>
          <a:p>
            <a:endParaRPr lang="en-US" sz="2400" dirty="0" smtClean="0">
              <a:latin typeface="+mn-lt"/>
            </a:endParaRPr>
          </a:p>
          <a:p>
            <a:r>
              <a:rPr lang="en-US" sz="2400" dirty="0" smtClean="0">
                <a:latin typeface="+mn-lt"/>
              </a:rPr>
              <a:t>Wrapping Up</a:t>
            </a:r>
          </a:p>
          <a:p>
            <a:r>
              <a:rPr lang="en-US" dirty="0" smtClean="0"/>
              <a:t>Code &amp; Q+A</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4638" y="1743289"/>
            <a:ext cx="3931920" cy="3507946"/>
          </a:xfrm>
        </p:spPr>
      </p:pic>
      <p:sp>
        <p:nvSpPr>
          <p:cNvPr id="5" name="Title 4"/>
          <p:cNvSpPr>
            <a:spLocks noGrp="1"/>
          </p:cNvSpPr>
          <p:nvPr>
            <p:ph type="title"/>
          </p:nvPr>
        </p:nvSpPr>
        <p:spPr/>
        <p:txBody>
          <a:bodyPr/>
          <a:lstStyle/>
          <a:p>
            <a:r>
              <a:rPr lang="en-US" dirty="0" smtClean="0"/>
              <a:t>Today’s Session</a:t>
            </a:r>
            <a:br>
              <a:rPr lang="en-US" dirty="0" smtClean="0"/>
            </a:br>
            <a:endParaRPr lang="en-US" dirty="0"/>
          </a:p>
        </p:txBody>
      </p:sp>
    </p:spTree>
    <p:extLst>
      <p:ext uri="{BB962C8B-B14F-4D97-AF65-F5344CB8AC3E}">
        <p14:creationId xmlns:p14="http://schemas.microsoft.com/office/powerpoint/2010/main" val="55818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mn-lt"/>
              </a:rPr>
              <a:t>Images </a:t>
            </a:r>
            <a:r>
              <a:rPr lang="en-US" dirty="0" smtClean="0"/>
              <a:t>are “frozen” environments. We use images to </a:t>
            </a:r>
            <a:r>
              <a:rPr lang="en-US" dirty="0" smtClean="0">
                <a:latin typeface="+mn-lt"/>
              </a:rPr>
              <a:t>create containers</a:t>
            </a:r>
            <a:r>
              <a:rPr lang="en-US" dirty="0" smtClean="0"/>
              <a:t>. </a:t>
            </a:r>
            <a:endParaRPr lang="en-US" b="1" dirty="0">
              <a:latin typeface="+mn-lt"/>
            </a:endParaRPr>
          </a:p>
        </p:txBody>
      </p:sp>
    </p:spTree>
    <p:extLst>
      <p:ext uri="{BB962C8B-B14F-4D97-AF65-F5344CB8AC3E}">
        <p14:creationId xmlns:p14="http://schemas.microsoft.com/office/powerpoint/2010/main" val="68439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Lots of images available on </a:t>
            </a:r>
            <a:r>
              <a:rPr lang="en-US" b="1" dirty="0">
                <a:latin typeface="+mn-lt"/>
              </a:rPr>
              <a:t>Docker Hub</a:t>
            </a:r>
            <a:r>
              <a:rPr lang="en-US" dirty="0" smtClean="0"/>
              <a:t>.</a:t>
            </a:r>
            <a:r>
              <a:rPr lang="en-US" b="1" dirty="0" smtClean="0"/>
              <a:t> You can make your own, too.</a:t>
            </a:r>
            <a:endParaRPr lang="en-US" b="1" dirty="0">
              <a:latin typeface="+mn-lt"/>
            </a:endParaRPr>
          </a:p>
        </p:txBody>
      </p:sp>
    </p:spTree>
    <p:extLst>
      <p:ext uri="{BB962C8B-B14F-4D97-AF65-F5344CB8AC3E}">
        <p14:creationId xmlns:p14="http://schemas.microsoft.com/office/powerpoint/2010/main" val="1207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container promise:</a:t>
            </a:r>
            <a:r>
              <a:rPr lang="en-US" b="1" dirty="0" smtClean="0">
                <a:latin typeface="+mn-lt"/>
              </a:rPr>
              <a:t> fast, portable and </a:t>
            </a:r>
            <a:r>
              <a:rPr lang="en-US" dirty="0" smtClean="0">
                <a:latin typeface="+mn-lt"/>
              </a:rPr>
              <a:t>more resilient apps.</a:t>
            </a:r>
            <a:r>
              <a:rPr lang="en-US" b="1" dirty="0"/>
              <a:t> Scale </a:t>
            </a:r>
            <a:r>
              <a:rPr lang="en-US" b="1" dirty="0" smtClean="0"/>
              <a:t> through components.</a:t>
            </a:r>
            <a:endParaRPr lang="en-US" b="1" dirty="0"/>
          </a:p>
        </p:txBody>
      </p:sp>
    </p:spTree>
    <p:extLst>
      <p:ext uri="{BB962C8B-B14F-4D97-AF65-F5344CB8AC3E}">
        <p14:creationId xmlns:p14="http://schemas.microsoft.com/office/powerpoint/2010/main" val="18223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mn-lt"/>
              </a:rPr>
              <a:t>Part 2</a:t>
            </a:r>
            <a:r>
              <a:rPr lang="en-US" dirty="0" smtClean="0"/>
              <a:t/>
            </a:r>
            <a:br>
              <a:rPr lang="en-US" dirty="0" smtClean="0"/>
            </a:br>
            <a:r>
              <a:rPr lang="en-US" dirty="0" smtClean="0"/>
              <a:t>Let’s </a:t>
            </a:r>
            <a:r>
              <a:rPr lang="en-US" b="1" dirty="0" smtClean="0">
                <a:latin typeface="+mn-lt"/>
              </a:rPr>
              <a:t>//build/ </a:t>
            </a:r>
            <a:r>
              <a:rPr lang="en-US" dirty="0" smtClean="0"/>
              <a:t>something</a:t>
            </a:r>
            <a:endParaRPr lang="en-US" dirty="0"/>
          </a:p>
        </p:txBody>
      </p:sp>
    </p:spTree>
    <p:extLst>
      <p:ext uri="{BB962C8B-B14F-4D97-AF65-F5344CB8AC3E}">
        <p14:creationId xmlns:p14="http://schemas.microsoft.com/office/powerpoint/2010/main" val="156271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Who’s heard of Azure </a:t>
            </a:r>
            <a:r>
              <a:rPr lang="en-US" b="1" u="sng" dirty="0" smtClean="0">
                <a:latin typeface="+mn-lt"/>
              </a:rPr>
              <a:t>New</a:t>
            </a:r>
            <a:r>
              <a:rPr lang="en-US" b="1" dirty="0" smtClean="0"/>
              <a:t>s?</a:t>
            </a:r>
            <a:endParaRPr lang="en-US" b="1" dirty="0"/>
          </a:p>
        </p:txBody>
      </p:sp>
    </p:spTree>
    <p:extLst>
      <p:ext uri="{BB962C8B-B14F-4D97-AF65-F5344CB8AC3E}">
        <p14:creationId xmlns:p14="http://schemas.microsoft.com/office/powerpoint/2010/main" val="124604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[Screen shot]</a:t>
            </a:r>
            <a:endParaRPr lang="en-US" b="1" dirty="0"/>
          </a:p>
        </p:txBody>
      </p:sp>
    </p:spTree>
    <p:extLst>
      <p:ext uri="{BB962C8B-B14F-4D97-AF65-F5344CB8AC3E}">
        <p14:creationId xmlns:p14="http://schemas.microsoft.com/office/powerpoint/2010/main" val="139025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We’ll </a:t>
            </a:r>
            <a:r>
              <a:rPr lang="en-US" b="1" dirty="0" smtClean="0">
                <a:latin typeface="+mn-lt"/>
              </a:rPr>
              <a:t>//build/ </a:t>
            </a:r>
            <a:r>
              <a:rPr lang="en-US" dirty="0" smtClean="0"/>
              <a:t>the “new” page of </a:t>
            </a:r>
            <a:br>
              <a:rPr lang="en-US" dirty="0" smtClean="0"/>
            </a:br>
            <a:r>
              <a:rPr lang="en-US" dirty="0" smtClean="0"/>
              <a:t>Hacker News.</a:t>
            </a:r>
            <a:endParaRPr lang="en-US" b="1" dirty="0"/>
          </a:p>
        </p:txBody>
      </p:sp>
    </p:spTree>
    <p:extLst>
      <p:ext uri="{BB962C8B-B14F-4D97-AF65-F5344CB8AC3E}">
        <p14:creationId xmlns:p14="http://schemas.microsoft.com/office/powerpoint/2010/main" val="209409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EB">
            <a:alpha val="44000"/>
          </a:srgbClr>
        </a:solidFill>
        <a:effectLst/>
      </p:bgPr>
    </p:bg>
    <p:spTree>
      <p:nvGrpSpPr>
        <p:cNvPr id="1" name=""/>
        <p:cNvGrpSpPr/>
        <p:nvPr/>
      </p:nvGrpSpPr>
      <p:grpSpPr>
        <a:xfrm>
          <a:off x="0" y="0"/>
          <a:ext cx="0" cy="0"/>
          <a:chOff x="0" y="0"/>
          <a:chExt cx="0" cy="0"/>
        </a:xfrm>
      </p:grpSpPr>
      <p:pic>
        <p:nvPicPr>
          <p:cNvPr id="6" name="Picture 5" descr="Screen Shot 2015-04-29 at 5.19.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00" y="84138"/>
            <a:ext cx="8292967" cy="6910388"/>
          </a:xfrm>
          <a:prstGeom prst="rect">
            <a:avLst/>
          </a:prstGeom>
        </p:spPr>
      </p:pic>
    </p:spTree>
    <p:extLst>
      <p:ext uri="{BB962C8B-B14F-4D97-AF65-F5344CB8AC3E}">
        <p14:creationId xmlns:p14="http://schemas.microsoft.com/office/powerpoint/2010/main" val="76140589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Express web server </a:t>
            </a:r>
          </a:p>
          <a:p>
            <a:r>
              <a:rPr lang="en-US" dirty="0" smtClean="0"/>
              <a:t>API server to handle news posts via SMS</a:t>
            </a:r>
          </a:p>
          <a:p>
            <a:r>
              <a:rPr lang="en-US" dirty="0" smtClean="0"/>
              <a:t>MongoDB for persisting stories</a:t>
            </a:r>
          </a:p>
          <a:p>
            <a:r>
              <a:rPr lang="en-US" dirty="0" smtClean="0"/>
              <a:t>Local cache of stories</a:t>
            </a:r>
          </a:p>
          <a:p>
            <a:r>
              <a:rPr lang="en-US" dirty="0" smtClean="0"/>
              <a:t>No comments / up-voting – we only have an hour </a:t>
            </a:r>
            <a:r>
              <a:rPr lang="en-US" dirty="0" smtClean="0">
                <a:sym typeface="Wingdings"/>
              </a:rPr>
              <a:t></a:t>
            </a:r>
            <a:endParaRPr lang="en-US" dirty="0"/>
          </a:p>
        </p:txBody>
      </p:sp>
      <p:sp>
        <p:nvSpPr>
          <p:cNvPr id="3" name="Title 2"/>
          <p:cNvSpPr>
            <a:spLocks noGrp="1"/>
          </p:cNvSpPr>
          <p:nvPr>
            <p:ph type="title"/>
          </p:nvPr>
        </p:nvSpPr>
        <p:spPr/>
        <p:txBody>
          <a:bodyPr/>
          <a:lstStyle/>
          <a:p>
            <a:r>
              <a:rPr lang="en-US" dirty="0" smtClean="0"/>
              <a:t>Azure </a:t>
            </a:r>
            <a:r>
              <a:rPr lang="en-US" b="1" dirty="0" smtClean="0">
                <a:latin typeface="+mn-lt"/>
              </a:rPr>
              <a:t>New</a:t>
            </a:r>
            <a:r>
              <a:rPr lang="en-US" dirty="0" smtClean="0"/>
              <a:t>s</a:t>
            </a:r>
            <a:endParaRPr lang="en-US" dirty="0"/>
          </a:p>
        </p:txBody>
      </p:sp>
      <p:sp>
        <p:nvSpPr>
          <p:cNvPr id="4" name="Text Placeholder 3"/>
          <p:cNvSpPr>
            <a:spLocks noGrp="1"/>
          </p:cNvSpPr>
          <p:nvPr>
            <p:ph type="body" sz="quarter" idx="11"/>
          </p:nvPr>
        </p:nvSpPr>
        <p:spPr/>
        <p:txBody>
          <a:bodyPr/>
          <a:lstStyle/>
          <a:p>
            <a:r>
              <a:rPr lang="en-US" dirty="0" smtClean="0"/>
              <a:t>Azure News will show the 30 most recent SMS posts.</a:t>
            </a:r>
            <a:endParaRPr lang="en-US" dirty="0"/>
          </a:p>
        </p:txBody>
      </p:sp>
    </p:spTree>
    <p:extLst>
      <p:ext uri="{BB962C8B-B14F-4D97-AF65-F5344CB8AC3E}">
        <p14:creationId xmlns:p14="http://schemas.microsoft.com/office/powerpoint/2010/main" val="104807473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65337" y="1135062"/>
            <a:ext cx="8305800" cy="3642105"/>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324461" y="2506662"/>
            <a:ext cx="3207976" cy="2413223"/>
            <a:chOff x="756728" y="1146969"/>
            <a:chExt cx="1151549" cy="866504"/>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305933" y="1442570"/>
            <a:ext cx="3226504" cy="1085278"/>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463813" y="1439862"/>
            <a:ext cx="1760176" cy="3143021"/>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SMS API</a:t>
              </a:r>
            </a:p>
          </p:txBody>
        </p:sp>
      </p:grpSp>
      <p:sp>
        <p:nvSpPr>
          <p:cNvPr id="6" name="TextBox 5"/>
          <p:cNvSpPr txBox="1"/>
          <p:nvPr/>
        </p:nvSpPr>
        <p:spPr>
          <a:xfrm>
            <a:off x="0" y="5917235"/>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We </a:t>
            </a:r>
            <a:r>
              <a:rPr lang="en-US" sz="2400" b="1" dirty="0" smtClean="0">
                <a:gradFill>
                  <a:gsLst>
                    <a:gs pos="2917">
                      <a:schemeClr val="tx1"/>
                    </a:gs>
                    <a:gs pos="30000">
                      <a:schemeClr val="tx1"/>
                    </a:gs>
                  </a:gsLst>
                  <a:lin ang="5400000" scaled="0"/>
                </a:gradFill>
              </a:rPr>
              <a:t>could </a:t>
            </a:r>
            <a:r>
              <a:rPr lang="en-US" sz="2400" dirty="0" smtClean="0">
                <a:gradFill>
                  <a:gsLst>
                    <a:gs pos="2917">
                      <a:schemeClr val="tx1"/>
                    </a:gs>
                    <a:gs pos="30000">
                      <a:schemeClr val="tx1"/>
                    </a:gs>
                  </a:gsLst>
                  <a:lin ang="5400000" scaled="0"/>
                </a:gradFill>
                <a:latin typeface="+mj-lt"/>
              </a:rPr>
              <a:t>stuff everything into one server...</a:t>
            </a:r>
          </a:p>
        </p:txBody>
      </p:sp>
      <p:grpSp>
        <p:nvGrpSpPr>
          <p:cNvPr id="40" name="Group 39"/>
          <p:cNvGrpSpPr/>
          <p:nvPr/>
        </p:nvGrpSpPr>
        <p:grpSpPr>
          <a:xfrm>
            <a:off x="7242021" y="1439861"/>
            <a:ext cx="2786216" cy="3151967"/>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3286545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mn-lt"/>
              </a:rPr>
              <a:t>Part 1</a:t>
            </a:r>
            <a:r>
              <a:rPr lang="en-US" dirty="0" smtClean="0"/>
              <a:t/>
            </a:r>
            <a:br>
              <a:rPr lang="en-US" dirty="0" smtClean="0"/>
            </a:br>
            <a:r>
              <a:rPr lang="en-US" dirty="0" smtClean="0"/>
              <a:t>Docker &amp; the container promise</a:t>
            </a:r>
            <a:endParaRPr lang="en-US" dirty="0"/>
          </a:p>
        </p:txBody>
      </p:sp>
    </p:spTree>
    <p:extLst>
      <p:ext uri="{BB962C8B-B14F-4D97-AF65-F5344CB8AC3E}">
        <p14:creationId xmlns:p14="http://schemas.microsoft.com/office/powerpoint/2010/main" val="58398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65337" y="1135062"/>
            <a:ext cx="8305800" cy="3642105"/>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324461" y="2506662"/>
            <a:ext cx="3207976" cy="2088928"/>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82880" tIns="146304" rIns="182880" bIns="146304" rtlCol="0">
              <a:spAutoFit/>
            </a:bodyPr>
            <a:lstStyle/>
            <a:p>
              <a:pPr algn="ctr">
                <a:lnSpc>
                  <a:spcPct val="90000"/>
                </a:lnSpc>
                <a:spcAft>
                  <a:spcPts val="600"/>
                </a:spcAft>
              </a:pPr>
              <a:endParaRPr lang="en-US" sz="2400" b="1" dirty="0" smtClean="0">
                <a:gradFill>
                  <a:gsLst>
                    <a:gs pos="2917">
                      <a:schemeClr val="tx1"/>
                    </a:gs>
                    <a:gs pos="30000">
                      <a:schemeClr val="tx1"/>
                    </a:gs>
                  </a:gsLst>
                  <a:lin ang="5400000" scaled="0"/>
                </a:gradFill>
                <a:latin typeface="+mj-lt"/>
              </a:endParaRPr>
            </a:p>
          </p:txBody>
        </p:sp>
      </p:grpSp>
      <p:sp>
        <p:nvSpPr>
          <p:cNvPr id="38" name="Cube 37"/>
          <p:cNvSpPr/>
          <p:nvPr/>
        </p:nvSpPr>
        <p:spPr bwMode="auto">
          <a:xfrm>
            <a:off x="2305933" y="1442570"/>
            <a:ext cx="3191696" cy="1085278"/>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472746" y="1439862"/>
            <a:ext cx="1751243" cy="3143021"/>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0" y="5917235"/>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We’ll pick functionally atomic units to turn into containers.</a:t>
            </a:r>
          </a:p>
        </p:txBody>
      </p:sp>
      <p:sp>
        <p:nvSpPr>
          <p:cNvPr id="41" name="Cube 40"/>
          <p:cNvSpPr/>
          <p:nvPr/>
        </p:nvSpPr>
        <p:spPr bwMode="auto">
          <a:xfrm>
            <a:off x="7242021" y="1439861"/>
            <a:ext cx="2772076" cy="3151967"/>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326714" y="2659062"/>
            <a:ext cx="19812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rPr>
              <a:t>C2: sms</a:t>
            </a:r>
          </a:p>
        </p:txBody>
      </p:sp>
      <p:sp>
        <p:nvSpPr>
          <p:cNvPr id="20" name="TextBox 19"/>
          <p:cNvSpPr txBox="1"/>
          <p:nvPr/>
        </p:nvSpPr>
        <p:spPr>
          <a:xfrm>
            <a:off x="2237397" y="3219860"/>
            <a:ext cx="319074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rPr>
              <a:t>C1: web</a:t>
            </a:r>
          </a:p>
        </p:txBody>
      </p:sp>
      <p:sp>
        <p:nvSpPr>
          <p:cNvPr id="21" name="TextBox 20"/>
          <p:cNvSpPr txBox="1"/>
          <p:nvPr/>
        </p:nvSpPr>
        <p:spPr>
          <a:xfrm>
            <a:off x="7056437" y="2659062"/>
            <a:ext cx="319074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rPr>
              <a:t>C3: db</a:t>
            </a:r>
          </a:p>
        </p:txBody>
      </p:sp>
      <p:sp>
        <p:nvSpPr>
          <p:cNvPr id="23" name="TextBox 22"/>
          <p:cNvSpPr txBox="1"/>
          <p:nvPr/>
        </p:nvSpPr>
        <p:spPr>
          <a:xfrm>
            <a:off x="2842168" y="1725044"/>
            <a:ext cx="1981199"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32029580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604985" y="601662"/>
            <a:ext cx="3226504" cy="1085278"/>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db (C3)</a:t>
              </a:r>
            </a:p>
          </p:txBody>
        </p:sp>
      </p:grpSp>
      <p:sp>
        <p:nvSpPr>
          <p:cNvPr id="6" name="TextBox 5"/>
          <p:cNvSpPr txBox="1"/>
          <p:nvPr/>
        </p:nvSpPr>
        <p:spPr>
          <a:xfrm>
            <a:off x="0" y="5917235"/>
            <a:ext cx="1243647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We need 4 Docker images so we can scale components independently.</a:t>
            </a:r>
          </a:p>
        </p:txBody>
      </p:sp>
      <p:grpSp>
        <p:nvGrpSpPr>
          <p:cNvPr id="16" name="Group 15"/>
          <p:cNvGrpSpPr/>
          <p:nvPr/>
        </p:nvGrpSpPr>
        <p:grpSpPr>
          <a:xfrm>
            <a:off x="1371509" y="2963862"/>
            <a:ext cx="3226504" cy="1085278"/>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latin typeface="+mj-lt"/>
                </a:rPr>
                <a:t>r</a:t>
              </a:r>
              <a:r>
                <a:rPr lang="en-US" sz="2400" b="1" dirty="0" smtClean="0">
                  <a:gradFill>
                    <a:gsLst>
                      <a:gs pos="2917">
                        <a:schemeClr val="tx1"/>
                      </a:gs>
                      <a:gs pos="30000">
                        <a:schemeClr val="tx1"/>
                      </a:gs>
                    </a:gsLst>
                    <a:lin ang="5400000" scaled="0"/>
                  </a:gradFill>
                  <a:latin typeface="+mj-lt"/>
                </a:rPr>
                <a:t>edis (C4)</a:t>
              </a:r>
            </a:p>
          </p:txBody>
        </p:sp>
      </p:grpSp>
      <p:grpSp>
        <p:nvGrpSpPr>
          <p:cNvPr id="19" name="Group 18"/>
          <p:cNvGrpSpPr/>
          <p:nvPr/>
        </p:nvGrpSpPr>
        <p:grpSpPr>
          <a:xfrm>
            <a:off x="7796681" y="2963862"/>
            <a:ext cx="3226504" cy="1085278"/>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latin typeface="+mj-lt"/>
                </a:rPr>
                <a:t>s</a:t>
              </a:r>
              <a:r>
                <a:rPr lang="en-US" sz="2400" b="1" dirty="0" smtClean="0">
                  <a:gradFill>
                    <a:gsLst>
                      <a:gs pos="2917">
                        <a:schemeClr val="tx1"/>
                      </a:gs>
                      <a:gs pos="30000">
                        <a:schemeClr val="tx1"/>
                      </a:gs>
                    </a:gsLst>
                    <a:lin ang="5400000" scaled="0"/>
                  </a:gradFill>
                  <a:latin typeface="+mj-lt"/>
                </a:rPr>
                <a:t>ms (C2)</a:t>
              </a:r>
            </a:p>
          </p:txBody>
        </p:sp>
      </p:grpSp>
      <p:cxnSp>
        <p:nvCxnSpPr>
          <p:cNvPr id="5" name="Elbow Connector 4"/>
          <p:cNvCxnSpPr>
            <a:stCxn id="38" idx="3"/>
            <a:endCxn id="18" idx="3"/>
          </p:cNvCxnSpPr>
          <p:nvPr/>
        </p:nvCxnSpPr>
        <p:spPr>
          <a:xfrm rot="5400000">
            <a:off x="4437645" y="1847309"/>
            <a:ext cx="1880109" cy="1559371"/>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446837" y="1610740"/>
            <a:ext cx="1349844" cy="1939210"/>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11429" y="2266413"/>
            <a:ext cx="23622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Write</a:t>
            </a:r>
          </a:p>
        </p:txBody>
      </p:sp>
      <p:sp>
        <p:nvSpPr>
          <p:cNvPr id="30" name="TextBox 29"/>
          <p:cNvSpPr txBox="1"/>
          <p:nvPr/>
        </p:nvSpPr>
        <p:spPr>
          <a:xfrm>
            <a:off x="1812925" y="2266413"/>
            <a:ext cx="23622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41437" y="4106862"/>
            <a:ext cx="3226504" cy="1085278"/>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115077091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604985" y="601662"/>
            <a:ext cx="3226504" cy="1085278"/>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71509" y="2963862"/>
            <a:ext cx="3226504" cy="1085278"/>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latin typeface="+mj-lt"/>
                </a:rPr>
                <a:t>r</a:t>
              </a:r>
              <a:r>
                <a:rPr lang="en-US" sz="2400" b="1" dirty="0" smtClean="0">
                  <a:gradFill>
                    <a:gsLst>
                      <a:gs pos="2917">
                        <a:schemeClr val="tx1"/>
                      </a:gs>
                      <a:gs pos="30000">
                        <a:schemeClr val="tx1"/>
                      </a:gs>
                    </a:gsLst>
                    <a:lin ang="5400000" scaled="0"/>
                  </a:gradFill>
                  <a:latin typeface="+mj-lt"/>
                </a:rPr>
                <a:t>edis (C4)</a:t>
              </a:r>
            </a:p>
          </p:txBody>
        </p:sp>
      </p:grpSp>
      <p:grpSp>
        <p:nvGrpSpPr>
          <p:cNvPr id="19" name="Group 18"/>
          <p:cNvGrpSpPr/>
          <p:nvPr/>
        </p:nvGrpSpPr>
        <p:grpSpPr>
          <a:xfrm>
            <a:off x="7796681" y="2963862"/>
            <a:ext cx="3226504" cy="1085278"/>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latin typeface="+mj-lt"/>
                </a:rPr>
                <a:t>s</a:t>
              </a:r>
              <a:r>
                <a:rPr lang="en-US" sz="2400" b="1" dirty="0" smtClean="0">
                  <a:gradFill>
                    <a:gsLst>
                      <a:gs pos="2917">
                        <a:schemeClr val="tx1"/>
                      </a:gs>
                      <a:gs pos="30000">
                        <a:schemeClr val="tx1"/>
                      </a:gs>
                    </a:gsLst>
                    <a:lin ang="5400000" scaled="0"/>
                  </a:gradFill>
                  <a:latin typeface="+mj-lt"/>
                </a:rPr>
                <a:t>ms (C2)</a:t>
              </a:r>
            </a:p>
          </p:txBody>
        </p:sp>
      </p:grpSp>
      <p:cxnSp>
        <p:nvCxnSpPr>
          <p:cNvPr id="5" name="Elbow Connector 4"/>
          <p:cNvCxnSpPr>
            <a:stCxn id="38" idx="3"/>
            <a:endCxn id="18" idx="3"/>
          </p:cNvCxnSpPr>
          <p:nvPr/>
        </p:nvCxnSpPr>
        <p:spPr>
          <a:xfrm rot="5400000">
            <a:off x="4437645" y="1847309"/>
            <a:ext cx="1880109" cy="1559371"/>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446837" y="1610740"/>
            <a:ext cx="1349844" cy="1939210"/>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11429" y="2266413"/>
            <a:ext cx="23622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Write</a:t>
            </a:r>
          </a:p>
        </p:txBody>
      </p:sp>
      <p:sp>
        <p:nvSpPr>
          <p:cNvPr id="30" name="TextBox 29"/>
          <p:cNvSpPr txBox="1"/>
          <p:nvPr/>
        </p:nvSpPr>
        <p:spPr>
          <a:xfrm>
            <a:off x="1812925" y="2266413"/>
            <a:ext cx="23622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41437" y="4106862"/>
            <a:ext cx="3226504" cy="1085278"/>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41437" y="5249862"/>
            <a:ext cx="3226504" cy="1085278"/>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818437" y="4088384"/>
            <a:ext cx="3226504" cy="1085278"/>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a:gradFill>
                    <a:gsLst>
                      <a:gs pos="2917">
                        <a:schemeClr val="tx1"/>
                      </a:gs>
                      <a:gs pos="30000">
                        <a:schemeClr val="tx1"/>
                      </a:gs>
                    </a:gsLst>
                    <a:lin ang="5400000" scaled="0"/>
                  </a:gradFill>
                  <a:latin typeface="+mj-lt"/>
                </a:rPr>
                <a:t>s</a:t>
              </a:r>
              <a:r>
                <a:rPr lang="en-US" sz="2400" b="1" dirty="0" smtClean="0">
                  <a:gradFill>
                    <a:gsLst>
                      <a:gs pos="2917">
                        <a:schemeClr val="tx1"/>
                      </a:gs>
                      <a:gs pos="30000">
                        <a:schemeClr val="tx1"/>
                      </a:gs>
                    </a:gsLst>
                    <a:lin ang="5400000" scaled="0"/>
                  </a:gradFill>
                  <a:latin typeface="+mj-lt"/>
                </a:rPr>
                <a:t>ms (C2)</a:t>
              </a:r>
            </a:p>
          </p:txBody>
        </p:sp>
      </p:grpSp>
      <p:grpSp>
        <p:nvGrpSpPr>
          <p:cNvPr id="32" name="Group 31"/>
          <p:cNvGrpSpPr/>
          <p:nvPr/>
        </p:nvGrpSpPr>
        <p:grpSpPr>
          <a:xfrm>
            <a:off x="7792333" y="601662"/>
            <a:ext cx="3226504" cy="1085278"/>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91533" y="601662"/>
            <a:ext cx="3226504" cy="1085278"/>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82880" tIns="146304" rIns="182880" bIns="146304" rtlCol="0">
              <a:spAutoFit/>
            </a:bodyPr>
            <a:lstStyle/>
            <a:p>
              <a:pPr algn="ctr">
                <a:lnSpc>
                  <a:spcPct val="90000"/>
                </a:lnSpc>
                <a:spcAft>
                  <a:spcPts val="600"/>
                </a:spcAft>
              </a:pPr>
              <a:r>
                <a:rPr lang="en-US" sz="2400" b="1" dirty="0" smtClean="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277754604"/>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mn-lt"/>
              </a:rPr>
              <a:t>Container 1:</a:t>
            </a:r>
            <a:r>
              <a:rPr lang="en-US" dirty="0" smtClean="0"/>
              <a:t/>
            </a:r>
            <a:br>
              <a:rPr lang="en-US" dirty="0" smtClean="0"/>
            </a:br>
            <a:r>
              <a:rPr lang="en-US" dirty="0" smtClean="0"/>
              <a:t>MongoDB from Docker Hub</a:t>
            </a:r>
            <a:endParaRPr lang="en-US" dirty="0"/>
          </a:p>
        </p:txBody>
      </p:sp>
    </p:spTree>
    <p:extLst>
      <p:ext uri="{BB962C8B-B14F-4D97-AF65-F5344CB8AC3E}">
        <p14:creationId xmlns:p14="http://schemas.microsoft.com/office/powerpoint/2010/main" val="55272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mn-lt"/>
              </a:rPr>
              <a:t>Container 2:</a:t>
            </a:r>
            <a:r>
              <a:rPr lang="en-US" dirty="0" smtClean="0"/>
              <a:t/>
            </a:r>
            <a:br>
              <a:rPr lang="en-US" dirty="0" smtClean="0"/>
            </a:br>
            <a:r>
              <a:rPr lang="en-US" dirty="0" smtClean="0"/>
              <a:t>Web: Using a Dockerfile</a:t>
            </a:r>
            <a:endParaRPr lang="en-US" dirty="0"/>
          </a:p>
        </p:txBody>
      </p:sp>
    </p:spTree>
    <p:extLst>
      <p:ext uri="{BB962C8B-B14F-4D97-AF65-F5344CB8AC3E}">
        <p14:creationId xmlns:p14="http://schemas.microsoft.com/office/powerpoint/2010/main" val="52454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be 2"/>
          <p:cNvSpPr/>
          <p:nvPr/>
        </p:nvSpPr>
        <p:spPr bwMode="auto">
          <a:xfrm>
            <a:off x="2303689" y="2963862"/>
            <a:ext cx="1457626" cy="1517269"/>
          </a:xfrm>
          <a:prstGeom prst="cube">
            <a:avLst>
              <a:gd name="adj" fmla="val 5869"/>
            </a:avLst>
          </a:prstGeom>
          <a:solidFill>
            <a:schemeClr val="accent2"/>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p:nvSpPr>
        <p:spPr bwMode="auto">
          <a:xfrm>
            <a:off x="4885917" y="1744662"/>
            <a:ext cx="2438400" cy="3733800"/>
          </a:xfrm>
          <a:prstGeom prst="rect">
            <a:avLst/>
          </a:prstGeom>
          <a:solidFill>
            <a:schemeClr val="tx1">
              <a:alpha val="86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Cube 4"/>
          <p:cNvSpPr/>
          <p:nvPr/>
        </p:nvSpPr>
        <p:spPr bwMode="auto">
          <a:xfrm>
            <a:off x="8809037" y="2963861"/>
            <a:ext cx="1457626" cy="1517269"/>
          </a:xfrm>
          <a:prstGeom prst="cube">
            <a:avLst>
              <a:gd name="adj" fmla="val 5869"/>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extBox 5"/>
          <p:cNvSpPr txBox="1"/>
          <p:nvPr/>
        </p:nvSpPr>
        <p:spPr>
          <a:xfrm>
            <a:off x="8356750" y="4685778"/>
            <a:ext cx="23622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Your Image!</a:t>
            </a:r>
          </a:p>
        </p:txBody>
      </p:sp>
      <p:sp>
        <p:nvSpPr>
          <p:cNvPr id="7" name="TextBox 6"/>
          <p:cNvSpPr txBox="1"/>
          <p:nvPr/>
        </p:nvSpPr>
        <p:spPr>
          <a:xfrm>
            <a:off x="5139280" y="2061636"/>
            <a:ext cx="2362200" cy="2265236"/>
          </a:xfrm>
          <a:prstGeom prst="rect">
            <a:avLst/>
          </a:prstGeom>
          <a:noFill/>
        </p:spPr>
        <p:txBody>
          <a:bodyPr wrap="square" lIns="182880" tIns="146304" rIns="182880" bIns="146304" rtlCol="0">
            <a:spAutoFit/>
          </a:bodyPr>
          <a:lstStyle/>
          <a:p>
            <a:pPr>
              <a:lnSpc>
                <a:spcPct val="90000"/>
              </a:lnSpc>
              <a:spcAft>
                <a:spcPts val="600"/>
              </a:spcAft>
            </a:pPr>
            <a:r>
              <a:rPr lang="en-US" sz="2400" b="1" dirty="0" smtClean="0">
                <a:solidFill>
                  <a:schemeClr val="bg1"/>
                </a:solidFill>
                <a:latin typeface="+mj-lt"/>
              </a:rPr>
              <a:t>Docker File</a:t>
            </a:r>
          </a:p>
          <a:p>
            <a:pPr algn="ctr">
              <a:lnSpc>
                <a:spcPct val="90000"/>
              </a:lnSpc>
              <a:spcAft>
                <a:spcPts val="600"/>
              </a:spcAft>
            </a:pPr>
            <a:endParaRPr lang="en-US" sz="2400" dirty="0" smtClean="0">
              <a:solidFill>
                <a:schemeClr val="bg1"/>
              </a:solidFill>
            </a:endParaRPr>
          </a:p>
          <a:p>
            <a:pPr>
              <a:lnSpc>
                <a:spcPct val="90000"/>
              </a:lnSpc>
              <a:spcAft>
                <a:spcPts val="600"/>
              </a:spcAft>
            </a:pPr>
            <a:r>
              <a:rPr lang="en-US" sz="2400" b="1" dirty="0" smtClean="0">
                <a:solidFill>
                  <a:schemeClr val="bg1"/>
                </a:solidFill>
                <a:latin typeface="+mj-lt"/>
              </a:rPr>
              <a:t>+ Files</a:t>
            </a:r>
            <a:endParaRPr lang="en-US" sz="2400" b="1" dirty="0">
              <a:solidFill>
                <a:schemeClr val="bg1"/>
              </a:solidFill>
              <a:latin typeface="+mj-lt"/>
            </a:endParaRPr>
          </a:p>
          <a:p>
            <a:pPr>
              <a:lnSpc>
                <a:spcPct val="90000"/>
              </a:lnSpc>
              <a:spcAft>
                <a:spcPts val="600"/>
              </a:spcAft>
            </a:pPr>
            <a:r>
              <a:rPr lang="en-US" sz="2400" b="1" dirty="0" smtClean="0">
                <a:solidFill>
                  <a:schemeClr val="bg1"/>
                </a:solidFill>
                <a:latin typeface="+mj-lt"/>
              </a:rPr>
              <a:t>+ Software</a:t>
            </a:r>
          </a:p>
          <a:p>
            <a:pPr>
              <a:lnSpc>
                <a:spcPct val="90000"/>
              </a:lnSpc>
              <a:spcAft>
                <a:spcPts val="600"/>
              </a:spcAft>
            </a:pPr>
            <a:r>
              <a:rPr lang="en-US" sz="2400" b="1" dirty="0" smtClean="0">
                <a:solidFill>
                  <a:schemeClr val="bg1"/>
                </a:solidFill>
                <a:latin typeface="+mj-lt"/>
              </a:rPr>
              <a:t>+ Config</a:t>
            </a:r>
          </a:p>
        </p:txBody>
      </p:sp>
      <p:cxnSp>
        <p:nvCxnSpPr>
          <p:cNvPr id="8" name="Elbow Connector 7"/>
          <p:cNvCxnSpPr/>
          <p:nvPr/>
        </p:nvCxnSpPr>
        <p:spPr>
          <a:xfrm flipV="1">
            <a:off x="3761315" y="3398925"/>
            <a:ext cx="1377965" cy="28079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a:off x="7354480" y="3386751"/>
            <a:ext cx="1454557" cy="37851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2437" y="4685778"/>
            <a:ext cx="23622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latin typeface="+mj-lt"/>
              </a:rPr>
              <a:t>Base Image</a:t>
            </a:r>
          </a:p>
        </p:txBody>
      </p:sp>
    </p:spTree>
    <p:extLst>
      <p:ext uri="{BB962C8B-B14F-4D97-AF65-F5344CB8AC3E}">
        <p14:creationId xmlns:p14="http://schemas.microsoft.com/office/powerpoint/2010/main" val="74420922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mn-lt"/>
              </a:rPr>
              <a:t>Docker Compose</a:t>
            </a:r>
            <a:br>
              <a:rPr lang="en-US" sz="3600" dirty="0" smtClean="0">
                <a:latin typeface="+mn-lt"/>
              </a:rPr>
            </a:br>
            <a:r>
              <a:rPr lang="en-US" dirty="0" smtClean="0"/>
              <a:t>Putting it all together</a:t>
            </a:r>
            <a:endParaRPr lang="en-US" dirty="0"/>
          </a:p>
        </p:txBody>
      </p:sp>
    </p:spTree>
    <p:extLst>
      <p:ext uri="{BB962C8B-B14F-4D97-AF65-F5344CB8AC3E}">
        <p14:creationId xmlns:p14="http://schemas.microsoft.com/office/powerpoint/2010/main" val="192288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Docker Compose lets you create a YAML definition for your application and deploy it. </a:t>
            </a:r>
            <a:endParaRPr lang="en-US" dirty="0"/>
          </a:p>
        </p:txBody>
      </p:sp>
    </p:spTree>
    <p:extLst>
      <p:ext uri="{BB962C8B-B14F-4D97-AF65-F5344CB8AC3E}">
        <p14:creationId xmlns:p14="http://schemas.microsoft.com/office/powerpoint/2010/main" val="97309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mn-lt"/>
              </a:rPr>
              <a:t>BETA Time!</a:t>
            </a:r>
            <a:br>
              <a:rPr lang="en-US" sz="3600" dirty="0" smtClean="0">
                <a:latin typeface="+mn-lt"/>
              </a:rPr>
            </a:br>
            <a:r>
              <a:rPr lang="en-US" dirty="0" smtClean="0"/>
              <a:t>Send a text to (203) 802-6275</a:t>
            </a:r>
            <a:endParaRPr lang="en-US" dirty="0"/>
          </a:p>
        </p:txBody>
      </p:sp>
      <p:sp>
        <p:nvSpPr>
          <p:cNvPr id="2" name="TextBox 1"/>
          <p:cNvSpPr txBox="1"/>
          <p:nvPr/>
        </p:nvSpPr>
        <p:spPr>
          <a:xfrm>
            <a:off x="1188692" y="3923334"/>
            <a:ext cx="6603603"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latin typeface="+mj-lt"/>
              </a:rPr>
              <a:t>Just be careful, as MY messaging rates apply... </a:t>
            </a:r>
            <a:r>
              <a:rPr lang="en-US" sz="2400" dirty="0" smtClean="0">
                <a:latin typeface="+mj-lt"/>
                <a:sym typeface="Wingdings"/>
              </a:rPr>
              <a:t></a:t>
            </a:r>
            <a:endParaRPr lang="en-US" sz="24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5844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646878"/>
          </a:xfrm>
        </p:spPr>
        <p:txBody>
          <a:bodyPr/>
          <a:lstStyle/>
          <a:p>
            <a:r>
              <a:rPr lang="en-US" dirty="0"/>
              <a:t>T</a:t>
            </a:r>
            <a:r>
              <a:rPr lang="en-US" dirty="0" smtClean="0"/>
              <a:t>remendous ecosystem of developers and startups emerging in this space:</a:t>
            </a:r>
          </a:p>
          <a:p>
            <a:endParaRPr lang="en-US" dirty="0"/>
          </a:p>
          <a:p>
            <a:endParaRPr lang="en-US" dirty="0"/>
          </a:p>
        </p:txBody>
      </p:sp>
      <p:sp>
        <p:nvSpPr>
          <p:cNvPr id="2" name="Title 1"/>
          <p:cNvSpPr>
            <a:spLocks noGrp="1"/>
          </p:cNvSpPr>
          <p:nvPr>
            <p:ph type="title"/>
          </p:nvPr>
        </p:nvSpPr>
        <p:spPr/>
        <p:txBody>
          <a:bodyPr/>
          <a:lstStyle/>
          <a:p>
            <a:r>
              <a:rPr lang="en-US" dirty="0" smtClean="0"/>
              <a:t>Awesome, right?</a:t>
            </a:r>
            <a:endParaRPr lang="en-US" dirty="0"/>
          </a:p>
        </p:txBody>
      </p:sp>
      <p:pic>
        <p:nvPicPr>
          <p:cNvPr id="4" name="Picture 3"/>
          <p:cNvPicPr>
            <a:picLocks noChangeAspect="1"/>
          </p:cNvPicPr>
          <p:nvPr/>
        </p:nvPicPr>
        <p:blipFill>
          <a:blip r:embed="rId2"/>
          <a:stretch>
            <a:fillRect/>
          </a:stretch>
        </p:blipFill>
        <p:spPr>
          <a:xfrm>
            <a:off x="7339013" y="3313112"/>
            <a:ext cx="2514600" cy="419100"/>
          </a:xfrm>
          <a:prstGeom prst="rect">
            <a:avLst/>
          </a:prstGeom>
        </p:spPr>
      </p:pic>
      <p:pic>
        <p:nvPicPr>
          <p:cNvPr id="6" name="Picture 5"/>
          <p:cNvPicPr>
            <a:picLocks noChangeAspect="1"/>
          </p:cNvPicPr>
          <p:nvPr/>
        </p:nvPicPr>
        <p:blipFill>
          <a:blip r:embed="rId3"/>
          <a:stretch>
            <a:fillRect/>
          </a:stretch>
        </p:blipFill>
        <p:spPr>
          <a:xfrm>
            <a:off x="1493837" y="3128168"/>
            <a:ext cx="3536952" cy="884238"/>
          </a:xfrm>
          <a:prstGeom prst="rect">
            <a:avLst/>
          </a:prstGeom>
        </p:spPr>
      </p:pic>
      <p:pic>
        <p:nvPicPr>
          <p:cNvPr id="7" name="Picture 6" descr="large_v-dark-tran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7530" y="4012406"/>
            <a:ext cx="2830083" cy="2524919"/>
          </a:xfrm>
          <a:prstGeom prst="rect">
            <a:avLst/>
          </a:prstGeom>
        </p:spPr>
      </p:pic>
    </p:spTree>
    <p:extLst>
      <p:ext uri="{BB962C8B-B14F-4D97-AF65-F5344CB8AC3E}">
        <p14:creationId xmlns:p14="http://schemas.microsoft.com/office/powerpoint/2010/main" val="321275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 developers, dev-ops has always been a </a:t>
            </a:r>
            <a:r>
              <a:rPr lang="en-US" b="1" dirty="0" smtClean="0">
                <a:latin typeface="+mn-lt"/>
              </a:rPr>
              <a:t>“whale” </a:t>
            </a:r>
            <a:r>
              <a:rPr lang="en-US" dirty="0" smtClean="0"/>
              <a:t>of a problem.</a:t>
            </a:r>
            <a:endParaRPr lang="en-US" dirty="0"/>
          </a:p>
        </p:txBody>
      </p:sp>
    </p:spTree>
    <p:extLst>
      <p:ext uri="{BB962C8B-B14F-4D97-AF65-F5344CB8AC3E}">
        <p14:creationId xmlns:p14="http://schemas.microsoft.com/office/powerpoint/2010/main" val="163628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And containers are just the start. We’re really excited to see where they’re  taking us.</a:t>
            </a:r>
            <a:endParaRPr lang="en-US" dirty="0"/>
          </a:p>
        </p:txBody>
      </p:sp>
    </p:spTree>
    <p:extLst>
      <p:ext uri="{BB962C8B-B14F-4D97-AF65-F5344CB8AC3E}">
        <p14:creationId xmlns:p14="http://schemas.microsoft.com/office/powerpoint/2010/main" val="143951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mn-lt"/>
              </a:rPr>
              <a:t>Part 3:</a:t>
            </a:r>
            <a:br>
              <a:rPr lang="en-US" sz="3600" dirty="0" smtClean="0">
                <a:latin typeface="+mn-lt"/>
              </a:rPr>
            </a:br>
            <a:r>
              <a:rPr lang="en-US" dirty="0" smtClean="0"/>
              <a:t>Wrapping up</a:t>
            </a:r>
            <a:endParaRPr lang="en-US" dirty="0"/>
          </a:p>
        </p:txBody>
      </p:sp>
    </p:spTree>
    <p:extLst>
      <p:ext uri="{BB962C8B-B14F-4D97-AF65-F5344CB8AC3E}">
        <p14:creationId xmlns:p14="http://schemas.microsoft.com/office/powerpoint/2010/main" val="661054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mn-lt"/>
              </a:rPr>
              <a:t>Check out the code:</a:t>
            </a:r>
            <a:br>
              <a:rPr lang="en-US" sz="3600" dirty="0" smtClean="0">
                <a:latin typeface="+mn-lt"/>
              </a:rPr>
            </a:br>
            <a:r>
              <a:rPr lang="en-US" sz="3600" dirty="0" smtClean="0"/>
              <a:t>github.com/thauburger/build-</a:t>
            </a:r>
            <a:r>
              <a:rPr lang="en-US" sz="3600" dirty="0" err="1" smtClean="0"/>
              <a:t>docker</a:t>
            </a:r>
            <a:r>
              <a:rPr lang="en-US" sz="3600" dirty="0" smtClean="0"/>
              <a:t>-on-azure</a:t>
            </a:r>
            <a:r>
              <a:rPr lang="en-US" sz="3600" dirty="0" smtClean="0">
                <a:latin typeface="+mn-lt"/>
              </a:rPr>
              <a:t/>
            </a:r>
            <a:br>
              <a:rPr lang="en-US" sz="3600" dirty="0" smtClean="0">
                <a:latin typeface="+mn-lt"/>
              </a:rPr>
            </a:br>
            <a:endParaRPr lang="en-US" sz="3600" dirty="0"/>
          </a:p>
        </p:txBody>
      </p:sp>
    </p:spTree>
    <p:extLst>
      <p:ext uri="{BB962C8B-B14F-4D97-AF65-F5344CB8AC3E}">
        <p14:creationId xmlns:p14="http://schemas.microsoft.com/office/powerpoint/2010/main" val="96293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fontAlgn="ctr">
              <a:lnSpc>
                <a:spcPct val="85000"/>
              </a:lnSpc>
              <a:spcAft>
                <a:spcPts val="3600"/>
              </a:spcAft>
              <a:buSzPct val="90000"/>
            </a:pPr>
            <a:r>
              <a:rPr lang="en-US" sz="3600" dirty="0">
                <a:gradFill>
                  <a:gsLst>
                    <a:gs pos="20354">
                      <a:srgbClr val="FFFFFF"/>
                    </a:gs>
                    <a:gs pos="46000">
                      <a:srgbClr val="FFFFFF"/>
                    </a:gs>
                  </a:gsLst>
                  <a:lin ang="5400000" scaled="0"/>
                </a:gradFill>
                <a:latin typeface="Segoe UI Light"/>
              </a:rPr>
              <a:t>Improve your skills by enrolling in our </a:t>
            </a:r>
            <a:r>
              <a:rPr lang="en-US" sz="3600" dirty="0" smtClean="0">
                <a:gradFill>
                  <a:gsLst>
                    <a:gs pos="20354">
                      <a:srgbClr val="FFFFFF"/>
                    </a:gs>
                    <a:gs pos="46000">
                      <a:srgbClr val="FFFFFF"/>
                    </a:gs>
                  </a:gsLst>
                  <a:lin ang="5400000" scaled="0"/>
                </a:gradFill>
                <a:latin typeface="Segoe UI Light"/>
              </a:rPr>
              <a:t/>
            </a:r>
            <a:br>
              <a:rPr lang="en-US" sz="3600" dirty="0" smtClean="0">
                <a:gradFill>
                  <a:gsLst>
                    <a:gs pos="20354">
                      <a:srgbClr val="FFFFFF"/>
                    </a:gs>
                    <a:gs pos="46000">
                      <a:srgbClr val="FFFFFF"/>
                    </a:gs>
                  </a:gsLst>
                  <a:lin ang="5400000" scaled="0"/>
                </a:gradFill>
                <a:latin typeface="Segoe UI Light"/>
              </a:rPr>
            </a:br>
            <a:r>
              <a:rPr lang="en-US" sz="3600" dirty="0" smtClean="0">
                <a:gradFill>
                  <a:gsLst>
                    <a:gs pos="20354">
                      <a:srgbClr val="FFFFFF"/>
                    </a:gs>
                    <a:gs pos="46000">
                      <a:srgbClr val="FFFFFF"/>
                    </a:gs>
                  </a:gsLst>
                  <a:lin ang="5400000" scaled="0"/>
                </a:gradFill>
                <a:latin typeface="Segoe UI Light"/>
                <a:hlinkClick r:id="rId2"/>
              </a:rPr>
              <a:t>free </a:t>
            </a:r>
            <a:r>
              <a:rPr lang="en-US" sz="3600" dirty="0">
                <a:gradFill>
                  <a:gsLst>
                    <a:gs pos="20354">
                      <a:srgbClr val="FFFFFF"/>
                    </a:gs>
                    <a:gs pos="46000">
                      <a:srgbClr val="FFFFFF"/>
                    </a:gs>
                  </a:gsLst>
                  <a:lin ang="5400000" scaled="0"/>
                </a:gradFill>
                <a:latin typeface="Segoe UI Light"/>
                <a:hlinkClick r:id="rId2"/>
              </a:rPr>
              <a:t>cloud development courses </a:t>
            </a:r>
            <a:r>
              <a:rPr lang="en-US" sz="3600" dirty="0">
                <a:gradFill>
                  <a:gsLst>
                    <a:gs pos="20354">
                      <a:srgbClr val="FFFFFF"/>
                    </a:gs>
                    <a:gs pos="46000">
                      <a:srgbClr val="FFFFFF"/>
                    </a:gs>
                  </a:gsLst>
                  <a:lin ang="5400000" scaled="0"/>
                </a:gradFill>
                <a:latin typeface="Segoe UI Light"/>
              </a:rPr>
              <a:t>at the Microsoft Virtual Academy.</a:t>
            </a:r>
          </a:p>
          <a:p>
            <a:pPr fontAlgn="ctr">
              <a:lnSpc>
                <a:spcPct val="85000"/>
              </a:lnSpc>
              <a:spcAft>
                <a:spcPts val="3600"/>
              </a:spcAft>
              <a:buSzPct val="90000"/>
            </a:pPr>
            <a:r>
              <a:rPr lang="en-US" sz="3600" dirty="0">
                <a:gradFill>
                  <a:gsLst>
                    <a:gs pos="20354">
                      <a:srgbClr val="FFFFFF"/>
                    </a:gs>
                    <a:gs pos="46000">
                      <a:srgbClr val="FFFFFF"/>
                    </a:gs>
                  </a:gsLst>
                  <a:lin ang="5400000" scaled="0"/>
                </a:gradFill>
                <a:latin typeface="Segoe UI Light"/>
                <a:hlinkClick r:id="rId3"/>
              </a:rPr>
              <a:t>Try Microsoft Azure for free </a:t>
            </a:r>
            <a:r>
              <a:rPr lang="en-US" sz="3600" dirty="0">
                <a:gradFill>
                  <a:gsLst>
                    <a:gs pos="20354">
                      <a:srgbClr val="FFFFFF"/>
                    </a:gs>
                    <a:gs pos="46000">
                      <a:srgbClr val="FFFFFF"/>
                    </a:gs>
                  </a:gsLst>
                  <a:lin ang="5400000" scaled="0"/>
                </a:gradFill>
                <a:latin typeface="Segoe UI Light"/>
              </a:rPr>
              <a:t>and deploy your first cloud solution in under 5 minutes!</a:t>
            </a:r>
          </a:p>
          <a:p>
            <a:pPr fontAlgn="ctr">
              <a:lnSpc>
                <a:spcPct val="85000"/>
              </a:lnSpc>
              <a:spcAft>
                <a:spcPts val="3600"/>
              </a:spcAft>
              <a:buSzPct val="90000"/>
            </a:pPr>
            <a:r>
              <a:rPr lang="en-US" sz="3600" dirty="0">
                <a:gradFill>
                  <a:gsLst>
                    <a:gs pos="20354">
                      <a:srgbClr val="FFFFFF"/>
                    </a:gs>
                    <a:gs pos="46000">
                      <a:srgbClr val="FFFFFF"/>
                    </a:gs>
                  </a:gsLst>
                  <a:lin ang="5400000" scaled="0"/>
                </a:gradFill>
                <a:latin typeface="Segoe UI Light"/>
              </a:rPr>
              <a:t>Easily build web and mobile apps for any platform with </a:t>
            </a:r>
            <a:r>
              <a:rPr lang="en-US" sz="3600" dirty="0" err="1">
                <a:gradFill>
                  <a:gsLst>
                    <a:gs pos="20354">
                      <a:srgbClr val="FFFFFF"/>
                    </a:gs>
                    <a:gs pos="46000">
                      <a:srgbClr val="FFFFFF"/>
                    </a:gs>
                  </a:gsLst>
                  <a:lin ang="5400000" scaled="0"/>
                </a:gradFill>
                <a:latin typeface="Segoe UI Light"/>
                <a:hlinkClick r:id="rId4"/>
              </a:rPr>
              <a:t>AzureAppService</a:t>
            </a:r>
            <a:r>
              <a:rPr lang="en-US" sz="3600" dirty="0">
                <a:gradFill>
                  <a:gsLst>
                    <a:gs pos="20354">
                      <a:srgbClr val="FFFFFF"/>
                    </a:gs>
                    <a:gs pos="46000">
                      <a:srgbClr val="FFFFFF"/>
                    </a:gs>
                  </a:gsLst>
                  <a:lin ang="5400000" scaled="0"/>
                </a:gradFill>
                <a:latin typeface="Segoe UI Light"/>
                <a:hlinkClick r:id="rId4"/>
              </a:rPr>
              <a:t> for free</a:t>
            </a:r>
            <a:r>
              <a:rPr lang="en-US" sz="3600" dirty="0">
                <a:gradFill>
                  <a:gsLst>
                    <a:gs pos="20354">
                      <a:srgbClr val="FFFFFF"/>
                    </a:gs>
                    <a:gs pos="46000">
                      <a:srgbClr val="FFFFFF"/>
                    </a:gs>
                  </a:gsLst>
                  <a:lin ang="5400000" scaled="0"/>
                </a:gradFill>
                <a:latin typeface="Segoe UI Light"/>
              </a:rPr>
              <a:t>.</a:t>
            </a:r>
          </a:p>
        </p:txBody>
      </p:sp>
      <p:sp>
        <p:nvSpPr>
          <p:cNvPr id="2" name="Title 1"/>
          <p:cNvSpPr>
            <a:spLocks noGrp="1"/>
          </p:cNvSpPr>
          <p:nvPr>
            <p:ph type="title"/>
          </p:nvPr>
        </p:nvSpPr>
        <p:spPr/>
        <p:txBody>
          <a:bodyPr/>
          <a:lstStyle/>
          <a:p>
            <a:r>
              <a:rPr lang="en-US" smtClean="0"/>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solidFill>
                <a:srgbClr val="404040"/>
              </a:solidFill>
            </a:endParaRPr>
          </a:p>
        </p:txBody>
      </p:sp>
    </p:spTree>
    <p:extLst>
      <p:ext uri="{BB962C8B-B14F-4D97-AF65-F5344CB8AC3E}">
        <p14:creationId xmlns:p14="http://schemas.microsoft.com/office/powerpoint/2010/main" val="367972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latin typeface="+mn-lt"/>
              </a:rPr>
              <a:t>Thanks!!</a:t>
            </a:r>
            <a:br>
              <a:rPr lang="en-US" sz="3600" dirty="0" smtClean="0">
                <a:latin typeface="+mn-lt"/>
              </a:rPr>
            </a:br>
            <a:r>
              <a:rPr lang="en-US" sz="3600" dirty="0" smtClean="0"/>
              <a:t>Open floor for Q+A</a:t>
            </a:r>
            <a:br>
              <a:rPr lang="en-US" sz="3600" dirty="0" smtClean="0"/>
            </a:br>
            <a:r>
              <a:rPr lang="en-US" sz="3600" dirty="0"/>
              <a:t/>
            </a:r>
            <a:br>
              <a:rPr lang="en-US" sz="3600" dirty="0"/>
            </a:br>
            <a:r>
              <a:rPr lang="en-US" sz="3600" dirty="0" smtClean="0"/>
              <a:t>Say hi on Twitter:</a:t>
            </a:r>
            <a:r>
              <a:rPr lang="en-US" sz="2800" dirty="0" smtClean="0"/>
              <a:t>@thauburger</a:t>
            </a:r>
            <a:r>
              <a:rPr lang="en-US" sz="3600" dirty="0" smtClean="0">
                <a:latin typeface="+mn-lt"/>
              </a:rPr>
              <a:t/>
            </a:r>
            <a:br>
              <a:rPr lang="en-US" sz="3600" dirty="0" smtClean="0">
                <a:latin typeface="+mn-lt"/>
              </a:rPr>
            </a:br>
            <a:endParaRPr lang="en-US" sz="3600" dirty="0"/>
          </a:p>
        </p:txBody>
      </p:sp>
    </p:spTree>
    <p:extLst>
      <p:ext uri="{BB962C8B-B14F-4D97-AF65-F5344CB8AC3E}">
        <p14:creationId xmlns:p14="http://schemas.microsoft.com/office/powerpoint/2010/main" val="214317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oby_dick_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3" y="0"/>
            <a:ext cx="4456063" cy="6994525"/>
          </a:xfrm>
          <a:prstGeom prst="rect">
            <a:avLst/>
          </a:prstGeom>
        </p:spPr>
      </p:pic>
      <p:pic>
        <p:nvPicPr>
          <p:cNvPr id="4" name="Picture 3" descr="moby_dic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919" y="-1"/>
            <a:ext cx="4591400" cy="6994525"/>
          </a:xfrm>
          <a:prstGeom prst="rect">
            <a:avLst/>
          </a:prstGeom>
        </p:spPr>
      </p:pic>
      <p:pic>
        <p:nvPicPr>
          <p:cNvPr id="5" name="Picture 4" descr="moby_dick_2.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5114" y="0"/>
            <a:ext cx="4441523" cy="6994525"/>
          </a:xfrm>
          <a:prstGeom prst="rect">
            <a:avLst/>
          </a:prstGeom>
        </p:spPr>
      </p:pic>
      <p:sp>
        <p:nvSpPr>
          <p:cNvPr id="7" name="Rectangle 6"/>
          <p:cNvSpPr/>
          <p:nvPr/>
        </p:nvSpPr>
        <p:spPr bwMode="auto">
          <a:xfrm>
            <a:off x="9582967" y="6545262"/>
            <a:ext cx="2848745" cy="457200"/>
          </a:xfrm>
          <a:prstGeom prst="rect">
            <a:avLst/>
          </a:prstGeom>
          <a:solidFill>
            <a:schemeClr val="bg1">
              <a:alpha val="6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9582967" y="6545262"/>
            <a:ext cx="288367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latin typeface="+mj-lt"/>
              </a:rPr>
              <a:t>Credit: Moby Dick, Public Domain</a:t>
            </a:r>
          </a:p>
        </p:txBody>
      </p:sp>
    </p:spTree>
    <p:extLst>
      <p:ext uri="{BB962C8B-B14F-4D97-AF65-F5344CB8AC3E}">
        <p14:creationId xmlns:p14="http://schemas.microsoft.com/office/powerpoint/2010/main" val="2605300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BAB6"/>
        </a:solidFill>
        <a:effectLst/>
      </p:bgPr>
    </p:bg>
    <p:spTree>
      <p:nvGrpSpPr>
        <p:cNvPr id="1" name=""/>
        <p:cNvGrpSpPr/>
        <p:nvPr/>
      </p:nvGrpSpPr>
      <p:grpSpPr>
        <a:xfrm>
          <a:off x="0" y="0"/>
          <a:ext cx="0" cy="0"/>
          <a:chOff x="0" y="0"/>
          <a:chExt cx="0" cy="0"/>
        </a:xfrm>
      </p:grpSpPr>
      <p:pic>
        <p:nvPicPr>
          <p:cNvPr id="4" name="Picture 3" descr="lifting-a-dreamer-200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037" y="982662"/>
            <a:ext cx="6570663" cy="4746738"/>
          </a:xfrm>
          <a:prstGeom prst="rect">
            <a:avLst/>
          </a:prstGeom>
        </p:spPr>
      </p:pic>
      <p:sp>
        <p:nvSpPr>
          <p:cNvPr id="5" name="TextBox 4"/>
          <p:cNvSpPr txBox="1"/>
          <p:nvPr/>
        </p:nvSpPr>
        <p:spPr>
          <a:xfrm>
            <a:off x="0" y="6011862"/>
            <a:ext cx="1243647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smtClean="0">
                <a:gradFill>
                  <a:gsLst>
                    <a:gs pos="2917">
                      <a:schemeClr val="tx1"/>
                    </a:gs>
                    <a:gs pos="30000">
                      <a:schemeClr val="tx1"/>
                    </a:gs>
                  </a:gsLst>
                  <a:lin ang="5400000" scaled="0"/>
                </a:gradFill>
                <a:latin typeface="+mj-lt"/>
              </a:rPr>
              <a:t>Credit: Yiying Lu, http</a:t>
            </a:r>
            <a:r>
              <a:rPr lang="en-US" sz="1600" dirty="0">
                <a:gradFill>
                  <a:gsLst>
                    <a:gs pos="2917">
                      <a:schemeClr val="tx1"/>
                    </a:gs>
                    <a:gs pos="30000">
                      <a:schemeClr val="tx1"/>
                    </a:gs>
                  </a:gsLst>
                  <a:lin ang="5400000" scaled="0"/>
                </a:gradFill>
                <a:latin typeface="+mj-lt"/>
              </a:rPr>
              <a:t>://www.whatisfailwhale.info</a:t>
            </a:r>
            <a:endParaRPr lang="en-US" sz="16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74980128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 production, VMs blow up. Networks go down. Builds break.</a:t>
            </a:r>
            <a:endParaRPr lang="en-US" b="1" dirty="0">
              <a:latin typeface="+mn-lt"/>
            </a:endParaRPr>
          </a:p>
        </p:txBody>
      </p:sp>
    </p:spTree>
    <p:extLst>
      <p:ext uri="{BB962C8B-B14F-4D97-AF65-F5344CB8AC3E}">
        <p14:creationId xmlns:p14="http://schemas.microsoft.com/office/powerpoint/2010/main" val="111529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But that’s ok. As developers, we </a:t>
            </a:r>
            <a:br>
              <a:rPr lang="en-US" dirty="0" smtClean="0"/>
            </a:br>
            <a:r>
              <a:rPr lang="en-US" b="1" dirty="0" smtClean="0">
                <a:latin typeface="+mn-lt"/>
              </a:rPr>
              <a:t>can build </a:t>
            </a:r>
            <a:r>
              <a:rPr lang="en-US" b="1" dirty="0" smtClean="0"/>
              <a:t>robust systems without a </a:t>
            </a:r>
            <a:br>
              <a:rPr lang="en-US" b="1" dirty="0" smtClean="0"/>
            </a:br>
            <a:r>
              <a:rPr lang="en-US" b="1" dirty="0" smtClean="0"/>
              <a:t>dev-ops degree. </a:t>
            </a:r>
            <a:endParaRPr lang="en-US" b="1" dirty="0">
              <a:latin typeface="+mn-lt"/>
            </a:endParaRPr>
          </a:p>
        </p:txBody>
      </p:sp>
    </p:spTree>
    <p:extLst>
      <p:ext uri="{BB962C8B-B14F-4D97-AF65-F5344CB8AC3E}">
        <p14:creationId xmlns:p14="http://schemas.microsoft.com/office/powerpoint/2010/main" val="141738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7" id="{C59F33F0-2C47-43A0-BEBF-EE4A5C104C26}" vid="{ABA23486-81FB-40DB-891A-16D16CD9398D}"/>
    </a:ext>
  </a:extLst>
</a:theme>
</file>

<file path=ppt/theme/theme4.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5.xml><?xml version="1.0" encoding="utf-8"?>
<a:theme xmlns:a="http://schemas.openxmlformats.org/drawingml/2006/main" name="LIGHT COLOR 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peaker PPT Template Feb12" id="{1F62F72E-3156-4F93-9453-C2255272D65F}" vid="{F8866550-0401-492C-A312-58A8C0666A1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Tom Hauburger</External_x0020_Speaker>
    <Session_x0020_Code xmlns="12a172fe-0250-434a-85cf-03b10810c5e5">2-683</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30e9df3-be65-4c73-a93b-d1236ebd677e"/>
    <ds:schemaRef ds:uri="12a172fe-0250-434a-85cf-03b10810c5e5"/>
    <ds:schemaRef ds:uri="http://schemas.microsoft.com/office/2006/documentManagement/types"/>
    <ds:schemaRef ds:uri="http://purl.org/dc/terms/"/>
    <ds:schemaRef ds:uri="http://schemas.microsoft.com/office/2006/metadata/properties"/>
    <ds:schemaRef ds:uri="http://schemas.microsoft.com/sharepoint/v3"/>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1245</TotalTime>
  <Words>2938</Words>
  <Application>Microsoft Office PowerPoint</Application>
  <PresentationFormat>Custom</PresentationFormat>
  <Paragraphs>217</Paragraphs>
  <Slides>55</Slides>
  <Notes>20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55</vt:i4>
      </vt:variant>
    </vt:vector>
  </HeadingPairs>
  <TitlesOfParts>
    <vt:vector size="67" baseType="lpstr">
      <vt:lpstr>ＭＳ Ｐゴシック</vt:lpstr>
      <vt:lpstr>Arial</vt:lpstr>
      <vt:lpstr>Avenir LT Pro 45 Book</vt:lpstr>
      <vt:lpstr>Consolas</vt:lpstr>
      <vt:lpstr>Segoe UI</vt:lpstr>
      <vt:lpstr>Segoe UI Light</vt:lpstr>
      <vt:lpstr>Wingdings</vt:lpstr>
      <vt:lpstr>5-30629_Build_Template_WHITE</vt:lpstr>
      <vt:lpstr>5-30629_Build_Template_DARK BLUE</vt:lpstr>
      <vt:lpstr>1_5-30629_Build_Template_WHITE</vt:lpstr>
      <vt:lpstr>2_5-30629_Build_Template_WHITE</vt:lpstr>
      <vt:lpstr>LIGHT COLOR TEMPLATE</vt:lpstr>
      <vt:lpstr>PowerPoint Presentation</vt:lpstr>
      <vt:lpstr>Thinking in Containers: Using Docker to //build/ on Azure</vt:lpstr>
      <vt:lpstr>Today’s Session </vt:lpstr>
      <vt:lpstr>Part 1 Docker &amp; the container promise</vt:lpstr>
      <vt:lpstr>For developers, dev-ops has always been a “whale” of a problem.</vt:lpstr>
      <vt:lpstr>PowerPoint Presentation</vt:lpstr>
      <vt:lpstr>PowerPoint Presentation</vt:lpstr>
      <vt:lpstr>In production, VMs blow up. Networks go down. Builds break.</vt:lpstr>
      <vt:lpstr>But that’s ok. As developers, we  can build robust systems without a  dev-ops degree. </vt:lpstr>
      <vt:lpstr>Enter the newest whale on the block...</vt:lpstr>
      <vt:lpstr>PowerPoint Presentation</vt:lpstr>
      <vt:lpstr>Docker has exploded over the last two years as as an enabler of micro-service architecture.</vt:lpstr>
      <vt:lpstr>Docker let us build better applications by thinking in smaller parts.</vt:lpstr>
      <vt:lpstr>The old thinking: an application is a  big, single unit.</vt:lpstr>
      <vt:lpstr>PowerPoint Presentation</vt:lpstr>
      <vt:lpstr>PowerPoint Presentation</vt:lpstr>
      <vt:lpstr>PowerPoint Presentation</vt:lpstr>
      <vt:lpstr>PowerPoint Presentation</vt:lpstr>
      <vt:lpstr>Two options: scale up, or scale out</vt:lpstr>
      <vt:lpstr>Two options: scale up, or scale 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Containers are like light-weight VMs. Small footprint, fast boot, shared kernel.</vt:lpstr>
      <vt:lpstr>Containerized apps run anywhere containers run: today, Linux. Tomorrow, Windows.</vt:lpstr>
      <vt:lpstr>Images are “frozen” environments. We use images to create containers. </vt:lpstr>
      <vt:lpstr>Lots of images available on Docker Hub. You can make your own, too.</vt:lpstr>
      <vt:lpstr>The container promise: fast, portable and more resilient apps. Scale  through components.</vt:lpstr>
      <vt:lpstr>Part 2 Let’s //build/ something</vt:lpstr>
      <vt:lpstr>Who’s heard of Azure News?</vt:lpstr>
      <vt:lpstr>[Screen shot]</vt:lpstr>
      <vt:lpstr>We’ll //build/ the “new” page of  Hacker News.</vt:lpstr>
      <vt:lpstr>PowerPoint Presentation</vt:lpstr>
      <vt:lpstr>Azure News</vt:lpstr>
      <vt:lpstr>PowerPoint Presentation</vt:lpstr>
      <vt:lpstr>PowerPoint Presentation</vt:lpstr>
      <vt:lpstr>PowerPoint Presentation</vt:lpstr>
      <vt:lpstr>PowerPoint Presentation</vt:lpstr>
      <vt:lpstr>Container 1: MongoDB from Docker Hub</vt:lpstr>
      <vt:lpstr>Container 2: Web: Using a Dockerfile</vt:lpstr>
      <vt:lpstr>PowerPoint Presentation</vt:lpstr>
      <vt:lpstr>Docker Compose Putting it all together</vt:lpstr>
      <vt:lpstr>Docker Compose lets you create a YAML definition for your application and deploy it. </vt:lpstr>
      <vt:lpstr>BETA Time! Send a text to (203) 802-6275</vt:lpstr>
      <vt:lpstr>Awesome, right?</vt:lpstr>
      <vt:lpstr>And containers are just the start. We’re really excited to see where they’re  taking us.</vt:lpstr>
      <vt:lpstr>Part 3: Wrapping up</vt:lpstr>
      <vt:lpstr>Check out the code: github.com/thauburger/build-docker-on-azure </vt:lpstr>
      <vt:lpstr>Resources</vt:lpstr>
      <vt:lpstr>Thanks!! Open floor for Q+A  Say hi on Twitter:@thauburger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in Containers: Building a Scalable, Next-Gen Application with Docker on Azure</dc:title>
  <dc:subject>Build 2015</dc:subject>
  <dc:creator>Tom Hauburger</dc:creator>
  <cp:keywords>Build 2015</cp:keywords>
  <dc:description>Template: Mitchell Derrey, Silver Fox Productions
Formatting: 
Audience Type:</dc:description>
  <cp:lastModifiedBy>Amber Templeton</cp:lastModifiedBy>
  <cp:revision>43</cp:revision>
  <dcterms:created xsi:type="dcterms:W3CDTF">2015-04-29T17:17:54Z</dcterms:created>
  <dcterms:modified xsi:type="dcterms:W3CDTF">2015-04-30T23:44:04Z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