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75" r:id="rId8"/>
    <p:sldId id="277" r:id="rId9"/>
    <p:sldId id="278" r:id="rId10"/>
    <p:sldId id="279" r:id="rId11"/>
    <p:sldId id="280" r:id="rId12"/>
    <p:sldId id="295" r:id="rId13"/>
    <p:sldId id="296" r:id="rId14"/>
    <p:sldId id="267" r:id="rId15"/>
    <p:sldId id="292" r:id="rId16"/>
    <p:sldId id="284" r:id="rId17"/>
    <p:sldId id="299" r:id="rId18"/>
    <p:sldId id="300" r:id="rId19"/>
    <p:sldId id="301" r:id="rId20"/>
    <p:sldId id="302" r:id="rId21"/>
    <p:sldId id="268" r:id="rId22"/>
    <p:sldId id="285" r:id="rId23"/>
    <p:sldId id="269" r:id="rId24"/>
    <p:sldId id="287" r:id="rId25"/>
    <p:sldId id="288" r:id="rId26"/>
    <p:sldId id="290" r:id="rId27"/>
    <p:sldId id="291" r:id="rId28"/>
    <p:sldId id="293" r:id="rId29"/>
    <p:sldId id="294" r:id="rId30"/>
    <p:sldId id="297" r:id="rId31"/>
    <p:sldId id="289" r:id="rId32"/>
    <p:sldId id="270" r:id="rId33"/>
    <p:sldId id="271" r:id="rId34"/>
    <p:sldId id="272" r:id="rId35"/>
    <p:sldId id="273" r:id="rId36"/>
    <p:sldId id="274" r:id="rId37"/>
    <p:sldId id="281" r:id="rId38"/>
    <p:sldId id="282" r:id="rId39"/>
    <p:sldId id="283" r:id="rId40"/>
    <p:sldId id="262" r:id="rId41"/>
    <p:sldId id="298" r:id="rId42"/>
    <p:sldId id="26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265"/>
            <p14:sldId id="266"/>
            <p14:sldId id="275"/>
            <p14:sldId id="277"/>
            <p14:sldId id="278"/>
            <p14:sldId id="279"/>
            <p14:sldId id="280"/>
            <p14:sldId id="295"/>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uillace/leap2015/raw/master/gotoberlinpdf-141115183643-conversion-gate02.pdf"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mazon.com/Domain-Driven-Design-Tackling-Complexity-Software/dp/03211252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artinfowler.com/bliki/BoundedContex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n-us/library/ee658117.aspx#DomainModel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Conway's_la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sz="800" dirty="0">
                  <a:hlinkClick r:id="rId3"/>
                </a:rPr>
                <a:t>https://github.com/squillace/leap2015/raw/master/gotoberlinpdf-141115183643-conversion-gate02.pdf</a:t>
              </a:r>
              <a:r>
                <a:rPr lang="en-US" dirty="0"/>
                <a:t>)</a:t>
              </a:r>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Eric Evans, </a:t>
            </a:r>
            <a:r>
              <a:rPr lang="en-US" i="1" dirty="0" smtClean="0">
                <a:hlinkClick r:id="rId2"/>
              </a:rPr>
              <a:t>Domain-driven Design</a:t>
            </a:r>
            <a:r>
              <a:rPr lang="en-US" i="1" dirty="0" smtClean="0"/>
              <a:t> </a:t>
            </a:r>
            <a:r>
              <a:rPr lang="en-US" dirty="0" smtClean="0"/>
              <a:t>(2003)</a:t>
            </a:r>
            <a:endParaRPr lang="en-US" dirty="0"/>
          </a:p>
        </p:txBody>
      </p:sp>
      <p:sp>
        <p:nvSpPr>
          <p:cNvPr id="3" name="Content Placeholder 2"/>
          <p:cNvSpPr>
            <a:spLocks noGrp="1"/>
          </p:cNvSpPr>
          <p:nvPr>
            <p:ph idx="1"/>
          </p:nvPr>
        </p:nvSpPr>
        <p:spPr/>
        <p:txBody>
          <a:bodyPr/>
          <a:lstStyle/>
          <a:p>
            <a:r>
              <a:rPr lang="en-US" dirty="0" smtClean="0"/>
              <a:t>At a high level, much of the approach is already part of common knowledge: </a:t>
            </a:r>
          </a:p>
          <a:p>
            <a:pPr lvl="1"/>
            <a:r>
              <a:rPr lang="en-US" dirty="0" smtClean="0"/>
              <a:t>Primary focus is on core domain and domain logic</a:t>
            </a:r>
          </a:p>
          <a:p>
            <a:pPr lvl="1"/>
            <a:r>
              <a:rPr lang="en-US" dirty="0" smtClean="0"/>
              <a:t>Designs are based on evolving model of that domain</a:t>
            </a:r>
          </a:p>
          <a:p>
            <a:r>
              <a:rPr lang="en-US" dirty="0" smtClean="0"/>
              <a:t>Core Concept to keep in mind</a:t>
            </a:r>
          </a:p>
          <a:p>
            <a:pPr lvl="1"/>
            <a:r>
              <a:rPr lang="en-US" i="1" dirty="0" smtClean="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 uh, yeah.</a:t>
            </a:r>
            <a:endParaRPr lang="en-US" dirty="0"/>
          </a:p>
        </p:txBody>
      </p:sp>
      <p:sp>
        <p:nvSpPr>
          <p:cNvPr id="3" name="Content Placeholder 2"/>
          <p:cNvSpPr>
            <a:spLocks noGrp="1"/>
          </p:cNvSpPr>
          <p:nvPr>
            <p:ph idx="1"/>
          </p:nvPr>
        </p:nvSpPr>
        <p:spPr/>
        <p:txBody>
          <a:bodyPr/>
          <a:lstStyle/>
          <a:p>
            <a:r>
              <a:rPr lang="en-US" dirty="0" smtClean="0"/>
              <a:t>Understand, model precisely, communicate, and iterate over the model of a specific </a:t>
            </a:r>
            <a:r>
              <a:rPr lang="en-US" i="1" dirty="0" smtClean="0">
                <a:hlinkClick r:id="rId2"/>
              </a:rPr>
              <a:t>bounded context</a:t>
            </a:r>
            <a:r>
              <a:rPr lang="en-US" dirty="0" smtClean="0"/>
              <a:t>. </a:t>
            </a:r>
          </a:p>
          <a:p>
            <a:r>
              <a:rPr lang="en-US" dirty="0" smtClean="0"/>
              <a:t>Models abound; </a:t>
            </a:r>
            <a:r>
              <a:rPr lang="en-US" i="1" dirty="0" smtClean="0"/>
              <a:t>this</a:t>
            </a:r>
            <a:r>
              <a:rPr lang="en-US" dirty="0" smtClean="0"/>
              <a:t> model only makes sense in a </a:t>
            </a:r>
            <a:r>
              <a:rPr lang="en-US" i="1" dirty="0" smtClean="0"/>
              <a:t>specific context</a:t>
            </a:r>
            <a:r>
              <a:rPr lang="en-US" dirty="0" smtClean="0"/>
              <a:t>. </a:t>
            </a:r>
          </a:p>
          <a:p>
            <a:r>
              <a:rPr lang="en-US" dirty="0" smtClean="0"/>
              <a:t>You avoid huge problems if you try to stretch models beyond their context. </a:t>
            </a:r>
          </a:p>
          <a:p>
            <a:pPr lvl="1"/>
            <a:r>
              <a:rPr lang="en-US" dirty="0" smtClean="0"/>
              <a:t>Example: An address object might have “commonality” but it might </a:t>
            </a:r>
            <a:r>
              <a:rPr lang="en-US" i="1" dirty="0" smtClean="0"/>
              <a:t>not, </a:t>
            </a:r>
            <a:r>
              <a:rPr lang="en-US" dirty="0" smtClean="0"/>
              <a:t>also. But it </a:t>
            </a:r>
            <a:r>
              <a:rPr lang="en-US" i="1" dirty="0" smtClean="0"/>
              <a:t>does inside our </a:t>
            </a:r>
            <a:r>
              <a:rPr lang="en-US" i="1" dirty="0" err="1" smtClean="0"/>
              <a:t>microservice</a:t>
            </a:r>
            <a:r>
              <a:rPr lang="en-US" dirty="0" smtClean="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Two</a:t>
            </a:r>
            <a:endParaRPr lang="en-US" dirty="0"/>
          </a:p>
        </p:txBody>
      </p:sp>
      <p:sp>
        <p:nvSpPr>
          <p:cNvPr id="3" name="Content Placeholder 2"/>
          <p:cNvSpPr>
            <a:spLocks noGrp="1"/>
          </p:cNvSpPr>
          <p:nvPr>
            <p:ph idx="1"/>
          </p:nvPr>
        </p:nvSpPr>
        <p:spPr>
          <a:xfrm>
            <a:off x="1103312" y="1359244"/>
            <a:ext cx="8946541" cy="4889156"/>
          </a:xfrm>
        </p:spPr>
        <p:txBody>
          <a:bodyPr>
            <a:normAutofit/>
          </a:bodyPr>
          <a:lstStyle/>
          <a:p>
            <a:r>
              <a:rPr lang="en-US" dirty="0" smtClean="0"/>
              <a:t>There are funny things about the original works and up to and including work on it in 2010.</a:t>
            </a:r>
          </a:p>
          <a:p>
            <a:r>
              <a:rPr lang="en-US" dirty="0" smtClean="0"/>
              <a:t>Was focused on work done in object-oriented systems, which were hard to scale out. Largest thrust was on scoping down and focusing on controlling inputs and outputs of components (not called “services” originally). </a:t>
            </a:r>
          </a:p>
          <a:p>
            <a:r>
              <a:rPr lang="en-US" dirty="0" smtClean="0"/>
              <a:t>“services” were mentioned: operations that do not conceptually belong to objects. </a:t>
            </a:r>
            <a:r>
              <a:rPr lang="en-US" dirty="0" smtClean="0">
                <a:sym typeface="Wingdings" panose="05000000000000000000" pitchFamily="2" charset="2"/>
              </a:rPr>
              <a:t></a:t>
            </a:r>
          </a:p>
          <a:p>
            <a:r>
              <a:rPr lang="en-US" dirty="0" smtClean="0">
                <a:sym typeface="Wingdings" panose="05000000000000000000" pitchFamily="2" charset="2"/>
              </a:rPr>
              <a:t>Microsoft’s take in </a:t>
            </a:r>
            <a:r>
              <a:rPr lang="en-US" dirty="0" smtClean="0">
                <a:sym typeface="Wingdings" panose="05000000000000000000" pitchFamily="2" charset="2"/>
                <a:hlinkClick r:id="rId2"/>
              </a:rPr>
              <a:t>2009 guidance</a:t>
            </a:r>
            <a:r>
              <a:rPr lang="en-US" dirty="0" smtClean="0">
                <a:sym typeface="Wingdings" panose="05000000000000000000" pitchFamily="2" charset="2"/>
              </a:rPr>
              <a:t>:</a:t>
            </a:r>
            <a:br>
              <a:rPr lang="en-US" dirty="0" smtClean="0">
                <a:sym typeface="Wingdings" panose="05000000000000000000" pitchFamily="2" charset="2"/>
              </a:rPr>
            </a:br>
            <a:r>
              <a:rPr lang="en-US" sz="1300" dirty="0" smtClean="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a:t>
            </a:r>
            <a:r>
              <a:rPr lang="en-US" sz="1300" dirty="0" smtClean="0"/>
              <a:t>common </a:t>
            </a:r>
            <a:r>
              <a:rPr lang="en-US" sz="1300" dirty="0"/>
              <a:t>understanding of the domain</a:t>
            </a:r>
            <a:r>
              <a:rPr lang="en-US" sz="1300" dirty="0" smtClean="0"/>
              <a:t>.</a:t>
            </a:r>
            <a:r>
              <a:rPr lang="en-US" sz="1300" dirty="0" smtClean="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Three</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smtClean="0"/>
              <a:t>Performing your work this way leads you directly into a strong consideration of another approach, Command Query Responsibility Segregation (CQRS), which is an approach that firmly keeps read requests separate from write requests. </a:t>
            </a:r>
          </a:p>
          <a:p>
            <a:r>
              <a:rPr lang="en-US" dirty="0" smtClean="0"/>
              <a:t>Finally, note that DDD </a:t>
            </a:r>
            <a:r>
              <a:rPr lang="en-US" i="1" dirty="0" smtClean="0"/>
              <a:t>says nothing about persistence</a:t>
            </a:r>
            <a:r>
              <a:rPr lang="en-US" dirty="0" smtClean="0"/>
              <a:t>. That is not part of “the model”.</a:t>
            </a:r>
            <a:endParaRPr lang="en-US" dirty="0"/>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 </a:t>
            </a:r>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Bic? Most famous French company in the United States that no one knows it’s French.)</a:t>
            </a:r>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towards</a:t>
            </a:r>
            <a:endParaRPr lang="en-US" dirty="0"/>
          </a:p>
        </p:txBody>
      </p:sp>
      <p:sp>
        <p:nvSpPr>
          <p:cNvPr id="3" name="Content Placeholder 2"/>
          <p:cNvSpPr>
            <a:spLocks noGrp="1"/>
          </p:cNvSpPr>
          <p:nvPr>
            <p:ph idx="1"/>
          </p:nvPr>
        </p:nvSpPr>
        <p:spPr/>
        <p:txBody>
          <a:bodyPr/>
          <a:lstStyle/>
          <a:p>
            <a:r>
              <a:rPr lang="en-US" dirty="0" smtClean="0"/>
              <a:t>We must choose between the three; entropy (and wide experience in distributed systems!) 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scale-out and scale-in</a:t>
            </a:r>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exception that proves the rule.</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endParaRPr lang="en-US" dirty="0" smtClean="0"/>
          </a:p>
          <a:p>
            <a:pPr marL="0" indent="0">
              <a:buNone/>
            </a:pPr>
            <a:endParaRPr lang="en-US" dirty="0"/>
          </a:p>
        </p:txBody>
      </p:sp>
    </p:spTree>
    <p:extLst>
      <p:ext uri="{BB962C8B-B14F-4D97-AF65-F5344CB8AC3E}">
        <p14:creationId xmlns:p14="http://schemas.microsoft.com/office/powerpoint/2010/main" val="81343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922</TotalTime>
  <Words>1801</Words>
  <Application>Microsoft Office PowerPoint</Application>
  <PresentationFormat>Widescreen</PresentationFormat>
  <Paragraphs>193</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Let’s break out the similarities:</vt:lpstr>
      <vt:lpstr>Thing to grok: Microservices are autonomous single processes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35</cp:revision>
  <dcterms:created xsi:type="dcterms:W3CDTF">2015-05-09T06:38:04Z</dcterms:created>
  <dcterms:modified xsi:type="dcterms:W3CDTF">2015-05-10T18:02:55Z</dcterms:modified>
</cp:coreProperties>
</file>