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6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 smtClean="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 smtClean="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Today's Stuff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Arial"/>
              </a:rPr>
              <a:t>9-10: clouds and distributed systems</a:t>
            </a:r>
            <a:endParaRPr/>
          </a:p>
          <a:p>
            <a:r>
              <a:rPr lang="en-US" sz="3200">
                <a:latin typeface="Arial"/>
              </a:rPr>
              <a:t>10-12: microservices and containers</a:t>
            </a:r>
            <a:endParaRPr/>
          </a:p>
          <a:p>
            <a:r>
              <a:rPr lang="en-US" sz="3200">
                <a:latin typeface="Arial"/>
              </a:rPr>
              <a:t>1-2: more on containers are orchestration and actor model/service fabric</a:t>
            </a:r>
            <a:endParaRPr/>
          </a:p>
          <a:p>
            <a:r>
              <a:rPr lang="en-US" sz="3200">
                <a:latin typeface="Arial"/>
              </a:rPr>
              <a:t>2-3: architectural evolution with radical scale: massive online gaming</a:t>
            </a:r>
            <a:endParaRPr/>
          </a:p>
          <a:p>
            <a:r>
              <a:rPr lang="en-US" sz="3200">
                <a:latin typeface="Arial"/>
              </a:rPr>
              <a:t>3-4: security and distributed systems, including IoT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Chaos Monkey Lives!!!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73" y="1695678"/>
            <a:ext cx="7475679" cy="4168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67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74" y="488230"/>
            <a:ext cx="9796079" cy="6583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99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8862" y="4916775"/>
            <a:ext cx="2638269" cy="2038662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7010778" y="2042863"/>
            <a:ext cx="2638269" cy="2038662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3563646" y="4916775"/>
            <a:ext cx="2638269" cy="2038662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6993290" y="4916775"/>
            <a:ext cx="2638269" cy="2038662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218060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8862" y="4916775"/>
            <a:ext cx="2638269" cy="2038662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7010778" y="2042863"/>
            <a:ext cx="2638269" cy="2038662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3563646" y="4916775"/>
            <a:ext cx="2638269" cy="2038662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6993290" y="4916775"/>
            <a:ext cx="2638269" cy="2038662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8" y="1864443"/>
            <a:ext cx="1755738" cy="175573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947131" y="2990194"/>
            <a:ext cx="2727025" cy="98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</p:cNvCxnSpPr>
          <p:nvPr/>
        </p:nvCxnSpPr>
        <p:spPr>
          <a:xfrm>
            <a:off x="5674156" y="3481294"/>
            <a:ext cx="1392133" cy="26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>
            <a:off x="5674156" y="3481294"/>
            <a:ext cx="1775955" cy="1680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3" idx="3"/>
          </p:cNvCxnSpPr>
          <p:nvPr/>
        </p:nvCxnSpPr>
        <p:spPr>
          <a:xfrm>
            <a:off x="4310644" y="3972393"/>
            <a:ext cx="572137" cy="1060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6" idx="3"/>
          </p:cNvCxnSpPr>
          <p:nvPr/>
        </p:nvCxnSpPr>
        <p:spPr>
          <a:xfrm flipH="1">
            <a:off x="1627997" y="3972393"/>
            <a:ext cx="2682647" cy="1060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</p:cNvCxnSpPr>
          <p:nvPr/>
        </p:nvCxnSpPr>
        <p:spPr>
          <a:xfrm>
            <a:off x="2469996" y="2742312"/>
            <a:ext cx="477135" cy="247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4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Clouds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48122" y="5888853"/>
            <a:ext cx="1710499" cy="1334124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5419783" y="1418225"/>
            <a:ext cx="1301647" cy="1069394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5306575" y="4342754"/>
            <a:ext cx="1522138" cy="1191106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5306575" y="2821349"/>
            <a:ext cx="1501560" cy="1166412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8" y="1864443"/>
            <a:ext cx="1755738" cy="175573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34359" y="4163249"/>
            <a:ext cx="2727025" cy="98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 flipV="1">
            <a:off x="3261384" y="3404555"/>
            <a:ext cx="2049849" cy="1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3" idx="2"/>
          </p:cNvCxnSpPr>
          <p:nvPr/>
        </p:nvCxnSpPr>
        <p:spPr>
          <a:xfrm>
            <a:off x="3261384" y="4654349"/>
            <a:ext cx="2049912" cy="283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4" idx="2"/>
          </p:cNvCxnSpPr>
          <p:nvPr/>
        </p:nvCxnSpPr>
        <p:spPr>
          <a:xfrm flipV="1">
            <a:off x="3261384" y="1952922"/>
            <a:ext cx="2162437" cy="2701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6" idx="3"/>
          </p:cNvCxnSpPr>
          <p:nvPr/>
        </p:nvCxnSpPr>
        <p:spPr>
          <a:xfrm>
            <a:off x="3261384" y="4654349"/>
            <a:ext cx="2941988" cy="131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7" idx="0"/>
          </p:cNvCxnSpPr>
          <p:nvPr/>
        </p:nvCxnSpPr>
        <p:spPr>
          <a:xfrm>
            <a:off x="1592127" y="3620181"/>
            <a:ext cx="305745" cy="543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91" y="2605317"/>
            <a:ext cx="2209696" cy="1472762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4" idx="1"/>
            <a:endCxn id="13" idx="3"/>
          </p:cNvCxnSpPr>
          <p:nvPr/>
        </p:nvCxnSpPr>
        <p:spPr>
          <a:xfrm flipH="1">
            <a:off x="6808135" y="3341698"/>
            <a:ext cx="627156" cy="5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83332" y="4331958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own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4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The </a:t>
            </a:r>
            <a:r>
              <a:rPr lang="en-US" i="1" dirty="0" smtClean="0"/>
              <a:t>machines</a:t>
            </a:r>
            <a:r>
              <a:rPr lang="en-US" dirty="0" smtClean="0"/>
              <a:t> are one big machine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48122" y="5888853"/>
            <a:ext cx="1710499" cy="1334124"/>
            <a:chOff x="1154242" y="2698230"/>
            <a:chExt cx="2638269" cy="2038662"/>
          </a:xfrm>
          <a:solidFill>
            <a:schemeClr val="tx1"/>
          </a:solidFill>
        </p:grpSpPr>
        <p:sp>
          <p:nvSpPr>
            <p:cNvPr id="6" name="Cloud 5"/>
            <p:cNvSpPr/>
            <p:nvPr/>
          </p:nvSpPr>
          <p:spPr>
            <a:xfrm>
              <a:off x="1154242" y="2698230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757" y="3441336"/>
              <a:ext cx="1333500" cy="552450"/>
            </a:xfrm>
            <a:prstGeom prst="rect">
              <a:avLst/>
            </a:prstGeom>
            <a:grpFill/>
          </p:spPr>
        </p:pic>
      </p:grpSp>
      <p:grpSp>
        <p:nvGrpSpPr>
          <p:cNvPr id="12" name="Group 11"/>
          <p:cNvGrpSpPr/>
          <p:nvPr/>
        </p:nvGrpSpPr>
        <p:grpSpPr>
          <a:xfrm>
            <a:off x="5419783" y="1418225"/>
            <a:ext cx="1301647" cy="1069394"/>
            <a:chOff x="6103495" y="1801319"/>
            <a:chExt cx="2638269" cy="2038662"/>
          </a:xfrm>
          <a:solidFill>
            <a:schemeClr val="tx1"/>
          </a:solidFill>
        </p:grpSpPr>
        <p:sp>
          <p:nvSpPr>
            <p:cNvPr id="4" name="Cloud 3"/>
            <p:cNvSpPr/>
            <p:nvPr/>
          </p:nvSpPr>
          <p:spPr>
            <a:xfrm>
              <a:off x="6103495" y="1801319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5999" y="2443850"/>
              <a:ext cx="1876425" cy="609600"/>
            </a:xfrm>
            <a:prstGeom prst="rect">
              <a:avLst/>
            </a:prstGeom>
            <a:grpFill/>
          </p:spPr>
        </p:pic>
      </p:grpSp>
      <p:grpSp>
        <p:nvGrpSpPr>
          <p:cNvPr id="10" name="Group 9"/>
          <p:cNvGrpSpPr/>
          <p:nvPr/>
        </p:nvGrpSpPr>
        <p:grpSpPr>
          <a:xfrm>
            <a:off x="5306575" y="4342754"/>
            <a:ext cx="1522138" cy="1191106"/>
            <a:chOff x="3104255" y="4916775"/>
            <a:chExt cx="2638269" cy="2038662"/>
          </a:xfrm>
          <a:solidFill>
            <a:schemeClr val="tx1"/>
          </a:solidFill>
        </p:grpSpPr>
        <p:sp>
          <p:nvSpPr>
            <p:cNvPr id="3" name="Cloud 2"/>
            <p:cNvSpPr/>
            <p:nvPr/>
          </p:nvSpPr>
          <p:spPr>
            <a:xfrm>
              <a:off x="3104255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8503" y="5530434"/>
              <a:ext cx="2009775" cy="590550"/>
            </a:xfrm>
            <a:prstGeom prst="rect">
              <a:avLst/>
            </a:prstGeom>
            <a:grpFill/>
          </p:spPr>
        </p:pic>
      </p:grpSp>
      <p:grpSp>
        <p:nvGrpSpPr>
          <p:cNvPr id="14" name="Group 13"/>
          <p:cNvGrpSpPr/>
          <p:nvPr/>
        </p:nvGrpSpPr>
        <p:grpSpPr>
          <a:xfrm>
            <a:off x="5306575" y="2821349"/>
            <a:ext cx="1501560" cy="1166412"/>
            <a:chOff x="6993290" y="4916775"/>
            <a:chExt cx="2638269" cy="2038662"/>
          </a:xfrm>
          <a:solidFill>
            <a:schemeClr val="tx1"/>
          </a:solidFill>
        </p:grpSpPr>
        <p:sp>
          <p:nvSpPr>
            <p:cNvPr id="5" name="Cloud 4"/>
            <p:cNvSpPr/>
            <p:nvPr/>
          </p:nvSpPr>
          <p:spPr>
            <a:xfrm>
              <a:off x="6993290" y="4916775"/>
              <a:ext cx="2638269" cy="2038662"/>
            </a:xfrm>
            <a:prstGeom prst="clou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66289" y="5628445"/>
              <a:ext cx="2565270" cy="583886"/>
            </a:xfrm>
            <a:prstGeom prst="rect">
              <a:avLst/>
            </a:prstGeom>
            <a:grpFill/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8" y="1864443"/>
            <a:ext cx="1755738" cy="175573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34359" y="4163249"/>
            <a:ext cx="2727025" cy="982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 Client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3"/>
            <a:endCxn id="5" idx="2"/>
          </p:cNvCxnSpPr>
          <p:nvPr/>
        </p:nvCxnSpPr>
        <p:spPr>
          <a:xfrm flipV="1">
            <a:off x="3261384" y="3404555"/>
            <a:ext cx="2049849" cy="1249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  <a:endCxn id="3" idx="2"/>
          </p:cNvCxnSpPr>
          <p:nvPr/>
        </p:nvCxnSpPr>
        <p:spPr>
          <a:xfrm>
            <a:off x="3261384" y="4654349"/>
            <a:ext cx="2049912" cy="283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4" idx="2"/>
          </p:cNvCxnSpPr>
          <p:nvPr/>
        </p:nvCxnSpPr>
        <p:spPr>
          <a:xfrm flipV="1">
            <a:off x="3261384" y="1952922"/>
            <a:ext cx="2162437" cy="2701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6" idx="3"/>
          </p:cNvCxnSpPr>
          <p:nvPr/>
        </p:nvCxnSpPr>
        <p:spPr>
          <a:xfrm>
            <a:off x="3261384" y="4654349"/>
            <a:ext cx="2941988" cy="13107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7" idx="0"/>
          </p:cNvCxnSpPr>
          <p:nvPr/>
        </p:nvCxnSpPr>
        <p:spPr>
          <a:xfrm>
            <a:off x="1592127" y="3620181"/>
            <a:ext cx="305745" cy="543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91" y="2605317"/>
            <a:ext cx="2209696" cy="1472762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34" idx="1"/>
            <a:endCxn id="13" idx="3"/>
          </p:cNvCxnSpPr>
          <p:nvPr/>
        </p:nvCxnSpPr>
        <p:spPr>
          <a:xfrm flipH="1">
            <a:off x="6808135" y="3341698"/>
            <a:ext cx="627156" cy="538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83332" y="4331958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own cloud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1" y="5888853"/>
            <a:ext cx="1682436" cy="126450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01" y="6182524"/>
            <a:ext cx="1682436" cy="126450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255" y="5640878"/>
            <a:ext cx="1682436" cy="1264506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7" idx="2"/>
            <a:endCxn id="15" idx="0"/>
          </p:cNvCxnSpPr>
          <p:nvPr/>
        </p:nvCxnSpPr>
        <p:spPr>
          <a:xfrm flipH="1">
            <a:off x="1245289" y="5145448"/>
            <a:ext cx="652583" cy="743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26" idx="0"/>
          </p:cNvCxnSpPr>
          <p:nvPr/>
        </p:nvCxnSpPr>
        <p:spPr>
          <a:xfrm>
            <a:off x="1897872" y="5145448"/>
            <a:ext cx="411747" cy="1037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7" idx="2"/>
            <a:endCxn id="28" idx="0"/>
          </p:cNvCxnSpPr>
          <p:nvPr/>
        </p:nvCxnSpPr>
        <p:spPr>
          <a:xfrm>
            <a:off x="1897872" y="5145448"/>
            <a:ext cx="2088601" cy="495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6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I’m kidding?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9" y="1668109"/>
            <a:ext cx="8700102" cy="47722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4479" y="6865495"/>
            <a:ext cx="954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https://www.kickstarter.com/projects/1598272670/chip-the-worlds-first-9-computer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Narrative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2" y="1424066"/>
            <a:ext cx="7399132" cy="54636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know the choices you face because everything is faster. We’ll do that.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Orchestration systems</a:t>
            </a:r>
          </a:p>
          <a:p>
            <a:pPr lvl="1"/>
            <a:r>
              <a:rPr lang="en-US" dirty="0" smtClean="0"/>
              <a:t>Live monitoring and testing</a:t>
            </a:r>
          </a:p>
          <a:p>
            <a:pPr lvl="1"/>
            <a:r>
              <a:rPr lang="en-US" dirty="0" smtClean="0"/>
              <a:t>Service Fabric and the Actor Model</a:t>
            </a:r>
          </a:p>
          <a:p>
            <a:r>
              <a:rPr lang="en-US" dirty="0" smtClean="0"/>
              <a:t>You’ll need to know how to navigate those choices. We’ll do that, too. Arguments welcome.</a:t>
            </a:r>
          </a:p>
          <a:p>
            <a:pPr lvl="1"/>
            <a:r>
              <a:rPr lang="en-US" dirty="0" smtClean="0"/>
              <a:t>Migrate – do not sprint -- toward agile </a:t>
            </a:r>
            <a:r>
              <a:rPr lang="en-US" dirty="0" err="1" smtClean="0"/>
              <a:t>devops</a:t>
            </a:r>
            <a:r>
              <a:rPr lang="en-US" dirty="0" smtClean="0"/>
              <a:t> workflows and </a:t>
            </a:r>
            <a:r>
              <a:rPr lang="en-US" dirty="0" err="1" smtClean="0"/>
              <a:t>microservice</a:t>
            </a:r>
            <a:r>
              <a:rPr lang="en-US" dirty="0" smtClean="0"/>
              <a:t> architecture approach</a:t>
            </a:r>
          </a:p>
          <a:p>
            <a:pPr lvl="1"/>
            <a:r>
              <a:rPr lang="en-US" dirty="0" smtClean="0"/>
              <a:t>Automate, orchestrate, monitor</a:t>
            </a:r>
          </a:p>
          <a:p>
            <a:pPr lvl="1"/>
            <a:r>
              <a:rPr lang="en-US" dirty="0" smtClean="0"/>
              <a:t>Get the little things right</a:t>
            </a:r>
          </a:p>
          <a:p>
            <a:pPr lvl="1"/>
            <a:r>
              <a:rPr lang="en-US" dirty="0" smtClean="0"/>
              <a:t>Choose a great partner, but have more than one</a:t>
            </a:r>
          </a:p>
          <a:p>
            <a:pPr lvl="1"/>
            <a:r>
              <a:rPr lang="en-US" dirty="0" smtClean="0"/>
              <a:t>Security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Setting the Table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44577" y="1563480"/>
            <a:ext cx="86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Recent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Clouds: Azure, Amazon, Google...
</a:t>
            </a:r>
            <a:r>
              <a:rPr lang="en-US" sz="1600">
                <a:latin typeface="Arial"/>
              </a:rPr>
              <a:t>and the rest.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Whirlwind tour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if things fail, design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Story: disks fail constantly. In a datacenter, disk are </a:t>
            </a:r>
            <a:r>
              <a:rPr lang="en-US" i="1" dirty="0" smtClean="0"/>
              <a:t>constantly failing</a:t>
            </a:r>
            <a:r>
              <a:rPr lang="en-US" dirty="0" smtClean="0"/>
              <a:t>. You should expect that each component of your application could hit that disk at any time. Your components should think that’s normal – it’ll happen to them.</a:t>
            </a:r>
          </a:p>
          <a:p>
            <a:pPr lvl="1"/>
            <a:r>
              <a:rPr lang="en-US" dirty="0" smtClean="0"/>
              <a:t>Chaos monkey!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Do you wash your rental car?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didn’t think so….</a:t>
            </a:r>
          </a:p>
          <a:p>
            <a:r>
              <a:rPr lang="en-US" dirty="0" smtClean="0"/>
              <a:t>So, if you’re renting computers, why don’t you burn them up?</a:t>
            </a:r>
          </a:p>
          <a:p>
            <a:r>
              <a:rPr lang="en-US" dirty="0" smtClean="0"/>
              <a:t>RUN YOUR MACHINERY HARD. </a:t>
            </a:r>
          </a:p>
          <a:p>
            <a:pPr lvl="1"/>
            <a:r>
              <a:rPr lang="en-US" dirty="0" smtClean="0"/>
              <a:t>Containers</a:t>
            </a:r>
          </a:p>
          <a:p>
            <a:pPr lvl="1"/>
            <a:r>
              <a:rPr lang="en-US" dirty="0" smtClean="0"/>
              <a:t>Chaos Monkey</a:t>
            </a:r>
          </a:p>
          <a:p>
            <a:pPr lvl="1"/>
            <a:r>
              <a:rPr lang="en-US" dirty="0" smtClean="0"/>
              <a:t>Failure detection</a:t>
            </a:r>
          </a:p>
          <a:p>
            <a:pPr lvl="1"/>
            <a:r>
              <a:rPr lang="en-US" dirty="0" smtClean="0"/>
              <a:t>STORAGE strategy: distributed </a:t>
            </a:r>
            <a:r>
              <a:rPr lang="en-US" dirty="0" err="1" smtClean="0"/>
              <a:t>redis</a:t>
            </a:r>
            <a:r>
              <a:rPr lang="en-US" dirty="0" smtClean="0"/>
              <a:t> into blobs, </a:t>
            </a:r>
            <a:r>
              <a:rPr lang="en-US" dirty="0" err="1" smtClean="0"/>
              <a:t>json</a:t>
            </a:r>
            <a:r>
              <a:rPr lang="en-US" dirty="0" smtClean="0"/>
              <a:t> blobs (“documents” -- </a:t>
            </a:r>
            <a:r>
              <a:rPr lang="en-US" dirty="0" err="1" smtClean="0"/>
              <a:t>mongodb</a:t>
            </a:r>
            <a:r>
              <a:rPr lang="en-US" dirty="0" smtClean="0"/>
              <a:t>) and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Smallest possible partitioned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VMs should be smallest</a:t>
            </a:r>
          </a:p>
          <a:p>
            <a:r>
              <a:rPr lang="en-US" dirty="0" smtClean="0"/>
              <a:t>OS should be smallest </a:t>
            </a:r>
          </a:p>
          <a:p>
            <a:r>
              <a:rPr lang="en-US" dirty="0" smtClean="0"/>
              <a:t>Bunches of storages with partition and retry policies</a:t>
            </a:r>
          </a:p>
          <a:p>
            <a:endParaRPr lang="en-US" dirty="0"/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Fine grained </a:t>
            </a:r>
            <a:r>
              <a:rPr lang="en-US" dirty="0" err="1" smtClean="0"/>
              <a:t>scaleout</a:t>
            </a:r>
            <a:r>
              <a:rPr lang="en-US" dirty="0" smtClean="0"/>
              <a:t> and </a:t>
            </a:r>
            <a:r>
              <a:rPr lang="en-US" dirty="0" err="1" smtClean="0"/>
              <a:t>scalein</a:t>
            </a:r>
            <a:endParaRPr lang="en-US" dirty="0" smtClean="0"/>
          </a:p>
          <a:p>
            <a:pPr lvl="1"/>
            <a:r>
              <a:rPr lang="en-US" dirty="0" smtClean="0"/>
              <a:t>Each failure much smaller portion of entire load</a:t>
            </a:r>
          </a:p>
          <a:p>
            <a:pPr lvl="1"/>
            <a:r>
              <a:rPr lang="en-US" dirty="0" smtClean="0"/>
              <a:t>Cost (Duh)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Scale-up works if…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Stackoverflow.com</a:t>
            </a:r>
          </a:p>
          <a:p>
            <a:pPr lvl="1"/>
            <a:r>
              <a:rPr lang="en-US" dirty="0" smtClean="0"/>
              <a:t>The example that proves the rule.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Point: CAP theorem pushes us towards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must choose between the three; experience in distributed systems teaches us that C(</a:t>
            </a:r>
            <a:r>
              <a:rPr lang="en-US" dirty="0" err="1" smtClean="0"/>
              <a:t>onsistency</a:t>
            </a:r>
            <a:r>
              <a:rPr lang="en-US" dirty="0" smtClean="0"/>
              <a:t>) is not one of the top two</a:t>
            </a:r>
          </a:p>
          <a:p>
            <a:pPr lvl="1"/>
            <a:r>
              <a:rPr lang="en-US" dirty="0" smtClean="0"/>
              <a:t>With one exception: When it is the point of the application. Only then.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1700</TotalTime>
  <Words>419</Words>
  <Application>Microsoft Office PowerPoint</Application>
  <PresentationFormat>Custom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StarSymbol</vt:lpstr>
      <vt:lpstr>Times New Roman</vt:lpstr>
      <vt:lpstr>Wingdings 3</vt:lpstr>
      <vt:lpstr>Ion</vt:lpstr>
      <vt:lpstr>PowerPoint Presentation</vt:lpstr>
      <vt:lpstr>Today’s Narrative</vt:lpstr>
      <vt:lpstr>PowerPoint Presentation</vt:lpstr>
      <vt:lpstr>PowerPoint Presentation</vt:lpstr>
      <vt:lpstr>Point: if things fail, design for failure</vt:lpstr>
      <vt:lpstr>Point: Do you wash your rental car? </vt:lpstr>
      <vt:lpstr>Point: Smallest possible partitioned resource</vt:lpstr>
      <vt:lpstr>Point: Scale-up works if… </vt:lpstr>
      <vt:lpstr>Point: CAP theorem pushes us towards</vt:lpstr>
      <vt:lpstr>The Chaos Monkey Lives!!!</vt:lpstr>
      <vt:lpstr>PowerPoint Presentation</vt:lpstr>
      <vt:lpstr>Point: The Clouds are one big machine</vt:lpstr>
      <vt:lpstr>Point: The Clouds are one big machine</vt:lpstr>
      <vt:lpstr>Point: The Clouds are one big machine</vt:lpstr>
      <vt:lpstr>Point: The machines are one big machine</vt:lpstr>
      <vt:lpstr>Think I’m kidding?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Ralph Squillace</cp:lastModifiedBy>
  <cp:revision>18</cp:revision>
  <dcterms:modified xsi:type="dcterms:W3CDTF">2015-05-09T06:29:32Z</dcterms:modified>
</cp:coreProperties>
</file>