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936ab7afa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936ab7af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936ab7afa_0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936ab7af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936ab7afa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936ab7af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936ab7afa_0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936ab7af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936ab7afa_0_1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936ab7af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936ab7afa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936ab7af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936ab7afa_0_1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936ab7af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936ab7afa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936ab7af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936ab7afa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936ab7af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936ab7afa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936ab7af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936ab7afa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936ab7af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936ab7afa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936ab7af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936ab7afa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936ab7af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4.png"/><Relationship Id="rId5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Hive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Arif Banai • </a:t>
            </a:r>
            <a:r>
              <a:rPr lang="en"/>
              <a:t>05.19.2021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97300"/>
            <a:ext cx="7038900" cy="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4 - Part 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55"/>
              <a:t>Create a Partition, Index, and a View for the Problem 3</a:t>
            </a:r>
            <a:endParaRPr i="1" sz="1455"/>
          </a:p>
        </p:txBody>
      </p:sp>
      <p:sp>
        <p:nvSpPr>
          <p:cNvPr id="196" name="Google Shape;196;p22"/>
          <p:cNvSpPr txBox="1"/>
          <p:nvPr>
            <p:ph idx="2" type="body"/>
          </p:nvPr>
        </p:nvSpPr>
        <p:spPr>
          <a:xfrm>
            <a:off x="168000" y="2571750"/>
            <a:ext cx="8808000" cy="24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</a:t>
            </a:r>
            <a:r>
              <a:rPr lang="en"/>
              <a:t>separate</a:t>
            </a:r>
            <a:r>
              <a:rPr lang="en"/>
              <a:t> partition table is created, with 4 partitions defined.</a:t>
            </a:r>
            <a:endParaRPr/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Partition mode is set to nonstrict to enable Dynamic partitioning</a:t>
            </a:r>
            <a:endParaRPr sz="1300"/>
          </a:p>
          <a:p>
            <a:pPr indent="-3111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Allows us to insert data into the partition</a:t>
            </a:r>
            <a:endParaRPr sz="1300"/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Partitioning generally improves query performance, </a:t>
            </a:r>
            <a:r>
              <a:rPr lang="en" sz="1300"/>
              <a:t>separates</a:t>
            </a:r>
            <a:r>
              <a:rPr lang="en" sz="1300"/>
              <a:t> data on </a:t>
            </a:r>
            <a:r>
              <a:rPr lang="en" sz="1300"/>
              <a:t>partition</a:t>
            </a:r>
            <a:r>
              <a:rPr lang="en" sz="1300"/>
              <a:t> field</a:t>
            </a:r>
            <a:endParaRPr sz="1300"/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0"/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Index allows queries using predicates like WHERE to run substantially faster</a:t>
            </a:r>
            <a:endParaRPr/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 compact index stores the column value and storage blockID</a:t>
            </a:r>
            <a:endParaRPr sz="1300"/>
          </a:p>
          <a:p>
            <a:pPr indent="-3111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As opposed to Bitmap index, which stores column value and list of rows as a bitmap</a:t>
            </a:r>
            <a:endParaRPr sz="1300"/>
          </a:p>
          <a:p>
            <a:pPr indent="0" lvl="0" marL="13716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0"/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Views are like an alias for some Query; The result is not stored and reused (vs Materialized View)</a:t>
            </a:r>
            <a:endParaRPr/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Views are Read-Only, cannot insert on a view</a:t>
            </a:r>
            <a:endParaRPr sz="1300"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0" y="800375"/>
            <a:ext cx="8976001" cy="16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282575"/>
            <a:ext cx="7038900" cy="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4 - Part 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55"/>
              <a:t>Create a Partition, Index, and a View for the Problem 3</a:t>
            </a:r>
            <a:endParaRPr i="1" sz="1455"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575" y="1012225"/>
            <a:ext cx="6462375" cy="7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5674" y="2093762"/>
            <a:ext cx="5598899" cy="231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00" y="1889950"/>
            <a:ext cx="3112775" cy="27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282575"/>
            <a:ext cx="7038900" cy="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4 - Part 2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55"/>
              <a:t>Create a Partition, Index, and a View for the Problem 3</a:t>
            </a:r>
            <a:endParaRPr i="1" sz="1455"/>
          </a:p>
        </p:txBody>
      </p:sp>
      <p:sp>
        <p:nvSpPr>
          <p:cNvPr id="211" name="Google Shape;211;p24"/>
          <p:cNvSpPr txBox="1"/>
          <p:nvPr>
            <p:ph idx="2" type="body"/>
          </p:nvPr>
        </p:nvSpPr>
        <p:spPr>
          <a:xfrm>
            <a:off x="168000" y="4298600"/>
            <a:ext cx="8808000" cy="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Same as Part 1, just on a different table</a:t>
            </a:r>
            <a:endParaRPr sz="1800"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0" y="1597575"/>
            <a:ext cx="8839199" cy="1610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7500" y="126350"/>
            <a:ext cx="7038900" cy="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4 - Part 2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55"/>
              <a:t>Create a Partition, Index, and a View for the Problem 3</a:t>
            </a:r>
            <a:endParaRPr i="1" sz="1455"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0" y="1415575"/>
            <a:ext cx="3234601" cy="3657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6225" y="1266700"/>
            <a:ext cx="6442076" cy="9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9751" y="2571750"/>
            <a:ext cx="5548549" cy="2171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1297500" y="97300"/>
            <a:ext cx="7038900" cy="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55"/>
              <a:t>Alter table properties to add "note"  and "comment"</a:t>
            </a:r>
            <a:endParaRPr i="1" sz="1455"/>
          </a:p>
        </p:txBody>
      </p:sp>
      <p:sp>
        <p:nvSpPr>
          <p:cNvPr id="226" name="Google Shape;226;p26"/>
          <p:cNvSpPr txBox="1"/>
          <p:nvPr>
            <p:ph idx="2" type="body"/>
          </p:nvPr>
        </p:nvSpPr>
        <p:spPr>
          <a:xfrm>
            <a:off x="168000" y="3475950"/>
            <a:ext cx="8808000" cy="15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Table properties can be edited to further describe the table through metadata</a:t>
            </a:r>
            <a:endParaRPr sz="1500"/>
          </a:p>
          <a:p>
            <a:pPr indent="-28495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88"/>
              <a:buChar char="○"/>
            </a:pPr>
            <a:r>
              <a:rPr lang="en" sz="1300"/>
              <a:t>Mainly used to help other developers understand your tables purpose and other quirks about the table and data within</a:t>
            </a:r>
            <a:endParaRPr sz="130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28019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13"/>
              <a:buChar char="●"/>
            </a:pPr>
            <a:r>
              <a:rPr lang="en"/>
              <a:t>The table properties can be displayed using SHOW TBLPROPERTIES [table name]</a:t>
            </a:r>
            <a:endParaRPr/>
          </a:p>
        </p:txBody>
      </p:sp>
      <p:pic>
        <p:nvPicPr>
          <p:cNvPr id="227" name="Google Shape;2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0875"/>
            <a:ext cx="8839200" cy="1448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1297500" y="97300"/>
            <a:ext cx="7038900" cy="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55"/>
              <a:t>Alter table properties to add "note"  and "comment"</a:t>
            </a:r>
            <a:endParaRPr i="1" sz="1455"/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75" y="867100"/>
            <a:ext cx="4255849" cy="213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175" y="3050050"/>
            <a:ext cx="4267200" cy="2079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8500" y="1643701"/>
            <a:ext cx="3990650" cy="2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1297500" y="97300"/>
            <a:ext cx="7038900" cy="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6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55"/>
              <a:t>Remove row 5 from the output of a query in Problem 1 </a:t>
            </a:r>
            <a:endParaRPr i="1" sz="1455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55"/>
          </a:p>
        </p:txBody>
      </p:sp>
      <p:sp>
        <p:nvSpPr>
          <p:cNvPr id="241" name="Google Shape;241;p28"/>
          <p:cNvSpPr txBox="1"/>
          <p:nvPr>
            <p:ph idx="2" type="body"/>
          </p:nvPr>
        </p:nvSpPr>
        <p:spPr>
          <a:xfrm>
            <a:off x="168000" y="2816325"/>
            <a:ext cx="8808000" cy="22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019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13"/>
              <a:buChar char="●"/>
            </a:pPr>
            <a:r>
              <a:rPr lang="en" sz="1500"/>
              <a:t>This query utilizes ROW_NUMBER(), which adds a new column to the table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Denotes the order the rows appear in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Requires the over() function to define the ordering</a:t>
            </a:r>
            <a:endParaRPr sz="150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can then exclude the fifth row using a WHERE clause, 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Match on the fifth row using the row_number field</a:t>
            </a:r>
            <a:endParaRPr sz="1500"/>
          </a:p>
        </p:txBody>
      </p:sp>
      <p:pic>
        <p:nvPicPr>
          <p:cNvPr id="242" name="Google Shape;2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1530875"/>
            <a:ext cx="771525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1297500" y="97300"/>
            <a:ext cx="7038900" cy="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6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55"/>
              <a:t>Remove row 5 from the output of a query in Problem 1 </a:t>
            </a:r>
            <a:endParaRPr i="1" sz="1455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55"/>
          </a:p>
        </p:txBody>
      </p:sp>
      <p:pic>
        <p:nvPicPr>
          <p:cNvPr id="248" name="Google Shape;2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0525"/>
            <a:ext cx="8839199" cy="190724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9"/>
          <p:cNvSpPr txBox="1"/>
          <p:nvPr>
            <p:ph idx="2" type="body"/>
          </p:nvPr>
        </p:nvSpPr>
        <p:spPr>
          <a:xfrm>
            <a:off x="168000" y="3535225"/>
            <a:ext cx="8808000" cy="14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019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13"/>
              <a:buChar char="●"/>
            </a:pPr>
            <a:r>
              <a:rPr lang="en" sz="1500"/>
              <a:t>Notice how Branch 5 is not in the result set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1" name="Google Shape;141;p14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This project required us to load in a given dataset to Hive and answer some questions about the data.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To answer these questions, I created tables for each dataset, and some combined tables, derived from combining the datasets.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82700" y="356700"/>
            <a:ext cx="7038900" cy="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the Tables &amp; Loading Data</a:t>
            </a:r>
            <a:endParaRPr/>
          </a:p>
        </p:txBody>
      </p:sp>
      <p:sp>
        <p:nvSpPr>
          <p:cNvPr id="147" name="Google Shape;147;p15"/>
          <p:cNvSpPr txBox="1"/>
          <p:nvPr>
            <p:ph idx="2" type="body"/>
          </p:nvPr>
        </p:nvSpPr>
        <p:spPr>
          <a:xfrm>
            <a:off x="313200" y="3894950"/>
            <a:ext cx="8517600" cy="11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These commands created the tables and loaded the data from the files in the HDFS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three statements at the bottom were derived as they are necessary for the upcoming questions</a:t>
            </a:r>
            <a:endParaRPr sz="16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00" y="1005600"/>
            <a:ext cx="9024201" cy="2824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282575"/>
            <a:ext cx="7038900" cy="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1 - Part 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55"/>
              <a:t>What is the total number of consumers for Branch 1?</a:t>
            </a:r>
            <a:endParaRPr i="1" sz="1455"/>
          </a:p>
        </p:txBody>
      </p:sp>
      <p:sp>
        <p:nvSpPr>
          <p:cNvPr id="154" name="Google Shape;154;p16"/>
          <p:cNvSpPr txBox="1"/>
          <p:nvPr>
            <p:ph idx="2" type="body"/>
          </p:nvPr>
        </p:nvSpPr>
        <p:spPr>
          <a:xfrm>
            <a:off x="211675" y="2508800"/>
            <a:ext cx="8808000" cy="21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Searching on the combined branch and consumer count table, we can retrieve the branch and number of consumers using the sum() aggregate function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sum(count) function sums the count for each branch,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GROUP BY groups our results on the branch field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When using GROUP BY, the number of rows returned should be equal to the number of unique values in the grouping field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WHERE clause is used to select only Branch1</a:t>
            </a:r>
            <a:endParaRPr sz="1600"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75" y="1516050"/>
            <a:ext cx="8839198" cy="810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282575"/>
            <a:ext cx="7038900" cy="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1 - Part 2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55"/>
              <a:t>What is the number of consumers for Branch 2?</a:t>
            </a:r>
            <a:endParaRPr i="1" sz="1455"/>
          </a:p>
        </p:txBody>
      </p:sp>
      <p:sp>
        <p:nvSpPr>
          <p:cNvPr id="161" name="Google Shape;161;p17"/>
          <p:cNvSpPr txBox="1"/>
          <p:nvPr>
            <p:ph idx="2" type="body"/>
          </p:nvPr>
        </p:nvSpPr>
        <p:spPr>
          <a:xfrm>
            <a:off x="211675" y="2848725"/>
            <a:ext cx="8808000" cy="17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Same scenario as before, just filter for Branch 2 instead</a:t>
            </a:r>
            <a:endParaRPr sz="1600"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75" y="1553100"/>
            <a:ext cx="8839202" cy="794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282575"/>
            <a:ext cx="7038900" cy="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2 - Part 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55"/>
              <a:t>What is the most consumed beverage in Branch 1</a:t>
            </a:r>
            <a:r>
              <a:rPr i="1" lang="en" sz="1455"/>
              <a:t>?</a:t>
            </a:r>
            <a:endParaRPr i="1" sz="1455"/>
          </a:p>
        </p:txBody>
      </p:sp>
      <p:sp>
        <p:nvSpPr>
          <p:cNvPr id="168" name="Google Shape;168;p18"/>
          <p:cNvSpPr txBox="1"/>
          <p:nvPr>
            <p:ph idx="2" type="body"/>
          </p:nvPr>
        </p:nvSpPr>
        <p:spPr>
          <a:xfrm>
            <a:off x="211675" y="2848725"/>
            <a:ext cx="8808000" cy="17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is similar to question 1, however…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Now we sort by the sum of the number of consumers for drinks from branch 1 (desc)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Limit our result to the top 1 (the first row)</a:t>
            </a:r>
            <a:endParaRPr sz="1600"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9000"/>
            <a:ext cx="8839199" cy="1306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282575"/>
            <a:ext cx="7038900" cy="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2 - Part 2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55"/>
              <a:t>What is the least consumed beverage in Branch 2?</a:t>
            </a:r>
            <a:endParaRPr i="1" sz="1455"/>
          </a:p>
        </p:txBody>
      </p:sp>
      <p:sp>
        <p:nvSpPr>
          <p:cNvPr id="175" name="Google Shape;175;p19"/>
          <p:cNvSpPr txBox="1"/>
          <p:nvPr>
            <p:ph idx="2" type="body"/>
          </p:nvPr>
        </p:nvSpPr>
        <p:spPr>
          <a:xfrm>
            <a:off x="211675" y="2848725"/>
            <a:ext cx="8808000" cy="17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Similar to the previous question…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But now we sort in ASC order to get the least consumed beverage</a:t>
            </a:r>
            <a:endParaRPr sz="1600"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75" y="1457263"/>
            <a:ext cx="8839202" cy="1194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282575"/>
            <a:ext cx="7038900" cy="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3 - Part 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55"/>
              <a:t>What are the beverages available in Branch 1, Branch 8, and Branch 10?</a:t>
            </a:r>
            <a:endParaRPr i="1" sz="1455"/>
          </a:p>
        </p:txBody>
      </p:sp>
      <p:sp>
        <p:nvSpPr>
          <p:cNvPr id="182" name="Google Shape;182;p20"/>
          <p:cNvSpPr txBox="1"/>
          <p:nvPr>
            <p:ph idx="2" type="body"/>
          </p:nvPr>
        </p:nvSpPr>
        <p:spPr>
          <a:xfrm>
            <a:off x="168000" y="4061450"/>
            <a:ext cx="8808000" cy="9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create a new table that is comprised of all DISTINCT beverages in Branch 1, 8, and 10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DISTINCT removes all duplicate values from our result</a:t>
            </a:r>
            <a:endParaRPr sz="1600"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65950"/>
            <a:ext cx="7618400" cy="27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75300" y="0"/>
            <a:ext cx="7038900" cy="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3 - Part 2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55"/>
              <a:t>What are the common beverages available in Branch 4 and Branch 7</a:t>
            </a:r>
            <a:r>
              <a:rPr i="1" lang="en" sz="1455"/>
              <a:t>?</a:t>
            </a:r>
            <a:endParaRPr i="1" sz="1455"/>
          </a:p>
        </p:txBody>
      </p:sp>
      <p:sp>
        <p:nvSpPr>
          <p:cNvPr id="189" name="Google Shape;189;p21"/>
          <p:cNvSpPr txBox="1"/>
          <p:nvPr>
            <p:ph idx="2" type="body"/>
          </p:nvPr>
        </p:nvSpPr>
        <p:spPr>
          <a:xfrm>
            <a:off x="4231900" y="1630550"/>
            <a:ext cx="4751400" cy="3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Similar to the previous question, we create a new table using the INTERSECT operator to show all the common drinks between branch 4 and branch 7</a:t>
            </a:r>
            <a:endParaRPr sz="1600"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250" y="652852"/>
            <a:ext cx="4894751" cy="43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