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Inter Medium" charset="1" panose="02000503000000020004"/>
      <p:regular r:id="rId18"/>
    </p:embeddedFont>
    <p:embeddedFont>
      <p:font typeface="HK Grotesk Light" charset="1" panose="00000400000000000000"/>
      <p:regular r:id="rId19"/>
    </p:embeddedFont>
    <p:embeddedFont>
      <p:font typeface="HK Grotesk" charset="1" panose="00000500000000000000"/>
      <p:regular r:id="rId20"/>
    </p:embeddedFont>
    <p:embeddedFont>
      <p:font typeface="HK Grotesk Bold" charset="1" panose="00000800000000000000"/>
      <p:regular r:id="rId21"/>
    </p:embeddedFont>
    <p:embeddedFont>
      <p:font typeface="Inter Bold" charset="1" panose="020B0802030000000004"/>
      <p:regular r:id="rId22"/>
    </p:embeddedFont>
    <p:embeddedFont>
      <p:font typeface="Inter" charset="1" panose="020B05020300000000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9.jpe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2.jpeg" Type="http://schemas.openxmlformats.org/officeDocument/2006/relationships/image"/><Relationship Id="rId7" Target="../media/image13.png" Type="http://schemas.openxmlformats.org/officeDocument/2006/relationships/image"/><Relationship Id="rId8" Target="../media/image1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504795"/>
            <a:ext cx="5743699" cy="2782205"/>
            <a:chOff x="0" y="0"/>
            <a:chExt cx="1942930" cy="9411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42930" cy="941141"/>
            </a:xfrm>
            <a:custGeom>
              <a:avLst/>
              <a:gdLst/>
              <a:ahLst/>
              <a:cxnLst/>
              <a:rect r="r" b="b" t="t" l="l"/>
              <a:pathLst>
                <a:path h="941141" w="1942930">
                  <a:moveTo>
                    <a:pt x="0" y="0"/>
                  </a:moveTo>
                  <a:lnTo>
                    <a:pt x="1942930" y="0"/>
                  </a:lnTo>
                  <a:lnTo>
                    <a:pt x="1942930" y="941141"/>
                  </a:lnTo>
                  <a:lnTo>
                    <a:pt x="0" y="941141"/>
                  </a:lnTo>
                  <a:close/>
                </a:path>
              </a:pathLst>
            </a:custGeom>
            <a:solidFill>
              <a:srgbClr val="0328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743699" y="7504795"/>
            <a:ext cx="12544301" cy="2782205"/>
            <a:chOff x="0" y="0"/>
            <a:chExt cx="4243381" cy="9411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43381" cy="941141"/>
            </a:xfrm>
            <a:custGeom>
              <a:avLst/>
              <a:gdLst/>
              <a:ahLst/>
              <a:cxnLst/>
              <a:rect r="r" b="b" t="t" l="l"/>
              <a:pathLst>
                <a:path h="941141" w="4243381">
                  <a:moveTo>
                    <a:pt x="0" y="0"/>
                  </a:moveTo>
                  <a:lnTo>
                    <a:pt x="4243381" y="0"/>
                  </a:lnTo>
                  <a:lnTo>
                    <a:pt x="4243381" y="941141"/>
                  </a:lnTo>
                  <a:lnTo>
                    <a:pt x="0" y="941141"/>
                  </a:lnTo>
                  <a:close/>
                </a:path>
              </a:pathLst>
            </a:custGeom>
            <a:solidFill>
              <a:srgbClr val="032859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5400000">
            <a:off x="15713369" y="7504795"/>
            <a:ext cx="3541721" cy="3541721"/>
          </a:xfrm>
          <a:custGeom>
            <a:avLst/>
            <a:gdLst/>
            <a:ahLst/>
            <a:cxnLst/>
            <a:rect r="r" b="b" t="t" l="l"/>
            <a:pathLst>
              <a:path h="3541721" w="3541721">
                <a:moveTo>
                  <a:pt x="0" y="0"/>
                </a:moveTo>
                <a:lnTo>
                  <a:pt x="3541721" y="0"/>
                </a:lnTo>
                <a:lnTo>
                  <a:pt x="3541721" y="3541721"/>
                </a:lnTo>
                <a:lnTo>
                  <a:pt x="0" y="35417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947167"/>
            <a:ext cx="12318080" cy="188978"/>
            <a:chOff x="0" y="0"/>
            <a:chExt cx="37251852" cy="571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255270"/>
              <a:ext cx="37251853" cy="69850"/>
            </a:xfrm>
            <a:custGeom>
              <a:avLst/>
              <a:gdLst/>
              <a:ahLst/>
              <a:cxnLst/>
              <a:rect r="r" b="b" t="t" l="l"/>
              <a:pathLst>
                <a:path h="69850" w="37251853">
                  <a:moveTo>
                    <a:pt x="36961021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7251853" y="69850"/>
                  </a:lnTo>
                  <a:lnTo>
                    <a:pt x="37251853" y="0"/>
                  </a:lnTo>
                  <a:close/>
                </a:path>
              </a:pathLst>
            </a:custGeom>
            <a:solidFill>
              <a:srgbClr val="92A0B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2420440" y="612683"/>
            <a:ext cx="11435780" cy="6577617"/>
            <a:chOff x="0" y="0"/>
            <a:chExt cx="15247707" cy="877015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19050"/>
              <a:ext cx="15247707" cy="3295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600"/>
                </a:lnSpc>
              </a:pPr>
              <a:r>
                <a:rPr lang="en-US" b="true" sz="8000">
                  <a:solidFill>
                    <a:srgbClr val="000000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Mind Bloom: A Mobile Mental Health App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3777956"/>
              <a:ext cx="8202682" cy="4992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60"/>
                </a:lnSpc>
              </a:pPr>
              <a:r>
                <a:rPr lang="en-US" sz="2800" spc="28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Present By:</a:t>
              </a:r>
            </a:p>
            <a:p>
              <a:pPr algn="l">
                <a:lnSpc>
                  <a:spcPts val="3360"/>
                </a:lnSpc>
              </a:pPr>
              <a:r>
                <a:rPr lang="en-US" sz="2800" spc="28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Ishmat Zahan  </a:t>
              </a:r>
            </a:p>
            <a:p>
              <a:pPr algn="l">
                <a:lnSpc>
                  <a:spcPts val="3360"/>
                </a:lnSpc>
              </a:pPr>
              <a:r>
                <a:rPr lang="en-US" sz="2800" spc="28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0242220005191001</a:t>
              </a:r>
            </a:p>
            <a:p>
              <a:pPr algn="l">
                <a:lnSpc>
                  <a:spcPts val="3360"/>
                </a:lnSpc>
              </a:pPr>
              <a:r>
                <a:rPr lang="en-US" sz="2800" spc="28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Monisha Khan  </a:t>
              </a:r>
            </a:p>
            <a:p>
              <a:pPr algn="l">
                <a:lnSpc>
                  <a:spcPts val="3360"/>
                </a:lnSpc>
              </a:pPr>
              <a:r>
                <a:rPr lang="en-US" sz="2800" spc="28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0242220005191003</a:t>
              </a:r>
            </a:p>
            <a:p>
              <a:pPr algn="l">
                <a:lnSpc>
                  <a:spcPts val="3360"/>
                </a:lnSpc>
              </a:pPr>
              <a:r>
                <a:rPr lang="en-US" sz="2800" spc="28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Efti sum ul Ahmed</a:t>
              </a:r>
            </a:p>
            <a:p>
              <a:pPr algn="l">
                <a:lnSpc>
                  <a:spcPts val="3360"/>
                </a:lnSpc>
              </a:pPr>
              <a:r>
                <a:rPr lang="en-US" sz="2800" spc="28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0242220005191019</a:t>
              </a:r>
            </a:p>
            <a:p>
              <a:pPr algn="l">
                <a:lnSpc>
                  <a:spcPts val="3360"/>
                </a:lnSpc>
              </a:pPr>
            </a:p>
            <a:p>
              <a:pPr algn="l" marL="0" indent="0" lvl="0">
                <a:lnSpc>
                  <a:spcPts val="3360"/>
                </a:lnSpc>
              </a:pPr>
              <a:r>
                <a:rPr lang="en-US" sz="2800" spc="28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Supervisor Name: Fahad Mahmud 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400000">
            <a:off x="15189582" y="-254228"/>
            <a:ext cx="3541721" cy="3541721"/>
          </a:xfrm>
          <a:custGeom>
            <a:avLst/>
            <a:gdLst/>
            <a:ahLst/>
            <a:cxnLst/>
            <a:rect r="r" b="b" t="t" l="l"/>
            <a:pathLst>
              <a:path h="3541721" w="3541721">
                <a:moveTo>
                  <a:pt x="0" y="0"/>
                </a:moveTo>
                <a:lnTo>
                  <a:pt x="3541722" y="0"/>
                </a:lnTo>
                <a:lnTo>
                  <a:pt x="3541722" y="3541721"/>
                </a:lnTo>
                <a:lnTo>
                  <a:pt x="0" y="35417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51123" y="-1199655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3285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-10800000">
            <a:off x="1028700" y="6473415"/>
            <a:ext cx="5784661" cy="2892330"/>
          </a:xfrm>
          <a:custGeom>
            <a:avLst/>
            <a:gdLst/>
            <a:ahLst/>
            <a:cxnLst/>
            <a:rect r="r" b="b" t="t" l="l"/>
            <a:pathLst>
              <a:path h="2892330" w="5784661">
                <a:moveTo>
                  <a:pt x="0" y="0"/>
                </a:moveTo>
                <a:lnTo>
                  <a:pt x="5784661" y="0"/>
                </a:lnTo>
                <a:lnTo>
                  <a:pt x="5784661" y="2892330"/>
                </a:lnTo>
                <a:lnTo>
                  <a:pt x="0" y="2892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2700000">
            <a:off x="2404417" y="3111732"/>
            <a:ext cx="3302233" cy="3302233"/>
            <a:chOff x="0" y="0"/>
            <a:chExt cx="1913890" cy="19138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2A0B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9258300"/>
            <a:ext cx="16230600" cy="214890"/>
            <a:chOff x="0" y="0"/>
            <a:chExt cx="43165238" cy="571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255270"/>
              <a:ext cx="43165238" cy="69850"/>
            </a:xfrm>
            <a:custGeom>
              <a:avLst/>
              <a:gdLst/>
              <a:ahLst/>
              <a:cxnLst/>
              <a:rect r="r" b="b" t="t" l="l"/>
              <a:pathLst>
                <a:path h="69850" w="43165238">
                  <a:moveTo>
                    <a:pt x="42874409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43165238" y="69850"/>
                  </a:lnTo>
                  <a:lnTo>
                    <a:pt x="43165238" y="0"/>
                  </a:lnTo>
                  <a:close/>
                </a:path>
              </a:pathLst>
            </a:custGeom>
            <a:solidFill>
              <a:srgbClr val="92A0B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972297" y="1629270"/>
            <a:ext cx="7745801" cy="6554651"/>
            <a:chOff x="0" y="0"/>
            <a:chExt cx="10327734" cy="873953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983134"/>
              <a:ext cx="10327734" cy="6756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400" spc="24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  </a:t>
              </a:r>
              <a:r>
                <a:rPr lang="en-US" sz="2400" spc="24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</a:t>
              </a:r>
              <a:r>
                <a:rPr lang="en-US" sz="2400" spc="24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mpact on Society</a:t>
              </a: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 spc="24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Provides accessible mental health support</a:t>
              </a: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 spc="24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Helps combat stigma around mental health issues</a:t>
              </a: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 spc="24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Fosters connection through community features</a:t>
              </a: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 spc="24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Builds a supportive network for sharing experiences and resources</a:t>
              </a:r>
            </a:p>
            <a:p>
              <a:pPr algn="l">
                <a:lnSpc>
                  <a:spcPts val="2879"/>
                </a:lnSpc>
              </a:pPr>
            </a:p>
            <a:p>
              <a:pPr algn="l">
                <a:lnSpc>
                  <a:spcPts val="2879"/>
                </a:lnSpc>
              </a:pPr>
              <a:r>
                <a:rPr lang="en-US" sz="2400" spc="24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  </a:t>
              </a:r>
              <a:r>
                <a:rPr lang="en-US" sz="2400" spc="24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Impact on User Well-being</a:t>
              </a: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 spc="24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Encourages </a:t>
              </a:r>
              <a:r>
                <a:rPr lang="en-US" sz="2400" spc="24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self-awareness</a:t>
              </a:r>
              <a:r>
                <a:rPr lang="en-US" sz="2400" spc="24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through mood tracking</a:t>
              </a: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 spc="24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Promotes emotional regulation with guided meditations</a:t>
              </a: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 spc="24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Empowers users to improve their mental health</a:t>
              </a: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 spc="24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Fosters resilience and supports healthier daily habits</a:t>
              </a:r>
            </a:p>
            <a:p>
              <a:pPr algn="l" marL="0" indent="0" lvl="0">
                <a:lnSpc>
                  <a:spcPts val="2879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10327734" cy="1304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680"/>
                </a:lnSpc>
              </a:pPr>
              <a:r>
                <a:rPr lang="en-US" b="true" sz="6400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Impact &amp; Benefits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400000">
            <a:off x="16872512" y="9365745"/>
            <a:ext cx="1415488" cy="1415488"/>
          </a:xfrm>
          <a:custGeom>
            <a:avLst/>
            <a:gdLst/>
            <a:ahLst/>
            <a:cxnLst/>
            <a:rect r="r" b="b" t="t" l="l"/>
            <a:pathLst>
              <a:path h="1415488" w="1415488">
                <a:moveTo>
                  <a:pt x="0" y="0"/>
                </a:moveTo>
                <a:lnTo>
                  <a:pt x="1415488" y="0"/>
                </a:lnTo>
                <a:lnTo>
                  <a:pt x="1415488" y="1415488"/>
                </a:lnTo>
                <a:lnTo>
                  <a:pt x="0" y="14154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61800" y="-2140393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3285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720503" y="6365970"/>
            <a:ext cx="5784661" cy="2892330"/>
          </a:xfrm>
          <a:custGeom>
            <a:avLst/>
            <a:gdLst/>
            <a:ahLst/>
            <a:cxnLst/>
            <a:rect r="r" b="b" t="t" l="l"/>
            <a:pathLst>
              <a:path h="2892330" w="5784661">
                <a:moveTo>
                  <a:pt x="0" y="0"/>
                </a:moveTo>
                <a:lnTo>
                  <a:pt x="5784661" y="0"/>
                </a:lnTo>
                <a:lnTo>
                  <a:pt x="5784661" y="2892330"/>
                </a:lnTo>
                <a:lnTo>
                  <a:pt x="0" y="2892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2700000">
            <a:off x="3839608" y="2834272"/>
            <a:ext cx="3302233" cy="3302233"/>
            <a:chOff x="0" y="0"/>
            <a:chExt cx="1913890" cy="19138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2A0B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9258300"/>
            <a:ext cx="16230600" cy="214890"/>
            <a:chOff x="0" y="0"/>
            <a:chExt cx="43165238" cy="571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255270"/>
              <a:ext cx="43165238" cy="69850"/>
            </a:xfrm>
            <a:custGeom>
              <a:avLst/>
              <a:gdLst/>
              <a:ahLst/>
              <a:cxnLst/>
              <a:rect r="r" b="b" t="t" l="l"/>
              <a:pathLst>
                <a:path h="69850" w="43165238">
                  <a:moveTo>
                    <a:pt x="42874409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43165238" y="69850"/>
                  </a:lnTo>
                  <a:lnTo>
                    <a:pt x="43165238" y="0"/>
                  </a:lnTo>
                  <a:close/>
                </a:path>
              </a:pathLst>
            </a:custGeom>
            <a:solidFill>
              <a:srgbClr val="92A0B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287438" y="215647"/>
            <a:ext cx="7745801" cy="9259751"/>
            <a:chOff x="0" y="0"/>
            <a:chExt cx="10327734" cy="1234633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821209"/>
              <a:ext cx="10327734" cy="1052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00"/>
                </a:lnSpc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  </a:t>
              </a:r>
              <a:r>
                <a:rPr lang="en-US" sz="2250" spc="22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Voice AI Counseling</a:t>
              </a:r>
            </a:p>
            <a:p>
              <a:pPr algn="l" marL="485775" indent="-242888" lvl="1">
                <a:lnSpc>
                  <a:spcPts val="2700"/>
                </a:lnSpc>
                <a:buFont typeface="Arial"/>
                <a:buChar char="•"/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Provide accessible, interactive mental health support</a:t>
              </a:r>
            </a:p>
            <a:p>
              <a:pPr algn="l" marL="485775" indent="-242888" lvl="1">
                <a:lnSpc>
                  <a:spcPts val="2700"/>
                </a:lnSpc>
                <a:buFont typeface="Arial"/>
                <a:buChar char="•"/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Enhance user engagement with conversational assistance</a:t>
              </a:r>
            </a:p>
            <a:p>
              <a:pPr algn="l" marL="485775" indent="-242888" lvl="1">
                <a:lnSpc>
                  <a:spcPts val="2700"/>
                </a:lnSpc>
                <a:buFont typeface="Arial"/>
                <a:buChar char="•"/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Deliver personalized recommendations for emotional well-being</a:t>
              </a:r>
            </a:p>
            <a:p>
              <a:pPr algn="l">
                <a:lnSpc>
                  <a:spcPts val="2700"/>
                </a:lnSpc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  </a:t>
              </a:r>
              <a:r>
                <a:rPr lang="en-US" sz="2250" spc="22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Offline Meditation Capabilities</a:t>
              </a:r>
            </a:p>
            <a:p>
              <a:pPr algn="l" marL="485775" indent="-242888" lvl="1">
                <a:lnSpc>
                  <a:spcPts val="2700"/>
                </a:lnSpc>
                <a:buFont typeface="Arial"/>
                <a:buChar char="•"/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Allow access to guided practices without internet</a:t>
              </a:r>
            </a:p>
            <a:p>
              <a:pPr algn="l" marL="485775" indent="-242888" lvl="1">
                <a:lnSpc>
                  <a:spcPts val="2700"/>
                </a:lnSpc>
                <a:buFont typeface="Arial"/>
                <a:buChar char="•"/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Ensure continuous support anytime, anywhere</a:t>
              </a:r>
            </a:p>
            <a:p>
              <a:pPr algn="l" marL="485775" indent="-242888" lvl="1">
                <a:lnSpc>
                  <a:spcPts val="2700"/>
                </a:lnSpc>
                <a:buFont typeface="Arial"/>
                <a:buChar char="•"/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Improve usability for users in low-connectivity areas</a:t>
              </a:r>
            </a:p>
            <a:p>
              <a:pPr algn="l">
                <a:lnSpc>
                  <a:spcPts val="2700"/>
                </a:lnSpc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 </a:t>
              </a:r>
              <a:r>
                <a:rPr lang="en-US" sz="2250" spc="22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2250" spc="22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Integration with Wearable Devices</a:t>
              </a:r>
            </a:p>
            <a:p>
              <a:pPr algn="l" marL="485775" indent="-242888" lvl="1">
                <a:lnSpc>
                  <a:spcPts val="2700"/>
                </a:lnSpc>
                <a:buFont typeface="Arial"/>
                <a:buChar char="•"/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Track biometrics (stress levels, mood fluctuations, heart rate)</a:t>
              </a:r>
            </a:p>
            <a:p>
              <a:pPr algn="l" marL="485775" indent="-242888" lvl="1">
                <a:lnSpc>
                  <a:spcPts val="2700"/>
                </a:lnSpc>
                <a:buFont typeface="Arial"/>
                <a:buChar char="•"/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Tailor meditation and activity recommendations in real-time</a:t>
              </a:r>
            </a:p>
            <a:p>
              <a:pPr algn="l" marL="485775" indent="-242888" lvl="1">
                <a:lnSpc>
                  <a:spcPts val="2700"/>
                </a:lnSpc>
                <a:buFont typeface="Arial"/>
                <a:buChar char="•"/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Strengthen connection between physical and mental wellness</a:t>
              </a:r>
            </a:p>
            <a:p>
              <a:pPr algn="l">
                <a:lnSpc>
                  <a:spcPts val="2700"/>
                </a:lnSpc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   </a:t>
              </a:r>
              <a:r>
                <a:rPr lang="en-US" sz="2250" spc="22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Overall Impact</a:t>
              </a:r>
            </a:p>
            <a:p>
              <a:pPr algn="l" marL="485775" indent="-242888" lvl="1">
                <a:lnSpc>
                  <a:spcPts val="2700"/>
                </a:lnSpc>
                <a:buFont typeface="Arial"/>
                <a:buChar char="•"/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More personalized, engaging, and resilient mental health experience</a:t>
              </a:r>
            </a:p>
            <a:p>
              <a:pPr algn="l" marL="485775" indent="-242888" lvl="1">
                <a:lnSpc>
                  <a:spcPts val="2700"/>
                </a:lnSpc>
                <a:buFont typeface="Arial"/>
                <a:buChar char="•"/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Expands accessibility and inclusivity of Mind Bloom</a:t>
              </a:r>
            </a:p>
            <a:p>
              <a:pPr algn="l" marL="485775" indent="-242888" lvl="1">
                <a:lnSpc>
                  <a:spcPts val="2700"/>
                </a:lnSpc>
                <a:buFont typeface="Arial"/>
                <a:buChar char="•"/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Positions the app as a comprehensive digital wellness platform</a:t>
              </a:r>
            </a:p>
            <a:p>
              <a:pPr algn="l" marL="0" indent="0" lvl="0">
                <a:lnSpc>
                  <a:spcPts val="2700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0"/>
              <a:ext cx="10327734" cy="1143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751"/>
                </a:lnSpc>
              </a:pPr>
              <a:r>
                <a:rPr lang="en-US" b="true" sz="5626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 Future Scope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400000">
            <a:off x="2277802" y="5897508"/>
            <a:ext cx="2912406" cy="2912406"/>
          </a:xfrm>
          <a:custGeom>
            <a:avLst/>
            <a:gdLst/>
            <a:ahLst/>
            <a:cxnLst/>
            <a:rect r="r" b="b" t="t" l="l"/>
            <a:pathLst>
              <a:path h="2912406" w="2912406">
                <a:moveTo>
                  <a:pt x="0" y="0"/>
                </a:moveTo>
                <a:lnTo>
                  <a:pt x="2912405" y="0"/>
                </a:lnTo>
                <a:lnTo>
                  <a:pt x="2912405" y="2912406"/>
                </a:lnTo>
                <a:lnTo>
                  <a:pt x="0" y="29124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6872512" y="9365745"/>
            <a:ext cx="1415488" cy="1415488"/>
          </a:xfrm>
          <a:custGeom>
            <a:avLst/>
            <a:gdLst/>
            <a:ahLst/>
            <a:cxnLst/>
            <a:rect r="r" b="b" t="t" l="l"/>
            <a:pathLst>
              <a:path h="1415488" w="1415488">
                <a:moveTo>
                  <a:pt x="0" y="0"/>
                </a:moveTo>
                <a:lnTo>
                  <a:pt x="1415488" y="0"/>
                </a:lnTo>
                <a:lnTo>
                  <a:pt x="1415488" y="1415488"/>
                </a:lnTo>
                <a:lnTo>
                  <a:pt x="0" y="14154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7524" y="4249338"/>
            <a:ext cx="5338527" cy="4764732"/>
            <a:chOff x="0" y="0"/>
            <a:chExt cx="2223062" cy="19841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23062" cy="1984123"/>
            </a:xfrm>
            <a:custGeom>
              <a:avLst/>
              <a:gdLst/>
              <a:ahLst/>
              <a:cxnLst/>
              <a:rect r="r" b="b" t="t" l="l"/>
              <a:pathLst>
                <a:path h="1984123" w="2223062">
                  <a:moveTo>
                    <a:pt x="0" y="0"/>
                  </a:moveTo>
                  <a:lnTo>
                    <a:pt x="2223062" y="0"/>
                  </a:lnTo>
                  <a:lnTo>
                    <a:pt x="2223062" y="1984123"/>
                  </a:lnTo>
                  <a:lnTo>
                    <a:pt x="0" y="1984123"/>
                  </a:lnTo>
                  <a:close/>
                </a:path>
              </a:pathLst>
            </a:custGeom>
            <a:solidFill>
              <a:srgbClr val="0328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475926" y="4249338"/>
            <a:ext cx="5338527" cy="4764732"/>
            <a:chOff x="0" y="0"/>
            <a:chExt cx="2223062" cy="198412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23062" cy="1984123"/>
            </a:xfrm>
            <a:custGeom>
              <a:avLst/>
              <a:gdLst/>
              <a:ahLst/>
              <a:cxnLst/>
              <a:rect r="r" b="b" t="t" l="l"/>
              <a:pathLst>
                <a:path h="1984123" w="2223062">
                  <a:moveTo>
                    <a:pt x="0" y="0"/>
                  </a:moveTo>
                  <a:lnTo>
                    <a:pt x="2223062" y="0"/>
                  </a:lnTo>
                  <a:lnTo>
                    <a:pt x="2223062" y="1984123"/>
                  </a:lnTo>
                  <a:lnTo>
                    <a:pt x="0" y="1984123"/>
                  </a:lnTo>
                  <a:close/>
                </a:path>
              </a:pathLst>
            </a:custGeom>
            <a:solidFill>
              <a:srgbClr val="032859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951950" y="4249338"/>
            <a:ext cx="5338527" cy="4764732"/>
            <a:chOff x="0" y="0"/>
            <a:chExt cx="2223062" cy="19841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23062" cy="1984123"/>
            </a:xfrm>
            <a:custGeom>
              <a:avLst/>
              <a:gdLst/>
              <a:ahLst/>
              <a:cxnLst/>
              <a:rect r="r" b="b" t="t" l="l"/>
              <a:pathLst>
                <a:path h="1984123" w="2223062">
                  <a:moveTo>
                    <a:pt x="0" y="0"/>
                  </a:moveTo>
                  <a:lnTo>
                    <a:pt x="2223062" y="0"/>
                  </a:lnTo>
                  <a:lnTo>
                    <a:pt x="2223062" y="1984123"/>
                  </a:lnTo>
                  <a:lnTo>
                    <a:pt x="0" y="1984123"/>
                  </a:lnTo>
                  <a:close/>
                </a:path>
              </a:pathLst>
            </a:custGeom>
            <a:solidFill>
              <a:srgbClr val="032859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9258300"/>
            <a:ext cx="16230600" cy="214890"/>
            <a:chOff x="0" y="0"/>
            <a:chExt cx="43165238" cy="571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255270"/>
              <a:ext cx="43165238" cy="69850"/>
            </a:xfrm>
            <a:custGeom>
              <a:avLst/>
              <a:gdLst/>
              <a:ahLst/>
              <a:cxnLst/>
              <a:rect r="r" b="b" t="t" l="l"/>
              <a:pathLst>
                <a:path h="69850" w="43165238">
                  <a:moveTo>
                    <a:pt x="42874409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43165238" y="69850"/>
                  </a:lnTo>
                  <a:lnTo>
                    <a:pt x="43165238" y="0"/>
                  </a:lnTo>
                  <a:close/>
                </a:path>
              </a:pathLst>
            </a:custGeom>
            <a:solidFill>
              <a:srgbClr val="2C4B73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120687" y="1827063"/>
            <a:ext cx="14046627" cy="1647233"/>
            <a:chOff x="0" y="0"/>
            <a:chExt cx="18728836" cy="219631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19050"/>
              <a:ext cx="18728836" cy="1644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600"/>
                </a:lnSpc>
              </a:pPr>
              <a:r>
                <a:rPr lang="en-US" b="true" sz="8000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Thank You!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770769"/>
              <a:ext cx="18728836" cy="425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519"/>
                </a:lnSpc>
              </a:pPr>
              <a:r>
                <a:rPr lang="en-US" sz="2099" spc="5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WE APPRECIATE YOUR ATTENTION AND SUPPORT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806138" y="4765842"/>
            <a:ext cx="3139702" cy="3159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</a:pPr>
            <a:r>
              <a:rPr lang="en-US" sz="2400" spc="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We are committed to improving mental health through innovative solutions, fostering a community where users can thrive emotionally and mentally.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366560" y="4765753"/>
            <a:ext cx="3139702" cy="2764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</a:pPr>
            <a:r>
              <a:rPr lang="en-US" sz="2400" spc="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Your feedback is invaluable to us as we continue to enhance the Mind Bloom app, ensuring it meets the needs of our users effectively.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43278" y="4765753"/>
            <a:ext cx="3139702" cy="3159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</a:pPr>
            <a:r>
              <a:rPr lang="en-US" sz="2400" spc="2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Please feel free to reach out with any questions or suggestions. We look forward to connecting with you and discussing our project further.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-5400000">
            <a:off x="1028700" y="4249338"/>
            <a:ext cx="1415488" cy="1415488"/>
          </a:xfrm>
          <a:custGeom>
            <a:avLst/>
            <a:gdLst/>
            <a:ahLst/>
            <a:cxnLst/>
            <a:rect r="r" b="b" t="t" l="l"/>
            <a:pathLst>
              <a:path h="1415488" w="1415488">
                <a:moveTo>
                  <a:pt x="0" y="0"/>
                </a:moveTo>
                <a:lnTo>
                  <a:pt x="1415488" y="0"/>
                </a:lnTo>
                <a:lnTo>
                  <a:pt x="1415488" y="1415488"/>
                </a:lnTo>
                <a:lnTo>
                  <a:pt x="0" y="1415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5400000">
            <a:off x="6448456" y="4249338"/>
            <a:ext cx="1415488" cy="1415488"/>
          </a:xfrm>
          <a:custGeom>
            <a:avLst/>
            <a:gdLst/>
            <a:ahLst/>
            <a:cxnLst/>
            <a:rect r="r" b="b" t="t" l="l"/>
            <a:pathLst>
              <a:path h="1415488" w="1415488">
                <a:moveTo>
                  <a:pt x="0" y="0"/>
                </a:moveTo>
                <a:lnTo>
                  <a:pt x="1415488" y="0"/>
                </a:lnTo>
                <a:lnTo>
                  <a:pt x="1415488" y="1415488"/>
                </a:lnTo>
                <a:lnTo>
                  <a:pt x="0" y="1415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5400000">
            <a:off x="11957328" y="4249338"/>
            <a:ext cx="1415488" cy="1415488"/>
          </a:xfrm>
          <a:custGeom>
            <a:avLst/>
            <a:gdLst/>
            <a:ahLst/>
            <a:cxnLst/>
            <a:rect r="r" b="b" t="t" l="l"/>
            <a:pathLst>
              <a:path h="1415488" w="1415488">
                <a:moveTo>
                  <a:pt x="0" y="0"/>
                </a:moveTo>
                <a:lnTo>
                  <a:pt x="1415488" y="0"/>
                </a:lnTo>
                <a:lnTo>
                  <a:pt x="1415488" y="1415488"/>
                </a:lnTo>
                <a:lnTo>
                  <a:pt x="0" y="1415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57097" y="-729070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3285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93692" y="6147320"/>
            <a:ext cx="5784661" cy="2892330"/>
          </a:xfrm>
          <a:custGeom>
            <a:avLst/>
            <a:gdLst/>
            <a:ahLst/>
            <a:cxnLst/>
            <a:rect r="r" b="b" t="t" l="l"/>
            <a:pathLst>
              <a:path h="2892330" w="5784661">
                <a:moveTo>
                  <a:pt x="0" y="0"/>
                </a:moveTo>
                <a:lnTo>
                  <a:pt x="5784661" y="0"/>
                </a:lnTo>
                <a:lnTo>
                  <a:pt x="5784661" y="2892331"/>
                </a:lnTo>
                <a:lnTo>
                  <a:pt x="0" y="2892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2700000">
            <a:off x="2834906" y="3277663"/>
            <a:ext cx="3302233" cy="3302233"/>
            <a:chOff x="0" y="0"/>
            <a:chExt cx="1913890" cy="19138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2A0B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9258300"/>
            <a:ext cx="16230600" cy="214890"/>
            <a:chOff x="0" y="0"/>
            <a:chExt cx="43165238" cy="571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255270"/>
              <a:ext cx="43165238" cy="69850"/>
            </a:xfrm>
            <a:custGeom>
              <a:avLst/>
              <a:gdLst/>
              <a:ahLst/>
              <a:cxnLst/>
              <a:rect r="r" b="b" t="t" l="l"/>
              <a:pathLst>
                <a:path h="69850" w="43165238">
                  <a:moveTo>
                    <a:pt x="42874409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43165238" y="69850"/>
                  </a:lnTo>
                  <a:lnTo>
                    <a:pt x="43165238" y="0"/>
                  </a:lnTo>
                  <a:close/>
                </a:path>
              </a:pathLst>
            </a:custGeom>
            <a:solidFill>
              <a:srgbClr val="92A0B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002986" y="814136"/>
            <a:ext cx="9698374" cy="7375857"/>
            <a:chOff x="0" y="0"/>
            <a:chExt cx="12931165" cy="983447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655675"/>
              <a:ext cx="12931165" cy="817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399" spc="23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  </a:t>
              </a:r>
              <a:r>
                <a:rPr lang="en-US" sz="2399" spc="23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Cor</a:t>
              </a:r>
              <a:r>
                <a:rPr lang="en-US" sz="2399" spc="23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 Purpose</a:t>
              </a:r>
            </a:p>
            <a:p>
              <a:pPr algn="l" marL="518110" indent="-259055" lvl="1">
                <a:lnSpc>
                  <a:spcPts val="2879"/>
                </a:lnSpc>
                <a:buFont typeface="Arial"/>
                <a:buChar char="•"/>
              </a:pPr>
              <a:r>
                <a:rPr lang="en-US" sz="2399" spc="23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Provide accessible mental health support tailored to user needs</a:t>
              </a:r>
            </a:p>
            <a:p>
              <a:pPr algn="l" marL="518110" indent="-259055" lvl="1">
                <a:lnSpc>
                  <a:spcPts val="2879"/>
                </a:lnSpc>
                <a:buFont typeface="Arial"/>
                <a:buChar char="•"/>
              </a:pPr>
              <a:r>
                <a:rPr lang="en-US" sz="2399" spc="23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Break down barriers to mental health resources</a:t>
              </a:r>
            </a:p>
            <a:p>
              <a:pPr algn="l" marL="518110" indent="-259055" lvl="1">
                <a:lnSpc>
                  <a:spcPts val="2879"/>
                </a:lnSpc>
                <a:buFont typeface="Arial"/>
                <a:buChar char="•"/>
              </a:pPr>
              <a:r>
                <a:rPr lang="en-US" sz="2399" spc="23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Promote inclusivity in emotional well-being care</a:t>
              </a:r>
            </a:p>
            <a:p>
              <a:pPr algn="l">
                <a:lnSpc>
                  <a:spcPts val="2879"/>
                </a:lnSpc>
              </a:pPr>
              <a:r>
                <a:rPr lang="en-US" sz="2399" spc="23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 </a:t>
              </a:r>
              <a:r>
                <a:rPr lang="en-US" sz="2399" spc="23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2399" spc="23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Key Features</a:t>
              </a:r>
            </a:p>
            <a:p>
              <a:pPr algn="l" marL="518110" indent="-259055" lvl="1">
                <a:lnSpc>
                  <a:spcPts val="2879"/>
                </a:lnSpc>
                <a:buFont typeface="Arial"/>
                <a:buChar char="•"/>
              </a:pPr>
              <a:r>
                <a:rPr lang="en-US" sz="2399" spc="23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Guided meditations for relaxation and focus</a:t>
              </a:r>
            </a:p>
            <a:p>
              <a:pPr algn="l" marL="518110" indent="-259055" lvl="1">
                <a:lnSpc>
                  <a:spcPts val="2879"/>
                </a:lnSpc>
                <a:buFont typeface="Arial"/>
                <a:buChar char="•"/>
              </a:pPr>
              <a:r>
                <a:rPr lang="en-US" sz="2399" spc="23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Mood tracking for self-awareness and progress monitoring</a:t>
              </a:r>
            </a:p>
            <a:p>
              <a:pPr algn="l" marL="518110" indent="-259055" lvl="1">
                <a:lnSpc>
                  <a:spcPts val="2879"/>
                </a:lnSpc>
                <a:buFont typeface="Arial"/>
                <a:buChar char="•"/>
              </a:pPr>
              <a:r>
                <a:rPr lang="en-US" sz="2399" spc="23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AI chatbot for interactive emotional support</a:t>
              </a:r>
            </a:p>
            <a:p>
              <a:pPr algn="l">
                <a:lnSpc>
                  <a:spcPts val="2879"/>
                </a:lnSpc>
              </a:pPr>
              <a:r>
                <a:rPr lang="en-US" sz="2399" spc="23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  </a:t>
              </a:r>
              <a:r>
                <a:rPr lang="en-US" sz="2399" spc="23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User Empowerment</a:t>
              </a:r>
            </a:p>
            <a:p>
              <a:pPr algn="l" marL="518110" indent="-259055" lvl="1">
                <a:lnSpc>
                  <a:spcPts val="2879"/>
                </a:lnSpc>
                <a:buFont typeface="Arial"/>
                <a:buChar char="•"/>
              </a:pPr>
              <a:r>
                <a:rPr lang="en-US" sz="2399" spc="23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Encourages healthy habits and lifestyle changes</a:t>
              </a:r>
            </a:p>
            <a:p>
              <a:pPr algn="l" marL="518110" indent="-259055" lvl="1">
                <a:lnSpc>
                  <a:spcPts val="2879"/>
                </a:lnSpc>
                <a:buFont typeface="Arial"/>
                <a:buChar char="•"/>
              </a:pPr>
              <a:r>
                <a:rPr lang="en-US" sz="2399" spc="23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Community support through challenges and shared experiences</a:t>
              </a:r>
            </a:p>
            <a:p>
              <a:pPr algn="l" marL="518110" indent="-259055" lvl="1">
                <a:lnSpc>
                  <a:spcPts val="2879"/>
                </a:lnSpc>
                <a:buFont typeface="Arial"/>
                <a:buChar char="•"/>
              </a:pPr>
              <a:r>
                <a:rPr lang="en-US" sz="2399" spc="23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Fosters belonging, encouragement, and resilience</a:t>
              </a:r>
            </a:p>
            <a:p>
              <a:pPr algn="l">
                <a:lnSpc>
                  <a:spcPts val="2879"/>
                </a:lnSpc>
              </a:pPr>
              <a:r>
                <a:rPr lang="en-US" sz="2399" spc="23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  </a:t>
              </a:r>
              <a:r>
                <a:rPr lang="en-US" sz="2399" spc="23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Overall Impact</a:t>
              </a:r>
            </a:p>
            <a:p>
              <a:pPr algn="l" marL="518110" indent="-259055" lvl="1">
                <a:lnSpc>
                  <a:spcPts val="2879"/>
                </a:lnSpc>
                <a:buFont typeface="Arial"/>
                <a:buChar char="•"/>
              </a:pPr>
              <a:r>
                <a:rPr lang="en-US" sz="2399" spc="23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Promotes self-awareness and emotional regulation</a:t>
              </a:r>
            </a:p>
            <a:p>
              <a:pPr algn="l" marL="518110" indent="-259055" lvl="1">
                <a:lnSpc>
                  <a:spcPts val="2879"/>
                </a:lnSpc>
                <a:buFont typeface="Arial"/>
                <a:buChar char="•"/>
              </a:pPr>
              <a:r>
                <a:rPr lang="en-US" sz="2399" spc="23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Empowers users to take charge of mental well-being</a:t>
              </a:r>
            </a:p>
            <a:p>
              <a:pPr algn="l" marL="518110" indent="-259055" lvl="1">
                <a:lnSpc>
                  <a:spcPts val="2879"/>
                </a:lnSpc>
                <a:buFont typeface="Arial"/>
                <a:buChar char="•"/>
              </a:pPr>
              <a:r>
                <a:rPr lang="en-US" sz="2399" spc="23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Leverages technology to enhance mental health care accessibility</a:t>
              </a:r>
            </a:p>
            <a:p>
              <a:pPr algn="l" marL="0" indent="0" lvl="0">
                <a:lnSpc>
                  <a:spcPts val="2714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12931165" cy="1089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434"/>
                </a:lnSpc>
              </a:pPr>
              <a:r>
                <a:rPr lang="en-US" b="true" sz="536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Purpose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400000">
            <a:off x="16220420" y="9365745"/>
            <a:ext cx="3541721" cy="3541721"/>
          </a:xfrm>
          <a:custGeom>
            <a:avLst/>
            <a:gdLst/>
            <a:ahLst/>
            <a:cxnLst/>
            <a:rect r="r" b="b" t="t" l="l"/>
            <a:pathLst>
              <a:path h="3541721" w="3541721">
                <a:moveTo>
                  <a:pt x="0" y="0"/>
                </a:moveTo>
                <a:lnTo>
                  <a:pt x="3541721" y="0"/>
                </a:lnTo>
                <a:lnTo>
                  <a:pt x="3541721" y="3541721"/>
                </a:lnTo>
                <a:lnTo>
                  <a:pt x="0" y="3541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297845" y="5740435"/>
            <a:ext cx="3434276" cy="3434276"/>
          </a:xfrm>
          <a:custGeom>
            <a:avLst/>
            <a:gdLst/>
            <a:ahLst/>
            <a:cxnLst/>
            <a:rect r="r" b="b" t="t" l="l"/>
            <a:pathLst>
              <a:path h="3434276" w="3434276">
                <a:moveTo>
                  <a:pt x="0" y="0"/>
                </a:moveTo>
                <a:lnTo>
                  <a:pt x="3434276" y="0"/>
                </a:lnTo>
                <a:lnTo>
                  <a:pt x="3434276" y="3434276"/>
                </a:lnTo>
                <a:lnTo>
                  <a:pt x="0" y="3434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26680" y="7504795"/>
            <a:ext cx="1448781" cy="2782205"/>
            <a:chOff x="0" y="0"/>
            <a:chExt cx="490082" cy="94114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90082" cy="941141"/>
            </a:xfrm>
            <a:custGeom>
              <a:avLst/>
              <a:gdLst/>
              <a:ahLst/>
              <a:cxnLst/>
              <a:rect r="r" b="b" t="t" l="l"/>
              <a:pathLst>
                <a:path h="941141" w="490082">
                  <a:moveTo>
                    <a:pt x="0" y="0"/>
                  </a:moveTo>
                  <a:lnTo>
                    <a:pt x="490082" y="0"/>
                  </a:lnTo>
                  <a:lnTo>
                    <a:pt x="490082" y="941141"/>
                  </a:lnTo>
                  <a:lnTo>
                    <a:pt x="0" y="941141"/>
                  </a:lnTo>
                  <a:close/>
                </a:path>
              </a:pathLst>
            </a:custGeom>
            <a:solidFill>
              <a:srgbClr val="032859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2766491" y="-1174232"/>
            <a:ext cx="10370142" cy="12635465"/>
            <a:chOff x="0" y="0"/>
            <a:chExt cx="2354580" cy="28689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53310" cy="2868930"/>
            </a:xfrm>
            <a:custGeom>
              <a:avLst/>
              <a:gdLst/>
              <a:ahLst/>
              <a:cxnLst/>
              <a:rect r="r" b="b" t="t" l="l"/>
              <a:pathLst>
                <a:path h="2868930" w="2353310">
                  <a:moveTo>
                    <a:pt x="784860" y="2801620"/>
                  </a:moveTo>
                  <a:cubicBezTo>
                    <a:pt x="905510" y="2842260"/>
                    <a:pt x="1042670" y="2868930"/>
                    <a:pt x="1177290" y="2868930"/>
                  </a:cubicBezTo>
                  <a:cubicBezTo>
                    <a:pt x="1311910" y="2868930"/>
                    <a:pt x="1441450" y="2846070"/>
                    <a:pt x="1560830" y="2805430"/>
                  </a:cubicBezTo>
                  <a:cubicBezTo>
                    <a:pt x="1563370" y="2804160"/>
                    <a:pt x="1565910" y="2804160"/>
                    <a:pt x="1568450" y="2802890"/>
                  </a:cubicBezTo>
                  <a:cubicBezTo>
                    <a:pt x="2016760" y="2640330"/>
                    <a:pt x="2346960" y="2211070"/>
                    <a:pt x="2353310" y="170942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708150"/>
                  </a:lnTo>
                  <a:cubicBezTo>
                    <a:pt x="6350" y="2213610"/>
                    <a:pt x="331470" y="2642870"/>
                    <a:pt x="784860" y="2801620"/>
                  </a:cubicBezTo>
                  <a:close/>
                </a:path>
              </a:pathLst>
            </a:custGeom>
            <a:solidFill>
              <a:srgbClr val="253E72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36394" y="6915185"/>
            <a:ext cx="7315200" cy="3005882"/>
          </a:xfrm>
          <a:custGeom>
            <a:avLst/>
            <a:gdLst/>
            <a:ahLst/>
            <a:cxnLst/>
            <a:rect r="r" b="b" t="t" l="l"/>
            <a:pathLst>
              <a:path h="3005882" w="7315200">
                <a:moveTo>
                  <a:pt x="0" y="0"/>
                </a:moveTo>
                <a:lnTo>
                  <a:pt x="7315200" y="0"/>
                </a:lnTo>
                <a:lnTo>
                  <a:pt x="7315200" y="3005883"/>
                </a:lnTo>
                <a:lnTo>
                  <a:pt x="0" y="30058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36394" y="4162425"/>
            <a:ext cx="5842005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80"/>
              </a:lnSpc>
            </a:pPr>
            <a:r>
              <a:rPr lang="en-US" b="true" sz="6400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Key Features of Mind Bloom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51606" y="1906973"/>
            <a:ext cx="577320" cy="32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 spc="5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98966" y="1840298"/>
            <a:ext cx="6121517" cy="156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</a:pPr>
            <a:r>
              <a:rPr lang="en-US" b="true" sz="2400" spc="24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Guided Meditations</a:t>
            </a:r>
            <a:r>
              <a:rPr lang="en-US" sz="2400" spc="24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 offer users a range of audio sessions tailored to their needs, promoting relaxation and mindfulness to combat stress and anxiety.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51606" y="4392070"/>
            <a:ext cx="577320" cy="32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 spc="5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98966" y="4325395"/>
            <a:ext cx="6121517" cy="1578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</a:pPr>
            <a:r>
              <a:rPr lang="en-US" b="true" sz="2400" spc="24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Mood Tracking</a:t>
            </a:r>
            <a:r>
              <a:rPr lang="en-US" sz="2400" spc="24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 allows users to log their emotions daily, providing insights into their mental health trends and helping them understand triggers and patterns.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051606" y="6905843"/>
            <a:ext cx="577320" cy="32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2100" spc="5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98966" y="6839168"/>
            <a:ext cx="6121517" cy="1578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</a:pPr>
            <a:r>
              <a:rPr lang="en-US" sz="2400" spc="24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The </a:t>
            </a:r>
            <a:r>
              <a:rPr lang="en-US" b="true" sz="2400" spc="24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AI Chatbot</a:t>
            </a:r>
            <a:r>
              <a:rPr lang="en-US" sz="2400" spc="24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, known as EmoCare AI, delivers personalized support and resources, guiding users through coping strategies and providing immediate assistance when needed.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0" y="0"/>
            <a:ext cx="3541721" cy="3541721"/>
          </a:xfrm>
          <a:custGeom>
            <a:avLst/>
            <a:gdLst/>
            <a:ahLst/>
            <a:cxnLst/>
            <a:rect r="r" b="b" t="t" l="l"/>
            <a:pathLst>
              <a:path h="3541721" w="3541721">
                <a:moveTo>
                  <a:pt x="0" y="0"/>
                </a:moveTo>
                <a:lnTo>
                  <a:pt x="3541721" y="0"/>
                </a:lnTo>
                <a:lnTo>
                  <a:pt x="3541721" y="3541721"/>
                </a:lnTo>
                <a:lnTo>
                  <a:pt x="0" y="3541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58469" y="9258300"/>
            <a:ext cx="5691998" cy="2724016"/>
            <a:chOff x="0" y="0"/>
            <a:chExt cx="1925441" cy="9214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25441" cy="921457"/>
            </a:xfrm>
            <a:custGeom>
              <a:avLst/>
              <a:gdLst/>
              <a:ahLst/>
              <a:cxnLst/>
              <a:rect r="r" b="b" t="t" l="l"/>
              <a:pathLst>
                <a:path h="921457" w="1925441">
                  <a:moveTo>
                    <a:pt x="0" y="0"/>
                  </a:moveTo>
                  <a:lnTo>
                    <a:pt x="1925441" y="0"/>
                  </a:lnTo>
                  <a:lnTo>
                    <a:pt x="1925441" y="921457"/>
                  </a:lnTo>
                  <a:lnTo>
                    <a:pt x="0" y="921457"/>
                  </a:lnTo>
                  <a:close/>
                </a:path>
              </a:pathLst>
            </a:custGeom>
            <a:solidFill>
              <a:srgbClr val="0328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50201" y="9416509"/>
            <a:ext cx="5531873" cy="2782205"/>
            <a:chOff x="0" y="0"/>
            <a:chExt cx="1871275" cy="9411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71275" cy="941141"/>
            </a:xfrm>
            <a:custGeom>
              <a:avLst/>
              <a:gdLst/>
              <a:ahLst/>
              <a:cxnLst/>
              <a:rect r="r" b="b" t="t" l="l"/>
              <a:pathLst>
                <a:path h="941141" w="1871275">
                  <a:moveTo>
                    <a:pt x="0" y="0"/>
                  </a:moveTo>
                  <a:lnTo>
                    <a:pt x="1871275" y="0"/>
                  </a:lnTo>
                  <a:lnTo>
                    <a:pt x="1871275" y="941141"/>
                  </a:lnTo>
                  <a:lnTo>
                    <a:pt x="0" y="941141"/>
                  </a:lnTo>
                  <a:close/>
                </a:path>
              </a:pathLst>
            </a:custGeom>
            <a:solidFill>
              <a:srgbClr val="92A0B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419506" y="9062429"/>
            <a:ext cx="8438963" cy="2782205"/>
            <a:chOff x="0" y="0"/>
            <a:chExt cx="2854661" cy="9411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54661" cy="941141"/>
            </a:xfrm>
            <a:custGeom>
              <a:avLst/>
              <a:gdLst/>
              <a:ahLst/>
              <a:cxnLst/>
              <a:rect r="r" b="b" t="t" l="l"/>
              <a:pathLst>
                <a:path h="941141" w="2854661">
                  <a:moveTo>
                    <a:pt x="0" y="0"/>
                  </a:moveTo>
                  <a:lnTo>
                    <a:pt x="2854661" y="0"/>
                  </a:lnTo>
                  <a:lnTo>
                    <a:pt x="2854661" y="941141"/>
                  </a:lnTo>
                  <a:lnTo>
                    <a:pt x="0" y="941141"/>
                  </a:lnTo>
                  <a:close/>
                </a:path>
              </a:pathLst>
            </a:custGeom>
            <a:solidFill>
              <a:srgbClr val="032859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5400000">
            <a:off x="15488439" y="-939038"/>
            <a:ext cx="3541721" cy="3541721"/>
          </a:xfrm>
          <a:custGeom>
            <a:avLst/>
            <a:gdLst/>
            <a:ahLst/>
            <a:cxnLst/>
            <a:rect r="r" b="b" t="t" l="l"/>
            <a:pathLst>
              <a:path h="3541721" w="3541721">
                <a:moveTo>
                  <a:pt x="0" y="0"/>
                </a:moveTo>
                <a:lnTo>
                  <a:pt x="3541722" y="0"/>
                </a:lnTo>
                <a:lnTo>
                  <a:pt x="3541722" y="3541721"/>
                </a:lnTo>
                <a:lnTo>
                  <a:pt x="0" y="35417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18135" y="1736174"/>
            <a:ext cx="5202742" cy="7117309"/>
          </a:xfrm>
          <a:custGeom>
            <a:avLst/>
            <a:gdLst/>
            <a:ahLst/>
            <a:cxnLst/>
            <a:rect r="r" b="b" t="t" l="l"/>
            <a:pathLst>
              <a:path h="7117309" w="5202742">
                <a:moveTo>
                  <a:pt x="0" y="0"/>
                </a:moveTo>
                <a:lnTo>
                  <a:pt x="5202742" y="0"/>
                </a:lnTo>
                <a:lnTo>
                  <a:pt x="5202742" y="7117309"/>
                </a:lnTo>
                <a:lnTo>
                  <a:pt x="0" y="71173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608130" y="1574194"/>
            <a:ext cx="5194101" cy="7138613"/>
          </a:xfrm>
          <a:custGeom>
            <a:avLst/>
            <a:gdLst/>
            <a:ahLst/>
            <a:cxnLst/>
            <a:rect r="r" b="b" t="t" l="l"/>
            <a:pathLst>
              <a:path h="7138613" w="5194101">
                <a:moveTo>
                  <a:pt x="0" y="0"/>
                </a:moveTo>
                <a:lnTo>
                  <a:pt x="5194100" y="0"/>
                </a:lnTo>
                <a:lnTo>
                  <a:pt x="5194100" y="7138612"/>
                </a:lnTo>
                <a:lnTo>
                  <a:pt x="0" y="71386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818135" y="137020"/>
            <a:ext cx="6218200" cy="1389604"/>
            <a:chOff x="0" y="0"/>
            <a:chExt cx="8290934" cy="185280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8290934" cy="1304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680"/>
                </a:lnSpc>
              </a:pPr>
              <a:r>
                <a:rPr lang="en-US" b="true" sz="6400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Login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427264"/>
              <a:ext cx="8290934" cy="425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19"/>
                </a:lnSpc>
              </a:pPr>
              <a:r>
                <a:rPr lang="en-US" sz="2099" spc="5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SECURE AND EASY ACCESS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608130" y="0"/>
            <a:ext cx="6218200" cy="1389604"/>
            <a:chOff x="0" y="0"/>
            <a:chExt cx="8290934" cy="1852806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8290934" cy="1304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680"/>
                </a:lnSpc>
              </a:pPr>
              <a:r>
                <a:rPr lang="en-US" b="true" sz="6400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Home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427264"/>
              <a:ext cx="8290934" cy="425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19"/>
                </a:lnSpc>
              </a:pPr>
              <a:r>
                <a:rPr lang="en-US" sz="2099" spc="5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CENTRAL HUB FOR USERS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5400000">
            <a:off x="-1723586" y="7487439"/>
            <a:ext cx="3541721" cy="3541721"/>
          </a:xfrm>
          <a:custGeom>
            <a:avLst/>
            <a:gdLst/>
            <a:ahLst/>
            <a:cxnLst/>
            <a:rect r="r" b="b" t="t" l="l"/>
            <a:pathLst>
              <a:path h="3541721" w="3541721">
                <a:moveTo>
                  <a:pt x="0" y="0"/>
                </a:moveTo>
                <a:lnTo>
                  <a:pt x="3541721" y="0"/>
                </a:lnTo>
                <a:lnTo>
                  <a:pt x="3541721" y="3541722"/>
                </a:lnTo>
                <a:lnTo>
                  <a:pt x="0" y="3541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58469" y="9429750"/>
            <a:ext cx="5691998" cy="2610755"/>
            <a:chOff x="0" y="0"/>
            <a:chExt cx="1925441" cy="8831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25441" cy="883144"/>
            </a:xfrm>
            <a:custGeom>
              <a:avLst/>
              <a:gdLst/>
              <a:ahLst/>
              <a:cxnLst/>
              <a:rect r="r" b="b" t="t" l="l"/>
              <a:pathLst>
                <a:path h="883144" w="1925441">
                  <a:moveTo>
                    <a:pt x="0" y="0"/>
                  </a:moveTo>
                  <a:lnTo>
                    <a:pt x="1925441" y="0"/>
                  </a:lnTo>
                  <a:lnTo>
                    <a:pt x="1925441" y="883144"/>
                  </a:lnTo>
                  <a:lnTo>
                    <a:pt x="0" y="883144"/>
                  </a:lnTo>
                  <a:close/>
                </a:path>
              </a:pathLst>
            </a:custGeom>
            <a:solidFill>
              <a:srgbClr val="0328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258300"/>
            <a:ext cx="5531873" cy="2782205"/>
            <a:chOff x="0" y="0"/>
            <a:chExt cx="1871275" cy="9411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71275" cy="941141"/>
            </a:xfrm>
            <a:custGeom>
              <a:avLst/>
              <a:gdLst/>
              <a:ahLst/>
              <a:cxnLst/>
              <a:rect r="r" b="b" t="t" l="l"/>
              <a:pathLst>
                <a:path h="941141" w="1871275">
                  <a:moveTo>
                    <a:pt x="0" y="0"/>
                  </a:moveTo>
                  <a:lnTo>
                    <a:pt x="1871275" y="0"/>
                  </a:lnTo>
                  <a:lnTo>
                    <a:pt x="1871275" y="941141"/>
                  </a:lnTo>
                  <a:lnTo>
                    <a:pt x="0" y="941141"/>
                  </a:lnTo>
                  <a:close/>
                </a:path>
              </a:pathLst>
            </a:custGeom>
            <a:solidFill>
              <a:srgbClr val="92A0B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719790" y="9429750"/>
            <a:ext cx="8438963" cy="2610755"/>
            <a:chOff x="0" y="0"/>
            <a:chExt cx="2854661" cy="8831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54661" cy="883144"/>
            </a:xfrm>
            <a:custGeom>
              <a:avLst/>
              <a:gdLst/>
              <a:ahLst/>
              <a:cxnLst/>
              <a:rect r="r" b="b" t="t" l="l"/>
              <a:pathLst>
                <a:path h="883144" w="2854661">
                  <a:moveTo>
                    <a:pt x="0" y="0"/>
                  </a:moveTo>
                  <a:lnTo>
                    <a:pt x="2854661" y="0"/>
                  </a:lnTo>
                  <a:lnTo>
                    <a:pt x="2854661" y="883144"/>
                  </a:lnTo>
                  <a:lnTo>
                    <a:pt x="0" y="883144"/>
                  </a:lnTo>
                  <a:close/>
                </a:path>
              </a:pathLst>
            </a:custGeom>
            <a:solidFill>
              <a:srgbClr val="032859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-5400000">
            <a:off x="-695551" y="8200346"/>
            <a:ext cx="2782205" cy="1391102"/>
          </a:xfrm>
          <a:custGeom>
            <a:avLst/>
            <a:gdLst/>
            <a:ahLst/>
            <a:cxnLst/>
            <a:rect r="r" b="b" t="t" l="l"/>
            <a:pathLst>
              <a:path h="1391102" w="2782205">
                <a:moveTo>
                  <a:pt x="0" y="0"/>
                </a:moveTo>
                <a:lnTo>
                  <a:pt x="2782205" y="0"/>
                </a:lnTo>
                <a:lnTo>
                  <a:pt x="2782205" y="1391103"/>
                </a:lnTo>
                <a:lnTo>
                  <a:pt x="0" y="13911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-695551" y="695551"/>
            <a:ext cx="2782205" cy="1391102"/>
          </a:xfrm>
          <a:custGeom>
            <a:avLst/>
            <a:gdLst/>
            <a:ahLst/>
            <a:cxnLst/>
            <a:rect r="r" b="b" t="t" l="l"/>
            <a:pathLst>
              <a:path h="1391102" w="2782205">
                <a:moveTo>
                  <a:pt x="0" y="0"/>
                </a:moveTo>
                <a:lnTo>
                  <a:pt x="2782205" y="0"/>
                </a:lnTo>
                <a:lnTo>
                  <a:pt x="2782205" y="1391103"/>
                </a:lnTo>
                <a:lnTo>
                  <a:pt x="0" y="13911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15362200" y="-1176543"/>
            <a:ext cx="3541721" cy="3541721"/>
          </a:xfrm>
          <a:custGeom>
            <a:avLst/>
            <a:gdLst/>
            <a:ahLst/>
            <a:cxnLst/>
            <a:rect r="r" b="b" t="t" l="l"/>
            <a:pathLst>
              <a:path h="3541721" w="3541721">
                <a:moveTo>
                  <a:pt x="0" y="0"/>
                </a:moveTo>
                <a:lnTo>
                  <a:pt x="3541722" y="0"/>
                </a:lnTo>
                <a:lnTo>
                  <a:pt x="3541722" y="3541721"/>
                </a:lnTo>
                <a:lnTo>
                  <a:pt x="0" y="3541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3742082">
            <a:off x="2477856" y="9877633"/>
            <a:ext cx="3541721" cy="3541721"/>
          </a:xfrm>
          <a:custGeom>
            <a:avLst/>
            <a:gdLst/>
            <a:ahLst/>
            <a:cxnLst/>
            <a:rect r="r" b="b" t="t" l="l"/>
            <a:pathLst>
              <a:path h="3541721" w="3541721">
                <a:moveTo>
                  <a:pt x="0" y="0"/>
                </a:moveTo>
                <a:lnTo>
                  <a:pt x="3541722" y="0"/>
                </a:lnTo>
                <a:lnTo>
                  <a:pt x="3541722" y="3541721"/>
                </a:lnTo>
                <a:lnTo>
                  <a:pt x="0" y="3541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438096" y="2073142"/>
            <a:ext cx="5247808" cy="7048472"/>
          </a:xfrm>
          <a:custGeom>
            <a:avLst/>
            <a:gdLst/>
            <a:ahLst/>
            <a:cxnLst/>
            <a:rect r="r" b="b" t="t" l="l"/>
            <a:pathLst>
              <a:path h="7048472" w="5247808">
                <a:moveTo>
                  <a:pt x="0" y="0"/>
                </a:moveTo>
                <a:lnTo>
                  <a:pt x="5247808" y="0"/>
                </a:lnTo>
                <a:lnTo>
                  <a:pt x="5247808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2033903"/>
            <a:ext cx="5147873" cy="6913996"/>
          </a:xfrm>
          <a:custGeom>
            <a:avLst/>
            <a:gdLst/>
            <a:ahLst/>
            <a:cxnLst/>
            <a:rect r="r" b="b" t="t" l="l"/>
            <a:pathLst>
              <a:path h="6913996" w="5147873">
                <a:moveTo>
                  <a:pt x="0" y="0"/>
                </a:moveTo>
                <a:lnTo>
                  <a:pt x="5147873" y="0"/>
                </a:lnTo>
                <a:lnTo>
                  <a:pt x="5147873" y="6913996"/>
                </a:lnTo>
                <a:lnTo>
                  <a:pt x="0" y="69139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61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947427" y="2033903"/>
            <a:ext cx="5185634" cy="7126949"/>
          </a:xfrm>
          <a:custGeom>
            <a:avLst/>
            <a:gdLst/>
            <a:ahLst/>
            <a:cxnLst/>
            <a:rect r="r" b="b" t="t" l="l"/>
            <a:pathLst>
              <a:path h="7126949" w="5185634">
                <a:moveTo>
                  <a:pt x="0" y="0"/>
                </a:moveTo>
                <a:lnTo>
                  <a:pt x="5185634" y="0"/>
                </a:lnTo>
                <a:lnTo>
                  <a:pt x="5185634" y="7126949"/>
                </a:lnTo>
                <a:lnTo>
                  <a:pt x="0" y="712694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176573" y="333898"/>
            <a:ext cx="6218200" cy="1389604"/>
            <a:chOff x="0" y="0"/>
            <a:chExt cx="8290934" cy="1852806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9525"/>
              <a:ext cx="8290934" cy="1304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680"/>
                </a:lnSpc>
              </a:pPr>
              <a:r>
                <a:rPr lang="en-US" b="true" sz="6400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Meditation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427264"/>
              <a:ext cx="8290934" cy="425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19"/>
                </a:lnSpc>
              </a:pPr>
              <a:r>
                <a:rPr lang="en-US" sz="2099" spc="5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GUIDED SESSIONS FOR RELAXATION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96002" y="7504795"/>
            <a:ext cx="5691998" cy="2782205"/>
            <a:chOff x="0" y="0"/>
            <a:chExt cx="1925441" cy="9411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25441" cy="941141"/>
            </a:xfrm>
            <a:custGeom>
              <a:avLst/>
              <a:gdLst/>
              <a:ahLst/>
              <a:cxnLst/>
              <a:rect r="r" b="b" t="t" l="l"/>
              <a:pathLst>
                <a:path h="941141" w="1925441">
                  <a:moveTo>
                    <a:pt x="0" y="0"/>
                  </a:moveTo>
                  <a:lnTo>
                    <a:pt x="1925441" y="0"/>
                  </a:lnTo>
                  <a:lnTo>
                    <a:pt x="1925441" y="941141"/>
                  </a:lnTo>
                  <a:lnTo>
                    <a:pt x="0" y="941141"/>
                  </a:lnTo>
                  <a:close/>
                </a:path>
              </a:pathLst>
            </a:custGeom>
            <a:solidFill>
              <a:srgbClr val="0328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7504795"/>
            <a:ext cx="5531873" cy="2782205"/>
            <a:chOff x="0" y="0"/>
            <a:chExt cx="1871275" cy="9411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71275" cy="941141"/>
            </a:xfrm>
            <a:custGeom>
              <a:avLst/>
              <a:gdLst/>
              <a:ahLst/>
              <a:cxnLst/>
              <a:rect r="r" b="b" t="t" l="l"/>
              <a:pathLst>
                <a:path h="941141" w="1871275">
                  <a:moveTo>
                    <a:pt x="0" y="0"/>
                  </a:moveTo>
                  <a:lnTo>
                    <a:pt x="1871275" y="0"/>
                  </a:lnTo>
                  <a:lnTo>
                    <a:pt x="1871275" y="941141"/>
                  </a:lnTo>
                  <a:lnTo>
                    <a:pt x="0" y="941141"/>
                  </a:lnTo>
                  <a:close/>
                </a:path>
              </a:pathLst>
            </a:custGeom>
            <a:solidFill>
              <a:srgbClr val="92A0B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157039" y="8895898"/>
            <a:ext cx="8438963" cy="1391102"/>
            <a:chOff x="0" y="0"/>
            <a:chExt cx="2854661" cy="4705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54661" cy="470570"/>
            </a:xfrm>
            <a:custGeom>
              <a:avLst/>
              <a:gdLst/>
              <a:ahLst/>
              <a:cxnLst/>
              <a:rect r="r" b="b" t="t" l="l"/>
              <a:pathLst>
                <a:path h="470570" w="2854661">
                  <a:moveTo>
                    <a:pt x="0" y="0"/>
                  </a:moveTo>
                  <a:lnTo>
                    <a:pt x="2854661" y="0"/>
                  </a:lnTo>
                  <a:lnTo>
                    <a:pt x="2854661" y="470570"/>
                  </a:lnTo>
                  <a:lnTo>
                    <a:pt x="0" y="470570"/>
                  </a:lnTo>
                  <a:close/>
                </a:path>
              </a:pathLst>
            </a:custGeom>
            <a:solidFill>
              <a:srgbClr val="032859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26680" y="7504795"/>
            <a:ext cx="1448781" cy="2782205"/>
            <a:chOff x="0" y="0"/>
            <a:chExt cx="490082" cy="9411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0082" cy="941141"/>
            </a:xfrm>
            <a:custGeom>
              <a:avLst/>
              <a:gdLst/>
              <a:ahLst/>
              <a:cxnLst/>
              <a:rect r="r" b="b" t="t" l="l"/>
              <a:pathLst>
                <a:path h="941141" w="490082">
                  <a:moveTo>
                    <a:pt x="0" y="0"/>
                  </a:moveTo>
                  <a:lnTo>
                    <a:pt x="490082" y="0"/>
                  </a:lnTo>
                  <a:lnTo>
                    <a:pt x="490082" y="941141"/>
                  </a:lnTo>
                  <a:lnTo>
                    <a:pt x="0" y="941141"/>
                  </a:lnTo>
                  <a:close/>
                </a:path>
              </a:pathLst>
            </a:custGeom>
            <a:solidFill>
              <a:srgbClr val="032859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5400000">
            <a:off x="-695551" y="8200346"/>
            <a:ext cx="2782205" cy="1391102"/>
          </a:xfrm>
          <a:custGeom>
            <a:avLst/>
            <a:gdLst/>
            <a:ahLst/>
            <a:cxnLst/>
            <a:rect r="r" b="b" t="t" l="l"/>
            <a:pathLst>
              <a:path h="1391102" w="2782205">
                <a:moveTo>
                  <a:pt x="0" y="0"/>
                </a:moveTo>
                <a:lnTo>
                  <a:pt x="2782205" y="0"/>
                </a:lnTo>
                <a:lnTo>
                  <a:pt x="2782205" y="1391103"/>
                </a:lnTo>
                <a:lnTo>
                  <a:pt x="0" y="13911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2079910" y="8200346"/>
            <a:ext cx="2782205" cy="1391102"/>
          </a:xfrm>
          <a:custGeom>
            <a:avLst/>
            <a:gdLst/>
            <a:ahLst/>
            <a:cxnLst/>
            <a:rect r="r" b="b" t="t" l="l"/>
            <a:pathLst>
              <a:path h="1391102" w="2782205">
                <a:moveTo>
                  <a:pt x="0" y="0"/>
                </a:moveTo>
                <a:lnTo>
                  <a:pt x="2782205" y="0"/>
                </a:lnTo>
                <a:lnTo>
                  <a:pt x="2782205" y="1391103"/>
                </a:lnTo>
                <a:lnTo>
                  <a:pt x="0" y="13911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16287950" y="7504795"/>
            <a:ext cx="3541721" cy="3541721"/>
          </a:xfrm>
          <a:custGeom>
            <a:avLst/>
            <a:gdLst/>
            <a:ahLst/>
            <a:cxnLst/>
            <a:rect r="r" b="b" t="t" l="l"/>
            <a:pathLst>
              <a:path h="3541721" w="3541721">
                <a:moveTo>
                  <a:pt x="0" y="0"/>
                </a:moveTo>
                <a:lnTo>
                  <a:pt x="3541721" y="0"/>
                </a:lnTo>
                <a:lnTo>
                  <a:pt x="3541721" y="3541721"/>
                </a:lnTo>
                <a:lnTo>
                  <a:pt x="0" y="3541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2397041">
            <a:off x="280210" y="8014107"/>
            <a:ext cx="3541721" cy="3541721"/>
          </a:xfrm>
          <a:custGeom>
            <a:avLst/>
            <a:gdLst/>
            <a:ahLst/>
            <a:cxnLst/>
            <a:rect r="r" b="b" t="t" l="l"/>
            <a:pathLst>
              <a:path h="3541721" w="3541721">
                <a:moveTo>
                  <a:pt x="0" y="0"/>
                </a:moveTo>
                <a:lnTo>
                  <a:pt x="3541721" y="0"/>
                </a:lnTo>
                <a:lnTo>
                  <a:pt x="3541721" y="3541722"/>
                </a:lnTo>
                <a:lnTo>
                  <a:pt x="0" y="35417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929828" y="1831618"/>
            <a:ext cx="5203755" cy="7048472"/>
          </a:xfrm>
          <a:custGeom>
            <a:avLst/>
            <a:gdLst/>
            <a:ahLst/>
            <a:cxnLst/>
            <a:rect r="r" b="b" t="t" l="l"/>
            <a:pathLst>
              <a:path h="7048472" w="5203755">
                <a:moveTo>
                  <a:pt x="0" y="0"/>
                </a:moveTo>
                <a:lnTo>
                  <a:pt x="5203755" y="0"/>
                </a:lnTo>
                <a:lnTo>
                  <a:pt x="5203755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357960" y="1815810"/>
            <a:ext cx="5353369" cy="7080087"/>
          </a:xfrm>
          <a:custGeom>
            <a:avLst/>
            <a:gdLst/>
            <a:ahLst/>
            <a:cxnLst/>
            <a:rect r="r" b="b" t="t" l="l"/>
            <a:pathLst>
              <a:path h="7080087" w="5353369">
                <a:moveTo>
                  <a:pt x="0" y="0"/>
                </a:moveTo>
                <a:lnTo>
                  <a:pt x="5353369" y="0"/>
                </a:lnTo>
                <a:lnTo>
                  <a:pt x="5353369" y="7080088"/>
                </a:lnTo>
                <a:lnTo>
                  <a:pt x="0" y="70800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7385130" y="228911"/>
            <a:ext cx="6218200" cy="1389604"/>
            <a:chOff x="0" y="0"/>
            <a:chExt cx="8290934" cy="1852806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9525"/>
              <a:ext cx="8290934" cy="1304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680"/>
                </a:lnSpc>
              </a:pPr>
              <a:r>
                <a:rPr lang="en-US" b="true" sz="6400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Chatbot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427264"/>
              <a:ext cx="8290934" cy="425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19"/>
                </a:lnSpc>
              </a:pPr>
              <a:r>
                <a:rPr lang="en-US" sz="2099" spc="5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EMOCARE AI FOR SUPPORT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332901" y="228911"/>
            <a:ext cx="6218200" cy="1389604"/>
            <a:chOff x="0" y="0"/>
            <a:chExt cx="8290934" cy="1852806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9525"/>
              <a:ext cx="8290934" cy="1304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680"/>
                </a:lnSpc>
              </a:pPr>
              <a:r>
                <a:rPr lang="en-US" b="true" sz="6400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Profile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427264"/>
              <a:ext cx="8290934" cy="425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19"/>
                </a:lnSpc>
              </a:pPr>
              <a:r>
                <a:rPr lang="en-US" sz="2099" spc="5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USER INFORMATION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286882" y="1847426"/>
            <a:ext cx="5176222" cy="7048472"/>
          </a:xfrm>
          <a:custGeom>
            <a:avLst/>
            <a:gdLst/>
            <a:ahLst/>
            <a:cxnLst/>
            <a:rect r="r" b="b" t="t" l="l"/>
            <a:pathLst>
              <a:path h="7048472" w="5176222">
                <a:moveTo>
                  <a:pt x="0" y="0"/>
                </a:moveTo>
                <a:lnTo>
                  <a:pt x="5176221" y="0"/>
                </a:lnTo>
                <a:lnTo>
                  <a:pt x="5176221" y="7048472"/>
                </a:lnTo>
                <a:lnTo>
                  <a:pt x="0" y="70484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391102" y="228911"/>
            <a:ext cx="6218200" cy="1389604"/>
            <a:chOff x="0" y="0"/>
            <a:chExt cx="8290934" cy="1852806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9525"/>
              <a:ext cx="8290934" cy="1304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680"/>
                </a:lnSpc>
              </a:pPr>
              <a:r>
                <a:rPr lang="en-US" b="true" sz="6400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Community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1427264"/>
              <a:ext cx="8290934" cy="425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19"/>
                </a:lnSpc>
              </a:pPr>
              <a:r>
                <a:rPr lang="en-US" sz="2099" spc="52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CONNECT AND SHARE EXPERIENCES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8808" y="-2211015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3285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58808" y="6365970"/>
            <a:ext cx="5784661" cy="2892330"/>
          </a:xfrm>
          <a:custGeom>
            <a:avLst/>
            <a:gdLst/>
            <a:ahLst/>
            <a:cxnLst/>
            <a:rect r="r" b="b" t="t" l="l"/>
            <a:pathLst>
              <a:path h="2892330" w="5784661">
                <a:moveTo>
                  <a:pt x="0" y="0"/>
                </a:moveTo>
                <a:lnTo>
                  <a:pt x="5784661" y="0"/>
                </a:lnTo>
                <a:lnTo>
                  <a:pt x="5784661" y="2892330"/>
                </a:lnTo>
                <a:lnTo>
                  <a:pt x="0" y="2892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2700000">
            <a:off x="2467823" y="2406422"/>
            <a:ext cx="3302233" cy="3302233"/>
            <a:chOff x="0" y="0"/>
            <a:chExt cx="1913890" cy="19138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2A0B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9258300"/>
            <a:ext cx="16230600" cy="214890"/>
            <a:chOff x="0" y="0"/>
            <a:chExt cx="43165238" cy="571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255270"/>
              <a:ext cx="43165238" cy="69850"/>
            </a:xfrm>
            <a:custGeom>
              <a:avLst/>
              <a:gdLst/>
              <a:ahLst/>
              <a:cxnLst/>
              <a:rect r="r" b="b" t="t" l="l"/>
              <a:pathLst>
                <a:path h="69850" w="43165238">
                  <a:moveTo>
                    <a:pt x="42874409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43165238" y="69850"/>
                  </a:lnTo>
                  <a:lnTo>
                    <a:pt x="43165238" y="0"/>
                  </a:lnTo>
                  <a:close/>
                </a:path>
              </a:pathLst>
            </a:custGeom>
            <a:solidFill>
              <a:srgbClr val="92A0B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364526" y="617910"/>
            <a:ext cx="11482467" cy="8307251"/>
            <a:chOff x="0" y="0"/>
            <a:chExt cx="15309956" cy="1107633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922809"/>
              <a:ext cx="15309956" cy="9153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54"/>
                </a:lnSpc>
              </a:pPr>
              <a:r>
                <a:rPr lang="en-US" sz="2295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  </a:t>
              </a:r>
              <a:r>
                <a:rPr lang="en-US" sz="2295" spc="22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Firebase Authentication</a:t>
              </a:r>
            </a:p>
            <a:p>
              <a:pPr algn="l" marL="495490" indent="-247745" lvl="1">
                <a:lnSpc>
                  <a:spcPts val="2754"/>
                </a:lnSpc>
                <a:buFont typeface="Arial"/>
                <a:buChar char="•"/>
              </a:pPr>
              <a:r>
                <a:rPr lang="en-US" sz="2295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Secure login options: </a:t>
              </a:r>
              <a:r>
                <a:rPr lang="en-US" b="true" sz="2295" spc="22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Email, Google, Apple</a:t>
              </a:r>
            </a:p>
            <a:p>
              <a:pPr algn="l" marL="495490" indent="-247745" lvl="1">
                <a:lnSpc>
                  <a:spcPts val="2754"/>
                </a:lnSpc>
                <a:buFont typeface="Arial"/>
                <a:buChar char="•"/>
              </a:pPr>
              <a:r>
                <a:rPr lang="en-US" sz="2295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Maintains privacy and data integrity</a:t>
              </a:r>
            </a:p>
            <a:p>
              <a:pPr algn="l" marL="495490" indent="-247745" lvl="1">
                <a:lnSpc>
                  <a:spcPts val="2754"/>
                </a:lnSpc>
                <a:buFont typeface="Arial"/>
                <a:buChar char="•"/>
              </a:pPr>
              <a:r>
                <a:rPr lang="en-US" sz="2295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Streamlined onboarding for seamless user experience</a:t>
              </a:r>
            </a:p>
            <a:p>
              <a:pPr algn="l" marL="495490" indent="-247745" lvl="1">
                <a:lnSpc>
                  <a:spcPts val="2754"/>
                </a:lnSpc>
                <a:buFont typeface="Arial"/>
                <a:buChar char="•"/>
              </a:pPr>
              <a:r>
                <a:rPr lang="en-US" sz="2295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Safeguards sensitive user information</a:t>
              </a:r>
            </a:p>
            <a:p>
              <a:pPr algn="l">
                <a:lnSpc>
                  <a:spcPts val="2754"/>
                </a:lnSpc>
              </a:pPr>
            </a:p>
            <a:p>
              <a:pPr algn="l">
                <a:lnSpc>
                  <a:spcPts val="2754"/>
                </a:lnSpc>
              </a:pPr>
              <a:r>
                <a:rPr lang="en-US" sz="2295" spc="22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  </a:t>
              </a:r>
              <a:r>
                <a:rPr lang="en-US" sz="2295" spc="22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Firestore Database</a:t>
              </a:r>
            </a:p>
            <a:p>
              <a:pPr algn="l" marL="495490" indent="-247745" lvl="1">
                <a:lnSpc>
                  <a:spcPts val="2754"/>
                </a:lnSpc>
                <a:buFont typeface="Arial"/>
                <a:buChar char="•"/>
              </a:pPr>
              <a:r>
                <a:rPr lang="en-US" sz="2295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Efficiently handles user data, mood logs, and community posts</a:t>
              </a:r>
            </a:p>
            <a:p>
              <a:pPr algn="l" marL="495490" indent="-247745" lvl="1">
                <a:lnSpc>
                  <a:spcPts val="2754"/>
                </a:lnSpc>
                <a:buFont typeface="Arial"/>
                <a:buChar char="•"/>
              </a:pPr>
              <a:r>
                <a:rPr lang="en-US" sz="2295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Categorizes meditations and user interactions</a:t>
              </a:r>
            </a:p>
            <a:p>
              <a:pPr algn="l" marL="495490" indent="-247745" lvl="1">
                <a:lnSpc>
                  <a:spcPts val="2754"/>
                </a:lnSpc>
                <a:buFont typeface="Arial"/>
                <a:buChar char="•"/>
              </a:pPr>
              <a:r>
                <a:rPr lang="en-US" sz="2295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Enhances engagement with personalized experiences</a:t>
              </a:r>
            </a:p>
            <a:p>
              <a:pPr algn="l">
                <a:lnSpc>
                  <a:spcPts val="2754"/>
                </a:lnSpc>
              </a:pPr>
            </a:p>
            <a:p>
              <a:pPr algn="l">
                <a:lnSpc>
                  <a:spcPts val="2754"/>
                </a:lnSpc>
              </a:pPr>
              <a:r>
                <a:rPr lang="en-US" sz="2295" spc="22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  </a:t>
              </a:r>
              <a:r>
                <a:rPr lang="en-US" sz="2295" spc="22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Cloud Storage</a:t>
              </a:r>
            </a:p>
            <a:p>
              <a:pPr algn="l" marL="495490" indent="-247745" lvl="1">
                <a:lnSpc>
                  <a:spcPts val="2754"/>
                </a:lnSpc>
                <a:buFont typeface="Arial"/>
                <a:buChar char="•"/>
              </a:pPr>
              <a:r>
                <a:rPr lang="en-US" sz="2295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Stores large audio files and images securely</a:t>
              </a:r>
            </a:p>
            <a:p>
              <a:pPr algn="l" marL="495490" indent="-247745" lvl="1">
                <a:lnSpc>
                  <a:spcPts val="2754"/>
                </a:lnSpc>
                <a:buFont typeface="Arial"/>
                <a:buChar char="•"/>
              </a:pPr>
              <a:r>
                <a:rPr lang="en-US" sz="2295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Ensures smooth access to media content</a:t>
              </a:r>
            </a:p>
            <a:p>
              <a:pPr algn="l">
                <a:lnSpc>
                  <a:spcPts val="2754"/>
                </a:lnSpc>
              </a:pPr>
            </a:p>
            <a:p>
              <a:pPr algn="l">
                <a:lnSpc>
                  <a:spcPts val="2754"/>
                </a:lnSpc>
              </a:pPr>
              <a:r>
                <a:rPr lang="en-US" sz="2295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  </a:t>
              </a:r>
              <a:r>
                <a:rPr lang="en-US" sz="2295" spc="22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AI Integration (Dialogflow / OpenAI API)</a:t>
              </a:r>
            </a:p>
            <a:p>
              <a:pPr algn="l" marL="495490" indent="-247745" lvl="1">
                <a:lnSpc>
                  <a:spcPts val="2754"/>
                </a:lnSpc>
                <a:buFont typeface="Arial"/>
                <a:buChar char="•"/>
              </a:pPr>
              <a:r>
                <a:rPr lang="en-US" sz="2295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Powers </a:t>
              </a:r>
              <a:r>
                <a:rPr lang="en-US" b="true" sz="2295" spc="22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EmoCare AI chatbot</a:t>
              </a:r>
            </a:p>
            <a:p>
              <a:pPr algn="l" marL="495490" indent="-247745" lvl="1">
                <a:lnSpc>
                  <a:spcPts val="2754"/>
                </a:lnSpc>
                <a:buFont typeface="Arial"/>
                <a:buChar char="•"/>
              </a:pPr>
              <a:r>
                <a:rPr lang="en-US" sz="2295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Provides personalized guidance and mental health support</a:t>
              </a:r>
            </a:p>
            <a:p>
              <a:pPr algn="l" marL="495490" indent="-247745" lvl="1">
                <a:lnSpc>
                  <a:spcPts val="2754"/>
                </a:lnSpc>
                <a:buFont typeface="Arial"/>
                <a:buChar char="•"/>
              </a:pPr>
              <a:r>
                <a:rPr lang="en-US" sz="2295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Improves interactivity and user satisfaction</a:t>
              </a:r>
            </a:p>
            <a:p>
              <a:pPr algn="l" marL="0" indent="0" lvl="0">
                <a:lnSpc>
                  <a:spcPts val="2754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0"/>
              <a:ext cx="15309956" cy="1244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392"/>
                </a:lnSpc>
              </a:pPr>
              <a:r>
                <a:rPr lang="en-US" b="true" sz="6160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Backend &amp; Database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400000">
            <a:off x="909417" y="5383439"/>
            <a:ext cx="3541721" cy="3541721"/>
          </a:xfrm>
          <a:custGeom>
            <a:avLst/>
            <a:gdLst/>
            <a:ahLst/>
            <a:cxnLst/>
            <a:rect r="r" b="b" t="t" l="l"/>
            <a:pathLst>
              <a:path h="3541721" w="3541721">
                <a:moveTo>
                  <a:pt x="0" y="0"/>
                </a:moveTo>
                <a:lnTo>
                  <a:pt x="3541721" y="0"/>
                </a:lnTo>
                <a:lnTo>
                  <a:pt x="3541721" y="3541722"/>
                </a:lnTo>
                <a:lnTo>
                  <a:pt x="0" y="35417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6872512" y="9365745"/>
            <a:ext cx="1415488" cy="1415488"/>
          </a:xfrm>
          <a:custGeom>
            <a:avLst/>
            <a:gdLst/>
            <a:ahLst/>
            <a:cxnLst/>
            <a:rect r="r" b="b" t="t" l="l"/>
            <a:pathLst>
              <a:path h="1415488" w="1415488">
                <a:moveTo>
                  <a:pt x="0" y="0"/>
                </a:moveTo>
                <a:lnTo>
                  <a:pt x="1415488" y="0"/>
                </a:lnTo>
                <a:lnTo>
                  <a:pt x="1415488" y="1415488"/>
                </a:lnTo>
                <a:lnTo>
                  <a:pt x="0" y="14154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8768" y="-514350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3285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68768" y="6225804"/>
            <a:ext cx="5784661" cy="2892330"/>
          </a:xfrm>
          <a:custGeom>
            <a:avLst/>
            <a:gdLst/>
            <a:ahLst/>
            <a:cxnLst/>
            <a:rect r="r" b="b" t="t" l="l"/>
            <a:pathLst>
              <a:path h="2892330" w="5784661">
                <a:moveTo>
                  <a:pt x="0" y="0"/>
                </a:moveTo>
                <a:lnTo>
                  <a:pt x="5784660" y="0"/>
                </a:lnTo>
                <a:lnTo>
                  <a:pt x="5784660" y="2892331"/>
                </a:lnTo>
                <a:lnTo>
                  <a:pt x="0" y="2892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2700000">
            <a:off x="2709981" y="3111732"/>
            <a:ext cx="3302233" cy="3302233"/>
            <a:chOff x="0" y="0"/>
            <a:chExt cx="1913890" cy="19138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2A0B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9258300"/>
            <a:ext cx="16230600" cy="214890"/>
            <a:chOff x="0" y="0"/>
            <a:chExt cx="43165238" cy="571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255270"/>
              <a:ext cx="43165238" cy="69850"/>
            </a:xfrm>
            <a:custGeom>
              <a:avLst/>
              <a:gdLst/>
              <a:ahLst/>
              <a:cxnLst/>
              <a:rect r="r" b="b" t="t" l="l"/>
              <a:pathLst>
                <a:path h="69850" w="43165238">
                  <a:moveTo>
                    <a:pt x="42874409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43165238" y="69850"/>
                  </a:lnTo>
                  <a:lnTo>
                    <a:pt x="43165238" y="0"/>
                  </a:lnTo>
                  <a:close/>
                </a:path>
              </a:pathLst>
            </a:custGeom>
            <a:solidFill>
              <a:srgbClr val="92A0B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972297" y="533895"/>
            <a:ext cx="7745801" cy="8745401"/>
            <a:chOff x="0" y="0"/>
            <a:chExt cx="10327734" cy="1166053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2964209"/>
              <a:ext cx="10327734" cy="869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00"/>
                </a:lnSpc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 </a:t>
              </a:r>
              <a:r>
                <a:rPr lang="en-US" sz="2250" spc="22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 </a:t>
              </a:r>
              <a:r>
                <a:rPr lang="en-US" sz="2250" spc="22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Frontend Development</a:t>
              </a:r>
            </a:p>
            <a:p>
              <a:pPr algn="l" marL="485775" indent="-242888" lvl="1">
                <a:lnSpc>
                  <a:spcPts val="2700"/>
                </a:lnSpc>
                <a:buFont typeface="Arial"/>
                <a:buChar char="•"/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Built with Flutter for cross-platform compatibility</a:t>
              </a:r>
            </a:p>
            <a:p>
              <a:pPr algn="l" marL="485775" indent="-242888" lvl="1">
                <a:lnSpc>
                  <a:spcPts val="2700"/>
                </a:lnSpc>
                <a:buFont typeface="Arial"/>
                <a:buChar char="•"/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Intuitive, user-friendly interface with seamless navigation</a:t>
              </a:r>
            </a:p>
            <a:p>
              <a:pPr algn="l" marL="485775" indent="-242888" lvl="1">
                <a:lnSpc>
                  <a:spcPts val="2700"/>
                </a:lnSpc>
                <a:buFont typeface="Arial"/>
                <a:buChar char="•"/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Key features: Meditation, Mood Tracking, Community Support</a:t>
              </a:r>
            </a:p>
            <a:p>
              <a:pPr algn="l" marL="485775" indent="-242888" lvl="1">
                <a:lnSpc>
                  <a:spcPts val="2700"/>
                </a:lnSpc>
                <a:buFont typeface="Arial"/>
                <a:buChar char="•"/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Calming aesthetics aligned with the mental health theme</a:t>
              </a:r>
            </a:p>
            <a:p>
              <a:pPr algn="l" marL="485775" indent="-242888" lvl="1">
                <a:lnSpc>
                  <a:spcPts val="2700"/>
                </a:lnSpc>
                <a:buFont typeface="Arial"/>
                <a:buChar char="•"/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Focused on welcoming and support</a:t>
              </a: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i</a:t>
              </a: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ve user experience</a:t>
              </a:r>
            </a:p>
            <a:p>
              <a:pPr algn="l">
                <a:lnSpc>
                  <a:spcPts val="2700"/>
                </a:lnSpc>
              </a:pPr>
            </a:p>
            <a:p>
              <a:pPr algn="l">
                <a:lnSpc>
                  <a:spcPts val="2700"/>
                </a:lnSpc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  </a:t>
              </a:r>
              <a:r>
                <a:rPr lang="en-US" sz="2250" spc="22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Firebase Backend</a:t>
              </a:r>
            </a:p>
            <a:p>
              <a:pPr algn="l" marL="485775" indent="-242888" lvl="1">
                <a:lnSpc>
                  <a:spcPts val="2700"/>
                </a:lnSpc>
                <a:buFont typeface="Arial"/>
                <a:buChar char="•"/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Authentication: Secure login via Email, Google, and Apple</a:t>
              </a:r>
            </a:p>
            <a:p>
              <a:pPr algn="l" marL="485775" indent="-242888" lvl="1">
                <a:lnSpc>
                  <a:spcPts val="2700"/>
                </a:lnSpc>
                <a:buFont typeface="Arial"/>
                <a:buChar char="•"/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Firestore Database: Organizes user data (MoodLogs, CommunityPosts)</a:t>
              </a:r>
            </a:p>
            <a:p>
              <a:pPr algn="l" marL="485775" indent="-242888" lvl="1">
                <a:lnSpc>
                  <a:spcPts val="2700"/>
                </a:lnSpc>
                <a:buFont typeface="Arial"/>
                <a:buChar char="•"/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Cloud Storage: Stores media files (e.g., meditation audio, images)</a:t>
              </a:r>
            </a:p>
            <a:p>
              <a:pPr algn="l" marL="485775" indent="-242888" lvl="1">
                <a:lnSpc>
                  <a:spcPts val="2700"/>
                </a:lnSpc>
                <a:buFont typeface="Arial"/>
                <a:buChar char="•"/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AI Integration: EmoCare AI chatbot for personalized support</a:t>
              </a:r>
            </a:p>
            <a:p>
              <a:pPr algn="l" marL="485775" indent="-242888" lvl="1">
                <a:lnSpc>
                  <a:spcPts val="2700"/>
                </a:lnSpc>
                <a:buFont typeface="Arial"/>
                <a:buChar char="•"/>
              </a:pPr>
              <a:r>
                <a:rPr lang="en-US" sz="2250" spc="22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Robust architecture ensures security and scalability</a:t>
              </a:r>
            </a:p>
            <a:p>
              <a:pPr algn="l" marL="0" indent="0" lvl="0">
                <a:lnSpc>
                  <a:spcPts val="2700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0"/>
              <a:ext cx="10327734" cy="2286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751"/>
                </a:lnSpc>
              </a:pPr>
              <a:r>
                <a:rPr lang="en-US" b="true" sz="5626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Implementation Workflow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400000">
            <a:off x="16872512" y="9365745"/>
            <a:ext cx="1415488" cy="1415488"/>
          </a:xfrm>
          <a:custGeom>
            <a:avLst/>
            <a:gdLst/>
            <a:ahLst/>
            <a:cxnLst/>
            <a:rect r="r" b="b" t="t" l="l"/>
            <a:pathLst>
              <a:path h="1415488" w="1415488">
                <a:moveTo>
                  <a:pt x="0" y="0"/>
                </a:moveTo>
                <a:lnTo>
                  <a:pt x="1415488" y="0"/>
                </a:lnTo>
                <a:lnTo>
                  <a:pt x="1415488" y="1415488"/>
                </a:lnTo>
                <a:lnTo>
                  <a:pt x="0" y="14154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3908" y="2901855"/>
            <a:ext cx="5657850" cy="565785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3285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57097" y="0"/>
            <a:ext cx="5784661" cy="2892330"/>
          </a:xfrm>
          <a:custGeom>
            <a:avLst/>
            <a:gdLst/>
            <a:ahLst/>
            <a:cxnLst/>
            <a:rect r="r" b="b" t="t" l="l"/>
            <a:pathLst>
              <a:path h="2892330" w="5784661">
                <a:moveTo>
                  <a:pt x="0" y="0"/>
                </a:moveTo>
                <a:lnTo>
                  <a:pt x="5784661" y="0"/>
                </a:lnTo>
                <a:lnTo>
                  <a:pt x="5784661" y="2892330"/>
                </a:lnTo>
                <a:lnTo>
                  <a:pt x="0" y="2892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2700000">
            <a:off x="2961716" y="920448"/>
            <a:ext cx="3302233" cy="3302233"/>
            <a:chOff x="0" y="0"/>
            <a:chExt cx="1913890" cy="19138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92A0B4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9258300"/>
            <a:ext cx="16230600" cy="214890"/>
            <a:chOff x="0" y="0"/>
            <a:chExt cx="43165238" cy="571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255270"/>
              <a:ext cx="43165238" cy="69850"/>
            </a:xfrm>
            <a:custGeom>
              <a:avLst/>
              <a:gdLst/>
              <a:ahLst/>
              <a:cxnLst/>
              <a:rect r="r" b="b" t="t" l="l"/>
              <a:pathLst>
                <a:path h="69850" w="43165238">
                  <a:moveTo>
                    <a:pt x="42874409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43165238" y="69850"/>
                  </a:lnTo>
                  <a:lnTo>
                    <a:pt x="43165238" y="0"/>
                  </a:lnTo>
                  <a:close/>
                </a:path>
              </a:pathLst>
            </a:custGeom>
            <a:solidFill>
              <a:srgbClr val="92A0B4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972297" y="1629270"/>
            <a:ext cx="7745801" cy="6554651"/>
            <a:chOff x="0" y="0"/>
            <a:chExt cx="10327734" cy="873953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983134"/>
              <a:ext cx="10327734" cy="6756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sz="2400" spc="24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  </a:t>
              </a:r>
              <a:r>
                <a:rPr lang="en-US" sz="2400" spc="24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Flutter Unit Testing</a:t>
              </a: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 spc="24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Ensures </a:t>
              </a:r>
              <a:r>
                <a:rPr lang="en-US" sz="2400" spc="24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robustness of the application</a:t>
              </a: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 spc="24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Test cases verify individual component functionality</a:t>
              </a: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 spc="24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Quick identification and fixing of issues</a:t>
              </a: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 spc="24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Improves overall quality and reliability of the app</a:t>
              </a:r>
            </a:p>
            <a:p>
              <a:pPr algn="l">
                <a:lnSpc>
                  <a:spcPts val="2879"/>
                </a:lnSpc>
              </a:pPr>
            </a:p>
            <a:p>
              <a:pPr algn="l">
                <a:lnSpc>
                  <a:spcPts val="2879"/>
                </a:lnSpc>
              </a:pPr>
              <a:r>
                <a:rPr lang="en-US" sz="2400" spc="24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   </a:t>
              </a:r>
              <a:r>
                <a:rPr lang="en-US" sz="2400" spc="24" b="true">
                  <a:solidFill>
                    <a:srgbClr val="00000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Firebase Emulator</a:t>
              </a: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 spc="24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Provides a safe testing environment for backend interactions</a:t>
              </a: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 spc="24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Prevents risks to real user data</a:t>
              </a: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 spc="24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Simulates various scenarios and user inputs</a:t>
              </a: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 spc="24">
                  <a:solidFill>
                    <a:srgbClr val="000000"/>
                  </a:solidFill>
                  <a:latin typeface="HK Grotesk"/>
                  <a:ea typeface="HK Grotesk"/>
                  <a:cs typeface="HK Grotesk"/>
                  <a:sym typeface="HK Grotesk"/>
                </a:rPr>
                <a:t>Ensures seamless communication between backend and frontend</a:t>
              </a:r>
            </a:p>
            <a:p>
              <a:pPr algn="l" marL="0" indent="0" lvl="0">
                <a:lnSpc>
                  <a:spcPts val="2879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10327734" cy="1304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680"/>
                </a:lnSpc>
              </a:pPr>
              <a:r>
                <a:rPr lang="en-US" b="true" sz="6400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Testing Methods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400000">
            <a:off x="16872512" y="9258300"/>
            <a:ext cx="1415488" cy="1415488"/>
          </a:xfrm>
          <a:custGeom>
            <a:avLst/>
            <a:gdLst/>
            <a:ahLst/>
            <a:cxnLst/>
            <a:rect r="r" b="b" t="t" l="l"/>
            <a:pathLst>
              <a:path h="1415488" w="1415488">
                <a:moveTo>
                  <a:pt x="0" y="0"/>
                </a:moveTo>
                <a:lnTo>
                  <a:pt x="1415488" y="0"/>
                </a:lnTo>
                <a:lnTo>
                  <a:pt x="1415488" y="1415488"/>
                </a:lnTo>
                <a:lnTo>
                  <a:pt x="0" y="14154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Mind Bloom: A Mobile Mental Health App</dc:description>
  <dc:identifier>DAGwYZR3onI</dc:identifier>
  <dcterms:modified xsi:type="dcterms:W3CDTF">2011-08-01T06:04:30Z</dcterms:modified>
  <cp:revision>1</cp:revision>
  <dc:title>Presentation - Mind Bloom: A Mobile Mental Health App</dc:title>
</cp:coreProperties>
</file>