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2" r:id="rId8"/>
    <p:sldId id="263" r:id="rId9"/>
    <p:sldId id="264" r:id="rId10"/>
    <p:sldId id="281" r:id="rId11"/>
    <p:sldId id="282" r:id="rId12"/>
    <p:sldId id="283" r:id="rId13"/>
    <p:sldId id="284" r:id="rId14"/>
    <p:sldId id="285" r:id="rId15"/>
    <p:sldId id="265" r:id="rId16"/>
    <p:sldId id="286" r:id="rId17"/>
    <p:sldId id="266" r:id="rId18"/>
    <p:sldId id="267" r:id="rId19"/>
    <p:sldId id="268" r:id="rId20"/>
    <p:sldId id="287" r:id="rId21"/>
    <p:sldId id="270" r:id="rId22"/>
    <p:sldId id="271" r:id="rId23"/>
    <p:sldId id="272" r:id="rId24"/>
    <p:sldId id="273" r:id="rId25"/>
    <p:sldId id="274" r:id="rId26"/>
    <p:sldId id="288" r:id="rId27"/>
    <p:sldId id="289" r:id="rId28"/>
    <p:sldId id="275" r:id="rId29"/>
    <p:sldId id="276" r:id="rId30"/>
    <p:sldId id="278" r:id="rId31"/>
    <p:sldId id="277" r:id="rId32"/>
    <p:sldId id="290" r:id="rId33"/>
    <p:sldId id="29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019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2259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3232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1464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9348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392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4147265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6323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3911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1278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188129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6359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7833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0943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792060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9/28/2019</a:t>
            </a:fld>
            <a:endParaRPr lang="en-US" dirty="0"/>
          </a:p>
        </p:txBody>
      </p:sp>
    </p:spTree>
    <p:extLst>
      <p:ext uri="{BB962C8B-B14F-4D97-AF65-F5344CB8AC3E}">
        <p14:creationId xmlns:p14="http://schemas.microsoft.com/office/powerpoint/2010/main" val="864087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163375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V="1">
            <a:off x="1017431" y="141668"/>
            <a:ext cx="8448541" cy="321971"/>
          </a:xfrm>
        </p:spPr>
        <p:txBody>
          <a:bodyPr/>
          <a:lstStyle/>
          <a:p>
            <a:r>
              <a:rPr lang="en-US" b="1" dirty="0">
                <a:ln w="12700">
                  <a:solidFill>
                    <a:schemeClr val="tx2">
                      <a:satMod val="155000"/>
                    </a:schemeClr>
                  </a:solidFill>
                  <a:prstDash val="solid"/>
                </a:ln>
                <a:solidFill>
                  <a:schemeClr val="tx1">
                    <a:lumMod val="85000"/>
                  </a:schemeClr>
                </a:solidFill>
                <a:effectLst>
                  <a:outerShdw blurRad="41275" dist="20320" dir="1800000" algn="tl" rotWithShape="0">
                    <a:srgbClr val="000000">
                      <a:alpha val="40000"/>
                    </a:srgbClr>
                  </a:outerShdw>
                </a:effectLst>
              </a:rPr>
              <a:t/>
            </a:r>
            <a:br>
              <a:rPr lang="en-US" b="1" dirty="0">
                <a:ln w="12700">
                  <a:solidFill>
                    <a:schemeClr val="tx2">
                      <a:satMod val="155000"/>
                    </a:schemeClr>
                  </a:solidFill>
                  <a:prstDash val="solid"/>
                </a:ln>
                <a:solidFill>
                  <a:schemeClr val="tx1">
                    <a:lumMod val="85000"/>
                  </a:schemeClr>
                </a:solidFill>
                <a:effectLst>
                  <a:outerShdw blurRad="41275" dist="20320" dir="1800000" algn="tl" rotWithShape="0">
                    <a:srgbClr val="000000">
                      <a:alpha val="40000"/>
                    </a:srgbClr>
                  </a:outerShdw>
                </a:effectLst>
              </a:rPr>
            </a:br>
            <a:endParaRPr lang="en-US" dirty="0"/>
          </a:p>
        </p:txBody>
      </p:sp>
      <p:sp>
        <p:nvSpPr>
          <p:cNvPr id="3" name="Subtitle 2"/>
          <p:cNvSpPr>
            <a:spLocks noGrp="1"/>
          </p:cNvSpPr>
          <p:nvPr>
            <p:ph type="subTitle" idx="1"/>
          </p:nvPr>
        </p:nvSpPr>
        <p:spPr>
          <a:xfrm>
            <a:off x="1507067" y="347731"/>
            <a:ext cx="7766936" cy="5447762"/>
          </a:xfrm>
        </p:spPr>
        <p:txBody>
          <a:bodyPr>
            <a:normAutofit/>
          </a:bodyPr>
          <a:lstStyle/>
          <a:p>
            <a:pPr algn="ctr"/>
            <a:r>
              <a:rPr lang="en-US" sz="3200" b="1" dirty="0">
                <a:solidFill>
                  <a:schemeClr val="accent1"/>
                </a:solidFill>
                <a:latin typeface="Times New Roman" panose="02020603050405020304" pitchFamily="18" charset="0"/>
                <a:cs typeface="Times New Roman" panose="02020603050405020304" pitchFamily="18" charset="0"/>
              </a:rPr>
              <a:t>Cancer Prediction Using Different Types </a:t>
            </a:r>
          </a:p>
          <a:p>
            <a:pPr algn="ctr"/>
            <a:r>
              <a:rPr lang="en-US" sz="3200" b="1" dirty="0">
                <a:solidFill>
                  <a:schemeClr val="accent1"/>
                </a:solidFill>
                <a:latin typeface="Times New Roman" panose="02020603050405020304" pitchFamily="18" charset="0"/>
                <a:cs typeface="Times New Roman" panose="02020603050405020304" pitchFamily="18" charset="0"/>
              </a:rPr>
              <a:t>Algorithms</a:t>
            </a:r>
          </a:p>
          <a:p>
            <a:pPr algn="ctr"/>
            <a:endParaRPr lang="en-US" sz="2000" b="1" dirty="0">
              <a:ln w="18415" cmpd="sng">
                <a:solidFill>
                  <a:srgbClr val="FFFFFF"/>
                </a:solidFill>
                <a:prstDash val="solid"/>
              </a:ln>
              <a:solidFill>
                <a:schemeClr val="tx1"/>
              </a:solidFill>
              <a:latin typeface="Times New Roman" panose="02020603050405020304" pitchFamily="18" charset="0"/>
              <a:cs typeface="Times New Roman" panose="02020603050405020304" pitchFamily="18" charset="0"/>
            </a:endParaRPr>
          </a:p>
          <a:p>
            <a:pPr algn="just"/>
            <a:r>
              <a:rPr lang="en-US" sz="2800" b="1" dirty="0" smtClean="0">
                <a:solidFill>
                  <a:schemeClr val="tx1"/>
                </a:solidFill>
                <a:latin typeface="Times New Roman" panose="02020603050405020304" pitchFamily="18" charset="0"/>
                <a:cs typeface="Times New Roman" panose="02020603050405020304" pitchFamily="18" charset="0"/>
              </a:rPr>
              <a:t>                </a:t>
            </a:r>
            <a:r>
              <a:rPr lang="en-US" sz="2800" b="1" dirty="0" smtClean="0">
                <a:solidFill>
                  <a:schemeClr val="accent1"/>
                </a:solidFill>
                <a:latin typeface="Times New Roman" panose="02020603050405020304" pitchFamily="18" charset="0"/>
                <a:cs typeface="Times New Roman" panose="02020603050405020304" pitchFamily="18" charset="0"/>
              </a:rPr>
              <a:t>Presented </a:t>
            </a:r>
            <a:r>
              <a:rPr lang="en-US" sz="2800" b="1" dirty="0">
                <a:solidFill>
                  <a:schemeClr val="accent1"/>
                </a:solidFill>
                <a:latin typeface="Times New Roman" panose="02020603050405020304" pitchFamily="18" charset="0"/>
                <a:cs typeface="Times New Roman" panose="02020603050405020304" pitchFamily="18" charset="0"/>
              </a:rPr>
              <a:t>By:</a:t>
            </a:r>
            <a:endParaRPr lang="en-US" sz="2800" dirty="0">
              <a:solidFill>
                <a:schemeClr val="accent1"/>
              </a:solidFill>
              <a:latin typeface="Times New Roman" panose="02020603050405020304" pitchFamily="18" charset="0"/>
              <a:cs typeface="Times New Roman" panose="02020603050405020304" pitchFamily="18" charset="0"/>
            </a:endParaRPr>
          </a:p>
          <a:p>
            <a:pPr algn="just"/>
            <a:r>
              <a:rPr lang="en-US" sz="2800" b="1"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Md. </a:t>
            </a:r>
            <a:r>
              <a:rPr lang="en-US" sz="2800" dirty="0" err="1" smtClean="0">
                <a:solidFill>
                  <a:schemeClr val="tx1"/>
                </a:solidFill>
                <a:latin typeface="Times New Roman" panose="02020603050405020304" pitchFamily="18" charset="0"/>
                <a:cs typeface="Times New Roman" panose="02020603050405020304" pitchFamily="18" charset="0"/>
              </a:rPr>
              <a:t>Ariful</a:t>
            </a:r>
            <a:r>
              <a:rPr lang="en-US" sz="2800" dirty="0" smtClean="0">
                <a:solidFill>
                  <a:schemeClr val="tx1"/>
                </a:solidFill>
                <a:latin typeface="Times New Roman" panose="02020603050405020304" pitchFamily="18" charset="0"/>
                <a:cs typeface="Times New Roman" panose="02020603050405020304" pitchFamily="18" charset="0"/>
              </a:rPr>
              <a:t> Islam </a:t>
            </a:r>
            <a:r>
              <a:rPr lang="en-US" sz="2800" dirty="0" err="1" smtClean="0">
                <a:solidFill>
                  <a:schemeClr val="tx1"/>
                </a:solidFill>
                <a:latin typeface="Times New Roman" panose="02020603050405020304" pitchFamily="18" charset="0"/>
                <a:cs typeface="Times New Roman" panose="02020603050405020304" pitchFamily="18" charset="0"/>
              </a:rPr>
              <a:t>Bhuiyan</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(20152004010)</a:t>
            </a:r>
          </a:p>
          <a:p>
            <a:pPr algn="just"/>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Md.Taufik</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Akunjee</a:t>
            </a:r>
            <a:r>
              <a:rPr lang="en-US" sz="2800" dirty="0">
                <a:solidFill>
                  <a:schemeClr val="tx1"/>
                </a:solidFill>
                <a:latin typeface="Times New Roman" panose="02020603050405020304" pitchFamily="18" charset="0"/>
                <a:cs typeface="Times New Roman" panose="02020603050405020304" pitchFamily="18" charset="0"/>
              </a:rPr>
              <a:t> (20152024010)</a:t>
            </a:r>
          </a:p>
          <a:p>
            <a:pPr algn="just"/>
            <a:r>
              <a:rPr lang="en-US" sz="2800" dirty="0" smtClean="0">
                <a:solidFill>
                  <a:schemeClr val="tx1"/>
                </a:solidFill>
                <a:latin typeface="Times New Roman" panose="02020603050405020304" pitchFamily="18" charset="0"/>
                <a:cs typeface="Times New Roman" panose="02020603050405020304" pitchFamily="18" charset="0"/>
              </a:rPr>
              <a:t>                Md</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Hashikul</a:t>
            </a:r>
            <a:r>
              <a:rPr lang="en-US" sz="2800" dirty="0">
                <a:solidFill>
                  <a:schemeClr val="tx1"/>
                </a:solidFill>
                <a:latin typeface="Times New Roman" panose="02020603050405020304" pitchFamily="18" charset="0"/>
                <a:cs typeface="Times New Roman" panose="02020603050405020304" pitchFamily="18" charset="0"/>
              </a:rPr>
              <a:t> Islam(20152019010)</a:t>
            </a:r>
          </a:p>
          <a:p>
            <a:pPr algn="just"/>
            <a:r>
              <a:rPr lang="en-US" sz="2800" dirty="0" smtClean="0">
                <a:solidFill>
                  <a:schemeClr val="tx1"/>
                </a:solidFill>
                <a:latin typeface="Times New Roman" panose="02020603050405020304" pitchFamily="18" charset="0"/>
                <a:cs typeface="Times New Roman" panose="02020603050405020304" pitchFamily="18" charset="0"/>
              </a:rPr>
              <a:t>                Rafiqul </a:t>
            </a:r>
            <a:r>
              <a:rPr lang="en-US" sz="2800" dirty="0">
                <a:solidFill>
                  <a:schemeClr val="tx1"/>
                </a:solidFill>
                <a:latin typeface="Times New Roman" panose="02020603050405020304" pitchFamily="18" charset="0"/>
                <a:cs typeface="Times New Roman" panose="02020603050405020304" pitchFamily="18" charset="0"/>
              </a:rPr>
              <a:t>Islam (20152010010)</a:t>
            </a:r>
          </a:p>
          <a:p>
            <a:endParaRPr lang="en-US" dirty="0"/>
          </a:p>
        </p:txBody>
      </p:sp>
    </p:spTree>
    <p:extLst>
      <p:ext uri="{BB962C8B-B14F-4D97-AF65-F5344CB8AC3E}">
        <p14:creationId xmlns:p14="http://schemas.microsoft.com/office/powerpoint/2010/main" val="2447391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1"/>
            <a:ext cx="8596668" cy="807076"/>
          </a:xfrm>
        </p:spPr>
        <p:txBody>
          <a:bodyPr>
            <a:normAutofit/>
          </a:bodyPr>
          <a:lstStyle/>
          <a:p>
            <a:pPr algn="ctr"/>
            <a:r>
              <a:rPr lang="en-US" sz="4000" dirty="0" smtClean="0"/>
              <a:t>Data Source</a:t>
            </a:r>
            <a:endParaRPr lang="en-US" sz="4000" dirty="0"/>
          </a:p>
        </p:txBody>
      </p:sp>
      <p:sp>
        <p:nvSpPr>
          <p:cNvPr id="3" name="Text Placeholder 2"/>
          <p:cNvSpPr>
            <a:spLocks noGrp="1"/>
          </p:cNvSpPr>
          <p:nvPr>
            <p:ph type="body" idx="1"/>
          </p:nvPr>
        </p:nvSpPr>
        <p:spPr>
          <a:xfrm>
            <a:off x="677335" y="1841679"/>
            <a:ext cx="8596668" cy="4199684"/>
          </a:xfrm>
        </p:spPr>
        <p:txBody>
          <a:bodyPr/>
          <a:lstStyle/>
          <a:p>
            <a:pPr marL="285750" indent="-285750">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In the case of predicting cancer, undergoing patient’s data is used.</a:t>
            </a:r>
          </a:p>
          <a:p>
            <a:pPr marL="285750" indent="-285750">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The cancer patients’ data collected from different sources. </a:t>
            </a:r>
          </a:p>
          <a:p>
            <a:pPr marL="285750" indent="-285750">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There are </a:t>
            </a:r>
            <a:r>
              <a:rPr lang="en-US" sz="2400" dirty="0" smtClean="0">
                <a:solidFill>
                  <a:schemeClr val="tx1"/>
                </a:solidFill>
                <a:latin typeface="Times New Roman" panose="02020603050405020304" pitchFamily="18" charset="0"/>
                <a:cs typeface="Times New Roman" panose="02020603050405020304" pitchFamily="18" charset="0"/>
              </a:rPr>
              <a:t>1180 </a:t>
            </a:r>
            <a:r>
              <a:rPr lang="en-US" sz="2400" dirty="0">
                <a:solidFill>
                  <a:schemeClr val="tx1"/>
                </a:solidFill>
                <a:latin typeface="Times New Roman" panose="02020603050405020304" pitchFamily="18" charset="0"/>
                <a:cs typeface="Times New Roman" panose="02020603050405020304" pitchFamily="18" charset="0"/>
              </a:rPr>
              <a:t>information and it contains </a:t>
            </a:r>
            <a:r>
              <a:rPr lang="en-US" sz="2400" dirty="0" smtClean="0">
                <a:solidFill>
                  <a:schemeClr val="tx1"/>
                </a:solidFill>
                <a:latin typeface="Times New Roman" panose="02020603050405020304" pitchFamily="18" charset="0"/>
                <a:cs typeface="Times New Roman" panose="02020603050405020304" pitchFamily="18" charset="0"/>
              </a:rPr>
              <a:t>86 attributes </a:t>
            </a:r>
            <a:r>
              <a:rPr lang="en-US" sz="2400" dirty="0">
                <a:solidFill>
                  <a:schemeClr val="tx1"/>
                </a:solidFill>
                <a:latin typeface="Times New Roman" panose="02020603050405020304" pitchFamily="18" charset="0"/>
                <a:cs typeface="Times New Roman" panose="02020603050405020304" pitchFamily="18" charset="0"/>
              </a:rPr>
              <a:t>and 1 class </a:t>
            </a:r>
            <a:r>
              <a:rPr lang="en-US" sz="2400" dirty="0" smtClean="0">
                <a:solidFill>
                  <a:schemeClr val="tx1"/>
                </a:solidFill>
                <a:latin typeface="Times New Roman" panose="02020603050405020304" pitchFamily="18" charset="0"/>
                <a:cs typeface="Times New Roman" panose="02020603050405020304" pitchFamily="18" charset="0"/>
              </a:rPr>
              <a:t>attributes</a:t>
            </a:r>
            <a:r>
              <a:rPr lang="en-US" sz="2400" dirty="0">
                <a:solidFill>
                  <a:schemeClr val="tx1"/>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We used Naive Bayes, J48, </a:t>
            </a:r>
            <a:r>
              <a:rPr lang="en-US" sz="2400" dirty="0" smtClean="0">
                <a:solidFill>
                  <a:schemeClr val="tx1"/>
                </a:solidFill>
                <a:latin typeface="Times New Roman" panose="02020603050405020304" pitchFamily="18" charset="0"/>
                <a:cs typeface="Times New Roman" panose="02020603050405020304" pitchFamily="18" charset="0"/>
              </a:rPr>
              <a:t>KNN and </a:t>
            </a:r>
            <a:r>
              <a:rPr lang="en-US" sz="2400" dirty="0">
                <a:solidFill>
                  <a:schemeClr val="tx1"/>
                </a:solidFill>
                <a:latin typeface="Times New Roman" panose="02020603050405020304" pitchFamily="18" charset="0"/>
                <a:cs typeface="Times New Roman" panose="02020603050405020304" pitchFamily="18" charset="0"/>
              </a:rPr>
              <a:t>K-Star classifier in WEKA toolkit.</a:t>
            </a:r>
          </a:p>
          <a:p>
            <a:endParaRPr lang="en-US" dirty="0" smtClean="0"/>
          </a:p>
        </p:txBody>
      </p:sp>
    </p:spTree>
    <p:extLst>
      <p:ext uri="{BB962C8B-B14F-4D97-AF65-F5344CB8AC3E}">
        <p14:creationId xmlns:p14="http://schemas.microsoft.com/office/powerpoint/2010/main" val="6971007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446468"/>
          </a:xfrm>
        </p:spPr>
        <p:txBody>
          <a:bodyPr>
            <a:normAutofit fontScale="90000"/>
          </a:bodyPr>
          <a:lstStyle/>
          <a:p>
            <a:pPr algn="ctr"/>
            <a:r>
              <a:rPr lang="en-US" dirty="0" smtClean="0"/>
              <a:t>Data Source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38960152"/>
              </p:ext>
            </p:extLst>
          </p:nvPr>
        </p:nvGraphicFramePr>
        <p:xfrm>
          <a:off x="2032000" y="1645921"/>
          <a:ext cx="8127999" cy="3606956"/>
        </p:xfrm>
        <a:graphic>
          <a:graphicData uri="http://schemas.openxmlformats.org/drawingml/2006/table">
            <a:tbl>
              <a:tblPr firstRow="1" bandRow="1">
                <a:tableStyleId>{5C22544A-7EE6-4342-B048-85BDC9FD1C3A}</a:tableStyleId>
              </a:tblPr>
              <a:tblGrid>
                <a:gridCol w="2709333"/>
                <a:gridCol w="2709333"/>
                <a:gridCol w="2709333"/>
              </a:tblGrid>
              <a:tr h="497996">
                <a:tc>
                  <a:txBody>
                    <a:bodyPr/>
                    <a:lstStyle/>
                    <a:p>
                      <a:r>
                        <a:rPr lang="en-US" sz="2400" dirty="0" smtClean="0"/>
                        <a:t>Variables</a:t>
                      </a:r>
                    </a:p>
                  </a:txBody>
                  <a:tcPr/>
                </a:tc>
                <a:tc>
                  <a:txBody>
                    <a:bodyPr/>
                    <a:lstStyle/>
                    <a:p>
                      <a:r>
                        <a:rPr lang="en-US" sz="2400" dirty="0" smtClean="0"/>
                        <a:t>Data distribution</a:t>
                      </a:r>
                      <a:endParaRPr lang="en-US" sz="2400" dirty="0"/>
                    </a:p>
                  </a:txBody>
                  <a:tcPr/>
                </a:tc>
                <a:tc>
                  <a:txBody>
                    <a:bodyPr/>
                    <a:lstStyle/>
                    <a:p>
                      <a:r>
                        <a:rPr lang="en-US" sz="2400" dirty="0" smtClean="0"/>
                        <a:t>Types</a:t>
                      </a:r>
                      <a:endParaRPr lang="en-US" sz="2400" dirty="0"/>
                    </a:p>
                  </a:txBody>
                  <a:tcPr/>
                </a:tc>
              </a:tr>
              <a:tr h="497996">
                <a:tc>
                  <a:txBody>
                    <a:bodyPr/>
                    <a:lstStyle/>
                    <a:p>
                      <a:r>
                        <a:rPr lang="en-US" sz="2000" dirty="0" smtClean="0"/>
                        <a:t>Age</a:t>
                      </a:r>
                      <a:endParaRPr lang="en-US" sz="2000" dirty="0"/>
                    </a:p>
                  </a:txBody>
                  <a:tcPr/>
                </a:tc>
                <a:tc>
                  <a:txBody>
                    <a:bodyPr/>
                    <a:lstStyle/>
                    <a:p>
                      <a:r>
                        <a:rPr lang="en-US" sz="2000" dirty="0" smtClean="0"/>
                        <a:t>Minimum</a:t>
                      </a:r>
                      <a:r>
                        <a:rPr lang="en-US" sz="2000" b="0" i="0" kern="1200" dirty="0" smtClean="0">
                          <a:solidFill>
                            <a:schemeClr val="dk1"/>
                          </a:solidFill>
                          <a:effectLst/>
                          <a:latin typeface="+mn-lt"/>
                          <a:ea typeface="+mn-ea"/>
                          <a:cs typeface="+mn-cs"/>
                        </a:rPr>
                        <a:t>=20</a:t>
                      </a:r>
                      <a:r>
                        <a:rPr lang="en-US" sz="2000" b="0" i="0" kern="1200" baseline="0" dirty="0" smtClean="0">
                          <a:solidFill>
                            <a:schemeClr val="dk1"/>
                          </a:solidFill>
                          <a:effectLst/>
                          <a:latin typeface="+mn-lt"/>
                          <a:ea typeface="+mn-ea"/>
                          <a:cs typeface="+mn-cs"/>
                        </a:rPr>
                        <a:t> years</a:t>
                      </a:r>
                    </a:p>
                    <a:p>
                      <a:r>
                        <a:rPr lang="en-US" sz="2000" b="0" i="0" kern="1200" baseline="0" dirty="0" smtClean="0">
                          <a:solidFill>
                            <a:schemeClr val="dk1"/>
                          </a:solidFill>
                          <a:effectLst/>
                          <a:latin typeface="+mn-lt"/>
                          <a:ea typeface="+mn-ea"/>
                          <a:cs typeface="+mn-cs"/>
                        </a:rPr>
                        <a:t>Maximum</a:t>
                      </a:r>
                      <a:r>
                        <a:rPr lang="en-US" sz="2000" b="0" i="0" kern="1200" dirty="0" smtClean="0">
                          <a:solidFill>
                            <a:schemeClr val="dk1"/>
                          </a:solidFill>
                          <a:effectLst/>
                          <a:latin typeface="+mn-lt"/>
                          <a:ea typeface="+mn-ea"/>
                          <a:cs typeface="+mn-cs"/>
                        </a:rPr>
                        <a:t>=73</a:t>
                      </a:r>
                      <a:r>
                        <a:rPr lang="en-US" sz="2000" b="0" i="0" kern="1200" baseline="0" dirty="0" smtClean="0">
                          <a:solidFill>
                            <a:schemeClr val="dk1"/>
                          </a:solidFill>
                          <a:effectLst/>
                          <a:latin typeface="+mn-lt"/>
                          <a:ea typeface="+mn-ea"/>
                          <a:cs typeface="+mn-cs"/>
                        </a:rPr>
                        <a:t> years</a:t>
                      </a:r>
                    </a:p>
                    <a:p>
                      <a:r>
                        <a:rPr lang="en-US" sz="2000" b="0" i="0" kern="1200" baseline="0" dirty="0" smtClean="0">
                          <a:solidFill>
                            <a:schemeClr val="dk1"/>
                          </a:solidFill>
                          <a:effectLst/>
                          <a:latin typeface="+mn-lt"/>
                          <a:ea typeface="+mn-ea"/>
                          <a:cs typeface="+mn-cs"/>
                        </a:rPr>
                        <a:t>Mean</a:t>
                      </a:r>
                      <a:r>
                        <a:rPr lang="en-US" sz="2000" b="0" i="0" kern="1200" dirty="0" smtClean="0">
                          <a:solidFill>
                            <a:schemeClr val="dk1"/>
                          </a:solidFill>
                          <a:effectLst/>
                          <a:latin typeface="+mn-lt"/>
                          <a:ea typeface="+mn-ea"/>
                          <a:cs typeface="+mn-cs"/>
                        </a:rPr>
                        <a:t>=46.714</a:t>
                      </a:r>
                      <a:endParaRPr lang="en-US" sz="2000" dirty="0"/>
                    </a:p>
                  </a:txBody>
                  <a:tcPr/>
                </a:tc>
                <a:tc>
                  <a:txBody>
                    <a:bodyPr/>
                    <a:lstStyle/>
                    <a:p>
                      <a:r>
                        <a:rPr lang="en-US" sz="2000" dirty="0" smtClean="0"/>
                        <a:t>Numeric</a:t>
                      </a:r>
                      <a:endParaRPr lang="en-US" sz="2000" dirty="0"/>
                    </a:p>
                  </a:txBody>
                  <a:tcPr/>
                </a:tc>
              </a:tr>
              <a:tr h="497996">
                <a:tc>
                  <a:txBody>
                    <a:bodyPr/>
                    <a:lstStyle/>
                    <a:p>
                      <a:r>
                        <a:rPr lang="en-US" sz="2000" dirty="0" smtClean="0"/>
                        <a:t>Gender</a:t>
                      </a:r>
                      <a:endParaRPr lang="en-US" sz="2000" dirty="0"/>
                    </a:p>
                  </a:txBody>
                  <a:tcPr/>
                </a:tc>
                <a:tc>
                  <a:txBody>
                    <a:bodyPr/>
                    <a:lstStyle/>
                    <a:p>
                      <a:r>
                        <a:rPr lang="en-US" sz="2000" dirty="0" smtClean="0"/>
                        <a:t>Male</a:t>
                      </a:r>
                      <a:r>
                        <a:rPr lang="en-US" sz="2000" b="0" i="0" kern="1200" dirty="0" smtClean="0">
                          <a:solidFill>
                            <a:schemeClr val="dk1"/>
                          </a:solidFill>
                          <a:effectLst/>
                          <a:latin typeface="+mn-lt"/>
                          <a:ea typeface="+mn-ea"/>
                          <a:cs typeface="+mn-cs"/>
                        </a:rPr>
                        <a:t>=607</a:t>
                      </a:r>
                    </a:p>
                    <a:p>
                      <a:r>
                        <a:rPr lang="en-US" sz="2000" b="0" i="0" kern="1200" dirty="0" smtClean="0">
                          <a:solidFill>
                            <a:schemeClr val="dk1"/>
                          </a:solidFill>
                          <a:effectLst/>
                          <a:latin typeface="+mn-lt"/>
                          <a:ea typeface="+mn-ea"/>
                          <a:cs typeface="+mn-cs"/>
                        </a:rPr>
                        <a:t>Female=573</a:t>
                      </a:r>
                    </a:p>
                  </a:txBody>
                  <a:tcPr/>
                </a:tc>
                <a:tc>
                  <a:txBody>
                    <a:bodyPr/>
                    <a:lstStyle/>
                    <a:p>
                      <a:r>
                        <a:rPr lang="en-US" sz="2000" dirty="0" smtClean="0"/>
                        <a:t>Nominal</a:t>
                      </a:r>
                      <a:endParaRPr lang="en-US" sz="2000" dirty="0"/>
                    </a:p>
                  </a:txBody>
                  <a:tcPr/>
                </a:tc>
              </a:tr>
              <a:tr h="497996">
                <a:tc>
                  <a:txBody>
                    <a:bodyPr/>
                    <a:lstStyle/>
                    <a:p>
                      <a:r>
                        <a:rPr lang="en-US" sz="2000" dirty="0" smtClean="0"/>
                        <a:t>Abdominal Pain</a:t>
                      </a:r>
                      <a:endParaRPr lang="en-US" sz="2000" dirty="0"/>
                    </a:p>
                  </a:txBody>
                  <a:tcPr/>
                </a:tc>
                <a:tc>
                  <a:txBody>
                    <a:bodyPr/>
                    <a:lstStyle/>
                    <a:p>
                      <a:r>
                        <a:rPr lang="en-US" sz="2000" dirty="0" smtClean="0"/>
                        <a:t>Positive Value</a:t>
                      </a:r>
                      <a:r>
                        <a:rPr lang="en-US" sz="2000" b="0" i="0" kern="1200" dirty="0" smtClean="0">
                          <a:solidFill>
                            <a:schemeClr val="dk1"/>
                          </a:solidFill>
                          <a:effectLst/>
                          <a:latin typeface="+mn-lt"/>
                          <a:ea typeface="+mn-ea"/>
                          <a:cs typeface="+mn-cs"/>
                        </a:rPr>
                        <a:t>=373</a:t>
                      </a:r>
                    </a:p>
                    <a:p>
                      <a:r>
                        <a:rPr lang="en-US" sz="2000" b="0" i="0" kern="1200" dirty="0" smtClean="0">
                          <a:solidFill>
                            <a:schemeClr val="dk1"/>
                          </a:solidFill>
                          <a:effectLst/>
                          <a:latin typeface="+mn-lt"/>
                          <a:ea typeface="+mn-ea"/>
                          <a:cs typeface="+mn-cs"/>
                        </a:rPr>
                        <a:t>Negative</a:t>
                      </a:r>
                      <a:r>
                        <a:rPr lang="en-US" sz="2000" b="0" i="0" kern="1200" baseline="0" dirty="0" smtClean="0">
                          <a:solidFill>
                            <a:schemeClr val="dk1"/>
                          </a:solidFill>
                          <a:effectLst/>
                          <a:latin typeface="+mn-lt"/>
                          <a:ea typeface="+mn-ea"/>
                          <a:cs typeface="+mn-cs"/>
                        </a:rPr>
                        <a:t> Value</a:t>
                      </a:r>
                      <a:r>
                        <a:rPr lang="en-US" sz="2000" b="0" i="0" kern="1200" dirty="0" smtClean="0">
                          <a:solidFill>
                            <a:schemeClr val="dk1"/>
                          </a:solidFill>
                          <a:effectLst/>
                          <a:latin typeface="+mn-lt"/>
                          <a:ea typeface="+mn-ea"/>
                          <a:cs typeface="+mn-cs"/>
                        </a:rPr>
                        <a:t>=807</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Nominal</a:t>
                      </a:r>
                    </a:p>
                    <a:p>
                      <a:endParaRPr lang="en-US" sz="2000" dirty="0"/>
                    </a:p>
                  </a:txBody>
                  <a:tcPr/>
                </a:tc>
              </a:tr>
              <a:tr h="497996">
                <a:tc>
                  <a:txBody>
                    <a:bodyPr/>
                    <a:lstStyle/>
                    <a:p>
                      <a:r>
                        <a:rPr lang="en-US" sz="2000" dirty="0" smtClean="0"/>
                        <a:t>Urinary Symptoms</a:t>
                      </a:r>
                      <a:endParaRPr lang="en-US" sz="2000" dirty="0"/>
                    </a:p>
                  </a:txBody>
                  <a:tcPr/>
                </a:tc>
                <a:tc>
                  <a:txBody>
                    <a:bodyPr/>
                    <a:lstStyle/>
                    <a:p>
                      <a:r>
                        <a:rPr lang="en-US" sz="2000" dirty="0" smtClean="0"/>
                        <a:t>Positive Value</a:t>
                      </a:r>
                      <a:r>
                        <a:rPr lang="en-US" sz="2000" b="0" i="0" kern="1200" dirty="0" smtClean="0">
                          <a:solidFill>
                            <a:schemeClr val="dk1"/>
                          </a:solidFill>
                          <a:effectLst/>
                          <a:latin typeface="+mn-lt"/>
                          <a:ea typeface="+mn-ea"/>
                          <a:cs typeface="+mn-cs"/>
                        </a:rPr>
                        <a:t>=143</a:t>
                      </a:r>
                    </a:p>
                    <a:p>
                      <a:r>
                        <a:rPr lang="en-US" sz="2000" b="0" i="0" kern="1200" dirty="0" smtClean="0">
                          <a:solidFill>
                            <a:schemeClr val="dk1"/>
                          </a:solidFill>
                          <a:effectLst/>
                          <a:latin typeface="+mn-lt"/>
                          <a:ea typeface="+mn-ea"/>
                          <a:cs typeface="+mn-cs"/>
                        </a:rPr>
                        <a:t>Negative</a:t>
                      </a:r>
                      <a:r>
                        <a:rPr lang="en-US" sz="2000" b="0" i="0" kern="1200" baseline="0" dirty="0" smtClean="0">
                          <a:solidFill>
                            <a:schemeClr val="dk1"/>
                          </a:solidFill>
                          <a:effectLst/>
                          <a:latin typeface="+mn-lt"/>
                          <a:ea typeface="+mn-ea"/>
                          <a:cs typeface="+mn-cs"/>
                        </a:rPr>
                        <a:t> Value</a:t>
                      </a:r>
                      <a:r>
                        <a:rPr lang="en-US" sz="2000" b="0" i="0" kern="1200" dirty="0" smtClean="0">
                          <a:solidFill>
                            <a:schemeClr val="dk1"/>
                          </a:solidFill>
                          <a:effectLst/>
                          <a:latin typeface="+mn-lt"/>
                          <a:ea typeface="+mn-ea"/>
                          <a:cs typeface="+mn-cs"/>
                        </a:rPr>
                        <a:t>=1037</a:t>
                      </a:r>
                      <a:endParaRPr lang="en-US" sz="20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Nominal</a:t>
                      </a:r>
                    </a:p>
                    <a:p>
                      <a:endParaRPr lang="en-US" sz="2000" dirty="0"/>
                    </a:p>
                  </a:txBody>
                  <a:tcPr/>
                </a:tc>
              </a:tr>
            </a:tbl>
          </a:graphicData>
        </a:graphic>
      </p:graphicFrame>
    </p:spTree>
    <p:extLst>
      <p:ext uri="{BB962C8B-B14F-4D97-AF65-F5344CB8AC3E}">
        <p14:creationId xmlns:p14="http://schemas.microsoft.com/office/powerpoint/2010/main" val="314743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15815"/>
          </a:xfrm>
        </p:spPr>
        <p:txBody>
          <a:bodyPr>
            <a:normAutofit fontScale="90000"/>
          </a:bodyPr>
          <a:lstStyle/>
          <a:p>
            <a:pPr algn="ctr"/>
            <a:r>
              <a:rPr lang="en-US" dirty="0" smtClean="0"/>
              <a:t>Data source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01896610"/>
              </p:ext>
            </p:extLst>
          </p:nvPr>
        </p:nvGraphicFramePr>
        <p:xfrm>
          <a:off x="1139484" y="1547448"/>
          <a:ext cx="8134521" cy="4258288"/>
        </p:xfrm>
        <a:graphic>
          <a:graphicData uri="http://schemas.openxmlformats.org/drawingml/2006/table">
            <a:tbl>
              <a:tblPr firstRow="1" bandRow="1">
                <a:tableStyleId>{5C22544A-7EE6-4342-B048-85BDC9FD1C3A}</a:tableStyleId>
              </a:tblPr>
              <a:tblGrid>
                <a:gridCol w="2711507"/>
                <a:gridCol w="2711507"/>
                <a:gridCol w="2711507"/>
              </a:tblGrid>
              <a:tr h="813112">
                <a:tc>
                  <a:txBody>
                    <a:bodyPr/>
                    <a:lstStyle/>
                    <a:p>
                      <a:pPr algn="ctr"/>
                      <a:r>
                        <a:rPr lang="en-US" sz="2400" dirty="0" smtClean="0">
                          <a:latin typeface="Times New Roman" panose="02020603050405020304" pitchFamily="18" charset="0"/>
                          <a:cs typeface="Times New Roman" panose="02020603050405020304" pitchFamily="18" charset="0"/>
                        </a:rPr>
                        <a:t>Variables</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Data Distribution</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Types</a:t>
                      </a:r>
                      <a:endParaRPr lang="en-US" sz="2400" dirty="0">
                        <a:latin typeface="Times New Roman" panose="02020603050405020304" pitchFamily="18" charset="0"/>
                        <a:cs typeface="Times New Roman" panose="02020603050405020304" pitchFamily="18" charset="0"/>
                      </a:endParaRPr>
                    </a:p>
                  </a:txBody>
                  <a:tcPr/>
                </a:tc>
              </a:tr>
              <a:tr h="813112">
                <a:tc>
                  <a:txBody>
                    <a:bodyPr/>
                    <a:lstStyle/>
                    <a:p>
                      <a:r>
                        <a:rPr lang="en-US" sz="2000" dirty="0" smtClean="0">
                          <a:latin typeface="Times New Roman" panose="02020603050405020304" pitchFamily="18" charset="0"/>
                          <a:cs typeface="Times New Roman" panose="02020603050405020304" pitchFamily="18" charset="0"/>
                        </a:rPr>
                        <a:t>Fatigue</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Positive Value</a:t>
                      </a: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=486</a:t>
                      </a:r>
                    </a:p>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Negative</a:t>
                      </a:r>
                      <a:r>
                        <a:rPr lang="en-US" sz="20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Value</a:t>
                      </a: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=664</a:t>
                      </a:r>
                      <a:endParaRPr lang="en-US" sz="2000" dirty="0" smtClean="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Nominal</a:t>
                      </a:r>
                      <a:endParaRPr lang="en-US" sz="2000" dirty="0">
                        <a:latin typeface="Times New Roman" panose="02020603050405020304" pitchFamily="18" charset="0"/>
                        <a:cs typeface="Times New Roman" panose="02020603050405020304" pitchFamily="18" charset="0"/>
                      </a:endParaRPr>
                    </a:p>
                  </a:txBody>
                  <a:tcPr/>
                </a:tc>
              </a:tr>
              <a:tr h="813112">
                <a:tc>
                  <a:txBody>
                    <a:bodyPr/>
                    <a:lstStyle/>
                    <a:p>
                      <a:r>
                        <a:rPr lang="en-US" sz="2000" dirty="0" smtClean="0">
                          <a:latin typeface="Times New Roman" panose="02020603050405020304" pitchFamily="18" charset="0"/>
                          <a:cs typeface="Times New Roman" panose="02020603050405020304" pitchFamily="18" charset="0"/>
                        </a:rPr>
                        <a:t>Back pain</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Positive Value</a:t>
                      </a: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=105</a:t>
                      </a:r>
                    </a:p>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Negative</a:t>
                      </a:r>
                      <a:r>
                        <a:rPr lang="en-US" sz="20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Value</a:t>
                      </a: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=1075</a:t>
                      </a:r>
                      <a:endParaRPr lang="en-US" sz="2000" dirty="0" smtClean="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Nominal</a:t>
                      </a:r>
                    </a:p>
                    <a:p>
                      <a:endParaRPr lang="en-US" sz="2000" dirty="0">
                        <a:latin typeface="Times New Roman" panose="02020603050405020304" pitchFamily="18" charset="0"/>
                        <a:cs typeface="Times New Roman" panose="02020603050405020304" pitchFamily="18" charset="0"/>
                      </a:endParaRPr>
                    </a:p>
                  </a:txBody>
                  <a:tcPr/>
                </a:tc>
              </a:tr>
              <a:tr h="813112">
                <a:tc>
                  <a:txBody>
                    <a:bodyPr/>
                    <a:lstStyle/>
                    <a:p>
                      <a:r>
                        <a:rPr lang="en-US" sz="2000" dirty="0" smtClean="0">
                          <a:latin typeface="Times New Roman" panose="02020603050405020304" pitchFamily="18" charset="0"/>
                          <a:cs typeface="Times New Roman" panose="02020603050405020304" pitchFamily="18" charset="0"/>
                        </a:rPr>
                        <a:t>Rash</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Positive Value</a:t>
                      </a: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=68</a:t>
                      </a:r>
                    </a:p>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Negative</a:t>
                      </a:r>
                      <a:r>
                        <a:rPr lang="en-US" sz="20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Value</a:t>
                      </a: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=1112</a:t>
                      </a:r>
                      <a:endParaRPr lang="en-US" sz="2000" dirty="0" smtClean="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Nominal</a:t>
                      </a:r>
                    </a:p>
                    <a:p>
                      <a:endParaRPr lang="en-US" sz="2000" dirty="0">
                        <a:latin typeface="Times New Roman" panose="02020603050405020304" pitchFamily="18" charset="0"/>
                        <a:cs typeface="Times New Roman" panose="02020603050405020304" pitchFamily="18" charset="0"/>
                      </a:endParaRPr>
                    </a:p>
                  </a:txBody>
                  <a:tcPr/>
                </a:tc>
              </a:tr>
              <a:tr h="813112">
                <a:tc>
                  <a:txBody>
                    <a:bodyPr/>
                    <a:lstStyle/>
                    <a:p>
                      <a:r>
                        <a:rPr lang="en-US" sz="2000" dirty="0" smtClean="0">
                          <a:latin typeface="Times New Roman" panose="02020603050405020304" pitchFamily="18" charset="0"/>
                          <a:cs typeface="Times New Roman" panose="02020603050405020304" pitchFamily="18" charset="0"/>
                        </a:rPr>
                        <a:t>Fever</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Positive Value</a:t>
                      </a: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=270</a:t>
                      </a:r>
                    </a:p>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Negative</a:t>
                      </a:r>
                      <a:r>
                        <a:rPr lang="en-US" sz="20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Value</a:t>
                      </a: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=910</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Nominal</a:t>
                      </a:r>
                    </a:p>
                    <a:p>
                      <a:endParaRPr lang="en-US" sz="20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528613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497983"/>
          </a:xfrm>
        </p:spPr>
        <p:txBody>
          <a:bodyPr>
            <a:normAutofit fontScale="90000"/>
          </a:bodyPr>
          <a:lstStyle/>
          <a:p>
            <a:pPr algn="ctr"/>
            <a:r>
              <a:rPr lang="en-US" dirty="0"/>
              <a:t>Data source</a:t>
            </a:r>
          </a:p>
        </p:txBody>
      </p:sp>
      <p:graphicFrame>
        <p:nvGraphicFramePr>
          <p:cNvPr id="4" name="Table 3"/>
          <p:cNvGraphicFramePr>
            <a:graphicFrameLocks noGrp="1"/>
          </p:cNvGraphicFramePr>
          <p:nvPr>
            <p:extLst>
              <p:ext uri="{D42A27DB-BD31-4B8C-83A1-F6EECF244321}">
                <p14:modId xmlns:p14="http://schemas.microsoft.com/office/powerpoint/2010/main" val="1608326541"/>
              </p:ext>
            </p:extLst>
          </p:nvPr>
        </p:nvGraphicFramePr>
        <p:xfrm>
          <a:off x="1107584" y="1481071"/>
          <a:ext cx="8166420" cy="4043965"/>
        </p:xfrm>
        <a:graphic>
          <a:graphicData uri="http://schemas.openxmlformats.org/drawingml/2006/table">
            <a:tbl>
              <a:tblPr firstRow="1" bandRow="1">
                <a:tableStyleId>{5C22544A-7EE6-4342-B048-85BDC9FD1C3A}</a:tableStyleId>
              </a:tblPr>
              <a:tblGrid>
                <a:gridCol w="2722140"/>
                <a:gridCol w="2722140"/>
                <a:gridCol w="2722140"/>
              </a:tblGrid>
              <a:tr h="80879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dirty="0" smtClean="0">
                          <a:latin typeface="Times New Roman" panose="02020603050405020304" pitchFamily="18" charset="0"/>
                          <a:cs typeface="Times New Roman" panose="02020603050405020304" pitchFamily="18" charset="0"/>
                        </a:rPr>
                        <a:t>Variables</a:t>
                      </a:r>
                    </a:p>
                    <a:p>
                      <a:endParaRPr lang="en-US" dirty="0"/>
                    </a:p>
                  </a:txBody>
                  <a:tcPr/>
                </a:tc>
                <a:tc>
                  <a:txBody>
                    <a:bodyPr/>
                    <a:lstStyle/>
                    <a:p>
                      <a:pPr algn="ctr"/>
                      <a:r>
                        <a:rPr lang="en-US" sz="2400" dirty="0" smtClean="0">
                          <a:latin typeface="Times New Roman" panose="02020603050405020304" pitchFamily="18" charset="0"/>
                          <a:cs typeface="Times New Roman" panose="02020603050405020304" pitchFamily="18" charset="0"/>
                        </a:rPr>
                        <a:t>Data Distribution</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Types</a:t>
                      </a:r>
                      <a:endParaRPr lang="en-US" sz="2400" dirty="0">
                        <a:latin typeface="Times New Roman" panose="02020603050405020304" pitchFamily="18" charset="0"/>
                        <a:cs typeface="Times New Roman" panose="02020603050405020304" pitchFamily="18" charset="0"/>
                      </a:endParaRPr>
                    </a:p>
                  </a:txBody>
                  <a:tcPr/>
                </a:tc>
              </a:tr>
              <a:tr h="808793">
                <a:tc>
                  <a:txBody>
                    <a:bodyPr/>
                    <a:lstStyle/>
                    <a:p>
                      <a:r>
                        <a:rPr lang="en-US" dirty="0" smtClean="0"/>
                        <a:t>CT</a:t>
                      </a:r>
                      <a:r>
                        <a:rPr lang="en-US" baseline="0" dirty="0" smtClean="0"/>
                        <a:t> Scan</a:t>
                      </a:r>
                      <a:endParaRPr lang="en-US" dirty="0"/>
                    </a:p>
                  </a:txBody>
                  <a:tcPr/>
                </a:tc>
                <a:tc>
                  <a:txBody>
                    <a:bodyPr/>
                    <a:lstStyle/>
                    <a:p>
                      <a:r>
                        <a:rPr lang="en-US" sz="2000" dirty="0" smtClean="0">
                          <a:latin typeface="Times New Roman" panose="02020603050405020304" pitchFamily="18" charset="0"/>
                          <a:cs typeface="Times New Roman" panose="02020603050405020304" pitchFamily="18" charset="0"/>
                        </a:rPr>
                        <a:t>Positive Value</a:t>
                      </a: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=601</a:t>
                      </a:r>
                    </a:p>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Negative</a:t>
                      </a:r>
                      <a:r>
                        <a:rPr lang="en-US" sz="20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Value</a:t>
                      </a: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=579</a:t>
                      </a:r>
                      <a:endParaRPr lang="en-US" sz="2000" dirty="0" smtClean="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Nominal</a:t>
                      </a:r>
                      <a:endParaRPr lang="en-US" sz="2000" dirty="0">
                        <a:latin typeface="Times New Roman" panose="02020603050405020304" pitchFamily="18" charset="0"/>
                        <a:cs typeface="Times New Roman" panose="02020603050405020304" pitchFamily="18" charset="0"/>
                      </a:endParaRPr>
                    </a:p>
                  </a:txBody>
                  <a:tcPr/>
                </a:tc>
              </a:tr>
              <a:tr h="808793">
                <a:tc>
                  <a:txBody>
                    <a:bodyPr/>
                    <a:lstStyle/>
                    <a:p>
                      <a:r>
                        <a:rPr lang="en-US" dirty="0" smtClean="0"/>
                        <a:t>MRI</a:t>
                      </a:r>
                      <a:endParaRPr lang="en-US" dirty="0"/>
                    </a:p>
                  </a:txBody>
                  <a:tcPr/>
                </a:tc>
                <a:tc>
                  <a:txBody>
                    <a:bodyPr/>
                    <a:lstStyle/>
                    <a:p>
                      <a:r>
                        <a:rPr lang="en-US" sz="2000" dirty="0" smtClean="0">
                          <a:latin typeface="Times New Roman" panose="02020603050405020304" pitchFamily="18" charset="0"/>
                          <a:cs typeface="Times New Roman" panose="02020603050405020304" pitchFamily="18" charset="0"/>
                        </a:rPr>
                        <a:t>Positive Value</a:t>
                      </a: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=425</a:t>
                      </a:r>
                    </a:p>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Negative</a:t>
                      </a:r>
                      <a:r>
                        <a:rPr lang="en-US" sz="20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Value</a:t>
                      </a: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=755</a:t>
                      </a:r>
                      <a:endParaRPr lang="en-US" sz="2000" dirty="0" smtClean="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Nominal</a:t>
                      </a:r>
                    </a:p>
                  </a:txBody>
                  <a:tcPr/>
                </a:tc>
              </a:tr>
              <a:tr h="808793">
                <a:tc>
                  <a:txBody>
                    <a:bodyPr/>
                    <a:lstStyle/>
                    <a:p>
                      <a:r>
                        <a:rPr lang="en-US" dirty="0" smtClean="0"/>
                        <a:t>Blood</a:t>
                      </a:r>
                      <a:r>
                        <a:rPr lang="en-US" baseline="0" dirty="0" smtClean="0"/>
                        <a:t> Test</a:t>
                      </a:r>
                      <a:endParaRPr lang="en-US" dirty="0"/>
                    </a:p>
                  </a:txBody>
                  <a:tcPr/>
                </a:tc>
                <a:tc>
                  <a:txBody>
                    <a:bodyPr/>
                    <a:lstStyle/>
                    <a:p>
                      <a:r>
                        <a:rPr lang="en-US" sz="2000" dirty="0" smtClean="0">
                          <a:latin typeface="Times New Roman" panose="02020603050405020304" pitchFamily="18" charset="0"/>
                          <a:cs typeface="Times New Roman" panose="02020603050405020304" pitchFamily="18" charset="0"/>
                        </a:rPr>
                        <a:t>Positive Value</a:t>
                      </a: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=369</a:t>
                      </a:r>
                    </a:p>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Negative</a:t>
                      </a:r>
                      <a:r>
                        <a:rPr lang="en-US" sz="20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Value</a:t>
                      </a: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=811</a:t>
                      </a:r>
                      <a:endParaRPr lang="en-US" sz="2000" dirty="0" smtClean="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Nominal</a:t>
                      </a:r>
                    </a:p>
                  </a:txBody>
                  <a:tcPr/>
                </a:tc>
              </a:tr>
              <a:tr h="808793">
                <a:tc>
                  <a:txBody>
                    <a:bodyPr/>
                    <a:lstStyle/>
                    <a:p>
                      <a:r>
                        <a:rPr lang="en-US" dirty="0" smtClean="0"/>
                        <a:t>Urine</a:t>
                      </a:r>
                      <a:r>
                        <a:rPr lang="en-US" baseline="0" dirty="0" smtClean="0"/>
                        <a:t> </a:t>
                      </a:r>
                      <a:r>
                        <a:rPr lang="en-US" dirty="0" smtClean="0"/>
                        <a:t>Test</a:t>
                      </a:r>
                      <a:endParaRPr lang="en-US" dirty="0"/>
                    </a:p>
                  </a:txBody>
                  <a:tcPr/>
                </a:tc>
                <a:tc>
                  <a:txBody>
                    <a:bodyPr/>
                    <a:lstStyle/>
                    <a:p>
                      <a:r>
                        <a:rPr lang="en-US" sz="2000" dirty="0" smtClean="0">
                          <a:latin typeface="Times New Roman" panose="02020603050405020304" pitchFamily="18" charset="0"/>
                          <a:cs typeface="Times New Roman" panose="02020603050405020304" pitchFamily="18" charset="0"/>
                        </a:rPr>
                        <a:t>Positive Value</a:t>
                      </a: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=134</a:t>
                      </a:r>
                    </a:p>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Negative</a:t>
                      </a:r>
                      <a:r>
                        <a:rPr lang="en-US" sz="20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Value</a:t>
                      </a: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=1046</a:t>
                      </a:r>
                      <a:endParaRPr lang="en-US" sz="2000" dirty="0" smtClean="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Nominal</a:t>
                      </a:r>
                    </a:p>
                  </a:txBody>
                  <a:tcPr/>
                </a:tc>
              </a:tr>
            </a:tbl>
          </a:graphicData>
        </a:graphic>
      </p:graphicFrame>
    </p:spTree>
    <p:extLst>
      <p:ext uri="{BB962C8B-B14F-4D97-AF65-F5344CB8AC3E}">
        <p14:creationId xmlns:p14="http://schemas.microsoft.com/office/powerpoint/2010/main" val="10656186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472225"/>
          </a:xfrm>
        </p:spPr>
        <p:txBody>
          <a:bodyPr>
            <a:noAutofit/>
          </a:bodyPr>
          <a:lstStyle/>
          <a:p>
            <a:pPr algn="ctr" fontAlgn="t"/>
            <a:r>
              <a:rPr lang="en-US" sz="4000" dirty="0">
                <a:latin typeface="Times New Roman" panose="02020603050405020304" pitchFamily="18" charset="0"/>
                <a:cs typeface="Times New Roman" panose="02020603050405020304" pitchFamily="18" charset="0"/>
              </a:rPr>
              <a:t>Data source</a:t>
            </a:r>
          </a:p>
        </p:txBody>
      </p:sp>
      <p:graphicFrame>
        <p:nvGraphicFramePr>
          <p:cNvPr id="6" name="Table 5"/>
          <p:cNvGraphicFramePr>
            <a:graphicFrameLocks noGrp="1"/>
          </p:cNvGraphicFramePr>
          <p:nvPr>
            <p:extLst>
              <p:ext uri="{D42A27DB-BD31-4B8C-83A1-F6EECF244321}">
                <p14:modId xmlns:p14="http://schemas.microsoft.com/office/powerpoint/2010/main" val="455856753"/>
              </p:ext>
            </p:extLst>
          </p:nvPr>
        </p:nvGraphicFramePr>
        <p:xfrm>
          <a:off x="914399" y="1751526"/>
          <a:ext cx="8139450" cy="3316310"/>
        </p:xfrm>
        <a:graphic>
          <a:graphicData uri="http://schemas.openxmlformats.org/drawingml/2006/table">
            <a:tbl>
              <a:tblPr firstRow="1" bandRow="1">
                <a:tableStyleId>{5C22544A-7EE6-4342-B048-85BDC9FD1C3A}</a:tableStyleId>
              </a:tblPr>
              <a:tblGrid>
                <a:gridCol w="2713150"/>
                <a:gridCol w="2713150"/>
                <a:gridCol w="2713150"/>
              </a:tblGrid>
              <a:tr h="1030310">
                <a:tc>
                  <a:txBody>
                    <a:bodyPr/>
                    <a:lstStyle/>
                    <a:p>
                      <a:pPr algn="ctr"/>
                      <a:r>
                        <a:rPr lang="en-US" sz="2400" dirty="0" smtClean="0">
                          <a:latin typeface="Times New Roman" panose="02020603050405020304" pitchFamily="18" charset="0"/>
                          <a:cs typeface="Times New Roman" panose="02020603050405020304" pitchFamily="18" charset="0"/>
                        </a:rPr>
                        <a:t>Variables</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Data Distribution</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Types</a:t>
                      </a:r>
                      <a:endParaRPr lang="en-US" sz="2400" dirty="0">
                        <a:latin typeface="Times New Roman" panose="02020603050405020304" pitchFamily="18" charset="0"/>
                        <a:cs typeface="Times New Roman" panose="02020603050405020304" pitchFamily="18" charset="0"/>
                      </a:endParaRPr>
                    </a:p>
                  </a:txBody>
                  <a:tcPr/>
                </a:tc>
              </a:tr>
              <a:tr h="1030310">
                <a:tc>
                  <a:txBody>
                    <a:bodyPr/>
                    <a:lstStyle/>
                    <a:p>
                      <a:r>
                        <a:rPr lang="en-US" dirty="0" smtClean="0"/>
                        <a:t>Class</a:t>
                      </a:r>
                      <a:endParaRPr lang="en-US" dirty="0"/>
                    </a:p>
                  </a:txBody>
                  <a:tcPr/>
                </a:tc>
                <a:tc>
                  <a:txBody>
                    <a:bodyPr/>
                    <a:lstStyle/>
                    <a:p>
                      <a:r>
                        <a:rPr lang="en-US" dirty="0" smtClean="0"/>
                        <a:t>Lung</a:t>
                      </a:r>
                      <a:r>
                        <a:rPr lang="en-US" baseline="0" dirty="0" smtClean="0"/>
                        <a:t> </a:t>
                      </a:r>
                      <a:r>
                        <a:rPr lang="en-US" dirty="0" smtClean="0"/>
                        <a:t>cancer</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=49</a:t>
                      </a:r>
                    </a:p>
                    <a:p>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Fallopian</a:t>
                      </a:r>
                      <a:r>
                        <a:rPr lang="en-US" sz="18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Tube Cancer</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=39</a:t>
                      </a:r>
                    </a:p>
                    <a:p>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Gallbladder Cancer=29</a:t>
                      </a:r>
                    </a:p>
                    <a:p>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Kidney</a:t>
                      </a:r>
                      <a:r>
                        <a:rPr lang="en-US" sz="18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Cancer</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=38</a:t>
                      </a:r>
                    </a:p>
                    <a:p>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Liver Cancer=41</a:t>
                      </a:r>
                    </a:p>
                    <a:p>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Prostate Cancer=46</a:t>
                      </a:r>
                    </a:p>
                    <a:p>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Blood Cancer=46</a:t>
                      </a:r>
                    </a:p>
                    <a:p>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Brain</a:t>
                      </a:r>
                      <a:r>
                        <a:rPr lang="en-US" sz="18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Cancer</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=40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etc</a:t>
                      </a:r>
                      <a:endParaRPr lang="en-US" dirty="0"/>
                    </a:p>
                  </a:txBody>
                  <a:tcPr/>
                </a:tc>
                <a:tc>
                  <a:txBody>
                    <a:bodyPr/>
                    <a:lstStyle/>
                    <a:p>
                      <a:r>
                        <a:rPr lang="en-US" dirty="0" smtClean="0"/>
                        <a:t>Nominal</a:t>
                      </a:r>
                      <a:endParaRPr lang="en-US" dirty="0"/>
                    </a:p>
                  </a:txBody>
                  <a:tcPr/>
                </a:tc>
              </a:tr>
            </a:tbl>
          </a:graphicData>
        </a:graphic>
      </p:graphicFrame>
    </p:spTree>
    <p:extLst>
      <p:ext uri="{BB962C8B-B14F-4D97-AF65-F5344CB8AC3E}">
        <p14:creationId xmlns:p14="http://schemas.microsoft.com/office/powerpoint/2010/main" val="1159204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9093"/>
            <a:ext cx="8596668" cy="746975"/>
          </a:xfrm>
        </p:spPr>
        <p:txBody>
          <a:bodyPr>
            <a:normAutofit fontScale="90000"/>
          </a:bodyPr>
          <a:lstStyle/>
          <a:p>
            <a:pPr algn="just"/>
            <a:r>
              <a:rPr lang="en-US" dirty="0"/>
              <a:t>Diagram</a:t>
            </a:r>
            <a:br>
              <a:rPr lang="en-US" dirty="0"/>
            </a:br>
            <a:endParaRPr lang="en-US" dirty="0"/>
          </a:p>
        </p:txBody>
      </p:sp>
      <p:pic>
        <p:nvPicPr>
          <p:cNvPr id="4" name="Content Placeholder 3"/>
          <p:cNvPicPr>
            <a:picLocks noGrp="1"/>
          </p:cNvPicPr>
          <p:nvPr>
            <p:ph idx="1"/>
          </p:nvPr>
        </p:nvPicPr>
        <p:blipFill>
          <a:blip r:embed="rId2"/>
          <a:stretch>
            <a:fillRect/>
          </a:stretch>
        </p:blipFill>
        <p:spPr>
          <a:xfrm>
            <a:off x="2292440" y="1056067"/>
            <a:ext cx="5215944" cy="5215943"/>
          </a:xfrm>
          <a:prstGeom prst="rect">
            <a:avLst/>
          </a:prstGeom>
        </p:spPr>
      </p:pic>
    </p:spTree>
    <p:extLst>
      <p:ext uri="{BB962C8B-B14F-4D97-AF65-F5344CB8AC3E}">
        <p14:creationId xmlns:p14="http://schemas.microsoft.com/office/powerpoint/2010/main" val="2885582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0017" y="296214"/>
            <a:ext cx="6441987" cy="6053071"/>
          </a:xfrm>
          <a:prstGeom prst="rect">
            <a:avLst/>
          </a:prstGeom>
        </p:spPr>
      </p:pic>
    </p:spTree>
    <p:extLst>
      <p:ext uri="{BB962C8B-B14F-4D97-AF65-F5344CB8AC3E}">
        <p14:creationId xmlns:p14="http://schemas.microsoft.com/office/powerpoint/2010/main" val="341242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39651"/>
          </a:xfrm>
        </p:spPr>
        <p:txBody>
          <a:bodyPr>
            <a:normAutofit fontScale="90000"/>
          </a:bodyPr>
          <a:lstStyle/>
          <a:p>
            <a:pPr algn="ctr"/>
            <a:r>
              <a:rPr lang="en-US" dirty="0"/>
              <a:t>Implementation</a:t>
            </a:r>
          </a:p>
        </p:txBody>
      </p:sp>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677335" y="1532586"/>
                <a:ext cx="8596668" cy="4508776"/>
              </a:xfrm>
            </p:spPr>
            <p:txBody>
              <a:bodyPr/>
              <a:lstStyle/>
              <a:p>
                <a:pPr marL="457200" lvl="0" indent="-457200">
                  <a:buFont typeface="Wingdings" panose="05000000000000000000" pitchFamily="2" charset="2"/>
                  <a:buChar char="q"/>
                </a:pPr>
                <a:r>
                  <a:rPr lang="en-US" sz="3200" dirty="0" smtClean="0">
                    <a:solidFill>
                      <a:schemeClr val="tx1"/>
                    </a:solidFill>
                    <a:latin typeface="Times New Roman" panose="02020603050405020304" pitchFamily="18" charset="0"/>
                    <a:cs typeface="Times New Roman" panose="02020603050405020304" pitchFamily="18" charset="0"/>
                  </a:rPr>
                  <a:t>Accuracy </a:t>
                </a:r>
                <a14:m>
                  <m:oMath xmlns:m="http://schemas.openxmlformats.org/officeDocument/2006/math">
                    <m:r>
                      <a:rPr lang="en-US" sz="3200">
                        <a:solidFill>
                          <a:schemeClr val="tx1"/>
                        </a:solidFill>
                        <a:latin typeface="Cambria Math" panose="02040503050406030204" pitchFamily="18" charset="0"/>
                      </a:rPr>
                      <m:t>:</m:t>
                    </m:r>
                    <m:f>
                      <m:fPr>
                        <m:ctrlPr>
                          <a:rPr lang="en-US" sz="3200" i="1">
                            <a:solidFill>
                              <a:schemeClr val="tx1"/>
                            </a:solidFill>
                            <a:latin typeface="Cambria Math" panose="02040503050406030204" pitchFamily="18" charset="0"/>
                          </a:rPr>
                        </m:ctrlPr>
                      </m:fPr>
                      <m:num>
                        <m:r>
                          <a:rPr lang="en-US" sz="3200" i="1">
                            <a:solidFill>
                              <a:schemeClr val="tx1"/>
                            </a:solidFill>
                            <a:latin typeface="Cambria Math" panose="02040503050406030204" pitchFamily="18" charset="0"/>
                          </a:rPr>
                          <m:t>𝑇𝑃</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𝑇𝑁</m:t>
                        </m:r>
                      </m:num>
                      <m:den>
                        <m:r>
                          <a:rPr lang="en-US" sz="3200" i="1">
                            <a:solidFill>
                              <a:schemeClr val="tx1"/>
                            </a:solidFill>
                            <a:latin typeface="Cambria Math" panose="02040503050406030204" pitchFamily="18" charset="0"/>
                          </a:rPr>
                          <m:t>𝑃</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𝑁</m:t>
                        </m:r>
                      </m:den>
                    </m:f>
                  </m:oMath>
                </a14:m>
                <a:endParaRPr lang="en-US" sz="3200" dirty="0">
                  <a:solidFill>
                    <a:schemeClr val="tx1"/>
                  </a:solidFill>
                  <a:latin typeface="Times New Roman" panose="02020603050405020304" pitchFamily="18" charset="0"/>
                  <a:cs typeface="Times New Roman" panose="02020603050405020304" pitchFamily="18" charset="0"/>
                </a:endParaRPr>
              </a:p>
              <a:p>
                <a:pPr marL="457200" lvl="0" indent="-45720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Error Rate :</a:t>
                </a:r>
                <a14:m>
                  <m:oMath xmlns:m="http://schemas.openxmlformats.org/officeDocument/2006/math">
                    <m:f>
                      <m:fPr>
                        <m:ctrlPr>
                          <a:rPr lang="en-US" sz="3200" i="1">
                            <a:solidFill>
                              <a:schemeClr val="tx1"/>
                            </a:solidFill>
                            <a:latin typeface="Cambria Math" panose="02040503050406030204" pitchFamily="18" charset="0"/>
                          </a:rPr>
                        </m:ctrlPr>
                      </m:fPr>
                      <m:num>
                        <m:r>
                          <a:rPr lang="en-US" sz="3200" i="1">
                            <a:solidFill>
                              <a:schemeClr val="tx1"/>
                            </a:solidFill>
                            <a:latin typeface="Cambria Math" panose="02040503050406030204" pitchFamily="18" charset="0"/>
                          </a:rPr>
                          <m:t>𝐹𝑃</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𝐹𝑁</m:t>
                        </m:r>
                      </m:num>
                      <m:den>
                        <m:r>
                          <a:rPr lang="en-US" sz="3200" i="1">
                            <a:solidFill>
                              <a:schemeClr val="tx1"/>
                            </a:solidFill>
                            <a:latin typeface="Cambria Math" panose="02040503050406030204" pitchFamily="18" charset="0"/>
                          </a:rPr>
                          <m:t>𝑃</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𝑁</m:t>
                        </m:r>
                      </m:den>
                    </m:f>
                  </m:oMath>
                </a14:m>
                <a:endParaRPr lang="en-US" sz="32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Recall : </a:t>
                </a:r>
                <a14:m>
                  <m:oMath xmlns:m="http://schemas.openxmlformats.org/officeDocument/2006/math">
                    <m:f>
                      <m:fPr>
                        <m:ctrlPr>
                          <a:rPr lang="en-US" sz="3200" i="1">
                            <a:solidFill>
                              <a:schemeClr val="tx1"/>
                            </a:solidFill>
                            <a:latin typeface="Cambria Math" panose="02040503050406030204" pitchFamily="18" charset="0"/>
                          </a:rPr>
                        </m:ctrlPr>
                      </m:fPr>
                      <m:num>
                        <m:r>
                          <a:rPr lang="en-US" sz="3200" i="1">
                            <a:solidFill>
                              <a:schemeClr val="tx1"/>
                            </a:solidFill>
                            <a:latin typeface="Cambria Math" panose="02040503050406030204" pitchFamily="18" charset="0"/>
                          </a:rPr>
                          <m:t>𝑇𝑃</m:t>
                        </m:r>
                      </m:num>
                      <m:den>
                        <m:r>
                          <a:rPr lang="en-US" sz="3200" i="1">
                            <a:solidFill>
                              <a:schemeClr val="tx1"/>
                            </a:solidFill>
                            <a:latin typeface="Cambria Math" panose="02040503050406030204" pitchFamily="18" charset="0"/>
                          </a:rPr>
                          <m:t>𝑝</m:t>
                        </m:r>
                      </m:den>
                    </m:f>
                  </m:oMath>
                </a14:m>
                <a:endParaRPr lang="en-US" sz="3200" dirty="0">
                  <a:solidFill>
                    <a:schemeClr val="accent1">
                      <a:lumMod val="75000"/>
                    </a:schemeClr>
                  </a:solidFill>
                  <a:latin typeface="Times New Roman" panose="02020603050405020304" pitchFamily="18" charset="0"/>
                  <a:cs typeface="Times New Roman" panose="02020603050405020304" pitchFamily="18" charset="0"/>
                </a:endParaRPr>
              </a:p>
              <a:p>
                <a:endParaRPr lang="en-US" dirty="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677335" y="1532586"/>
                <a:ext cx="8596668" cy="4508776"/>
              </a:xfrm>
              <a:blipFill rotWithShape="0">
                <a:blip r:embed="rId2"/>
                <a:stretch>
                  <a:fillRect l="-1064"/>
                </a:stretch>
              </a:blipFill>
            </p:spPr>
            <p:txBody>
              <a:bodyPr/>
              <a:lstStyle/>
              <a:p>
                <a:r>
                  <a:rPr lang="en-US">
                    <a:noFill/>
                  </a:rPr>
                  <a:t> </a:t>
                </a:r>
              </a:p>
            </p:txBody>
          </p:sp>
        </mc:Fallback>
      </mc:AlternateContent>
    </p:spTree>
    <p:extLst>
      <p:ext uri="{BB962C8B-B14F-4D97-AF65-F5344CB8AC3E}">
        <p14:creationId xmlns:p14="http://schemas.microsoft.com/office/powerpoint/2010/main" val="8197637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1"/>
            <a:ext cx="8596668" cy="807076"/>
          </a:xfrm>
        </p:spPr>
        <p:txBody>
          <a:bodyPr>
            <a:noAutofit/>
          </a:bodyPr>
          <a:lstStyle/>
          <a:p>
            <a:pPr algn="just"/>
            <a:r>
              <a:rPr lang="en-US" sz="3600" dirty="0">
                <a:latin typeface="Times New Roman" panose="02020603050405020304" pitchFamily="18" charset="0"/>
                <a:cs typeface="Times New Roman" panose="02020603050405020304" pitchFamily="18" charset="0"/>
              </a:rPr>
              <a:t>Implementation</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677335" y="1416677"/>
                <a:ext cx="8596668" cy="4624685"/>
              </a:xfrm>
            </p:spPr>
            <p:txBody>
              <a:bodyPr/>
              <a:lstStyle/>
              <a:p>
                <a:pPr marL="285750" lvl="0" indent="-285750">
                  <a:buFont typeface="Wingdings" panose="05000000000000000000" pitchFamily="2" charset="2"/>
                  <a:buChar char="q"/>
                </a:pPr>
                <a:r>
                  <a:rPr lang="en-US" sz="3200" dirty="0" smtClean="0">
                    <a:solidFill>
                      <a:schemeClr val="tx1"/>
                    </a:solidFill>
                    <a:latin typeface="Times New Roman" panose="02020603050405020304" pitchFamily="18" charset="0"/>
                    <a:cs typeface="Times New Roman" panose="02020603050405020304" pitchFamily="18" charset="0"/>
                  </a:rPr>
                  <a:t>Specificity=</a:t>
                </a:r>
                <a14:m>
                  <m:oMath xmlns:m="http://schemas.openxmlformats.org/officeDocument/2006/math">
                    <m:f>
                      <m:fPr>
                        <m:ctrlPr>
                          <a:rPr lang="en-US" sz="3200" i="1">
                            <a:solidFill>
                              <a:schemeClr val="tx1"/>
                            </a:solidFill>
                            <a:latin typeface="Cambria Math" panose="02040503050406030204" pitchFamily="18" charset="0"/>
                          </a:rPr>
                        </m:ctrlPr>
                      </m:fPr>
                      <m:num>
                        <m:r>
                          <a:rPr lang="en-US" sz="3200" i="1">
                            <a:solidFill>
                              <a:schemeClr val="tx1"/>
                            </a:solidFill>
                            <a:latin typeface="Cambria Math" panose="02040503050406030204" pitchFamily="18" charset="0"/>
                          </a:rPr>
                          <m:t>𝑇𝑁</m:t>
                        </m:r>
                        <m:r>
                          <a:rPr lang="en-US" sz="3200" i="1">
                            <a:solidFill>
                              <a:schemeClr val="tx1"/>
                            </a:solidFill>
                            <a:latin typeface="Cambria Math" panose="02040503050406030204" pitchFamily="18" charset="0"/>
                          </a:rPr>
                          <m:t> </m:t>
                        </m:r>
                      </m:num>
                      <m:den>
                        <m:r>
                          <a:rPr lang="en-US" sz="3200" i="1">
                            <a:solidFill>
                              <a:schemeClr val="tx1"/>
                            </a:solidFill>
                            <a:latin typeface="Cambria Math" panose="02040503050406030204" pitchFamily="18" charset="0"/>
                          </a:rPr>
                          <m:t>𝑁</m:t>
                        </m:r>
                      </m:den>
                    </m:f>
                  </m:oMath>
                </a14:m>
                <a:endParaRPr lang="en-US" sz="3200" dirty="0">
                  <a:solidFill>
                    <a:schemeClr val="tx1"/>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Precision</a:t>
                </a:r>
                <a14:m>
                  <m:oMath xmlns:m="http://schemas.openxmlformats.org/officeDocument/2006/math">
                    <m:r>
                      <a:rPr lang="en-US" sz="3200" i="1">
                        <a:solidFill>
                          <a:schemeClr val="tx1"/>
                        </a:solidFill>
                        <a:latin typeface="Cambria Math" panose="02040503050406030204" pitchFamily="18" charset="0"/>
                      </a:rPr>
                      <m:t>= </m:t>
                    </m:r>
                    <m:f>
                      <m:fPr>
                        <m:ctrlPr>
                          <a:rPr lang="en-US" sz="3200" i="1">
                            <a:solidFill>
                              <a:schemeClr val="tx1"/>
                            </a:solidFill>
                            <a:latin typeface="Cambria Math" panose="02040503050406030204" pitchFamily="18" charset="0"/>
                          </a:rPr>
                        </m:ctrlPr>
                      </m:fPr>
                      <m:num>
                        <m:r>
                          <a:rPr lang="en-US" sz="3200" i="1">
                            <a:solidFill>
                              <a:schemeClr val="tx1"/>
                            </a:solidFill>
                            <a:latin typeface="Cambria Math" panose="02040503050406030204" pitchFamily="18" charset="0"/>
                          </a:rPr>
                          <m:t>𝑇𝑃</m:t>
                        </m:r>
                      </m:num>
                      <m:den>
                        <m:r>
                          <a:rPr lang="en-US" sz="3200" i="1">
                            <a:solidFill>
                              <a:schemeClr val="tx1"/>
                            </a:solidFill>
                            <a:latin typeface="Cambria Math" panose="02040503050406030204" pitchFamily="18" charset="0"/>
                          </a:rPr>
                          <m:t>𝑇𝑃</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𝐹𝑃</m:t>
                        </m:r>
                        <m:r>
                          <a:rPr lang="en-US" sz="3200" i="1">
                            <a:solidFill>
                              <a:schemeClr val="tx1"/>
                            </a:solidFill>
                            <a:latin typeface="Cambria Math" panose="02040503050406030204" pitchFamily="18" charset="0"/>
                          </a:rPr>
                          <m:t> </m:t>
                        </m:r>
                      </m:den>
                    </m:f>
                  </m:oMath>
                </a14:m>
                <a:endParaRPr lang="en-US" sz="3200" dirty="0">
                  <a:solidFill>
                    <a:schemeClr val="tx1"/>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F-Score</a:t>
                </a:r>
                <a14:m>
                  <m:oMath xmlns:m="http://schemas.openxmlformats.org/officeDocument/2006/math">
                    <m:r>
                      <a:rPr lang="en-US" sz="3200" i="1">
                        <a:solidFill>
                          <a:schemeClr val="tx1"/>
                        </a:solidFill>
                        <a:latin typeface="Cambria Math" panose="02040503050406030204" pitchFamily="18" charset="0"/>
                      </a:rPr>
                      <m:t>= </m:t>
                    </m:r>
                    <m:f>
                      <m:fPr>
                        <m:ctrlPr>
                          <a:rPr lang="en-US" sz="3200" i="1">
                            <a:solidFill>
                              <a:schemeClr val="tx1"/>
                            </a:solidFill>
                            <a:latin typeface="Cambria Math" panose="02040503050406030204" pitchFamily="18" charset="0"/>
                          </a:rPr>
                        </m:ctrlPr>
                      </m:fPr>
                      <m:num>
                        <m:r>
                          <a:rPr lang="en-US" sz="3200" i="1">
                            <a:solidFill>
                              <a:schemeClr val="tx1"/>
                            </a:solidFill>
                            <a:latin typeface="Cambria Math" panose="02040503050406030204" pitchFamily="18" charset="0"/>
                          </a:rPr>
                          <m:t>2×</m:t>
                        </m:r>
                        <m:r>
                          <a:rPr lang="en-US" sz="3200" i="1">
                            <a:solidFill>
                              <a:schemeClr val="tx1"/>
                            </a:solidFill>
                            <a:latin typeface="Cambria Math" panose="02040503050406030204" pitchFamily="18" charset="0"/>
                          </a:rPr>
                          <m:t>𝑝𝑟𝑒𝑐𝑖𝑠𝑖𝑜𝑛</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𝑟𝑒𝑐𝑎𝑙𝑙</m:t>
                        </m:r>
                      </m:num>
                      <m:den>
                        <m:r>
                          <a:rPr lang="en-US" sz="3200" i="1">
                            <a:solidFill>
                              <a:schemeClr val="tx1"/>
                            </a:solidFill>
                            <a:latin typeface="Cambria Math" panose="02040503050406030204" pitchFamily="18" charset="0"/>
                          </a:rPr>
                          <m:t>𝑝𝑟𝑒𝑐𝑖𝑠𝑖𝑜𝑛</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𝑟𝑒𝑐𝑎𝑙𝑙</m:t>
                        </m:r>
                      </m:den>
                    </m:f>
                  </m:oMath>
                </a14:m>
                <a:endParaRPr lang="en-US" sz="3200" i="1" dirty="0" smtClean="0">
                  <a:solidFill>
                    <a:schemeClr val="tx1"/>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q"/>
                </a:pPr>
                <a14:m>
                  <m:oMath xmlns:m="http://schemas.openxmlformats.org/officeDocument/2006/math">
                    <m:r>
                      <a:rPr lang="en-US" sz="3200" i="1">
                        <a:solidFill>
                          <a:schemeClr val="tx1"/>
                        </a:solidFill>
                        <a:latin typeface="Cambria Math" panose="02040503050406030204" pitchFamily="18" charset="0"/>
                      </a:rPr>
                      <m:t>𝑃</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𝑇𝑃</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𝐹𝑁</m:t>
                    </m:r>
                  </m:oMath>
                </a14:m>
                <a:endParaRPr lang="en-US" sz="3200" dirty="0">
                  <a:solidFill>
                    <a:schemeClr val="tx1"/>
                  </a:solidFill>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q"/>
                </a:pPr>
                <a14:m>
                  <m:oMath xmlns:m="http://schemas.openxmlformats.org/officeDocument/2006/math">
                    <m:r>
                      <a:rPr lang="en-US" sz="3200" i="1">
                        <a:solidFill>
                          <a:schemeClr val="tx1"/>
                        </a:solidFill>
                        <a:latin typeface="Cambria Math" panose="02040503050406030204" pitchFamily="18" charset="0"/>
                      </a:rPr>
                      <m:t>𝑁</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𝐹𝑃</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𝑇𝑁</m:t>
                    </m:r>
                  </m:oMath>
                </a14:m>
                <a:endParaRPr lang="en-US" sz="3200" dirty="0">
                  <a:solidFill>
                    <a:schemeClr val="tx1"/>
                  </a:solidFill>
                  <a:latin typeface="Times New Roman" panose="02020603050405020304" pitchFamily="18" charset="0"/>
                  <a:cs typeface="Times New Roman" panose="02020603050405020304" pitchFamily="18" charset="0"/>
                </a:endParaRPr>
              </a:p>
              <a:p>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677335" y="1416677"/>
                <a:ext cx="8596668" cy="4624685"/>
              </a:xfrm>
              <a:blipFill rotWithShape="0">
                <a:blip r:embed="rId2"/>
                <a:stretch>
                  <a:fillRect l="-1064"/>
                </a:stretch>
              </a:blipFill>
            </p:spPr>
            <p:txBody>
              <a:bodyPr/>
              <a:lstStyle/>
              <a:p>
                <a:r>
                  <a:rPr lang="en-US">
                    <a:noFill/>
                  </a:rPr>
                  <a:t> </a:t>
                </a:r>
              </a:p>
            </p:txBody>
          </p:sp>
        </mc:Fallback>
      </mc:AlternateContent>
    </p:spTree>
    <p:extLst>
      <p:ext uri="{BB962C8B-B14F-4D97-AF65-F5344CB8AC3E}">
        <p14:creationId xmlns:p14="http://schemas.microsoft.com/office/powerpoint/2010/main" val="14933460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1537" y="609600"/>
            <a:ext cx="3644722" cy="819955"/>
          </a:xfrm>
        </p:spPr>
        <p:txBody>
          <a:bodyPr>
            <a:normAutofit fontScale="90000"/>
          </a:bodyPr>
          <a:lstStyle/>
          <a:p>
            <a:pPr algn="ctr"/>
            <a:r>
              <a:rPr lang="en-US" dirty="0"/>
              <a:t>Result Analysis</a:t>
            </a:r>
            <a:br>
              <a:rPr lang="en-US" dirty="0"/>
            </a:br>
            <a:endParaRPr lang="en-US" dirty="0"/>
          </a:p>
        </p:txBody>
      </p:sp>
      <p:sp>
        <p:nvSpPr>
          <p:cNvPr id="3" name="Text Placeholder 2"/>
          <p:cNvSpPr>
            <a:spLocks noGrp="1"/>
          </p:cNvSpPr>
          <p:nvPr>
            <p:ph type="body" idx="1"/>
          </p:nvPr>
        </p:nvSpPr>
        <p:spPr>
          <a:xfrm>
            <a:off x="677335" y="1429555"/>
            <a:ext cx="8596668" cy="4611807"/>
          </a:xfrm>
        </p:spPr>
        <p:txBody>
          <a:bodyPr/>
          <a:lstStyle/>
          <a:p>
            <a:pPr marL="342900" indent="-342900" algn="just">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Accuracy </a:t>
            </a:r>
          </a:p>
          <a:p>
            <a:pPr marL="342900" indent="-342900" algn="just">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Error Rate </a:t>
            </a:r>
          </a:p>
          <a:p>
            <a:pPr marL="342900" indent="-342900" algn="just">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Sensitivity</a:t>
            </a:r>
          </a:p>
          <a:p>
            <a:pPr marL="342900" indent="-342900" algn="just">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Specificity</a:t>
            </a:r>
          </a:p>
          <a:p>
            <a:pPr marL="342900" indent="-342900" algn="just">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Precision</a:t>
            </a:r>
          </a:p>
          <a:p>
            <a:pPr marL="342900" indent="-342900" algn="just">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F-Score </a:t>
            </a:r>
          </a:p>
          <a:p>
            <a:pPr marL="342900" indent="-342900" algn="just">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Average Table </a:t>
            </a:r>
          </a:p>
          <a:p>
            <a:pPr marL="342900" indent="-342900" algn="just">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Comparison Table </a:t>
            </a:r>
          </a:p>
          <a:p>
            <a:endParaRPr lang="en-US" dirty="0"/>
          </a:p>
        </p:txBody>
      </p:sp>
    </p:spTree>
    <p:extLst>
      <p:ext uri="{BB962C8B-B14F-4D97-AF65-F5344CB8AC3E}">
        <p14:creationId xmlns:p14="http://schemas.microsoft.com/office/powerpoint/2010/main" val="3465850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609600"/>
            <a:ext cx="2034862" cy="665408"/>
          </a:xfrm>
        </p:spPr>
        <p:txBody>
          <a:bodyPr/>
          <a:lstStyle/>
          <a:p>
            <a:pPr algn="just"/>
            <a:r>
              <a:rPr lang="en-US" dirty="0">
                <a:latin typeface="Times New Roman" panose="02020603050405020304" pitchFamily="18" charset="0"/>
                <a:cs typeface="Times New Roman" panose="02020603050405020304" pitchFamily="18" charset="0"/>
              </a:rPr>
              <a:t>O</a:t>
            </a:r>
            <a:r>
              <a:rPr lang="en-US" dirty="0" smtClean="0">
                <a:latin typeface="Times New Roman" panose="02020603050405020304" pitchFamily="18" charset="0"/>
                <a:cs typeface="Times New Roman" panose="02020603050405020304" pitchFamily="18" charset="0"/>
              </a:rPr>
              <a:t>utlines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lstStyle/>
          <a:p>
            <a:pPr lvl="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Introduction</a:t>
            </a:r>
          </a:p>
          <a:p>
            <a:pPr lvl="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Objectives </a:t>
            </a:r>
          </a:p>
          <a:p>
            <a:pPr lvl="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Motivation</a:t>
            </a:r>
          </a:p>
          <a:p>
            <a:pPr lvl="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Related Work</a:t>
            </a:r>
          </a:p>
          <a:p>
            <a:pPr lvl="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Methodology</a:t>
            </a:r>
          </a:p>
          <a:p>
            <a:pPr lvl="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Implementation</a:t>
            </a:r>
          </a:p>
          <a:p>
            <a:endParaRPr lang="en-US" dirty="0"/>
          </a:p>
        </p:txBody>
      </p:sp>
      <p:sp>
        <p:nvSpPr>
          <p:cNvPr id="4" name="Content Placeholder 3"/>
          <p:cNvSpPr>
            <a:spLocks noGrp="1"/>
          </p:cNvSpPr>
          <p:nvPr>
            <p:ph sz="half" idx="2"/>
          </p:nvPr>
        </p:nvSpPr>
        <p:spPr/>
        <p:txBody>
          <a:bodyPr/>
          <a:lstStyle/>
          <a:p>
            <a:pPr lvl="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Result Analysis</a:t>
            </a:r>
          </a:p>
          <a:p>
            <a:pPr lvl="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Future Work</a:t>
            </a:r>
          </a:p>
          <a:p>
            <a:pPr lvl="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Conclusions </a:t>
            </a:r>
          </a:p>
          <a:p>
            <a:pPr lvl="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Reference </a:t>
            </a:r>
          </a:p>
          <a:p>
            <a:endParaRPr lang="en-US" dirty="0"/>
          </a:p>
        </p:txBody>
      </p:sp>
    </p:spTree>
    <p:extLst>
      <p:ext uri="{BB962C8B-B14F-4D97-AF65-F5344CB8AC3E}">
        <p14:creationId xmlns:p14="http://schemas.microsoft.com/office/powerpoint/2010/main" val="37208159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918" y="360609"/>
            <a:ext cx="7830355" cy="5602310"/>
          </a:xfrm>
          <a:prstGeom prst="rect">
            <a:avLst/>
          </a:prstGeom>
        </p:spPr>
      </p:pic>
      <p:sp>
        <p:nvSpPr>
          <p:cNvPr id="3" name="Title 2"/>
          <p:cNvSpPr>
            <a:spLocks noGrp="1"/>
          </p:cNvSpPr>
          <p:nvPr>
            <p:ph type="title"/>
          </p:nvPr>
        </p:nvSpPr>
        <p:spPr>
          <a:xfrm>
            <a:off x="677334" y="5782613"/>
            <a:ext cx="8596668" cy="695459"/>
          </a:xfrm>
        </p:spPr>
        <p:txBody>
          <a:bodyPr>
            <a:normAutofit/>
          </a:bodyPr>
          <a:lstStyle/>
          <a:p>
            <a:pPr algn="ctr"/>
            <a:r>
              <a:rPr lang="en-US" dirty="0" smtClean="0"/>
              <a:t>Confusion Matrix</a:t>
            </a:r>
            <a:endParaRPr lang="en-US" dirty="0"/>
          </a:p>
        </p:txBody>
      </p:sp>
    </p:spTree>
    <p:extLst>
      <p:ext uri="{BB962C8B-B14F-4D97-AF65-F5344CB8AC3E}">
        <p14:creationId xmlns:p14="http://schemas.microsoft.com/office/powerpoint/2010/main" val="27438411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5" y="5473520"/>
            <a:ext cx="8596668" cy="567841"/>
          </a:xfrm>
        </p:spPr>
        <p:txBody>
          <a:bodyPr/>
          <a:lstStyle/>
          <a:p>
            <a:pPr algn="ctr"/>
            <a:r>
              <a:rPr lang="en-US" sz="2800" dirty="0">
                <a:solidFill>
                  <a:schemeClr val="accent1">
                    <a:lumMod val="75000"/>
                  </a:schemeClr>
                </a:solidFill>
                <a:latin typeface="Times New Roman" panose="02020603050405020304" pitchFamily="18" charset="0"/>
                <a:cs typeface="Times New Roman" panose="02020603050405020304" pitchFamily="18" charset="0"/>
              </a:rPr>
              <a:t>Graph of Accuracy</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222" y="386366"/>
            <a:ext cx="7508383" cy="4785953"/>
          </a:xfrm>
          <a:prstGeom prst="rect">
            <a:avLst/>
          </a:prstGeom>
        </p:spPr>
      </p:pic>
    </p:spTree>
    <p:extLst>
      <p:ext uri="{BB962C8B-B14F-4D97-AF65-F5344CB8AC3E}">
        <p14:creationId xmlns:p14="http://schemas.microsoft.com/office/powerpoint/2010/main" val="8623088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5" y="5383368"/>
            <a:ext cx="8596668" cy="657993"/>
          </a:xfrm>
        </p:spPr>
        <p:txBody>
          <a:bodyPr/>
          <a:lstStyle/>
          <a:p>
            <a:pPr algn="ctr"/>
            <a:r>
              <a:rPr lang="en-US" sz="2800" dirty="0">
                <a:solidFill>
                  <a:schemeClr val="accent1">
                    <a:lumMod val="75000"/>
                  </a:schemeClr>
                </a:solidFill>
                <a:latin typeface="Times New Roman" panose="02020603050405020304" pitchFamily="18" charset="0"/>
                <a:cs typeface="Times New Roman" panose="02020603050405020304" pitchFamily="18" charset="0"/>
              </a:rPr>
              <a:t>Graph of Error Rate</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042" y="1004552"/>
            <a:ext cx="6760277" cy="3967713"/>
          </a:xfrm>
          <a:prstGeom prst="rect">
            <a:avLst/>
          </a:prstGeom>
        </p:spPr>
      </p:pic>
    </p:spTree>
    <p:extLst>
      <p:ext uri="{BB962C8B-B14F-4D97-AF65-F5344CB8AC3E}">
        <p14:creationId xmlns:p14="http://schemas.microsoft.com/office/powerpoint/2010/main" val="12524141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5" y="5087154"/>
            <a:ext cx="8596668" cy="954207"/>
          </a:xfrm>
        </p:spPr>
        <p:txBody>
          <a:bodyPr>
            <a:normAutofit/>
          </a:bodyPr>
          <a:lstStyle/>
          <a:p>
            <a:pPr algn="ctr"/>
            <a:r>
              <a:rPr lang="en-US" sz="2400" dirty="0" smtClean="0">
                <a:latin typeface="Times New Roman" panose="02020603050405020304" pitchFamily="18" charset="0"/>
                <a:cs typeface="Times New Roman" panose="02020603050405020304" pitchFamily="18" charset="0"/>
              </a:rPr>
              <a:t>Graph of Recall</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584" y="502276"/>
            <a:ext cx="7443988" cy="4224269"/>
          </a:xfrm>
          <a:prstGeom prst="rect">
            <a:avLst/>
          </a:prstGeom>
        </p:spPr>
      </p:pic>
    </p:spTree>
    <p:extLst>
      <p:ext uri="{BB962C8B-B14F-4D97-AF65-F5344CB8AC3E}">
        <p14:creationId xmlns:p14="http://schemas.microsoft.com/office/powerpoint/2010/main" val="27650144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685800"/>
            <a:ext cx="6897710" cy="4773706"/>
          </a:xfrm>
          <a:prstGeom prst="rect">
            <a:avLst/>
          </a:prstGeom>
        </p:spPr>
      </p:pic>
    </p:spTree>
    <p:extLst>
      <p:ext uri="{BB962C8B-B14F-4D97-AF65-F5344CB8AC3E}">
        <p14:creationId xmlns:p14="http://schemas.microsoft.com/office/powerpoint/2010/main" val="12393317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012" y="927847"/>
            <a:ext cx="7153835" cy="4625787"/>
          </a:xfrm>
          <a:prstGeom prst="rect">
            <a:avLst/>
          </a:prstGeom>
        </p:spPr>
      </p:pic>
    </p:spTree>
    <p:extLst>
      <p:ext uri="{BB962C8B-B14F-4D97-AF65-F5344CB8AC3E}">
        <p14:creationId xmlns:p14="http://schemas.microsoft.com/office/powerpoint/2010/main" val="42544709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142" y="981635"/>
            <a:ext cx="6992470" cy="4652683"/>
          </a:xfrm>
          <a:prstGeom prst="rect">
            <a:avLst/>
          </a:prstGeom>
        </p:spPr>
      </p:pic>
    </p:spTree>
    <p:extLst>
      <p:ext uri="{BB962C8B-B14F-4D97-AF65-F5344CB8AC3E}">
        <p14:creationId xmlns:p14="http://schemas.microsoft.com/office/powerpoint/2010/main" val="955678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574" y="1605775"/>
            <a:ext cx="7965907" cy="3947859"/>
          </a:xfrm>
          <a:prstGeom prst="rect">
            <a:avLst/>
          </a:prstGeom>
        </p:spPr>
      </p:pic>
      <p:sp>
        <p:nvSpPr>
          <p:cNvPr id="3" name="Title 2"/>
          <p:cNvSpPr>
            <a:spLocks noGrp="1"/>
          </p:cNvSpPr>
          <p:nvPr>
            <p:ph type="title"/>
          </p:nvPr>
        </p:nvSpPr>
        <p:spPr>
          <a:xfrm>
            <a:off x="663887" y="5553635"/>
            <a:ext cx="8596668" cy="941294"/>
          </a:xfrm>
        </p:spPr>
        <p:txBody>
          <a:bodyPr/>
          <a:lstStyle/>
          <a:p>
            <a:pPr algn="ctr"/>
            <a:r>
              <a:rPr lang="en-US" dirty="0" smtClean="0"/>
              <a:t>Average Table</a:t>
            </a:r>
            <a:endParaRPr lang="en-US" dirty="0"/>
          </a:p>
        </p:txBody>
      </p:sp>
    </p:spTree>
    <p:extLst>
      <p:ext uri="{BB962C8B-B14F-4D97-AF65-F5344CB8AC3E}">
        <p14:creationId xmlns:p14="http://schemas.microsoft.com/office/powerpoint/2010/main" val="30763842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42366669"/>
              </p:ext>
            </p:extLst>
          </p:nvPr>
        </p:nvGraphicFramePr>
        <p:xfrm>
          <a:off x="746976" y="1944710"/>
          <a:ext cx="10161432" cy="4849517"/>
        </p:xfrm>
        <a:graphic>
          <a:graphicData uri="http://schemas.openxmlformats.org/drawingml/2006/table">
            <a:tbl>
              <a:tblPr firstRow="1" bandRow="1">
                <a:tableStyleId>{5C22544A-7EE6-4342-B048-85BDC9FD1C3A}</a:tableStyleId>
              </a:tblPr>
              <a:tblGrid>
                <a:gridCol w="2540358"/>
                <a:gridCol w="2540358"/>
                <a:gridCol w="2540358"/>
                <a:gridCol w="2540358"/>
              </a:tblGrid>
              <a:tr h="1348129">
                <a:tc>
                  <a:txBody>
                    <a:bodyPr/>
                    <a:lstStyle/>
                    <a:p>
                      <a:pPr algn="ctr">
                        <a:lnSpc>
                          <a:spcPct val="150000"/>
                        </a:lnSpc>
                      </a:pPr>
                      <a:r>
                        <a:rPr lang="en-US" sz="2000" b="0" i="0" dirty="0" smtClean="0">
                          <a:latin typeface="Times New Roman" panose="02020603050405020304" pitchFamily="18" charset="0"/>
                          <a:cs typeface="Times New Roman" panose="02020603050405020304" pitchFamily="18" charset="0"/>
                        </a:rPr>
                        <a:t>Author</a:t>
                      </a:r>
                      <a:endParaRPr lang="en-US" b="0" i="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b="0" i="0" dirty="0" smtClean="0">
                          <a:latin typeface="Times New Roman" panose="02020603050405020304" pitchFamily="18" charset="0"/>
                          <a:cs typeface="Times New Roman" panose="02020603050405020304" pitchFamily="18" charset="0"/>
                        </a:rPr>
                        <a:t>Year</a:t>
                      </a:r>
                      <a:endParaRPr lang="en-US" b="0" i="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b="0" i="0" dirty="0" smtClean="0">
                          <a:latin typeface="Times New Roman" panose="02020603050405020304" pitchFamily="18" charset="0"/>
                          <a:cs typeface="Times New Roman" panose="02020603050405020304" pitchFamily="18" charset="0"/>
                        </a:rPr>
                        <a:t>Method</a:t>
                      </a:r>
                      <a:endParaRPr lang="en-US" b="0" i="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b="0" i="0" dirty="0" smtClean="0">
                          <a:latin typeface="Times New Roman" panose="02020603050405020304" pitchFamily="18" charset="0"/>
                          <a:cs typeface="Times New Roman" panose="02020603050405020304" pitchFamily="18" charset="0"/>
                        </a:rPr>
                        <a:t>Accuracy</a:t>
                      </a:r>
                      <a:endParaRPr lang="en-US" b="0" i="0" dirty="0">
                        <a:latin typeface="Times New Roman" panose="02020603050405020304" pitchFamily="18" charset="0"/>
                        <a:cs typeface="Times New Roman" panose="02020603050405020304" pitchFamily="18" charset="0"/>
                      </a:endParaRPr>
                    </a:p>
                  </a:txBody>
                  <a:tcPr/>
                </a:tc>
              </a:tr>
              <a:tr h="1292040">
                <a:tc>
                  <a:txBody>
                    <a:bodyPr/>
                    <a:lstStyle/>
                    <a:p>
                      <a:r>
                        <a:rPr lang="en-US" b="0" i="0" dirty="0" smtClean="0">
                          <a:latin typeface="Times New Roman" panose="02020603050405020304" pitchFamily="18" charset="0"/>
                          <a:cs typeface="Times New Roman" panose="02020603050405020304" pitchFamily="18" charset="0"/>
                        </a:rPr>
                        <a:t>Charles</a:t>
                      </a:r>
                      <a:r>
                        <a:rPr lang="en-US" b="0" i="0" baseline="0" dirty="0" smtClean="0">
                          <a:latin typeface="Times New Roman" panose="02020603050405020304" pitchFamily="18" charset="0"/>
                          <a:cs typeface="Times New Roman" panose="02020603050405020304" pitchFamily="18" charset="0"/>
                        </a:rPr>
                        <a:t> </a:t>
                      </a:r>
                      <a:r>
                        <a:rPr lang="en-US" b="0" i="0" baseline="0" dirty="0" err="1" smtClean="0">
                          <a:latin typeface="Times New Roman" panose="02020603050405020304" pitchFamily="18" charset="0"/>
                          <a:cs typeface="Times New Roman" panose="02020603050405020304" pitchFamily="18" charset="0"/>
                        </a:rPr>
                        <a:t>Edeki</a:t>
                      </a:r>
                      <a:r>
                        <a:rPr lang="en-US" b="0" i="0" baseline="0" dirty="0" smtClean="0">
                          <a:latin typeface="Times New Roman" panose="02020603050405020304" pitchFamily="18" charset="0"/>
                          <a:cs typeface="Times New Roman" panose="02020603050405020304" pitchFamily="18" charset="0"/>
                        </a:rPr>
                        <a:t> and </a:t>
                      </a:r>
                      <a:r>
                        <a:rPr lang="en-US" b="0" i="0" baseline="0" dirty="0" err="1" smtClean="0">
                          <a:latin typeface="Times New Roman" panose="02020603050405020304" pitchFamily="18" charset="0"/>
                          <a:cs typeface="Times New Roman" panose="02020603050405020304" pitchFamily="18" charset="0"/>
                        </a:rPr>
                        <a:t>Shardul</a:t>
                      </a:r>
                      <a:r>
                        <a:rPr lang="en-US" b="0" i="0" baseline="0" dirty="0" smtClean="0">
                          <a:latin typeface="Times New Roman" panose="02020603050405020304" pitchFamily="18" charset="0"/>
                          <a:cs typeface="Times New Roman" panose="02020603050405020304" pitchFamily="18" charset="0"/>
                        </a:rPr>
                        <a:t> Pandya</a:t>
                      </a:r>
                      <a:endParaRPr lang="en-US" b="0" i="0" dirty="0">
                        <a:latin typeface="Times New Roman" panose="02020603050405020304" pitchFamily="18" charset="0"/>
                        <a:cs typeface="Times New Roman" panose="02020603050405020304" pitchFamily="18" charset="0"/>
                      </a:endParaRPr>
                    </a:p>
                  </a:txBody>
                  <a:tcPr/>
                </a:tc>
                <a:tc>
                  <a:txBody>
                    <a:bodyPr/>
                    <a:lstStyle/>
                    <a:p>
                      <a:r>
                        <a:rPr lang="en-US" b="0" i="0" dirty="0" smtClean="0">
                          <a:latin typeface="Times New Roman" panose="02020603050405020304" pitchFamily="18" charset="0"/>
                          <a:cs typeface="Times New Roman" panose="02020603050405020304" pitchFamily="18" charset="0"/>
                        </a:rPr>
                        <a:t>2012</a:t>
                      </a:r>
                      <a:endParaRPr lang="en-US" b="0" i="0" dirty="0">
                        <a:latin typeface="Times New Roman" panose="02020603050405020304" pitchFamily="18" charset="0"/>
                        <a:cs typeface="Times New Roman" panose="02020603050405020304" pitchFamily="18" charset="0"/>
                      </a:endParaRPr>
                    </a:p>
                  </a:txBody>
                  <a:tcPr/>
                </a:tc>
                <a:tc>
                  <a:txBody>
                    <a:bodyPr/>
                    <a:lstStyle/>
                    <a:p>
                      <a:r>
                        <a:rPr lang="en-US" b="0" i="0" dirty="0" smtClean="0">
                          <a:latin typeface="Times New Roman" panose="02020603050405020304" pitchFamily="18" charset="0"/>
                          <a:cs typeface="Times New Roman" panose="02020603050405020304" pitchFamily="18" charset="0"/>
                        </a:rPr>
                        <a:t>Logistics</a:t>
                      </a:r>
                      <a:r>
                        <a:rPr lang="en-US" b="0" i="0" baseline="0" dirty="0" smtClean="0">
                          <a:latin typeface="Times New Roman" panose="02020603050405020304" pitchFamily="18" charset="0"/>
                          <a:cs typeface="Times New Roman" panose="02020603050405020304" pitchFamily="18" charset="0"/>
                        </a:rPr>
                        <a:t> Regression, J48,ANN</a:t>
                      </a:r>
                      <a:endParaRPr lang="en-US" b="0" i="0" dirty="0">
                        <a:latin typeface="Times New Roman" panose="02020603050405020304" pitchFamily="18" charset="0"/>
                        <a:cs typeface="Times New Roman" panose="02020603050405020304" pitchFamily="18" charset="0"/>
                      </a:endParaRPr>
                    </a:p>
                  </a:txBody>
                  <a:tcPr/>
                </a:tc>
                <a:tc>
                  <a:txBody>
                    <a:bodyPr/>
                    <a:lstStyle/>
                    <a:p>
                      <a:r>
                        <a:rPr lang="en-US" b="0" i="0" dirty="0" smtClean="0">
                          <a:latin typeface="Times New Roman" panose="02020603050405020304" pitchFamily="18" charset="0"/>
                          <a:cs typeface="Times New Roman" panose="02020603050405020304" pitchFamily="18" charset="0"/>
                        </a:rPr>
                        <a:t>Logistics</a:t>
                      </a:r>
                      <a:r>
                        <a:rPr lang="en-US" b="0" i="0" baseline="0" dirty="0" smtClean="0">
                          <a:latin typeface="Times New Roman" panose="02020603050405020304" pitchFamily="18" charset="0"/>
                          <a:cs typeface="Times New Roman" panose="02020603050405020304" pitchFamily="18" charset="0"/>
                        </a:rPr>
                        <a:t> Regression 71%, J48 70.17%, ANN 72.94%</a:t>
                      </a:r>
                      <a:endParaRPr lang="en-US" b="0" i="0" dirty="0">
                        <a:latin typeface="Times New Roman" panose="02020603050405020304" pitchFamily="18" charset="0"/>
                        <a:cs typeface="Times New Roman" panose="02020603050405020304" pitchFamily="18" charset="0"/>
                      </a:endParaRPr>
                    </a:p>
                  </a:txBody>
                  <a:tcPr/>
                </a:tc>
              </a:tr>
              <a:tr h="1104674">
                <a:tc>
                  <a:txBody>
                    <a:bodyPr/>
                    <a:lstStyle/>
                    <a:p>
                      <a:r>
                        <a:rPr lang="en-US" b="0" i="0" dirty="0" err="1" smtClean="0">
                          <a:latin typeface="Times New Roman" panose="02020603050405020304" pitchFamily="18" charset="0"/>
                          <a:cs typeface="Times New Roman" panose="02020603050405020304" pitchFamily="18" charset="0"/>
                        </a:rPr>
                        <a:t>Ritu</a:t>
                      </a:r>
                      <a:r>
                        <a:rPr lang="en-US" b="0" i="0" baseline="0" dirty="0" smtClean="0">
                          <a:latin typeface="Times New Roman" panose="02020603050405020304" pitchFamily="18" charset="0"/>
                          <a:cs typeface="Times New Roman" panose="02020603050405020304" pitchFamily="18" charset="0"/>
                        </a:rPr>
                        <a:t> Chauhan</a:t>
                      </a:r>
                      <a:endParaRPr lang="en-US" b="0" i="0" dirty="0">
                        <a:latin typeface="Times New Roman" panose="02020603050405020304" pitchFamily="18" charset="0"/>
                        <a:cs typeface="Times New Roman" panose="02020603050405020304" pitchFamily="18" charset="0"/>
                      </a:endParaRPr>
                    </a:p>
                  </a:txBody>
                  <a:tcPr/>
                </a:tc>
                <a:tc>
                  <a:txBody>
                    <a:bodyPr/>
                    <a:lstStyle/>
                    <a:p>
                      <a:r>
                        <a:rPr lang="en-US" b="0" i="0" dirty="0" smtClean="0">
                          <a:latin typeface="Times New Roman" panose="02020603050405020304" pitchFamily="18" charset="0"/>
                          <a:cs typeface="Times New Roman" panose="02020603050405020304" pitchFamily="18" charset="0"/>
                        </a:rPr>
                        <a:t>2010</a:t>
                      </a:r>
                      <a:endParaRPr lang="en-US" b="0" i="0" dirty="0">
                        <a:latin typeface="Times New Roman" panose="02020603050405020304" pitchFamily="18" charset="0"/>
                        <a:cs typeface="Times New Roman" panose="02020603050405020304" pitchFamily="18" charset="0"/>
                      </a:endParaRPr>
                    </a:p>
                  </a:txBody>
                  <a:tcPr/>
                </a:tc>
                <a:tc>
                  <a:txBody>
                    <a:bodyPr/>
                    <a:lstStyle/>
                    <a:p>
                      <a:r>
                        <a:rPr lang="en-US" b="0" i="0" dirty="0" smtClean="0">
                          <a:latin typeface="Times New Roman" panose="02020603050405020304" pitchFamily="18" charset="0"/>
                          <a:cs typeface="Times New Roman" panose="02020603050405020304" pitchFamily="18" charset="0"/>
                        </a:rPr>
                        <a:t>K-Means, HAC</a:t>
                      </a:r>
                      <a:endParaRPr lang="en-US" b="0" i="0" dirty="0">
                        <a:latin typeface="Times New Roman" panose="02020603050405020304" pitchFamily="18" charset="0"/>
                        <a:cs typeface="Times New Roman" panose="02020603050405020304" pitchFamily="18" charset="0"/>
                      </a:endParaRPr>
                    </a:p>
                  </a:txBody>
                  <a:tcPr/>
                </a:tc>
                <a:tc>
                  <a:txBody>
                    <a:bodyPr/>
                    <a:lstStyle/>
                    <a:p>
                      <a:r>
                        <a:rPr lang="en-US" b="0" i="0" dirty="0" smtClean="0">
                          <a:latin typeface="Times New Roman" panose="02020603050405020304" pitchFamily="18" charset="0"/>
                          <a:cs typeface="Times New Roman" panose="02020603050405020304" pitchFamily="18" charset="0"/>
                        </a:rPr>
                        <a:t>It shows</a:t>
                      </a:r>
                      <a:r>
                        <a:rPr lang="en-US" b="0" i="0" baseline="0" dirty="0" smtClean="0">
                          <a:latin typeface="Times New Roman" panose="02020603050405020304" pitchFamily="18" charset="0"/>
                          <a:cs typeface="Times New Roman" panose="02020603050405020304" pitchFamily="18" charset="0"/>
                        </a:rPr>
                        <a:t> a graph.</a:t>
                      </a:r>
                      <a:endParaRPr lang="en-US" b="0" i="0" dirty="0">
                        <a:latin typeface="Times New Roman" panose="02020603050405020304" pitchFamily="18" charset="0"/>
                        <a:cs typeface="Times New Roman" panose="02020603050405020304" pitchFamily="18" charset="0"/>
                      </a:endParaRPr>
                    </a:p>
                  </a:txBody>
                  <a:tcPr/>
                </a:tc>
              </a:tr>
              <a:tr h="1104674">
                <a:tc>
                  <a:txBody>
                    <a:bodyPr/>
                    <a:lstStyle/>
                    <a:p>
                      <a:r>
                        <a:rPr lang="en-US" b="0" i="0" dirty="0" err="1" smtClean="0">
                          <a:latin typeface="Times New Roman" panose="02020603050405020304" pitchFamily="18" charset="0"/>
                          <a:cs typeface="Times New Roman" panose="02020603050405020304" pitchFamily="18" charset="0"/>
                        </a:rPr>
                        <a:t>Shar</a:t>
                      </a:r>
                      <a:r>
                        <a:rPr lang="en-US" b="0" i="0" dirty="0" smtClean="0">
                          <a:latin typeface="Times New Roman" panose="02020603050405020304" pitchFamily="18" charset="0"/>
                          <a:cs typeface="Times New Roman" panose="02020603050405020304" pitchFamily="18" charset="0"/>
                        </a:rPr>
                        <a:t> A. Moktar and </a:t>
                      </a:r>
                      <a:r>
                        <a:rPr lang="en-US" b="0" i="0" dirty="0" err="1" smtClean="0">
                          <a:latin typeface="Times New Roman" panose="02020603050405020304" pitchFamily="18" charset="0"/>
                          <a:cs typeface="Times New Roman" panose="02020603050405020304" pitchFamily="18" charset="0"/>
                        </a:rPr>
                        <a:t>Alaa</a:t>
                      </a:r>
                      <a:r>
                        <a:rPr lang="en-US" b="0" i="0" dirty="0" smtClean="0">
                          <a:latin typeface="Times New Roman" panose="02020603050405020304" pitchFamily="18" charset="0"/>
                          <a:cs typeface="Times New Roman" panose="02020603050405020304" pitchFamily="18" charset="0"/>
                        </a:rPr>
                        <a:t> M. </a:t>
                      </a:r>
                      <a:r>
                        <a:rPr lang="en-US" b="0" i="0" dirty="0" err="1" smtClean="0">
                          <a:latin typeface="Times New Roman" panose="02020603050405020304" pitchFamily="18" charset="0"/>
                          <a:cs typeface="Times New Roman" panose="02020603050405020304" pitchFamily="18" charset="0"/>
                        </a:rPr>
                        <a:t>Elsayad</a:t>
                      </a:r>
                      <a:endParaRPr lang="en-US" b="0" i="0" dirty="0">
                        <a:latin typeface="Times New Roman" panose="02020603050405020304" pitchFamily="18" charset="0"/>
                        <a:cs typeface="Times New Roman" panose="02020603050405020304" pitchFamily="18" charset="0"/>
                      </a:endParaRPr>
                    </a:p>
                  </a:txBody>
                  <a:tcPr/>
                </a:tc>
                <a:tc>
                  <a:txBody>
                    <a:bodyPr/>
                    <a:lstStyle/>
                    <a:p>
                      <a:r>
                        <a:rPr lang="en-US" b="0" i="0" dirty="0" smtClean="0">
                          <a:latin typeface="Times New Roman" panose="02020603050405020304" pitchFamily="18" charset="0"/>
                          <a:cs typeface="Times New Roman" panose="02020603050405020304" pitchFamily="18" charset="0"/>
                        </a:rPr>
                        <a:t>2013</a:t>
                      </a:r>
                      <a:endParaRPr lang="en-US" b="0" i="0" dirty="0">
                        <a:latin typeface="Times New Roman" panose="02020603050405020304" pitchFamily="18" charset="0"/>
                        <a:cs typeface="Times New Roman" panose="02020603050405020304" pitchFamily="18" charset="0"/>
                      </a:endParaRPr>
                    </a:p>
                  </a:txBody>
                  <a:tcPr/>
                </a:tc>
                <a:tc>
                  <a:txBody>
                    <a:bodyPr/>
                    <a:lstStyle/>
                    <a:p>
                      <a:r>
                        <a:rPr lang="en-US" b="0" i="0" dirty="0" smtClean="0">
                          <a:latin typeface="Times New Roman" panose="02020603050405020304" pitchFamily="18" charset="0"/>
                          <a:cs typeface="Times New Roman" panose="02020603050405020304" pitchFamily="18" charset="0"/>
                        </a:rPr>
                        <a:t>CAID, ANN, SVM</a:t>
                      </a:r>
                      <a:endParaRPr lang="en-US" b="0" i="0" dirty="0">
                        <a:latin typeface="Times New Roman" panose="02020603050405020304" pitchFamily="18" charset="0"/>
                        <a:cs typeface="Times New Roman" panose="02020603050405020304" pitchFamily="18" charset="0"/>
                      </a:endParaRPr>
                    </a:p>
                  </a:txBody>
                  <a:tcPr/>
                </a:tc>
                <a:tc>
                  <a:txBody>
                    <a:bodyPr/>
                    <a:lstStyle/>
                    <a:p>
                      <a:r>
                        <a:rPr lang="en-US" b="0" i="0" dirty="0" smtClean="0">
                          <a:latin typeface="Times New Roman" panose="02020603050405020304" pitchFamily="18" charset="0"/>
                          <a:cs typeface="Times New Roman" panose="02020603050405020304" pitchFamily="18" charset="0"/>
                        </a:rPr>
                        <a:t>CAID 81.43%, ANN 81.13%, SVM 83.66%</a:t>
                      </a:r>
                      <a:endParaRPr lang="en-US" b="0" i="0" dirty="0">
                        <a:latin typeface="Times New Roman" panose="02020603050405020304" pitchFamily="18" charset="0"/>
                        <a:cs typeface="Times New Roman" panose="02020603050405020304" pitchFamily="18" charset="0"/>
                      </a:endParaRPr>
                    </a:p>
                  </a:txBody>
                  <a:tcPr/>
                </a:tc>
              </a:tr>
            </a:tbl>
          </a:graphicData>
        </a:graphic>
      </p:graphicFrame>
      <p:sp>
        <p:nvSpPr>
          <p:cNvPr id="5" name="Rectangle 4"/>
          <p:cNvSpPr/>
          <p:nvPr/>
        </p:nvSpPr>
        <p:spPr>
          <a:xfrm>
            <a:off x="0" y="1070202"/>
            <a:ext cx="12192000" cy="584775"/>
          </a:xfrm>
          <a:prstGeom prst="rect">
            <a:avLst/>
          </a:prstGeom>
          <a:noFill/>
        </p:spPr>
        <p:txBody>
          <a:bodyPr wrap="square" lIns="91440" tIns="45720" rIns="91440" bIns="45720">
            <a:spAutoFit/>
          </a:bodyPr>
          <a:lstStyle/>
          <a:p>
            <a:pPr algn="ctr"/>
            <a:r>
              <a:rPr lang="en-US" sz="3200" b="1" cap="none" spc="50" dirty="0" smtClean="0">
                <a:ln w="0"/>
                <a:solidFill>
                  <a:schemeClr val="tx1">
                    <a:lumMod val="75000"/>
                    <a:lumOff val="25000"/>
                  </a:schemeClr>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Existing </a:t>
            </a:r>
            <a:r>
              <a:rPr lang="en-US" sz="3200" b="1" cap="none" spc="50" dirty="0" smtClean="0">
                <a:ln w="0"/>
                <a:solidFill>
                  <a:schemeClr val="tx1">
                    <a:lumMod val="75000"/>
                    <a:lumOff val="25000"/>
                  </a:schemeClr>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Work</a:t>
            </a:r>
            <a:endParaRPr lang="en-US" sz="3200" b="1" cap="none" spc="50" dirty="0">
              <a:ln w="0"/>
              <a:solidFill>
                <a:schemeClr val="tx1">
                  <a:lumMod val="75000"/>
                  <a:lumOff val="25000"/>
                </a:schemeClr>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0" y="397731"/>
            <a:ext cx="12192000" cy="572429"/>
          </a:xfrm>
        </p:spPr>
        <p:txBody>
          <a:bodyPr>
            <a:noAutofit/>
          </a:bodyPr>
          <a:lstStyle/>
          <a:p>
            <a:pPr algn="ctr"/>
            <a:r>
              <a:rPr lang="en-US" b="1" spc="50" dirty="0">
                <a:ln w="0"/>
                <a:solidFill>
                  <a:schemeClr val="tx1"/>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Comparison Table</a:t>
            </a:r>
            <a:endParaRPr lang="en-US" dirty="0">
              <a:solidFill>
                <a:schemeClr val="tx1"/>
              </a:solidFill>
            </a:endParaRPr>
          </a:p>
        </p:txBody>
      </p:sp>
    </p:spTree>
    <p:extLst>
      <p:ext uri="{BB962C8B-B14F-4D97-AF65-F5344CB8AC3E}">
        <p14:creationId xmlns:p14="http://schemas.microsoft.com/office/powerpoint/2010/main" val="18394008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 y="108226"/>
            <a:ext cx="12192000" cy="769441"/>
          </a:xfrm>
          <a:prstGeom prst="rect">
            <a:avLst/>
          </a:prstGeom>
          <a:noFill/>
        </p:spPr>
        <p:txBody>
          <a:bodyPr wrap="square" lIns="91440" tIns="45720" rIns="91440" bIns="45720">
            <a:spAutoFit/>
          </a:bodyPr>
          <a:lstStyle/>
          <a:p>
            <a:pPr algn="ctr"/>
            <a:r>
              <a:rPr lang="en-US" sz="3600" b="1" cap="none" spc="50" dirty="0" smtClean="0">
                <a:ln w="0"/>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Comparison Table Cont</a:t>
            </a:r>
            <a:r>
              <a:rPr lang="en-US" sz="4400" b="1" spc="50" dirty="0">
                <a:ln w="0"/>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a:t>
            </a:r>
            <a:endParaRPr lang="en-US" sz="4400" b="1" cap="none" spc="50" dirty="0">
              <a:ln w="0"/>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1" y="1074140"/>
            <a:ext cx="12192000" cy="584775"/>
          </a:xfrm>
          <a:prstGeom prst="rect">
            <a:avLst/>
          </a:prstGeom>
          <a:noFill/>
        </p:spPr>
        <p:txBody>
          <a:bodyPr wrap="square" lIns="91440" tIns="45720" rIns="91440" bIns="45720">
            <a:spAutoFit/>
          </a:bodyPr>
          <a:lstStyle/>
          <a:p>
            <a:pPr algn="ctr"/>
            <a:r>
              <a:rPr lang="en-US" sz="3200" b="1" cap="none" spc="50" dirty="0" smtClean="0">
                <a:ln w="0"/>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Our Work</a:t>
            </a:r>
            <a:endParaRPr lang="en-US" sz="3200" b="1" cap="none" spc="50" dirty="0">
              <a:ln w="0"/>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95077914"/>
              </p:ext>
            </p:extLst>
          </p:nvPr>
        </p:nvGraphicFramePr>
        <p:xfrm>
          <a:off x="1468193" y="1782026"/>
          <a:ext cx="8485748" cy="4064982"/>
        </p:xfrm>
        <a:graphic>
          <a:graphicData uri="http://schemas.openxmlformats.org/drawingml/2006/table">
            <a:tbl>
              <a:tblPr firstRow="1" bandRow="1">
                <a:tableStyleId>{5C22544A-7EE6-4342-B048-85BDC9FD1C3A}</a:tableStyleId>
              </a:tblPr>
              <a:tblGrid>
                <a:gridCol w="2121437"/>
                <a:gridCol w="2121437"/>
                <a:gridCol w="2121437"/>
                <a:gridCol w="2121437"/>
              </a:tblGrid>
              <a:tr h="1571918">
                <a:tc>
                  <a:txBody>
                    <a:bodyPr/>
                    <a:lstStyle/>
                    <a:p>
                      <a:pPr algn="ctr">
                        <a:lnSpc>
                          <a:spcPct val="250000"/>
                        </a:lnSpc>
                      </a:pPr>
                      <a:r>
                        <a:rPr lang="en-US" sz="2400" dirty="0" smtClean="0">
                          <a:latin typeface="Times New Roman" panose="02020603050405020304" pitchFamily="18" charset="0"/>
                          <a:cs typeface="Times New Roman" panose="02020603050405020304" pitchFamily="18" charset="0"/>
                        </a:rPr>
                        <a:t>Author</a:t>
                      </a:r>
                      <a:endParaRPr lang="en-US" dirty="0">
                        <a:latin typeface="Times New Roman" panose="02020603050405020304" pitchFamily="18" charset="0"/>
                        <a:cs typeface="Times New Roman" panose="02020603050405020304" pitchFamily="18" charset="0"/>
                      </a:endParaRPr>
                    </a:p>
                  </a:txBody>
                  <a:tcPr/>
                </a:tc>
                <a:tc>
                  <a:txBody>
                    <a:bodyPr/>
                    <a:lstStyle/>
                    <a:p>
                      <a:pPr algn="ctr">
                        <a:lnSpc>
                          <a:spcPct val="250000"/>
                        </a:lnSpc>
                      </a:pPr>
                      <a:r>
                        <a:rPr lang="en-US" sz="2400" dirty="0" smtClean="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tc>
                <a:tc>
                  <a:txBody>
                    <a:bodyPr/>
                    <a:lstStyle/>
                    <a:p>
                      <a:pPr algn="ctr">
                        <a:lnSpc>
                          <a:spcPct val="250000"/>
                        </a:lnSpc>
                      </a:pPr>
                      <a:r>
                        <a:rPr lang="en-US" sz="2400" dirty="0" smtClean="0">
                          <a:latin typeface="Times New Roman" panose="02020603050405020304" pitchFamily="18" charset="0"/>
                          <a:cs typeface="Times New Roman" panose="02020603050405020304" pitchFamily="18" charset="0"/>
                        </a:rPr>
                        <a:t>Method Used</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lnSpc>
                          <a:spcPct val="250000"/>
                        </a:lnSpc>
                      </a:pPr>
                      <a:r>
                        <a:rPr lang="en-US" sz="2400" dirty="0" smtClean="0">
                          <a:latin typeface="Times New Roman" panose="02020603050405020304" pitchFamily="18" charset="0"/>
                          <a:cs typeface="Times New Roman" panose="02020603050405020304" pitchFamily="18" charset="0"/>
                        </a:rPr>
                        <a:t>Accuracy</a:t>
                      </a:r>
                      <a:endParaRPr lang="en-US" sz="2400" dirty="0">
                        <a:latin typeface="Times New Roman" panose="02020603050405020304" pitchFamily="18" charset="0"/>
                        <a:cs typeface="Times New Roman" panose="02020603050405020304" pitchFamily="18" charset="0"/>
                      </a:endParaRPr>
                    </a:p>
                  </a:txBody>
                  <a:tcPr/>
                </a:tc>
              </a:tr>
              <a:tr h="2493064">
                <a:tc>
                  <a:txBody>
                    <a:bodyPr/>
                    <a:lstStyle/>
                    <a:p>
                      <a:r>
                        <a:rPr lang="en-US" dirty="0" smtClean="0"/>
                        <a:t>Md.</a:t>
                      </a:r>
                      <a:r>
                        <a:rPr lang="en-US" baseline="0" dirty="0" smtClean="0"/>
                        <a:t> </a:t>
                      </a:r>
                      <a:r>
                        <a:rPr lang="en-US" dirty="0" err="1" smtClean="0"/>
                        <a:t>Ariful</a:t>
                      </a:r>
                      <a:r>
                        <a:rPr lang="en-US" dirty="0" smtClean="0"/>
                        <a:t> Islam </a:t>
                      </a:r>
                      <a:r>
                        <a:rPr lang="en-US" dirty="0" err="1" smtClean="0"/>
                        <a:t>Bhuiyan</a:t>
                      </a:r>
                      <a:r>
                        <a:rPr lang="en-US" dirty="0" smtClean="0"/>
                        <a:t>, Md. </a:t>
                      </a:r>
                      <a:r>
                        <a:rPr lang="en-US" dirty="0" err="1" smtClean="0"/>
                        <a:t>Taufik</a:t>
                      </a:r>
                      <a:r>
                        <a:rPr lang="en-US" dirty="0" smtClean="0"/>
                        <a:t> </a:t>
                      </a:r>
                      <a:r>
                        <a:rPr lang="en-US" dirty="0" err="1" smtClean="0"/>
                        <a:t>Akunjee</a:t>
                      </a:r>
                      <a:r>
                        <a:rPr lang="en-US" dirty="0" smtClean="0"/>
                        <a:t>, Md.</a:t>
                      </a:r>
                      <a:r>
                        <a:rPr lang="en-US" baseline="0" dirty="0" smtClean="0"/>
                        <a:t> </a:t>
                      </a:r>
                      <a:r>
                        <a:rPr lang="en-US" baseline="0" dirty="0" err="1" smtClean="0"/>
                        <a:t>Hashikul</a:t>
                      </a:r>
                      <a:r>
                        <a:rPr lang="en-US" baseline="0" dirty="0" smtClean="0"/>
                        <a:t> Islam, Rafiqul Islam</a:t>
                      </a:r>
                      <a:endParaRPr lang="en-US" dirty="0"/>
                    </a:p>
                  </a:txBody>
                  <a:tcPr/>
                </a:tc>
                <a:tc>
                  <a:txBody>
                    <a:bodyPr/>
                    <a:lstStyle/>
                    <a:p>
                      <a:r>
                        <a:rPr lang="en-US" dirty="0" smtClean="0"/>
                        <a:t>2019</a:t>
                      </a:r>
                      <a:endParaRPr lang="en-US" dirty="0"/>
                    </a:p>
                  </a:txBody>
                  <a:tcPr/>
                </a:tc>
                <a:tc>
                  <a:txBody>
                    <a:bodyPr/>
                    <a:lstStyle/>
                    <a:p>
                      <a:r>
                        <a:rPr lang="en-US" dirty="0" smtClean="0"/>
                        <a:t>Naive Bayes, j48, k star, KNN</a:t>
                      </a:r>
                      <a:endParaRPr lang="en-US" dirty="0"/>
                    </a:p>
                  </a:txBody>
                  <a:tcPr/>
                </a:tc>
                <a:tc>
                  <a:txBody>
                    <a:bodyPr/>
                    <a:lstStyle/>
                    <a:p>
                      <a:r>
                        <a:rPr lang="en-US" smtClean="0"/>
                        <a:t>Naive </a:t>
                      </a:r>
                      <a:r>
                        <a:rPr lang="en-US" dirty="0" smtClean="0"/>
                        <a:t>Bayes 98.8%,</a:t>
                      </a:r>
                      <a:r>
                        <a:rPr lang="en-US" baseline="0" dirty="0" smtClean="0"/>
                        <a:t> j48 98.6%, k star 98.9%, KNN 98.9%.</a:t>
                      </a:r>
                      <a:endParaRPr lang="en-US" dirty="0" smtClean="0"/>
                    </a:p>
                  </a:txBody>
                  <a:tcPr/>
                </a:tc>
              </a:tr>
            </a:tbl>
          </a:graphicData>
        </a:graphic>
      </p:graphicFrame>
    </p:spTree>
    <p:extLst>
      <p:ext uri="{BB962C8B-B14F-4D97-AF65-F5344CB8AC3E}">
        <p14:creationId xmlns:p14="http://schemas.microsoft.com/office/powerpoint/2010/main" val="1840249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476518"/>
            <a:ext cx="8596668" cy="837127"/>
          </a:xfrm>
        </p:spPr>
        <p:txBody>
          <a:bodyPr>
            <a:normAutofit fontScale="90000"/>
          </a:bodyPr>
          <a:lstStyle/>
          <a:p>
            <a:pPr algn="just"/>
            <a:r>
              <a:rPr lang="en-US" dirty="0"/>
              <a:t>Introduction</a:t>
            </a:r>
            <a:br>
              <a:rPr lang="en-US" dirty="0"/>
            </a:br>
            <a:endParaRPr lang="en-US" dirty="0"/>
          </a:p>
        </p:txBody>
      </p:sp>
      <p:sp>
        <p:nvSpPr>
          <p:cNvPr id="3" name="Text Placeholder 2"/>
          <p:cNvSpPr>
            <a:spLocks noGrp="1"/>
          </p:cNvSpPr>
          <p:nvPr>
            <p:ph type="body" idx="1"/>
          </p:nvPr>
        </p:nvSpPr>
        <p:spPr>
          <a:xfrm>
            <a:off x="677335" y="1068947"/>
            <a:ext cx="8596668" cy="4972416"/>
          </a:xfrm>
        </p:spPr>
        <p:txBody>
          <a:bodyPr/>
          <a:lstStyle/>
          <a:p>
            <a:pPr marL="285750" indent="-28575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Cancer is a group of diseases.</a:t>
            </a:r>
          </a:p>
          <a:p>
            <a:pPr marL="285750" indent="-28575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Involving abnormal cell growth and spread to </a:t>
            </a:r>
            <a:r>
              <a:rPr lang="en-US" sz="3200" dirty="0" smtClean="0">
                <a:solidFill>
                  <a:schemeClr val="tx1"/>
                </a:solidFill>
                <a:latin typeface="Times New Roman" panose="02020603050405020304" pitchFamily="18" charset="0"/>
                <a:cs typeface="Times New Roman" panose="02020603050405020304" pitchFamily="18" charset="0"/>
              </a:rPr>
              <a:t> other </a:t>
            </a:r>
            <a:r>
              <a:rPr lang="en-US" sz="3200" dirty="0">
                <a:solidFill>
                  <a:schemeClr val="tx1"/>
                </a:solidFill>
                <a:latin typeface="Times New Roman" panose="02020603050405020304" pitchFamily="18" charset="0"/>
                <a:cs typeface="Times New Roman" panose="02020603050405020304" pitchFamily="18" charset="0"/>
              </a:rPr>
              <a:t>parts of the body.</a:t>
            </a:r>
          </a:p>
          <a:p>
            <a:pPr marL="285750" indent="-28575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These contrast with benign tumors, which do not spread</a:t>
            </a:r>
            <a:r>
              <a:rPr lang="en-US" sz="3200" dirty="0" smtClean="0">
                <a:solidFill>
                  <a:schemeClr val="tx1"/>
                </a:solidFill>
                <a:latin typeface="Times New Roman" panose="02020603050405020304" pitchFamily="18" charset="0"/>
                <a:cs typeface="Times New Roman" panose="020206030504050203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p>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7985835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588135"/>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Conclusion</a:t>
            </a:r>
            <a:endParaRPr lang="en-US" dirty="0"/>
          </a:p>
        </p:txBody>
      </p:sp>
      <p:sp>
        <p:nvSpPr>
          <p:cNvPr id="3" name="Text Placeholder 2"/>
          <p:cNvSpPr>
            <a:spLocks noGrp="1"/>
          </p:cNvSpPr>
          <p:nvPr>
            <p:ph type="body" idx="1"/>
          </p:nvPr>
        </p:nvSpPr>
        <p:spPr>
          <a:xfrm>
            <a:off x="677335" y="1674254"/>
            <a:ext cx="8596668" cy="4367108"/>
          </a:xfrm>
        </p:spPr>
        <p:txBody>
          <a:bodyPr/>
          <a:lstStyle/>
          <a:p>
            <a:pPr marL="285750" indent="-285750">
              <a:buFont typeface="Wingdings" panose="05000000000000000000" pitchFamily="2" charset="2"/>
              <a:buChar char="q"/>
            </a:pPr>
            <a:r>
              <a:rPr lang="en-US" sz="2800" dirty="0">
                <a:solidFill>
                  <a:schemeClr val="tx1"/>
                </a:solidFill>
                <a:latin typeface="Times New Roman" panose="02020603050405020304" pitchFamily="18" charset="0"/>
                <a:cs typeface="Times New Roman" panose="02020603050405020304" pitchFamily="18" charset="0"/>
              </a:rPr>
              <a:t>Based on medical research dataset.</a:t>
            </a:r>
          </a:p>
          <a:p>
            <a:pPr marL="285750" indent="-285750">
              <a:buFont typeface="Wingdings" panose="05000000000000000000" pitchFamily="2" charset="2"/>
              <a:buChar char="q"/>
            </a:pPr>
            <a:r>
              <a:rPr lang="en-US" sz="2800" dirty="0">
                <a:solidFill>
                  <a:schemeClr val="tx1"/>
                </a:solidFill>
                <a:latin typeface="Times New Roman" panose="02020603050405020304" pitchFamily="18" charset="0"/>
                <a:cs typeface="Times New Roman" panose="02020603050405020304" pitchFamily="18" charset="0"/>
              </a:rPr>
              <a:t>Smoking ,over weight is one of the main reason of cancer.</a:t>
            </a:r>
          </a:p>
          <a:p>
            <a:pPr marL="285750" indent="-285750">
              <a:buFont typeface="Wingdings" panose="05000000000000000000" pitchFamily="2" charset="2"/>
              <a:buChar char="q"/>
            </a:pPr>
            <a:r>
              <a:rPr lang="en-US" sz="2800" dirty="0">
                <a:solidFill>
                  <a:schemeClr val="tx1"/>
                </a:solidFill>
                <a:latin typeface="Times New Roman" panose="02020603050405020304" pitchFamily="18" charset="0"/>
                <a:cs typeface="Times New Roman" panose="02020603050405020304" pitchFamily="18" charset="0"/>
              </a:rPr>
              <a:t>Used </a:t>
            </a:r>
            <a:r>
              <a:rPr lang="en-US" sz="2800" dirty="0" smtClean="0">
                <a:solidFill>
                  <a:schemeClr val="tx1"/>
                </a:solidFill>
                <a:latin typeface="Times New Roman" panose="02020603050405020304" pitchFamily="18" charset="0"/>
                <a:cs typeface="Times New Roman" panose="02020603050405020304" pitchFamily="18" charset="0"/>
              </a:rPr>
              <a:t>20 </a:t>
            </a:r>
            <a:r>
              <a:rPr lang="en-US" sz="2800" dirty="0">
                <a:solidFill>
                  <a:schemeClr val="tx1"/>
                </a:solidFill>
                <a:latin typeface="Times New Roman" panose="02020603050405020304" pitchFamily="18" charset="0"/>
                <a:cs typeface="Times New Roman" panose="02020603050405020304" pitchFamily="18" charset="0"/>
              </a:rPr>
              <a:t>types of cancer.</a:t>
            </a:r>
          </a:p>
          <a:p>
            <a:pPr marL="285750" indent="-285750">
              <a:buFont typeface="Wingdings" panose="05000000000000000000" pitchFamily="2" charset="2"/>
              <a:buChar char="q"/>
            </a:pPr>
            <a:r>
              <a:rPr lang="en-US" sz="2800" dirty="0" smtClean="0">
                <a:solidFill>
                  <a:schemeClr val="tx1"/>
                </a:solidFill>
                <a:latin typeface="Times New Roman" panose="02020603050405020304" pitchFamily="18" charset="0"/>
                <a:cs typeface="Times New Roman" panose="02020603050405020304" pitchFamily="18" charset="0"/>
              </a:rPr>
              <a:t>Four </a:t>
            </a:r>
            <a:r>
              <a:rPr lang="en-US" sz="2800" dirty="0">
                <a:solidFill>
                  <a:schemeClr val="tx1"/>
                </a:solidFill>
                <a:latin typeface="Times New Roman" panose="02020603050405020304" pitchFamily="18" charset="0"/>
                <a:cs typeface="Times New Roman" panose="02020603050405020304" pitchFamily="18" charset="0"/>
              </a:rPr>
              <a:t>Classifier algorithm is used in this purpose.</a:t>
            </a:r>
          </a:p>
          <a:p>
            <a:pPr marL="285750" indent="-285750">
              <a:buFont typeface="Wingdings" panose="05000000000000000000" pitchFamily="2" charset="2"/>
              <a:buChar char="q"/>
            </a:pPr>
            <a:r>
              <a:rPr lang="en-US" sz="2800" dirty="0">
                <a:solidFill>
                  <a:schemeClr val="tx1"/>
                </a:solidFill>
                <a:latin typeface="Times New Roman" panose="02020603050405020304" pitchFamily="18" charset="0"/>
                <a:cs typeface="Times New Roman" panose="02020603050405020304" pitchFamily="18" charset="0"/>
              </a:rPr>
              <a:t>K-Star works best among them</a:t>
            </a:r>
            <a:r>
              <a:rPr lang="en-US" dirty="0">
                <a:solidFill>
                  <a:schemeClr val="tx1"/>
                </a:solidFill>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5832302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65408"/>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Future Work</a:t>
            </a:r>
            <a:endParaRPr lang="en-US" dirty="0"/>
          </a:p>
        </p:txBody>
      </p:sp>
      <p:sp>
        <p:nvSpPr>
          <p:cNvPr id="3" name="Text Placeholder 2"/>
          <p:cNvSpPr>
            <a:spLocks noGrp="1"/>
          </p:cNvSpPr>
          <p:nvPr>
            <p:ph type="body" idx="1"/>
          </p:nvPr>
        </p:nvSpPr>
        <p:spPr>
          <a:xfrm>
            <a:off x="677335" y="1764406"/>
            <a:ext cx="8596668" cy="4276956"/>
          </a:xfrm>
        </p:spPr>
        <p:txBody>
          <a:bodyPr/>
          <a:lstStyle/>
          <a:p>
            <a:pPr marL="342900" indent="-342900">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In future we will try to add more </a:t>
            </a:r>
            <a:r>
              <a:rPr lang="en-US" sz="2400" dirty="0" smtClean="0">
                <a:solidFill>
                  <a:schemeClr val="tx1"/>
                </a:solidFill>
                <a:latin typeface="Times New Roman" panose="02020603050405020304" pitchFamily="18" charset="0"/>
                <a:cs typeface="Times New Roman" panose="02020603050405020304" pitchFamily="18" charset="0"/>
              </a:rPr>
              <a:t>innovation </a:t>
            </a:r>
            <a:r>
              <a:rPr lang="en-US" sz="2400" dirty="0">
                <a:solidFill>
                  <a:schemeClr val="tx1"/>
                </a:solidFill>
                <a:latin typeface="Times New Roman" panose="02020603050405020304" pitchFamily="18" charset="0"/>
                <a:cs typeface="Times New Roman" panose="02020603050405020304" pitchFamily="18" charset="0"/>
              </a:rPr>
              <a:t>to a large improvement. </a:t>
            </a:r>
            <a:endParaRPr lang="en-US" sz="24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400" dirty="0" smtClean="0">
                <a:solidFill>
                  <a:schemeClr val="tx1"/>
                </a:solidFill>
                <a:latin typeface="Times New Roman" panose="02020603050405020304" pitchFamily="18" charset="0"/>
                <a:cs typeface="Times New Roman" panose="02020603050405020304" pitchFamily="18" charset="0"/>
              </a:rPr>
              <a:t>We </a:t>
            </a:r>
            <a:r>
              <a:rPr lang="en-US" sz="2400" dirty="0">
                <a:solidFill>
                  <a:schemeClr val="tx1"/>
                </a:solidFill>
                <a:latin typeface="Times New Roman" panose="02020603050405020304" pitchFamily="18" charset="0"/>
                <a:cs typeface="Times New Roman" panose="02020603050405020304" pitchFamily="18" charset="0"/>
              </a:rPr>
              <a:t>will try to extend dataset. </a:t>
            </a:r>
            <a:endParaRPr lang="en-US" sz="24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400" dirty="0" smtClean="0">
                <a:solidFill>
                  <a:schemeClr val="tx1"/>
                </a:solidFill>
                <a:latin typeface="Times New Roman" panose="02020603050405020304" pitchFamily="18" charset="0"/>
                <a:cs typeface="Times New Roman" panose="02020603050405020304" pitchFamily="18" charset="0"/>
              </a:rPr>
              <a:t>We </a:t>
            </a:r>
            <a:r>
              <a:rPr lang="en-US" sz="2400" dirty="0">
                <a:solidFill>
                  <a:schemeClr val="tx1"/>
                </a:solidFill>
                <a:latin typeface="Times New Roman" panose="02020603050405020304" pitchFamily="18" charset="0"/>
                <a:cs typeface="Times New Roman" panose="02020603050405020304" pitchFamily="18" charset="0"/>
              </a:rPr>
              <a:t>will try to develop new models prediction and survivability. </a:t>
            </a:r>
          </a:p>
          <a:p>
            <a:endParaRPr lang="en-US" dirty="0"/>
          </a:p>
        </p:txBody>
      </p:sp>
    </p:spTree>
    <p:extLst>
      <p:ext uri="{BB962C8B-B14F-4D97-AF65-F5344CB8AC3E}">
        <p14:creationId xmlns:p14="http://schemas.microsoft.com/office/powerpoint/2010/main" val="6557714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708212"/>
          </a:xfrm>
        </p:spPr>
        <p:txBody>
          <a:bodyPr>
            <a:normAutofit fontScale="90000"/>
          </a:bodyPr>
          <a:lstStyle/>
          <a:p>
            <a:pPr algn="ctr"/>
            <a:r>
              <a:rPr lang="en-US" dirty="0" smtClean="0"/>
              <a:t>Reference</a:t>
            </a:r>
            <a:endParaRPr lang="en-US" dirty="0"/>
          </a:p>
        </p:txBody>
      </p:sp>
      <p:sp>
        <p:nvSpPr>
          <p:cNvPr id="3" name="Text Placeholder 2"/>
          <p:cNvSpPr>
            <a:spLocks noGrp="1"/>
          </p:cNvSpPr>
          <p:nvPr>
            <p:ph type="body" idx="1"/>
          </p:nvPr>
        </p:nvSpPr>
        <p:spPr>
          <a:xfrm>
            <a:off x="677335" y="1317812"/>
            <a:ext cx="8596668" cy="5069541"/>
          </a:xfrm>
        </p:spPr>
        <p:txBody>
          <a:bodyPr>
            <a:normAutofit fontScale="85000" lnSpcReduction="20000"/>
          </a:bodyPr>
          <a:lstStyle/>
          <a:p>
            <a:endParaRPr lang="en-US" dirty="0" smtClean="0"/>
          </a:p>
          <a:p>
            <a:pPr algn="just"/>
            <a:r>
              <a:rPr lang="en-US" dirty="0" smtClean="0"/>
              <a:t>[</a:t>
            </a:r>
            <a:r>
              <a:rPr lang="en-US" dirty="0"/>
              <a:t>1] Ada and </a:t>
            </a:r>
            <a:r>
              <a:rPr lang="en-US" dirty="0" err="1"/>
              <a:t>Rajneet</a:t>
            </a:r>
            <a:r>
              <a:rPr lang="en-US" dirty="0"/>
              <a:t> Kaur “Using Some Data Mining Techniques to Predict the Survival Year of Lung Cancer Patient” International Journal of Computer Science and Mobile Computing, IJCSMC, Vol. 2, Issue. 4, April 2013, pg.1 – 6, ISSN 2320–088X</a:t>
            </a:r>
          </a:p>
          <a:p>
            <a:pPr algn="just"/>
            <a:r>
              <a:rPr lang="en-US" dirty="0"/>
              <a:t> </a:t>
            </a:r>
          </a:p>
          <a:p>
            <a:pPr algn="just"/>
            <a:r>
              <a:rPr lang="en-US" dirty="0"/>
              <a:t>[2] Charles </a:t>
            </a:r>
            <a:r>
              <a:rPr lang="en-US" dirty="0" err="1"/>
              <a:t>Edeki</a:t>
            </a:r>
            <a:r>
              <a:rPr lang="en-US" dirty="0"/>
              <a:t> "Comparative Study of Data Mining and Statistical Learning Techniques for Prediction of Cancer Survivability" Mediterranean Journal of Social Sciences Vol 3 (14) November 2012, ISSN: 2039-9340.</a:t>
            </a:r>
          </a:p>
          <a:p>
            <a:pPr algn="just"/>
            <a:r>
              <a:rPr lang="en-US" dirty="0"/>
              <a:t>[3] </a:t>
            </a:r>
            <a:r>
              <a:rPr lang="en-US" dirty="0" err="1"/>
              <a:t>Ritu</a:t>
            </a:r>
            <a:r>
              <a:rPr lang="en-US" dirty="0"/>
              <a:t> Chauhan "Data clustering method for Discovering clusters in spatial cancer databases" International Journal of Computer Applications (0975-8887) Volume 10-No.6, November 2010.</a:t>
            </a:r>
          </a:p>
          <a:p>
            <a:pPr algn="just"/>
            <a:r>
              <a:rPr lang="en-US" dirty="0"/>
              <a:t>[4] S M </a:t>
            </a:r>
            <a:r>
              <a:rPr lang="en-US" dirty="0" err="1"/>
              <a:t>Halawani</a:t>
            </a:r>
            <a:r>
              <a:rPr lang="en-US" dirty="0"/>
              <a:t> "A study of digital mammograms by using clustering algorithms" Journal of Scientific &amp; Industrial Research Vol. 71, September 2012, pp. 594-600.</a:t>
            </a:r>
          </a:p>
          <a:p>
            <a:pPr algn="just"/>
            <a:r>
              <a:rPr lang="en-US" dirty="0"/>
              <a:t>[5] </a:t>
            </a:r>
            <a:r>
              <a:rPr lang="en-US" dirty="0" err="1"/>
              <a:t>Labeed</a:t>
            </a:r>
            <a:r>
              <a:rPr lang="en-US" dirty="0"/>
              <a:t> K </a:t>
            </a:r>
            <a:r>
              <a:rPr lang="en-US" dirty="0" err="1"/>
              <a:t>Abdulgafoor</a:t>
            </a:r>
            <a:r>
              <a:rPr lang="en-US" dirty="0"/>
              <a:t> "Detection of Brain Tumor using Modified K-Means Algorithm and SVM" International Journal of Computer Applications (0975 – 8887) National Conference on Recent Trends in Computer Applications NCRTCA 2013</a:t>
            </a:r>
          </a:p>
          <a:p>
            <a:pPr algn="just"/>
            <a:r>
              <a:rPr lang="en-US" dirty="0"/>
              <a:t>[6] </a:t>
            </a:r>
            <a:r>
              <a:rPr lang="en-US" dirty="0" err="1"/>
              <a:t>Sudhir</a:t>
            </a:r>
            <a:r>
              <a:rPr lang="en-US" dirty="0"/>
              <a:t> D., </a:t>
            </a:r>
            <a:r>
              <a:rPr lang="en-US" dirty="0" err="1"/>
              <a:t>Ghatol</a:t>
            </a:r>
            <a:r>
              <a:rPr lang="en-US" dirty="0"/>
              <a:t> Ashok A., </a:t>
            </a:r>
            <a:r>
              <a:rPr lang="en-US" dirty="0" err="1"/>
              <a:t>Pande</a:t>
            </a:r>
            <a:r>
              <a:rPr lang="en-US" dirty="0"/>
              <a:t> Amol P. (2006). “Neural Network aided Breast Cancer Detection and Diagnosis.” 7 </a:t>
            </a:r>
            <a:r>
              <a:rPr lang="en-US" dirty="0" err="1"/>
              <a:t>th</a:t>
            </a:r>
            <a:r>
              <a:rPr lang="en-US" dirty="0"/>
              <a:t> WSEAS International Conference on Neural Networks, 2006.</a:t>
            </a:r>
          </a:p>
          <a:p>
            <a:r>
              <a:rPr lang="en-US" dirty="0"/>
              <a:t> </a:t>
            </a:r>
          </a:p>
          <a:p>
            <a:r>
              <a:rPr lang="en-US" dirty="0"/>
              <a:t> </a:t>
            </a:r>
          </a:p>
          <a:p>
            <a:r>
              <a:rPr lang="en-US" dirty="0"/>
              <a:t> </a:t>
            </a:r>
          </a:p>
          <a:p>
            <a:endParaRPr lang="en-US" dirty="0"/>
          </a:p>
        </p:txBody>
      </p:sp>
    </p:spTree>
    <p:extLst>
      <p:ext uri="{BB962C8B-B14F-4D97-AF65-F5344CB8AC3E}">
        <p14:creationId xmlns:p14="http://schemas.microsoft.com/office/powerpoint/2010/main" val="40762398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670" y="875762"/>
            <a:ext cx="8912181" cy="5318975"/>
          </a:xfrm>
          <a:prstGeom prst="rect">
            <a:avLst/>
          </a:prstGeom>
        </p:spPr>
      </p:pic>
    </p:spTree>
    <p:extLst>
      <p:ext uri="{BB962C8B-B14F-4D97-AF65-F5344CB8AC3E}">
        <p14:creationId xmlns:p14="http://schemas.microsoft.com/office/powerpoint/2010/main" val="2824838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5628" y="609600"/>
            <a:ext cx="3142444" cy="678287"/>
          </a:xfrm>
        </p:spPr>
        <p:txBody>
          <a:bodyPr>
            <a:normAutofit fontScale="90000"/>
          </a:bodyPr>
          <a:lstStyle/>
          <a:p>
            <a:pPr algn="just"/>
            <a:r>
              <a:rPr lang="en-US" dirty="0"/>
              <a:t>Types Of Cancer</a:t>
            </a:r>
            <a:br>
              <a:rPr lang="en-US" dirty="0"/>
            </a:br>
            <a:endParaRPr lang="en-US" dirty="0"/>
          </a:p>
        </p:txBody>
      </p:sp>
      <p:sp>
        <p:nvSpPr>
          <p:cNvPr id="3" name="Content Placeholder 2"/>
          <p:cNvSpPr>
            <a:spLocks noGrp="1"/>
          </p:cNvSpPr>
          <p:nvPr>
            <p:ph idx="1"/>
          </p:nvPr>
        </p:nvSpPr>
        <p:spPr>
          <a:xfrm>
            <a:off x="677334" y="1532586"/>
            <a:ext cx="8596668" cy="4971245"/>
          </a:xfrm>
        </p:spPr>
        <p:txBody>
          <a:bodyPr>
            <a:normAutofit/>
          </a:bodyPr>
          <a:lstStyle/>
          <a:p>
            <a:pPr lvl="0">
              <a:buFont typeface="Wingdings" panose="05000000000000000000" pitchFamily="2" charset="2"/>
              <a:buChar char="q"/>
            </a:pPr>
            <a:r>
              <a:rPr lang="en-US" sz="2800" dirty="0">
                <a:solidFill>
                  <a:schemeClr val="tx1"/>
                </a:solidFill>
                <a:latin typeface="Times New Roman" panose="02020603050405020304" pitchFamily="18" charset="0"/>
                <a:cs typeface="Times New Roman" panose="02020603050405020304" pitchFamily="18" charset="0"/>
              </a:rPr>
              <a:t>There are many types of Cancer</a:t>
            </a:r>
          </a:p>
          <a:p>
            <a:pPr lvl="1">
              <a:buFont typeface="Wingdings" panose="05000000000000000000" pitchFamily="2" charset="2"/>
              <a:buChar char="q"/>
            </a:pPr>
            <a:r>
              <a:rPr lang="en-US" sz="2800" dirty="0">
                <a:solidFill>
                  <a:schemeClr val="tx1"/>
                </a:solidFill>
                <a:latin typeface="Times New Roman" panose="02020603050405020304" pitchFamily="18" charset="0"/>
                <a:cs typeface="Times New Roman" panose="02020603050405020304" pitchFamily="18" charset="0"/>
              </a:rPr>
              <a:t>Lung Cancer</a:t>
            </a:r>
          </a:p>
          <a:p>
            <a:pPr lvl="1">
              <a:buFont typeface="Wingdings" panose="05000000000000000000" pitchFamily="2" charset="2"/>
              <a:buChar char="q"/>
            </a:pPr>
            <a:r>
              <a:rPr lang="en-US" sz="2800" dirty="0">
                <a:solidFill>
                  <a:schemeClr val="tx1"/>
                </a:solidFill>
                <a:latin typeface="Times New Roman" panose="02020603050405020304" pitchFamily="18" charset="0"/>
                <a:cs typeface="Times New Roman" panose="02020603050405020304" pitchFamily="18" charset="0"/>
              </a:rPr>
              <a:t>Fallopian Tube Cancer</a:t>
            </a:r>
          </a:p>
          <a:p>
            <a:pPr lvl="1">
              <a:buFont typeface="Wingdings" panose="05000000000000000000" pitchFamily="2" charset="2"/>
              <a:buChar char="q"/>
            </a:pPr>
            <a:r>
              <a:rPr lang="en-US" sz="2800" dirty="0">
                <a:solidFill>
                  <a:schemeClr val="tx1"/>
                </a:solidFill>
                <a:latin typeface="Times New Roman" panose="02020603050405020304" pitchFamily="18" charset="0"/>
                <a:cs typeface="Times New Roman" panose="02020603050405020304" pitchFamily="18" charset="0"/>
              </a:rPr>
              <a:t>Gallbladder Cancer </a:t>
            </a:r>
          </a:p>
          <a:p>
            <a:pPr lvl="1">
              <a:buFont typeface="Wingdings" panose="05000000000000000000" pitchFamily="2" charset="2"/>
              <a:buChar char="q"/>
            </a:pPr>
            <a:r>
              <a:rPr lang="en-US" sz="2800" dirty="0">
                <a:solidFill>
                  <a:schemeClr val="tx1"/>
                </a:solidFill>
                <a:latin typeface="Times New Roman" panose="02020603050405020304" pitchFamily="18" charset="0"/>
                <a:cs typeface="Times New Roman" panose="02020603050405020304" pitchFamily="18" charset="0"/>
              </a:rPr>
              <a:t>Head and Neck Cancer</a:t>
            </a:r>
          </a:p>
          <a:p>
            <a:pPr lvl="1">
              <a:buFont typeface="Wingdings" panose="05000000000000000000" pitchFamily="2" charset="2"/>
              <a:buChar char="q"/>
            </a:pPr>
            <a:r>
              <a:rPr lang="en-US" sz="2800" dirty="0">
                <a:solidFill>
                  <a:schemeClr val="tx1"/>
                </a:solidFill>
                <a:latin typeface="Times New Roman" panose="02020603050405020304" pitchFamily="18" charset="0"/>
                <a:cs typeface="Times New Roman" panose="02020603050405020304" pitchFamily="18" charset="0"/>
              </a:rPr>
              <a:t>Hypopharynx Cancer</a:t>
            </a:r>
          </a:p>
          <a:p>
            <a:pPr lvl="1">
              <a:buFont typeface="Wingdings" panose="05000000000000000000" pitchFamily="2" charset="2"/>
              <a:buChar char="q"/>
            </a:pPr>
            <a:r>
              <a:rPr lang="en-US" sz="2800" dirty="0">
                <a:solidFill>
                  <a:schemeClr val="tx1"/>
                </a:solidFill>
                <a:latin typeface="Times New Roman" panose="02020603050405020304" pitchFamily="18" charset="0"/>
                <a:cs typeface="Times New Roman" panose="02020603050405020304" pitchFamily="18" charset="0"/>
              </a:rPr>
              <a:t>Kaposi Sarcoma Cancer</a:t>
            </a:r>
          </a:p>
          <a:p>
            <a:pPr lvl="1">
              <a:buFont typeface="Wingdings" panose="05000000000000000000" pitchFamily="2" charset="2"/>
              <a:buChar char="q"/>
            </a:pPr>
            <a:r>
              <a:rPr lang="en-US" sz="2800" dirty="0">
                <a:solidFill>
                  <a:schemeClr val="tx1"/>
                </a:solidFill>
                <a:latin typeface="Times New Roman" panose="02020603050405020304" pitchFamily="18" charset="0"/>
                <a:cs typeface="Times New Roman" panose="02020603050405020304" pitchFamily="18" charset="0"/>
              </a:rPr>
              <a:t>Kidney </a:t>
            </a:r>
            <a:r>
              <a:rPr lang="en-US" sz="2800" dirty="0" smtClean="0">
                <a:solidFill>
                  <a:schemeClr val="tx1"/>
                </a:solidFill>
                <a:latin typeface="Times New Roman" panose="02020603050405020304" pitchFamily="18" charset="0"/>
                <a:cs typeface="Times New Roman" panose="02020603050405020304" pitchFamily="18" charset="0"/>
              </a:rPr>
              <a:t>Cancer</a:t>
            </a:r>
            <a:r>
              <a:rPr lang="en-US" sz="2800" dirty="0">
                <a:solidFill>
                  <a:schemeClr val="tx1"/>
                </a:solidFill>
              </a:rPr>
              <a:t> </a:t>
            </a:r>
            <a:r>
              <a:rPr lang="en-US" sz="2800" dirty="0" smtClean="0">
                <a:solidFill>
                  <a:schemeClr val="tx1"/>
                </a:solidFill>
              </a:rPr>
              <a:t>etc.</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901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183" y="566670"/>
            <a:ext cx="8596668" cy="708338"/>
          </a:xfrm>
        </p:spPr>
        <p:txBody>
          <a:bodyPr>
            <a:normAutofit fontScale="90000"/>
          </a:bodyPr>
          <a:lstStyle/>
          <a:p>
            <a:pPr algn="just"/>
            <a:r>
              <a:rPr lang="en-US" dirty="0"/>
              <a:t>Objectives</a:t>
            </a:r>
            <a:br>
              <a:rPr lang="en-US" dirty="0"/>
            </a:br>
            <a:endParaRPr lang="en-US" dirty="0"/>
          </a:p>
        </p:txBody>
      </p:sp>
      <p:sp>
        <p:nvSpPr>
          <p:cNvPr id="3" name="Text Placeholder 2"/>
          <p:cNvSpPr>
            <a:spLocks noGrp="1"/>
          </p:cNvSpPr>
          <p:nvPr>
            <p:ph type="body" idx="1"/>
          </p:nvPr>
        </p:nvSpPr>
        <p:spPr>
          <a:xfrm>
            <a:off x="677335" y="1275009"/>
            <a:ext cx="8596668" cy="4766354"/>
          </a:xfrm>
        </p:spPr>
        <p:txBody>
          <a:bodyPr/>
          <a:lstStyle/>
          <a:p>
            <a:pPr marL="457200" lvl="0" indent="-45720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To analyze the collected data.</a:t>
            </a:r>
          </a:p>
          <a:p>
            <a:pPr marL="457200" lvl="0" indent="-45720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To Implement algorithm for  prediction of cancer.</a:t>
            </a:r>
          </a:p>
          <a:p>
            <a:pPr marL="457200" lvl="0" indent="-45720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To identify best classifier algorithm.</a:t>
            </a:r>
          </a:p>
          <a:p>
            <a:pPr marL="457200" lvl="0" indent="-45720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To predict a person have cancer or not.</a:t>
            </a:r>
          </a:p>
          <a:p>
            <a:pPr marL="457200" lvl="0" indent="-45720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To predict types of cancer. </a:t>
            </a:r>
          </a:p>
          <a:p>
            <a:endParaRPr lang="en-US" dirty="0"/>
          </a:p>
        </p:txBody>
      </p:sp>
    </p:spTree>
    <p:extLst>
      <p:ext uri="{BB962C8B-B14F-4D97-AF65-F5344CB8AC3E}">
        <p14:creationId xmlns:p14="http://schemas.microsoft.com/office/powerpoint/2010/main" val="1705839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570963"/>
            <a:ext cx="8596668" cy="961623"/>
          </a:xfrm>
        </p:spPr>
        <p:txBody>
          <a:bodyPr>
            <a:normAutofit fontScale="90000"/>
          </a:bodyPr>
          <a:lstStyle/>
          <a:p>
            <a:pPr algn="just"/>
            <a:r>
              <a:rPr lang="en-US" dirty="0"/>
              <a:t>Motivation</a:t>
            </a:r>
            <a:br>
              <a:rPr lang="en-US" dirty="0"/>
            </a:br>
            <a:endParaRPr lang="en-US" dirty="0"/>
          </a:p>
        </p:txBody>
      </p:sp>
      <p:sp>
        <p:nvSpPr>
          <p:cNvPr id="3" name="Text Placeholder 2"/>
          <p:cNvSpPr>
            <a:spLocks noGrp="1"/>
          </p:cNvSpPr>
          <p:nvPr>
            <p:ph type="body" idx="1"/>
          </p:nvPr>
        </p:nvSpPr>
        <p:spPr>
          <a:xfrm>
            <a:off x="677335" y="1365161"/>
            <a:ext cx="8596668" cy="4676201"/>
          </a:xfrm>
        </p:spPr>
        <p:txBody>
          <a:bodyPr>
            <a:normAutofit/>
          </a:bodyPr>
          <a:lstStyle/>
          <a:p>
            <a:pPr marL="628650" lvl="1" indent="-17145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Reduce the number of people who died every year.</a:t>
            </a:r>
          </a:p>
          <a:p>
            <a:pPr marL="628650" lvl="1" indent="-17145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Relief the people from anxiety.</a:t>
            </a:r>
          </a:p>
          <a:p>
            <a:pPr marL="628650" lvl="1" indent="-17145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Giving people hope of living.</a:t>
            </a:r>
          </a:p>
          <a:p>
            <a:pPr marL="628650" lvl="1" indent="-17145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Reduce the number of affected </a:t>
            </a:r>
            <a:r>
              <a:rPr lang="en-US" sz="3200" dirty="0" smtClean="0">
                <a:solidFill>
                  <a:schemeClr val="tx1"/>
                </a:solidFill>
                <a:latin typeface="Times New Roman" panose="02020603050405020304" pitchFamily="18" charset="0"/>
                <a:cs typeface="Times New Roman" panose="02020603050405020304" pitchFamily="18" charset="0"/>
              </a:rPr>
              <a:t>people</a:t>
            </a:r>
          </a:p>
          <a:p>
            <a:pPr marL="628650" lvl="1" indent="-17145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Helps the people to know their cancer risk with low cost.</a:t>
            </a:r>
          </a:p>
        </p:txBody>
      </p:sp>
    </p:spTree>
    <p:extLst>
      <p:ext uri="{BB962C8B-B14F-4D97-AF65-F5344CB8AC3E}">
        <p14:creationId xmlns:p14="http://schemas.microsoft.com/office/powerpoint/2010/main" val="3669324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1393" y="437881"/>
            <a:ext cx="2537138" cy="579549"/>
          </a:xfrm>
        </p:spPr>
        <p:txBody>
          <a:bodyPr>
            <a:noAutofit/>
          </a:bodyPr>
          <a:lstStyle/>
          <a:p>
            <a:pPr algn="just"/>
            <a:r>
              <a:rPr lang="en-US" sz="3200" dirty="0">
                <a:latin typeface="Times New Roman" panose="02020603050405020304" pitchFamily="18" charset="0"/>
                <a:cs typeface="Times New Roman" panose="02020603050405020304" pitchFamily="18" charset="0"/>
              </a:rPr>
              <a:t>Related Work</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77335" y="1262130"/>
            <a:ext cx="8596668" cy="4779233"/>
          </a:xfrm>
        </p:spPr>
        <p:txBody>
          <a:bodyPr/>
          <a:lstStyle/>
          <a:p>
            <a:pPr marL="285750" lvl="0" indent="-285750" algn="just">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Ada et al [1] made an attempt to detect the lung tumors from the cancer images and supportive tool is developed to check the normal and abnormal lungs and to predict survival rate and years of an abnormal patient so that cancer patients lives can be saved.</a:t>
            </a:r>
          </a:p>
          <a:p>
            <a:pPr marL="285750" lvl="0" indent="-285750" algn="just">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Charles </a:t>
            </a:r>
            <a:r>
              <a:rPr lang="en-US" sz="2000" dirty="0" err="1">
                <a:solidFill>
                  <a:schemeClr val="tx1"/>
                </a:solidFill>
                <a:latin typeface="Times New Roman" panose="02020603050405020304" pitchFamily="18" charset="0"/>
                <a:cs typeface="Times New Roman" panose="02020603050405020304" pitchFamily="18" charset="0"/>
              </a:rPr>
              <a:t>Edeki</a:t>
            </a:r>
            <a:r>
              <a:rPr lang="en-US" sz="2000" dirty="0">
                <a:solidFill>
                  <a:schemeClr val="tx1"/>
                </a:solidFill>
                <a:latin typeface="Times New Roman" panose="02020603050405020304" pitchFamily="18" charset="0"/>
                <a:cs typeface="Times New Roman" panose="02020603050405020304" pitchFamily="18" charset="0"/>
              </a:rPr>
              <a:t> et al [2] suspects that none of the data mining and statistical learning algorithms used to breast cancer dataset outperformed the others in a certain process that it could be exposed the optimal algorithms and none of the algorithms accomplished poorly as to be dispelled from future prophecy pattern in breast cancer survivability tasks.</a:t>
            </a:r>
          </a:p>
          <a:p>
            <a:pPr marL="285750" lvl="0" indent="-285750" algn="just">
              <a:buFont typeface="Wingdings" panose="05000000000000000000" pitchFamily="2" charset="2"/>
              <a:buChar char="q"/>
            </a:pPr>
            <a:r>
              <a:rPr lang="en-US" sz="2000" dirty="0" err="1">
                <a:solidFill>
                  <a:schemeClr val="tx1"/>
                </a:solidFill>
                <a:latin typeface="Times New Roman" panose="02020603050405020304" pitchFamily="18" charset="0"/>
                <a:cs typeface="Times New Roman" panose="02020603050405020304" pitchFamily="18" charset="0"/>
              </a:rPr>
              <a:t>Ritu</a:t>
            </a:r>
            <a:r>
              <a:rPr lang="en-US" sz="2000" dirty="0">
                <a:solidFill>
                  <a:schemeClr val="tx1"/>
                </a:solidFill>
                <a:latin typeface="Times New Roman" panose="02020603050405020304" pitchFamily="18" charset="0"/>
                <a:cs typeface="Times New Roman" panose="02020603050405020304" pitchFamily="18" charset="0"/>
              </a:rPr>
              <a:t> Chauhan et al [3] focuses on clustering algorithm such as HAC and K-Means in which, HAC is applied on K-means to determine the number of clusters. The quality of cluster is improved, if HAC is applied on K-means.</a:t>
            </a:r>
          </a:p>
          <a:p>
            <a:endParaRPr lang="en-US" dirty="0"/>
          </a:p>
        </p:txBody>
      </p:sp>
    </p:spTree>
    <p:extLst>
      <p:ext uri="{BB962C8B-B14F-4D97-AF65-F5344CB8AC3E}">
        <p14:creationId xmlns:p14="http://schemas.microsoft.com/office/powerpoint/2010/main" val="2821998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6993" y="609601"/>
            <a:ext cx="4778062" cy="626772"/>
          </a:xfrm>
        </p:spPr>
        <p:txBody>
          <a:bodyPr>
            <a:normAutofit fontScale="90000"/>
          </a:bodyPr>
          <a:lstStyle/>
          <a:p>
            <a:pPr algn="ctr"/>
            <a:r>
              <a:rPr lang="en-US" dirty="0"/>
              <a:t>Related Work(cont.)</a:t>
            </a:r>
            <a:br>
              <a:rPr lang="en-US" dirty="0"/>
            </a:br>
            <a:endParaRPr lang="en-US" dirty="0"/>
          </a:p>
        </p:txBody>
      </p:sp>
      <p:sp>
        <p:nvSpPr>
          <p:cNvPr id="3" name="Text Placeholder 2"/>
          <p:cNvSpPr>
            <a:spLocks noGrp="1"/>
          </p:cNvSpPr>
          <p:nvPr>
            <p:ph type="body" idx="1"/>
          </p:nvPr>
        </p:nvSpPr>
        <p:spPr>
          <a:xfrm>
            <a:off x="677335" y="1236373"/>
            <a:ext cx="8596668" cy="5074275"/>
          </a:xfrm>
        </p:spPr>
        <p:txBody>
          <a:bodyPr>
            <a:normAutofit/>
          </a:bodyPr>
          <a:lstStyle/>
          <a:p>
            <a:pPr marL="285750" lvl="0" indent="-285750" algn="just">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S M </a:t>
            </a:r>
            <a:r>
              <a:rPr lang="en-US" sz="2400" dirty="0" err="1">
                <a:solidFill>
                  <a:schemeClr val="tx1"/>
                </a:solidFill>
                <a:latin typeface="Times New Roman" panose="02020603050405020304" pitchFamily="18" charset="0"/>
                <a:cs typeface="Times New Roman" panose="02020603050405020304" pitchFamily="18" charset="0"/>
              </a:rPr>
              <a:t>Halawani</a:t>
            </a:r>
            <a:r>
              <a:rPr lang="en-US" sz="2400" dirty="0">
                <a:solidFill>
                  <a:schemeClr val="tx1"/>
                </a:solidFill>
                <a:latin typeface="Times New Roman" panose="02020603050405020304" pitchFamily="18" charset="0"/>
                <a:cs typeface="Times New Roman" panose="02020603050405020304" pitchFamily="18" charset="0"/>
              </a:rPr>
              <a:t> et al [4] suggests that probabilistic clustering algorithms performed </a:t>
            </a:r>
            <a:r>
              <a:rPr lang="en-US" sz="2400" dirty="0" smtClean="0">
                <a:solidFill>
                  <a:schemeClr val="tx1"/>
                </a:solidFill>
                <a:latin typeface="Times New Roman" panose="02020603050405020304" pitchFamily="18" charset="0"/>
                <a:cs typeface="Times New Roman" panose="02020603050405020304" pitchFamily="18" charset="0"/>
              </a:rPr>
              <a:t> well </a:t>
            </a:r>
            <a:r>
              <a:rPr lang="en-US" sz="2400" dirty="0">
                <a:solidFill>
                  <a:schemeClr val="tx1"/>
                </a:solidFill>
                <a:latin typeface="Times New Roman" panose="02020603050405020304" pitchFamily="18" charset="0"/>
                <a:cs typeface="Times New Roman" panose="02020603050405020304" pitchFamily="18" charset="0"/>
              </a:rPr>
              <a:t>than hierarchical clustering algorithms in which almost all data points were </a:t>
            </a:r>
            <a:r>
              <a:rPr lang="en-US" sz="2400" dirty="0" smtClean="0">
                <a:solidFill>
                  <a:schemeClr val="tx1"/>
                </a:solidFill>
                <a:latin typeface="Times New Roman" panose="02020603050405020304" pitchFamily="18" charset="0"/>
                <a:cs typeface="Times New Roman" panose="02020603050405020304" pitchFamily="18" charset="0"/>
              </a:rPr>
              <a:t>clustered </a:t>
            </a:r>
            <a:r>
              <a:rPr lang="en-US" sz="2400" dirty="0">
                <a:solidFill>
                  <a:schemeClr val="tx1"/>
                </a:solidFill>
                <a:latin typeface="Times New Roman" panose="02020603050405020304" pitchFamily="18" charset="0"/>
                <a:cs typeface="Times New Roman" panose="02020603050405020304" pitchFamily="18" charset="0"/>
              </a:rPr>
              <a:t>into one cluster, may be due to inappropriate choice of distance measure</a:t>
            </a:r>
            <a:r>
              <a:rPr lang="en-US" sz="2400" dirty="0" smtClean="0">
                <a:solidFill>
                  <a:schemeClr val="tx1"/>
                </a:solidFill>
                <a:latin typeface="Times New Roman" panose="02020603050405020304" pitchFamily="18" charset="0"/>
                <a:cs typeface="Times New Roman" panose="02020603050405020304" pitchFamily="18" charset="0"/>
              </a:rPr>
              <a:t>.</a:t>
            </a:r>
            <a:r>
              <a:rPr lang="en-US" sz="2400" dirty="0">
                <a:solidFill>
                  <a:schemeClr val="tx1"/>
                </a:solidFill>
                <a:latin typeface="Times New Roman" panose="02020603050405020304" pitchFamily="18" charset="0"/>
                <a:cs typeface="Times New Roman" panose="02020603050405020304" pitchFamily="18" charset="0"/>
              </a:rPr>
              <a:t> </a:t>
            </a:r>
          </a:p>
          <a:p>
            <a:pPr marL="285750" lvl="0" indent="-285750" algn="just">
              <a:buFont typeface="Wingdings" panose="05000000000000000000" pitchFamily="2" charset="2"/>
              <a:buChar char="q"/>
            </a:pPr>
            <a:r>
              <a:rPr lang="en-US" sz="2400" dirty="0" err="1">
                <a:solidFill>
                  <a:schemeClr val="tx1"/>
                </a:solidFill>
                <a:latin typeface="Times New Roman" panose="02020603050405020304" pitchFamily="18" charset="0"/>
                <a:cs typeface="Times New Roman" panose="02020603050405020304" pitchFamily="18" charset="0"/>
              </a:rPr>
              <a:t>Labeed</a:t>
            </a:r>
            <a:r>
              <a:rPr lang="en-US" sz="2400" dirty="0">
                <a:solidFill>
                  <a:schemeClr val="tx1"/>
                </a:solidFill>
                <a:latin typeface="Times New Roman" panose="02020603050405020304" pitchFamily="18" charset="0"/>
                <a:cs typeface="Times New Roman" panose="02020603050405020304" pitchFamily="18" charset="0"/>
              </a:rPr>
              <a:t> K </a:t>
            </a:r>
            <a:r>
              <a:rPr lang="en-US" sz="2400" dirty="0" err="1">
                <a:solidFill>
                  <a:schemeClr val="tx1"/>
                </a:solidFill>
                <a:latin typeface="Times New Roman" panose="02020603050405020304" pitchFamily="18" charset="0"/>
                <a:cs typeface="Times New Roman" panose="02020603050405020304" pitchFamily="18" charset="0"/>
              </a:rPr>
              <a:t>Abdulgafoor</a:t>
            </a:r>
            <a:r>
              <a:rPr lang="en-US" sz="2400" dirty="0">
                <a:solidFill>
                  <a:schemeClr val="tx1"/>
                </a:solidFill>
                <a:latin typeface="Times New Roman" panose="02020603050405020304" pitchFamily="18" charset="0"/>
                <a:cs typeface="Times New Roman" panose="02020603050405020304" pitchFamily="18" charset="0"/>
              </a:rPr>
              <a:t> et al [5] wavelet transformation and </a:t>
            </a:r>
            <a:r>
              <a:rPr lang="en-US" sz="2400" dirty="0" smtClean="0">
                <a:solidFill>
                  <a:schemeClr val="tx1"/>
                </a:solidFill>
                <a:latin typeface="Times New Roman" panose="02020603050405020304" pitchFamily="18" charset="0"/>
                <a:cs typeface="Times New Roman" panose="02020603050405020304" pitchFamily="18" charset="0"/>
              </a:rPr>
              <a:t>K- </a:t>
            </a:r>
            <a:r>
              <a:rPr lang="en-US" sz="2400" dirty="0">
                <a:solidFill>
                  <a:schemeClr val="tx1"/>
                </a:solidFill>
                <a:latin typeface="Times New Roman" panose="02020603050405020304" pitchFamily="18" charset="0"/>
                <a:cs typeface="Times New Roman" panose="02020603050405020304" pitchFamily="18" charset="0"/>
              </a:rPr>
              <a:t>means clustering algorithm have been used for intensity based segmentation</a:t>
            </a:r>
            <a:r>
              <a:rPr lang="en-US" sz="2400" dirty="0" smtClean="0">
                <a:solidFill>
                  <a:schemeClr val="tx1"/>
                </a:solidFill>
                <a:latin typeface="Times New Roman" panose="02020603050405020304" pitchFamily="18" charset="0"/>
                <a:cs typeface="Times New Roman" panose="02020603050405020304" pitchFamily="18" charset="0"/>
              </a:rPr>
              <a:t>.</a:t>
            </a:r>
            <a:r>
              <a:rPr lang="en-US" sz="2400" dirty="0">
                <a:solidFill>
                  <a:schemeClr val="tx1"/>
                </a:solidFill>
                <a:latin typeface="Times New Roman" panose="02020603050405020304" pitchFamily="18" charset="0"/>
                <a:cs typeface="Times New Roman" panose="02020603050405020304" pitchFamily="18" charset="0"/>
              </a:rPr>
              <a:t> </a:t>
            </a:r>
          </a:p>
          <a:p>
            <a:pPr marL="285750" lvl="0" indent="-285750" algn="just">
              <a:buFont typeface="Wingdings" panose="05000000000000000000" pitchFamily="2" charset="2"/>
              <a:buChar char="q"/>
            </a:pPr>
            <a:r>
              <a:rPr lang="en-US" sz="2400" dirty="0" err="1">
                <a:solidFill>
                  <a:schemeClr val="tx1"/>
                </a:solidFill>
                <a:latin typeface="Times New Roman" panose="02020603050405020304" pitchFamily="18" charset="0"/>
                <a:cs typeface="Times New Roman" panose="02020603050405020304" pitchFamily="18" charset="0"/>
              </a:rPr>
              <a:t>Sudhir</a:t>
            </a:r>
            <a:r>
              <a:rPr lang="en-US" sz="2400" dirty="0">
                <a:solidFill>
                  <a:schemeClr val="tx1"/>
                </a:solidFill>
                <a:latin typeface="Times New Roman" panose="02020603050405020304" pitchFamily="18" charset="0"/>
                <a:cs typeface="Times New Roman" panose="02020603050405020304" pitchFamily="18" charset="0"/>
              </a:rPr>
              <a:t> D. </a:t>
            </a:r>
            <a:r>
              <a:rPr lang="en-US" sz="2400" dirty="0" err="1">
                <a:solidFill>
                  <a:schemeClr val="tx1"/>
                </a:solidFill>
                <a:latin typeface="Times New Roman" panose="02020603050405020304" pitchFamily="18" charset="0"/>
                <a:cs typeface="Times New Roman" panose="02020603050405020304" pitchFamily="18" charset="0"/>
              </a:rPr>
              <a:t>Sawarkar</a:t>
            </a:r>
            <a:r>
              <a:rPr lang="en-US" sz="2400" dirty="0">
                <a:solidFill>
                  <a:schemeClr val="tx1"/>
                </a:solidFill>
                <a:latin typeface="Times New Roman" panose="02020603050405020304" pitchFamily="18" charset="0"/>
                <a:cs typeface="Times New Roman" panose="02020603050405020304" pitchFamily="18" charset="0"/>
              </a:rPr>
              <a:t> et al [6] in their research they used SVM and ANN on </a:t>
            </a:r>
            <a:r>
              <a:rPr lang="en-US" sz="2400" dirty="0" smtClean="0">
                <a:solidFill>
                  <a:schemeClr val="tx1"/>
                </a:solidFill>
                <a:latin typeface="Times New Roman" panose="02020603050405020304" pitchFamily="18" charset="0"/>
                <a:cs typeface="Times New Roman" panose="02020603050405020304" pitchFamily="18" charset="0"/>
              </a:rPr>
              <a:t>the </a:t>
            </a:r>
            <a:r>
              <a:rPr lang="en-US" sz="2400" dirty="0">
                <a:solidFill>
                  <a:schemeClr val="tx1"/>
                </a:solidFill>
                <a:latin typeface="Times New Roman" panose="02020603050405020304" pitchFamily="18" charset="0"/>
                <a:cs typeface="Times New Roman" panose="02020603050405020304" pitchFamily="18" charset="0"/>
              </a:rPr>
              <a:t>WBC data. The outcome of SVM and ANN prognosis models were formed </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relatively more appropriate than the human being. The 97% high accuracy </a:t>
            </a:r>
            <a:r>
              <a:rPr lang="en-US" sz="2400" dirty="0" smtClean="0">
                <a:solidFill>
                  <a:schemeClr val="tx1"/>
                </a:solidFill>
                <a:latin typeface="Times New Roman" panose="02020603050405020304" pitchFamily="18" charset="0"/>
                <a:cs typeface="Times New Roman" panose="02020603050405020304" pitchFamily="18" charset="0"/>
              </a:rPr>
              <a:t>of </a:t>
            </a:r>
            <a:r>
              <a:rPr lang="en-US" sz="2400" dirty="0">
                <a:solidFill>
                  <a:schemeClr val="tx1"/>
                </a:solidFill>
                <a:latin typeface="Times New Roman" panose="02020603050405020304" pitchFamily="18" charset="0"/>
                <a:cs typeface="Times New Roman" panose="02020603050405020304" pitchFamily="18" charset="0"/>
              </a:rPr>
              <a:t>these prediction patterns can be used to accept the decision to escape </a:t>
            </a:r>
            <a:r>
              <a:rPr lang="en-US" sz="2400" dirty="0" smtClean="0">
                <a:solidFill>
                  <a:schemeClr val="tx1"/>
                </a:solidFill>
                <a:latin typeface="Times New Roman" panose="02020603050405020304" pitchFamily="18" charset="0"/>
                <a:cs typeface="Times New Roman" panose="02020603050405020304" pitchFamily="18" charset="0"/>
              </a:rPr>
              <a:t>biopsy.</a:t>
            </a:r>
            <a:endParaRPr lang="en-US" sz="2400"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83445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5" y="661117"/>
            <a:ext cx="3425780" cy="742682"/>
          </a:xfrm>
        </p:spPr>
        <p:txBody>
          <a:bodyPr>
            <a:normAutofit fontScale="90000"/>
          </a:bodyPr>
          <a:lstStyle/>
          <a:p>
            <a:pPr algn="just"/>
            <a:r>
              <a:rPr lang="en-US" b="1" dirty="0"/>
              <a:t>Methodology </a:t>
            </a:r>
            <a:r>
              <a:rPr lang="en-US" dirty="0"/>
              <a:t/>
            </a:r>
            <a:br>
              <a:rPr lang="en-US" dirty="0"/>
            </a:br>
            <a:endParaRPr lang="en-US" dirty="0"/>
          </a:p>
        </p:txBody>
      </p:sp>
      <p:sp>
        <p:nvSpPr>
          <p:cNvPr id="3" name="Text Placeholder 2"/>
          <p:cNvSpPr>
            <a:spLocks noGrp="1"/>
          </p:cNvSpPr>
          <p:nvPr>
            <p:ph type="body" idx="1"/>
          </p:nvPr>
        </p:nvSpPr>
        <p:spPr>
          <a:xfrm>
            <a:off x="677335" y="1403800"/>
            <a:ext cx="8596668" cy="2678803"/>
          </a:xfrm>
        </p:spPr>
        <p:txBody>
          <a:bodyPr/>
          <a:lstStyle/>
          <a:p>
            <a:pPr marL="285750" lvl="0" indent="-28575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Data Source </a:t>
            </a:r>
          </a:p>
          <a:p>
            <a:pPr marL="285750" lvl="0" indent="-28575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Diagram</a:t>
            </a:r>
          </a:p>
          <a:p>
            <a:endParaRPr lang="en-US" dirty="0"/>
          </a:p>
        </p:txBody>
      </p:sp>
    </p:spTree>
    <p:extLst>
      <p:ext uri="{BB962C8B-B14F-4D97-AF65-F5344CB8AC3E}">
        <p14:creationId xmlns:p14="http://schemas.microsoft.com/office/powerpoint/2010/main" val="3189772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331</TotalTime>
  <Words>821</Words>
  <Application>Microsoft Office PowerPoint</Application>
  <PresentationFormat>Widescreen</PresentationFormat>
  <Paragraphs>211</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Cambria Math</vt:lpstr>
      <vt:lpstr>Times New Roman</vt:lpstr>
      <vt:lpstr>Trebuchet MS</vt:lpstr>
      <vt:lpstr>Wingdings</vt:lpstr>
      <vt:lpstr>Wingdings 3</vt:lpstr>
      <vt:lpstr>Facet</vt:lpstr>
      <vt:lpstr> </vt:lpstr>
      <vt:lpstr>Outlines</vt:lpstr>
      <vt:lpstr>Introduction </vt:lpstr>
      <vt:lpstr>Types Of Cancer </vt:lpstr>
      <vt:lpstr>Objectives </vt:lpstr>
      <vt:lpstr>Motivation </vt:lpstr>
      <vt:lpstr>Related Work </vt:lpstr>
      <vt:lpstr>Related Work(cont.) </vt:lpstr>
      <vt:lpstr>Methodology  </vt:lpstr>
      <vt:lpstr>Data Source</vt:lpstr>
      <vt:lpstr>Data Source</vt:lpstr>
      <vt:lpstr>Data source</vt:lpstr>
      <vt:lpstr>Data source</vt:lpstr>
      <vt:lpstr>Data source</vt:lpstr>
      <vt:lpstr>Diagram </vt:lpstr>
      <vt:lpstr>PowerPoint Presentation</vt:lpstr>
      <vt:lpstr>Implementation</vt:lpstr>
      <vt:lpstr>Implementation </vt:lpstr>
      <vt:lpstr>Result Analysis </vt:lpstr>
      <vt:lpstr>Confusion Matrix</vt:lpstr>
      <vt:lpstr>PowerPoint Presentation</vt:lpstr>
      <vt:lpstr>PowerPoint Presentation</vt:lpstr>
      <vt:lpstr>PowerPoint Presentation</vt:lpstr>
      <vt:lpstr>PowerPoint Presentation</vt:lpstr>
      <vt:lpstr>PowerPoint Presentation</vt:lpstr>
      <vt:lpstr>PowerPoint Presentation</vt:lpstr>
      <vt:lpstr>Average Table</vt:lpstr>
      <vt:lpstr>Comparison Table</vt:lpstr>
      <vt:lpstr>PowerPoint Presentation</vt:lpstr>
      <vt:lpstr>Conclusion</vt:lpstr>
      <vt:lpstr>Future Work</vt:lpstr>
      <vt:lpstr>Reference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nwurony96@yahoo.com</dc:creator>
  <cp:lastModifiedBy>Ariful Islam</cp:lastModifiedBy>
  <cp:revision>74</cp:revision>
  <dcterms:created xsi:type="dcterms:W3CDTF">2019-09-27T09:01:08Z</dcterms:created>
  <dcterms:modified xsi:type="dcterms:W3CDTF">2019-09-27T19:18:24Z</dcterms:modified>
</cp:coreProperties>
</file>