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9"/>
  </p:notesMasterIdLst>
  <p:sldIdLst>
    <p:sldId id="327" r:id="rId2"/>
    <p:sldId id="328" r:id="rId3"/>
    <p:sldId id="333" r:id="rId4"/>
    <p:sldId id="329" r:id="rId5"/>
    <p:sldId id="330" r:id="rId6"/>
    <p:sldId id="331" r:id="rId7"/>
    <p:sldId id="332" r:id="rId8"/>
  </p:sldIdLst>
  <p:sldSz cx="9144000" cy="6858000" type="screen4x3"/>
  <p:notesSz cx="10234613" cy="7099300"/>
  <p:custDataLst>
    <p:tags r:id="rId10"/>
  </p:custDataLst>
  <p:defaultTextStyle>
    <a:defPPr>
      <a:defRPr lang="en-GB"/>
    </a:defPPr>
    <a:lvl1pPr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742950" indent="-28575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11430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16002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20574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664"/>
    <a:srgbClr val="0000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75" autoAdjust="0"/>
    <p:restoredTop sz="58473" autoAdjust="0"/>
  </p:normalViewPr>
  <p:slideViewPr>
    <p:cSldViewPr>
      <p:cViewPr>
        <p:scale>
          <a:sx n="120" d="100"/>
          <a:sy n="120" d="100"/>
        </p:scale>
        <p:origin x="2552" y="-4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13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234613" cy="70993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44719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851525" y="0"/>
            <a:ext cx="4356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2163" y="546100"/>
            <a:ext cx="3556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377950" y="3378200"/>
            <a:ext cx="7454900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6757988"/>
            <a:ext cx="44719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51525" y="6757988"/>
            <a:ext cx="43561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fld id="{BFF4498B-9906-4E29-A50D-C532DB0FC8D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070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Everyone</a:t>
            </a:r>
            <a:r>
              <a:rPr lang="de-DE" baseline="0" dirty="0"/>
              <a:t> introduce themselves?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06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43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92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9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184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06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124200" y="5962650"/>
            <a:ext cx="464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Tahoma" charset="0"/>
              </a:rPr>
              <a:t>Computer Networks Group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  <a:defRPr/>
            </a:pPr>
            <a:r>
              <a:rPr lang="de-DE" sz="1800" dirty="0">
                <a:solidFill>
                  <a:schemeClr val="tx1"/>
                </a:solidFill>
                <a:latin typeface="Tahoma" charset="0"/>
              </a:rPr>
              <a:t>Universität Paderborn</a:t>
            </a:r>
            <a:endParaRPr lang="en-US" sz="1800" dirty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750888" y="222091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512763" y="2752725"/>
            <a:ext cx="82073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pic>
        <p:nvPicPr>
          <p:cNvPr id="7" name="Picture 15" descr="uni-logo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8388" y="5967413"/>
            <a:ext cx="6572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400175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5088" y="2933700"/>
            <a:ext cx="6400800" cy="2052638"/>
          </a:xfrm>
        </p:spPr>
        <p:txBody>
          <a:bodyPr/>
          <a:lstStyle>
            <a:lvl1pPr marL="0" indent="0" algn="ctr">
              <a:buFont typeface="Symbol" charset="2"/>
              <a:buNone/>
              <a:defRPr sz="2800"/>
            </a:lvl1pPr>
          </a:lstStyle>
          <a:p>
            <a:r>
              <a:rPr lang="de-DE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1963" y="150813"/>
            <a:ext cx="2132012" cy="5954712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12750" y="150813"/>
            <a:ext cx="6246813" cy="5954712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foo</a:t>
            </a:r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23863" y="914400"/>
            <a:ext cx="416718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43450" y="914400"/>
            <a:ext cx="4168775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150813"/>
            <a:ext cx="8531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das Titelformat zu bearbeiten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863" y="914400"/>
            <a:ext cx="8488362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die Formate des Vorlagentextes zu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48502" name="Line 22"/>
          <p:cNvSpPr>
            <a:spLocks noChangeShapeType="1"/>
          </p:cNvSpPr>
          <p:nvPr/>
        </p:nvSpPr>
        <p:spPr bwMode="auto">
          <a:xfrm>
            <a:off x="319088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8504" name="Line 24"/>
          <p:cNvSpPr>
            <a:spLocks noChangeShapeType="1"/>
          </p:cNvSpPr>
          <p:nvPr/>
        </p:nvSpPr>
        <p:spPr bwMode="auto">
          <a:xfrm>
            <a:off x="157163" y="784225"/>
            <a:ext cx="88296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8505" name="Line 25"/>
          <p:cNvSpPr>
            <a:spLocks noChangeShapeType="1"/>
          </p:cNvSpPr>
          <p:nvPr/>
        </p:nvSpPr>
        <p:spPr bwMode="auto">
          <a:xfrm>
            <a:off x="157163" y="6240463"/>
            <a:ext cx="88296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8506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8175" y="6340475"/>
            <a:ext cx="1590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endParaRPr lang="en-US" dirty="0"/>
          </a:p>
        </p:txBody>
      </p:sp>
      <p:sp>
        <p:nvSpPr>
          <p:cNvPr id="148507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81250" y="6340475"/>
            <a:ext cx="567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endParaRPr lang="en-US" dirty="0"/>
          </a:p>
        </p:txBody>
      </p:sp>
      <p:sp>
        <p:nvSpPr>
          <p:cNvPr id="148508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340475"/>
            <a:ext cx="666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dirty="0"/>
          </a:p>
        </p:txBody>
      </p:sp>
      <p:pic>
        <p:nvPicPr>
          <p:cNvPr id="1034" name="Picture 30" descr="uni-logo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97613"/>
            <a:ext cx="515938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"/>
          <p:cNvSpPr txBox="1"/>
          <p:nvPr userDrawn="1"/>
        </p:nvSpPr>
        <p:spPr>
          <a:xfrm>
            <a:off x="7812360" y="6381328"/>
            <a:ext cx="1192797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7CDBFA2-BE9E-409D-9DE6-07F629A228C8}" type="slidenum">
              <a:rPr lang="en-US" sz="1800" smtClean="0">
                <a:solidFill>
                  <a:srgbClr val="002664"/>
                </a:solidFill>
              </a:rPr>
              <a:pPr algn="r"/>
              <a:t>‹#›</a:t>
            </a:fld>
            <a:endParaRPr lang="en-US" sz="1800" dirty="0">
              <a:solidFill>
                <a:srgbClr val="00266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>
          <a:solidFill>
            <a:schemeClr val="tx1"/>
          </a:solidFill>
          <a:latin typeface="+mn-lt"/>
          <a:ea typeface="ＭＳ Ｐゴシック" charset="-128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90600" y="908721"/>
            <a:ext cx="7772400" cy="864096"/>
          </a:xfrm>
        </p:spPr>
        <p:txBody>
          <a:bodyPr/>
          <a:lstStyle/>
          <a:p>
            <a:r>
              <a:rPr lang="en-US" dirty="0"/>
              <a:t>Data Analysis for </a:t>
            </a:r>
            <a:r>
              <a:rPr lang="en-US" dirty="0" err="1"/>
              <a:t>OpenIMSCore</a:t>
            </a:r>
            <a:r>
              <a:rPr lang="en-US" dirty="0"/>
              <a:t>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2933700"/>
            <a:ext cx="6476256" cy="2727548"/>
          </a:xfrm>
        </p:spPr>
        <p:txBody>
          <a:bodyPr/>
          <a:lstStyle/>
          <a:p>
            <a:pPr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/>
          </a:p>
          <a:p>
            <a:pPr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 Md </a:t>
            </a:r>
            <a:r>
              <a:rPr lang="en-US" sz="2400" dirty="0" err="1"/>
              <a:t>Arif</a:t>
            </a:r>
            <a:r>
              <a:rPr lang="en-US" sz="2400" dirty="0"/>
              <a:t> </a:t>
            </a:r>
            <a:r>
              <a:rPr lang="en-US" sz="2400" dirty="0" err="1"/>
              <a:t>Hossen</a:t>
            </a:r>
            <a:br>
              <a:rPr lang="en-US" sz="2400" dirty="0"/>
            </a:br>
            <a:r>
              <a:rPr lang="en-US" sz="2400" dirty="0" err="1"/>
              <a:t>earihos@mail.uni-paderborn.de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788584" y="6350639"/>
            <a:ext cx="184666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4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8EE2-0944-E94F-B47A-936D6837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OpenIMSCore</a:t>
            </a:r>
            <a:r>
              <a:rPr lang="en-US" dirty="0"/>
              <a:t> Network Setup</a:t>
            </a:r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AE3955-84DE-E34D-AA48-B518483E3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2946670"/>
            <a:ext cx="8488362" cy="1126585"/>
          </a:xfrm>
        </p:spPr>
      </p:pic>
    </p:spTree>
    <p:extLst>
      <p:ext uri="{BB962C8B-B14F-4D97-AF65-F5344CB8AC3E}">
        <p14:creationId xmlns:p14="http://schemas.microsoft.com/office/powerpoint/2010/main" val="254338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07AD-A922-6F47-A5A1-B53AD596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for the experiment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61F11CB0-ECAF-864E-9957-CC5B9D42D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1053368"/>
            <a:ext cx="8488362" cy="4913188"/>
          </a:xfrm>
        </p:spPr>
      </p:pic>
    </p:spTree>
    <p:extLst>
      <p:ext uri="{BB962C8B-B14F-4D97-AF65-F5344CB8AC3E}">
        <p14:creationId xmlns:p14="http://schemas.microsoft.com/office/powerpoint/2010/main" val="343095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6C2C-385C-8B43-A3B8-EC58AC9A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Call</a:t>
            </a:r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F4E73EFE-06D2-2A43-83DA-AF25E5A1D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1549785"/>
            <a:ext cx="8488362" cy="3920355"/>
          </a:xfrm>
        </p:spPr>
      </p:pic>
    </p:spTree>
    <p:extLst>
      <p:ext uri="{BB962C8B-B14F-4D97-AF65-F5344CB8AC3E}">
        <p14:creationId xmlns:p14="http://schemas.microsoft.com/office/powerpoint/2010/main" val="258829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68D5-8574-604B-8EE8-C7AB1CF7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Retransmissions of Call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8E47D2D-AFFD-2844-AD17-D4F34CA65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1549785"/>
            <a:ext cx="8488362" cy="3920355"/>
          </a:xfrm>
        </p:spPr>
      </p:pic>
    </p:spTree>
    <p:extLst>
      <p:ext uri="{BB962C8B-B14F-4D97-AF65-F5344CB8AC3E}">
        <p14:creationId xmlns:p14="http://schemas.microsoft.com/office/powerpoint/2010/main" val="72218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15FD-CAE0-A94A-A31D-B7234E09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Call Created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C25098-B8A0-F84D-91F9-A3133361C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1519636"/>
            <a:ext cx="8488362" cy="3980653"/>
          </a:xfrm>
        </p:spPr>
      </p:pic>
    </p:spTree>
    <p:extLst>
      <p:ext uri="{BB962C8B-B14F-4D97-AF65-F5344CB8AC3E}">
        <p14:creationId xmlns:p14="http://schemas.microsoft.com/office/powerpoint/2010/main" val="386012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50EB-E533-1F40-BC67-E71D24E9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Call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A57862C-D113-C24C-B079-DD011B820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1519636"/>
            <a:ext cx="8488362" cy="3980653"/>
          </a:xfrm>
        </p:spPr>
      </p:pic>
    </p:spTree>
    <p:extLst>
      <p:ext uri="{BB962C8B-B14F-4D97-AF65-F5344CB8AC3E}">
        <p14:creationId xmlns:p14="http://schemas.microsoft.com/office/powerpoint/2010/main" val="3437085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#38;#38;#38;#38;#38;#38;#38;#38;#38;#38;#38;#38;#38;#38;#38;#38;#38;#38;#38;#38;#38;#38;#38;#38;#38;#38;#38;#38;#38;#38;#38;quot;&amp;#38;#38;#38;#38;#38;#38;#38;#38;#38;#38;#38;#38;#38;#38;#38;#38;#38;#38;#38;#38;#38;#38;#38;#38;#38;#38;#38;#38;#38;#38;#38;#x0D;&amp;#38;#38;#38;#38;#38;#38;#38;#38;#38;#38;#38;#38;#38;#38;#38;#38;#38;#38;#38;#38;#38;#38;#38;#38;#38;#38;#38;#38;#38;#38;#38;#x0A;Hardware Requirements for the SPAN Testbed&amp;#38;#38;#38;#38;#38;#38;#38;#38;#38;#38;#38;#38;#38;#38;#38;#38;#38;#38;#38;#38;#38;#38;#38;#38;#38;#38;#38;#38;#38;#38;#38;quot;&quot;/&gt;&lt;property id=&quot;20307&quot; value=&quot;256&quot;/&gt;&lt;/object&gt;&lt;object type=&quot;3&quot; unique_id=&quot;10005&quot;&gt;&lt;property id=&quot;20148&quot; value=&quot;5&quot;/&gt;&lt;property id=&quot;20300&quot; value=&quot;Slide 2 - &amp;#38;#38;#38;#38;#38;#38;#38;#38;#38;#38;#38;#38;#38;#38;#38;#38;#38;#38;#38;#38;#38;#38;#38;#38;#38;#38;#38;#38;#38;#38;#38;quot;Current Testbed&amp;#38;#38;#38;#38;#38;#38;#38;#38;#38;#38;#38;#38;#38;#38;#38;#38;#38;#38;#38;#38;#38;#38;#38;#38;#38;#38;#38;#38;#38;#38;#38;quot;&quot;/&gt;&lt;property id=&quot;20307&quot; value=&quot;257&quot;/&gt;&lt;/object&gt;&lt;object type=&quot;3&quot; unique_id=&quot;10006&quot;&gt;&lt;property id=&quot;20148&quot; value=&quot;5&quot;/&gt;&lt;property id=&quot;20300&quot; value=&quot;Slide 3 - &amp;#38;#38;#38;#38;#38;#38;#38;#38;#38;#38;#38;#38;#38;#38;#38;#38;#38;#38;#38;#38;#38;#38;#38;#38;#38;#38;#38;#38;#38;#38;#38;quot;Testbed Architecture&amp;#38;#38;#38;#38;#38;#38;#38;#38;#38;#38;#38;#38;#38;#38;#38;#38;#38;#38;#38;#38;#38;#38;#38;#38;#38;#38;#38;#38;#38;#38;#38;quot;&quot;/&gt;&lt;property id=&quot;20307&quot; value=&quot;258&quot;/&gt;&lt;/object&gt;&lt;object type=&quot;3&quot; unique_id=&quot;10007&quot;&gt;&lt;property id=&quot;20148&quot; value=&quot;5&quot;/&gt;&lt;property id=&quot;20300&quot; value=&quot;Slide 4 - &amp;#38;#38;#38;#38;#38;#38;#38;#38;#38;#38;#38;#38;#38;#38;#38;#38;#38;#38;#38;#38;#38;#38;#38;#38;#38;#38;#38;#38;#38;#38;#38;quot;Required Phones and Tablets&amp;#38;#38;#38;#38;#38;#38;#38;#38;#38;#38;#38;#38;#38;#38;#38;#38;#38;#38;#38;#38;#38;#38;#38;#38;#38;#38;#38;#38;#38;#38;#38;quot;&quot;/&gt;&lt;property id=&quot;20307&quot; value=&quot;259&quot;/&gt;&lt;/object&gt;&lt;object type=&quot;3&quot; unique_id=&quot;10008&quot;&gt;&lt;property id=&quot;20148&quot; value=&quot;5&quot;/&gt;&lt;property id=&quot;20300&quot; value=&quot;Slide 5 - &amp;#38;#38;#38;#38;#38;#38;#38;#38;#38;#38;#38;#38;#38;#38;#38;#38;#38;#38;#38;#38;#38;#38;#38;#38;#38;#38;#38;#38;#38;#38;#38;quot;Required Access Point Hardware&amp;#38;#38;#38;#38;#38;#38;#38;#38;#38;#38;#38;#38;#38;#38;#38;#38;#38;#38;#38;#38;#38;#38;#38;#38;#38;#38;#38;#38;#38;#38;#38;quot;&quot;/&gt;&lt;property id=&quot;20307&quot; value=&quot;260&quot;/&gt;&lt;/object&gt;&lt;object type=&quot;3&quot; unique_id=&quot;10009&quot;&gt;&lt;property id=&quot;20148&quot; value=&quot;5&quot;/&gt;&lt;property id=&quot;20300&quot; value=&quot;Slide 6 - &amp;#38;#38;#38;#38;#38;#38;#38;#38;#38;#38;#38;#38;#38;#38;#38;#38;#38;#38;#38;#38;#38;#38;#38;#38;#38;#38;#38;#38;#38;#38;#38;quot;Requirements for Server, Connectivity and Cabling&amp;#38;#38;#38;#38;#38;#38;#38;#38;#38;#38;#38;#38;#38;#38;#38;#38;#38;#38;#38;#38;#38;#38;#38;#38;#38;#38;#38;#38;#38;#38;#38;quot;&quot;/&gt;&lt;property id=&quot;20307&quot; value=&quot;261&quot;/&gt;&lt;/object&gt;&lt;object type=&quot;3&quot; unique_id=&quot;10010&quot;&gt;&lt;property id=&quot;20148&quot; value=&quot;5&quot;/&gt;&lt;property id=&quot;20300&quot; value=&quot;Slide 7 - &amp;#38;#38;#38;#38;#38;#38;#38;#38;#38;#38;#38;#38;#38;#38;#38;#38;#38;#38;#38;#38;#38;#38;#38;#38;#38;#38;#38;#38;#38;#38;#38;quot;Summary and Calculation&amp;#38;#38;#38;#38;#38;#38;#38;#38;#38;#38;#38;#38;#38;#38;#38;#38;#38;#38;#38;#38;#38;#38;#38;#38;#38;#38;#38;#38;#38;#38;#38;quot;&quot;/&gt;&lt;property id=&quot;20307&quot; value=&quot;262&quot;/&gt;&lt;/object&gt;&lt;object type=&quot;3&quot; unique_id=&quot;10011&quot;&gt;&lt;property id=&quot;20148&quot; value=&quot;5&quot;/&gt;&lt;property id=&quot;20300&quot; value=&quot;Slide 8 - &amp;#38;#38;#38;#38;#38;#38;#38;#38;#38;#38;#38;#38;#38;#38;#38;#38;#38;#38;#38;#38;#38;#38;#38;#38;#38;#38;#38;#38;#38;#38;#38;quot;Open Questions&amp;#38;#38;#38;#38;#38;#38;#38;#38;#38;#38;#38;#38;#38;#38;#38;#38;#38;#38;#38;#38;#38;#38;#38;#38;#38;#38;#38;#38;#38;#38;#38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">
  <a:themeElements>
    <a:clrScheme name="default 9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FEFCB6"/>
      </a:accent2>
      <a:accent3>
        <a:srgbClr val="FFFFFF"/>
      </a:accent3>
      <a:accent4>
        <a:srgbClr val="353A77"/>
      </a:accent4>
      <a:accent5>
        <a:srgbClr val="F4E9C1"/>
      </a:accent5>
      <a:accent6>
        <a:srgbClr val="E6E4A5"/>
      </a:accent6>
      <a:hlink>
        <a:srgbClr val="6F89F7"/>
      </a:hlink>
      <a:folHlink>
        <a:srgbClr val="CFDBFD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FEFCB6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E6E4A5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cn_slides</Template>
  <TotalTime>8436</TotalTime>
  <Words>43</Words>
  <Application>Microsoft Macintosh PowerPoint</Application>
  <PresentationFormat>On-screen Show (4:3)</PresentationFormat>
  <Paragraphs>16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Symbol</vt:lpstr>
      <vt:lpstr>Tahoma</vt:lpstr>
      <vt:lpstr>Times New Roman</vt:lpstr>
      <vt:lpstr>Wingdings</vt:lpstr>
      <vt:lpstr>default</vt:lpstr>
      <vt:lpstr>Data Analysis for OpenIMSCore </vt:lpstr>
      <vt:lpstr>OpenIMSCore Network Setup</vt:lpstr>
      <vt:lpstr>Parameter for the experiment</vt:lpstr>
      <vt:lpstr>Successful Call</vt:lpstr>
      <vt:lpstr>Retransmissions of Call</vt:lpstr>
      <vt:lpstr>Total Call Created</vt:lpstr>
      <vt:lpstr>Failed 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Placement of Programmable  Virtual Network Function Chains</dc:title>
  <dc:creator>Sevil Mehraghdam</dc:creator>
  <cp:lastModifiedBy>Arif Hossen</cp:lastModifiedBy>
  <cp:revision>1220</cp:revision>
  <cp:lastPrinted>2019-06-07T21:29:56Z</cp:lastPrinted>
  <dcterms:created xsi:type="dcterms:W3CDTF">2011-02-22T11:59:53Z</dcterms:created>
  <dcterms:modified xsi:type="dcterms:W3CDTF">2019-12-17T01:44:18Z</dcterms:modified>
</cp:coreProperties>
</file>