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73" r:id="rId11"/>
    <p:sldId id="265" r:id="rId1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5" autoAdjust="0"/>
    <p:restoredTop sz="79653" autoAdjust="0"/>
  </p:normalViewPr>
  <p:slideViewPr>
    <p:cSldViewPr snapToGrid="0">
      <p:cViewPr varScale="1">
        <p:scale>
          <a:sx n="69" d="100"/>
          <a:sy n="69" d="100"/>
        </p:scale>
        <p:origin x="2371"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3740B6-497D-44B1-AF6E-D4E4956CB36C}"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51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983062-9FBE-452E-8237-C7372BBF231F}"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852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of</a:t>
            </a:r>
            <a:r>
              <a:rPr lang="en-US" baseline="0" dirty="0"/>
              <a:t> time, organization spend in preparing the data for analysis. And this process in called with different terms by business analyst or data analyst such as data management, data munging, data structuring, data blending, shaping and wrangling.</a:t>
            </a:r>
          </a:p>
          <a:p>
            <a:endParaRPr lang="en-US" baseline="0" dirty="0"/>
          </a:p>
          <a:p>
            <a:r>
              <a:rPr lang="en-US" baseline="0" dirty="0"/>
              <a:t>Source: Database, Data Marts and DW</a:t>
            </a:r>
          </a:p>
          <a:p>
            <a:endParaRPr lang="en-US" baseline="0" dirty="0"/>
          </a:p>
          <a:p>
            <a:r>
              <a:rPr lang="en-US" baseline="0" dirty="0"/>
              <a:t>Common data classification – qualitative and quantitative</a:t>
            </a:r>
          </a:p>
          <a:p>
            <a:endParaRPr lang="en-US" baseline="0" dirty="0"/>
          </a:p>
        </p:txBody>
      </p:sp>
    </p:spTree>
    <p:extLst>
      <p:ext uri="{BB962C8B-B14F-4D97-AF65-F5344CB8AC3E}">
        <p14:creationId xmlns:p14="http://schemas.microsoft.com/office/powerpoint/2010/main" val="3992541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chemeClr val="bg1">
              <a:lumMod val="50000"/>
            </a:schemeClr>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6778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70789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6980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5154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378797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1823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8065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78867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1513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9900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94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chemeClr val="bg1">
              <a:lumMod val="50000"/>
            </a:schemeClr>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A333478D-FBAA-4589-9CE5-7D82467C701E}" type="slidenum">
              <a:rPr lang="en-US" altLang="en-US"/>
              <a:pPr/>
              <a:t>‹#›</a:t>
            </a:fld>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urugananthan@staffemail@apu.edu.m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Management</a:t>
            </a:r>
            <a:br>
              <a:rPr lang="en-US" dirty="0"/>
            </a:br>
            <a:r>
              <a:rPr lang="en-US" sz="2000" dirty="0"/>
              <a:t>CT051-3-M</a:t>
            </a:r>
          </a:p>
        </p:txBody>
      </p:sp>
      <p:sp>
        <p:nvSpPr>
          <p:cNvPr id="3" name="Subtitle 2"/>
          <p:cNvSpPr>
            <a:spLocks noGrp="1"/>
          </p:cNvSpPr>
          <p:nvPr>
            <p:ph type="subTitle" idx="1"/>
          </p:nvPr>
        </p:nvSpPr>
        <p:spPr/>
        <p:txBody>
          <a:bodyPr/>
          <a:lstStyle/>
          <a:p>
            <a:r>
              <a:rPr lang="en-US"/>
              <a:t>Topic 1 - Introduction </a:t>
            </a:r>
            <a:r>
              <a:rPr lang="en-US" dirty="0"/>
              <a:t>and Overview</a:t>
            </a:r>
          </a:p>
          <a:p>
            <a:endParaRPr lang="en-US" dirty="0"/>
          </a:p>
        </p:txBody>
      </p:sp>
    </p:spTree>
    <p:extLst>
      <p:ext uri="{BB962C8B-B14F-4D97-AF65-F5344CB8AC3E}">
        <p14:creationId xmlns:p14="http://schemas.microsoft.com/office/powerpoint/2010/main" val="112823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79438" y="573088"/>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a:solidFill>
                  <a:schemeClr val="accent6">
                    <a:lumMod val="75000"/>
                  </a:schemeClr>
                </a:solidFill>
                <a:latin typeface="Century Gothic" panose="020B0502020202020204" pitchFamily="34" charset="0"/>
              </a:rPr>
              <a:t>Achievement 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2" name="Picture 1"/>
          <p:cNvPicPr>
            <a:picLocks noChangeAspect="1"/>
          </p:cNvPicPr>
          <p:nvPr/>
        </p:nvPicPr>
        <p:blipFill>
          <a:blip r:embed="rId2"/>
          <a:stretch>
            <a:fillRect/>
          </a:stretch>
        </p:blipFill>
        <p:spPr>
          <a:xfrm>
            <a:off x="182197" y="1588750"/>
            <a:ext cx="8720343" cy="4225195"/>
          </a:xfrm>
          <a:prstGeom prst="rect">
            <a:avLst/>
          </a:prstGeom>
        </p:spPr>
      </p:pic>
      <p:sp>
        <p:nvSpPr>
          <p:cNvPr id="3" name="Footer Placeholder 2"/>
          <p:cNvSpPr>
            <a:spLocks noGrp="1"/>
          </p:cNvSpPr>
          <p:nvPr>
            <p:ph type="ftr" sz="quarter" idx="10"/>
          </p:nvPr>
        </p:nvSpPr>
        <p:spPr/>
        <p:txBody>
          <a:bodyPr/>
          <a:lstStyle/>
          <a:p>
            <a:pPr>
              <a:defRPr/>
            </a:pPr>
            <a:r>
              <a:rPr lang="en-GB" dirty="0"/>
              <a:t>Slide ‹</a:t>
            </a:r>
            <a:fld id="{5FB7B568-2EA6-4D99-8D82-DF9C34B46AC7}" type="slidenum">
              <a:rPr lang="en-GB" smtClean="0"/>
              <a:t>10</a:t>
            </a:fld>
            <a:r>
              <a:rPr lang="en-GB" dirty="0"/>
              <a:t>› of 13</a:t>
            </a:r>
          </a:p>
        </p:txBody>
      </p:sp>
    </p:spTree>
    <p:extLst>
      <p:ext uri="{BB962C8B-B14F-4D97-AF65-F5344CB8AC3E}">
        <p14:creationId xmlns:p14="http://schemas.microsoft.com/office/powerpoint/2010/main" val="139378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&amp; Answer Session</a:t>
            </a:r>
            <a:endParaRPr lang="en-US" dirty="0"/>
          </a:p>
        </p:txBody>
      </p:sp>
      <p:sp>
        <p:nvSpPr>
          <p:cNvPr id="3" name="Content Placeholder 2"/>
          <p:cNvSpPr>
            <a:spLocks noGrp="1"/>
          </p:cNvSpPr>
          <p:nvPr>
            <p:ph idx="1"/>
          </p:nvPr>
        </p:nvSpPr>
        <p:spPr/>
        <p:txBody>
          <a:bodyPr/>
          <a:lstStyle/>
          <a:p>
            <a:pPr marL="0" indent="0" algn="ctr">
              <a:buNone/>
            </a:pPr>
            <a:r>
              <a:rPr lang="en-US" altLang="en-US" sz="9600"/>
              <a:t> </a:t>
            </a:r>
          </a:p>
          <a:p>
            <a:pPr marL="0" indent="0" algn="ctr">
              <a:buNone/>
            </a:pPr>
            <a:r>
              <a:rPr lang="en-US" altLang="en-US" sz="9600"/>
              <a:t>Q </a:t>
            </a:r>
            <a:r>
              <a:rPr lang="en-US" altLang="en-US" sz="9600" dirty="0"/>
              <a:t>&amp; A</a:t>
            </a: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8972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Lecturer Information</a:t>
            </a:r>
            <a:endParaRPr lang="en-US" dirty="0"/>
          </a:p>
        </p:txBody>
      </p:sp>
      <p:sp>
        <p:nvSpPr>
          <p:cNvPr id="3" name="Content Placeholder 2"/>
          <p:cNvSpPr>
            <a:spLocks noGrp="1"/>
          </p:cNvSpPr>
          <p:nvPr>
            <p:ph idx="1"/>
          </p:nvPr>
        </p:nvSpPr>
        <p:spPr/>
        <p:txBody>
          <a:bodyPr/>
          <a:lstStyle/>
          <a:p>
            <a:pPr>
              <a:lnSpc>
                <a:spcPct val="150000"/>
              </a:lnSpc>
              <a:spcBef>
                <a:spcPct val="50000"/>
              </a:spcBef>
              <a:defRPr/>
            </a:pPr>
            <a:r>
              <a:rPr lang="en-US" altLang="en-US" dirty="0"/>
              <a:t>Lecturer–  Dr. Murugananthan Velayutham</a:t>
            </a:r>
          </a:p>
          <a:p>
            <a:pPr>
              <a:lnSpc>
                <a:spcPct val="150000"/>
              </a:lnSpc>
              <a:defRPr/>
            </a:pPr>
            <a:r>
              <a:rPr lang="en-US" altLang="en-US" dirty="0"/>
              <a:t>Email -  </a:t>
            </a:r>
            <a:r>
              <a:rPr lang="en-US" altLang="en-US" dirty="0" err="1">
                <a:hlinkClick r:id="rId2"/>
              </a:rPr>
              <a:t>murugananthan@staffemail@apu.edu.my</a:t>
            </a:r>
            <a:endParaRPr lang="en-US" alt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32198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 &amp; Structure of Lesson</a:t>
            </a:r>
            <a:endParaRPr lang="en-US" dirty="0"/>
          </a:p>
        </p:txBody>
      </p:sp>
      <p:sp>
        <p:nvSpPr>
          <p:cNvPr id="3" name="Content Placeholder 2"/>
          <p:cNvSpPr>
            <a:spLocks noGrp="1"/>
          </p:cNvSpPr>
          <p:nvPr>
            <p:ph idx="1"/>
          </p:nvPr>
        </p:nvSpPr>
        <p:spPr/>
        <p:txBody>
          <a:bodyPr/>
          <a:lstStyle/>
          <a:p>
            <a:pPr>
              <a:buNone/>
            </a:pPr>
            <a:r>
              <a:rPr lang="en-US" altLang="en-US" dirty="0"/>
              <a:t>In this lecture we will look at:</a:t>
            </a:r>
          </a:p>
          <a:p>
            <a:r>
              <a:rPr lang="en-US" altLang="en-US" dirty="0"/>
              <a:t>Module overview</a:t>
            </a:r>
          </a:p>
          <a:p>
            <a:r>
              <a:rPr lang="en-US" altLang="en-US" dirty="0"/>
              <a:t>Assessment requirements</a:t>
            </a:r>
          </a:p>
          <a:p>
            <a:r>
              <a:rPr lang="en-US" altLang="en-US" dirty="0"/>
              <a:t>Teaching strategies</a:t>
            </a:r>
          </a:p>
          <a:p>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7238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Learning Outcomes</a:t>
            </a:r>
            <a:endParaRPr lang="en-US" dirty="0"/>
          </a:p>
        </p:txBody>
      </p:sp>
      <p:sp>
        <p:nvSpPr>
          <p:cNvPr id="3" name="Content Placeholder 2"/>
          <p:cNvSpPr>
            <a:spLocks noGrp="1"/>
          </p:cNvSpPr>
          <p:nvPr>
            <p:ph idx="1"/>
          </p:nvPr>
        </p:nvSpPr>
        <p:spPr/>
        <p:txBody>
          <a:bodyPr/>
          <a:lstStyle/>
          <a:p>
            <a:pPr>
              <a:spcBef>
                <a:spcPct val="0"/>
              </a:spcBef>
              <a:buNone/>
            </a:pPr>
            <a:r>
              <a:rPr lang="en-US" altLang="en-US" b="1" dirty="0">
                <a:cs typeface="Times New Roman" panose="02020603050405020304" pitchFamily="18" charset="0"/>
              </a:rPr>
              <a:t>By the end of this lesson you should </a:t>
            </a:r>
          </a:p>
          <a:p>
            <a:pPr>
              <a:spcBef>
                <a:spcPct val="0"/>
              </a:spcBef>
              <a:buNone/>
            </a:pPr>
            <a:r>
              <a:rPr lang="en-US" altLang="en-US" b="1" dirty="0">
                <a:cs typeface="Times New Roman" panose="02020603050405020304" pitchFamily="18" charset="0"/>
              </a:rPr>
              <a:t>be able to:</a:t>
            </a:r>
          </a:p>
          <a:p>
            <a:r>
              <a:rPr lang="en-GB" altLang="en-US" sz="2800" dirty="0"/>
              <a:t>Recognise the requirements of the module</a:t>
            </a:r>
          </a:p>
          <a:p>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78464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Pre-requisites for this module</a:t>
            </a:r>
            <a:endParaRPr lang="en-US" dirty="0"/>
          </a:p>
        </p:txBody>
      </p:sp>
      <p:sp>
        <p:nvSpPr>
          <p:cNvPr id="3" name="Content Placeholder 2"/>
          <p:cNvSpPr>
            <a:spLocks noGrp="1"/>
          </p:cNvSpPr>
          <p:nvPr>
            <p:ph idx="1"/>
          </p:nvPr>
        </p:nvSpPr>
        <p:spPr/>
        <p:txBody>
          <a:bodyPr/>
          <a:lstStyle/>
          <a:p>
            <a:r>
              <a:rPr lang="en-US" dirty="0"/>
              <a:t>Nil</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418512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Topics we will cover</a:t>
            </a:r>
            <a:endParaRPr lang="en-US" dirty="0"/>
          </a:p>
        </p:txBody>
      </p:sp>
      <p:sp>
        <p:nvSpPr>
          <p:cNvPr id="3" name="Content Placeholder 2"/>
          <p:cNvSpPr>
            <a:spLocks noGrp="1"/>
          </p:cNvSpPr>
          <p:nvPr>
            <p:ph idx="1"/>
          </p:nvPr>
        </p:nvSpPr>
        <p:spPr>
          <a:xfrm>
            <a:off x="485775" y="1417638"/>
            <a:ext cx="8229600" cy="5205412"/>
          </a:xfrm>
        </p:spPr>
        <p:txBody>
          <a:bodyPr/>
          <a:lstStyle/>
          <a:p>
            <a:pPr>
              <a:lnSpc>
                <a:spcPct val="90000"/>
              </a:lnSpc>
            </a:pPr>
            <a:r>
              <a:rPr lang="en-US" sz="2400" dirty="0"/>
              <a:t>Organizational Data Preparation </a:t>
            </a:r>
            <a:r>
              <a:rPr lang="en-US" sz="2400" dirty="0">
                <a:solidFill>
                  <a:srgbClr val="FF0000"/>
                </a:solidFill>
              </a:rPr>
              <a:t>(Databases, Data Marts, Data Warehouse)</a:t>
            </a:r>
          </a:p>
          <a:p>
            <a:pPr>
              <a:lnSpc>
                <a:spcPct val="90000"/>
              </a:lnSpc>
            </a:pPr>
            <a:r>
              <a:rPr lang="en-US" sz="2400" dirty="0"/>
              <a:t>Data Type &amp; Behavior </a:t>
            </a:r>
            <a:r>
              <a:rPr lang="en-US" sz="2400" dirty="0">
                <a:solidFill>
                  <a:srgbClr val="FF0000"/>
                </a:solidFill>
              </a:rPr>
              <a:t>(Quantitative Data, Qualitative Data)</a:t>
            </a:r>
          </a:p>
          <a:p>
            <a:pPr>
              <a:lnSpc>
                <a:spcPct val="90000"/>
              </a:lnSpc>
            </a:pPr>
            <a:r>
              <a:rPr lang="en-US" sz="2400" dirty="0"/>
              <a:t>Data Preprocessing </a:t>
            </a:r>
            <a:r>
              <a:rPr lang="en-US" sz="2400" dirty="0">
                <a:solidFill>
                  <a:srgbClr val="FF0000"/>
                </a:solidFill>
              </a:rPr>
              <a:t>(Data Cleaning, Data Integration &amp; Transformation, Data Reduction)</a:t>
            </a:r>
          </a:p>
          <a:p>
            <a:pPr>
              <a:lnSpc>
                <a:spcPct val="90000"/>
              </a:lnSpc>
            </a:pPr>
            <a:r>
              <a:rPr lang="en-US" sz="2400" dirty="0"/>
              <a:t>Exploratory Data Analytics </a:t>
            </a:r>
            <a:r>
              <a:rPr lang="en-US" sz="2400" dirty="0">
                <a:solidFill>
                  <a:srgbClr val="FF0000"/>
                </a:solidFill>
              </a:rPr>
              <a:t>(Exploring structured)</a:t>
            </a:r>
          </a:p>
          <a:p>
            <a:pPr>
              <a:lnSpc>
                <a:spcPct val="90000"/>
              </a:lnSpc>
            </a:pPr>
            <a:r>
              <a:rPr lang="en-US" sz="2400" dirty="0"/>
              <a:t>Data Warehouse and Hadoop </a:t>
            </a:r>
            <a:r>
              <a:rPr lang="en-US" sz="2400" dirty="0">
                <a:solidFill>
                  <a:srgbClr val="FF0000"/>
                </a:solidFill>
              </a:rPr>
              <a:t>(Data Warehouse- Architecture &amp; Implementation &amp; Multidimensional Data Models)</a:t>
            </a:r>
          </a:p>
          <a:p>
            <a:pPr>
              <a:lnSpc>
                <a:spcPct val="90000"/>
              </a:lnSpc>
            </a:pPr>
            <a:r>
              <a:rPr lang="en-US" sz="2400" dirty="0"/>
              <a:t>Unstructured Data Into Hadoop </a:t>
            </a:r>
            <a:r>
              <a:rPr lang="en-US" sz="2400" dirty="0">
                <a:solidFill>
                  <a:srgbClr val="FF0000"/>
                </a:solidFill>
              </a:rPr>
              <a:t>(USE CASE)</a:t>
            </a:r>
          </a:p>
          <a:p>
            <a:pPr>
              <a:lnSpc>
                <a:spcPct val="90000"/>
              </a:lnSpc>
            </a:pPr>
            <a:r>
              <a:rPr lang="en-US" sz="2400" dirty="0"/>
              <a:t>Query Data using Hadoop </a:t>
            </a:r>
            <a:r>
              <a:rPr lang="en-US" sz="2400" dirty="0">
                <a:solidFill>
                  <a:srgbClr val="FF0000"/>
                </a:solidFill>
              </a:rPr>
              <a:t>(HiveQL – DDL, DML)</a:t>
            </a:r>
          </a:p>
          <a:p>
            <a:pPr lvl="0">
              <a:lnSpc>
                <a:spcPct val="90000"/>
              </a:lnSpc>
            </a:pPr>
            <a:r>
              <a:rPr lang="en-US" sz="2400" dirty="0"/>
              <a:t>Data Security and Governance  </a:t>
            </a:r>
            <a:r>
              <a:rPr lang="en-US" sz="2400" dirty="0">
                <a:solidFill>
                  <a:srgbClr val="FF0000"/>
                </a:solidFill>
              </a:rPr>
              <a:t>(Security policies &amp; Procedures)</a:t>
            </a:r>
            <a:endParaRPr lang="en-US" sz="2400"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70071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support is available for you</a:t>
            </a:r>
            <a:endParaRPr lang="en-US" dirty="0"/>
          </a:p>
        </p:txBody>
      </p:sp>
      <p:sp>
        <p:nvSpPr>
          <p:cNvPr id="3" name="Content Placeholder 2"/>
          <p:cNvSpPr>
            <a:spLocks noGrp="1"/>
          </p:cNvSpPr>
          <p:nvPr>
            <p:ph idx="1"/>
          </p:nvPr>
        </p:nvSpPr>
        <p:spPr>
          <a:xfrm>
            <a:off x="485775" y="1417638"/>
            <a:ext cx="8229600" cy="4525962"/>
          </a:xfrm>
        </p:spPr>
        <p:txBody>
          <a:bodyPr/>
          <a:lstStyle/>
          <a:p>
            <a:pPr fontAlgn="auto"/>
            <a:r>
              <a:rPr lang="en-US" sz="2400" dirty="0" err="1"/>
              <a:t>Capriolo</a:t>
            </a:r>
            <a:r>
              <a:rPr lang="en-US" sz="2400" dirty="0"/>
              <a:t>, E., </a:t>
            </a:r>
            <a:r>
              <a:rPr lang="en-US" sz="2400" dirty="0" err="1"/>
              <a:t>Wampler</a:t>
            </a:r>
            <a:r>
              <a:rPr lang="en-US" sz="2400" dirty="0"/>
              <a:t>, D. and Rutherglen, J., (2012). </a:t>
            </a:r>
            <a:r>
              <a:rPr lang="en-US" sz="2400" b="1" i="1" dirty="0"/>
              <a:t>Programming Hive: Data warehouse and query language for Hadoop</a:t>
            </a:r>
            <a:r>
              <a:rPr lang="en-US" sz="2400" dirty="0"/>
              <a:t>. O'Reilly Media, Inc.</a:t>
            </a:r>
          </a:p>
          <a:p>
            <a:pPr fontAlgn="auto"/>
            <a:endParaRPr lang="en-US" sz="2400" dirty="0"/>
          </a:p>
          <a:p>
            <a:pPr fontAlgn="auto"/>
            <a:r>
              <a:rPr lang="en-US" sz="2400" dirty="0" err="1"/>
              <a:t>Jiawei</a:t>
            </a:r>
            <a:r>
              <a:rPr lang="en-US" sz="2400" dirty="0"/>
              <a:t> Han, </a:t>
            </a:r>
            <a:r>
              <a:rPr lang="en-US" sz="2400" dirty="0" err="1"/>
              <a:t>Micheline</a:t>
            </a:r>
            <a:r>
              <a:rPr lang="en-US" sz="2400" dirty="0"/>
              <a:t> </a:t>
            </a:r>
            <a:r>
              <a:rPr lang="en-US" sz="2400" dirty="0" err="1"/>
              <a:t>Kamber</a:t>
            </a:r>
            <a:r>
              <a:rPr lang="en-US" sz="2400" dirty="0"/>
              <a:t>, Jian Pei (2011). </a:t>
            </a:r>
            <a:r>
              <a:rPr lang="en-US" sz="2400" b="1" i="1" dirty="0"/>
              <a:t>Data Mining: Concepts and Techniques</a:t>
            </a:r>
            <a:r>
              <a:rPr lang="en-US" sz="2400" i="1" dirty="0"/>
              <a:t>, (The Morgan Kaufmann Series in Data Management Systems)</a:t>
            </a:r>
            <a:r>
              <a:rPr lang="en-US" sz="2400" dirty="0"/>
              <a:t>. 3rd ed. San Francisco: Morgan Kaufmann</a:t>
            </a:r>
          </a:p>
          <a:p>
            <a:pPr fontAlgn="auto"/>
            <a:endParaRPr lang="en-US" sz="2400" dirty="0"/>
          </a:p>
          <a:p>
            <a:pPr fontAlgn="auto"/>
            <a:r>
              <a:rPr lang="en-US" sz="2400" dirty="0"/>
              <a:t>Gerhard </a:t>
            </a:r>
            <a:r>
              <a:rPr lang="en-US" sz="2400" dirty="0" err="1"/>
              <a:t>Svolba</a:t>
            </a:r>
            <a:r>
              <a:rPr lang="en-US" sz="2400" dirty="0"/>
              <a:t> (2006). </a:t>
            </a:r>
            <a:r>
              <a:rPr lang="en-US" sz="2400" b="1" i="1" dirty="0"/>
              <a:t>Data Preparation for Analytics Using SAS</a:t>
            </a:r>
            <a:r>
              <a:rPr lang="en-US" sz="2400" i="1" dirty="0"/>
              <a:t>®. </a:t>
            </a:r>
            <a:r>
              <a:rPr lang="en-US" sz="2400" dirty="0"/>
              <a:t>SAS Institute</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426001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support is available for you</a:t>
            </a:r>
            <a:endParaRPr lang="en-US" dirty="0"/>
          </a:p>
        </p:txBody>
      </p:sp>
      <p:sp>
        <p:nvSpPr>
          <p:cNvPr id="3" name="Content Placeholder 2"/>
          <p:cNvSpPr>
            <a:spLocks noGrp="1"/>
          </p:cNvSpPr>
          <p:nvPr>
            <p:ph idx="1"/>
          </p:nvPr>
        </p:nvSpPr>
        <p:spPr/>
        <p:txBody>
          <a:bodyPr/>
          <a:lstStyle/>
          <a:p>
            <a:r>
              <a:rPr lang="en-US" altLang="en-US" sz="2800" dirty="0"/>
              <a:t>Reference material:</a:t>
            </a:r>
          </a:p>
          <a:p>
            <a:pPr lvl="1"/>
            <a:r>
              <a:rPr lang="en-US" altLang="en-US" sz="2400" dirty="0"/>
              <a:t>Websites</a:t>
            </a:r>
          </a:p>
          <a:p>
            <a:pPr lvl="1"/>
            <a:endParaRPr lang="en-US" altLang="en-US" sz="2400" dirty="0"/>
          </a:p>
          <a:p>
            <a:pPr lvl="1"/>
            <a:r>
              <a:rPr lang="en-US" altLang="en-US" sz="2400" dirty="0"/>
              <a:t>Conference papers</a:t>
            </a:r>
          </a:p>
          <a:p>
            <a:pPr lvl="1"/>
            <a:endParaRPr lang="en-US" altLang="en-US" sz="2400" dirty="0"/>
          </a:p>
          <a:p>
            <a:pPr lvl="1"/>
            <a:r>
              <a:rPr lang="en-US" altLang="en-US" sz="2400" dirty="0"/>
              <a:t>Journals</a:t>
            </a:r>
          </a:p>
          <a:p>
            <a:pPr lvl="1"/>
            <a:endParaRPr lang="en-US" altLang="en-US" sz="2400" dirty="0"/>
          </a:p>
          <a:p>
            <a:pPr lvl="1"/>
            <a:r>
              <a:rPr lang="en-US" altLang="en-US" sz="2400" dirty="0"/>
              <a:t>e-books</a:t>
            </a:r>
          </a:p>
          <a:p>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09538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you will be assessed</a:t>
            </a:r>
            <a:endParaRPr lang="en-US" dirty="0"/>
          </a:p>
        </p:txBody>
      </p:sp>
      <p:sp>
        <p:nvSpPr>
          <p:cNvPr id="3" name="Content Placeholder 2"/>
          <p:cNvSpPr>
            <a:spLocks noGrp="1"/>
          </p:cNvSpPr>
          <p:nvPr>
            <p:ph idx="1"/>
          </p:nvPr>
        </p:nvSpPr>
        <p:spPr/>
        <p:txBody>
          <a:bodyPr/>
          <a:lstStyle/>
          <a:p>
            <a:r>
              <a:rPr lang="en-US" dirty="0"/>
              <a:t>Individual Assignment – 80%</a:t>
            </a:r>
          </a:p>
          <a:p>
            <a:pPr lvl="1"/>
            <a:r>
              <a:rPr lang="en-US" dirty="0"/>
              <a:t>Assignment Pt 1 : 20% - FE – creating/transformation</a:t>
            </a:r>
          </a:p>
          <a:p>
            <a:pPr lvl="1"/>
            <a:r>
              <a:rPr lang="en-US" b="1" dirty="0">
                <a:highlight>
                  <a:srgbClr val="FFFF00"/>
                </a:highlight>
              </a:rPr>
              <a:t>Pt 2 : 60% (do this first)</a:t>
            </a:r>
          </a:p>
          <a:p>
            <a:pPr lvl="1"/>
            <a:r>
              <a:rPr lang="en-US" b="1" dirty="0">
                <a:highlight>
                  <a:srgbClr val="FFFF00"/>
                </a:highlight>
              </a:rPr>
              <a:t>Data cleaning – data preprocessing</a:t>
            </a:r>
          </a:p>
          <a:p>
            <a:pPr lvl="1"/>
            <a:r>
              <a:rPr lang="en-US" b="1" dirty="0">
                <a:highlight>
                  <a:srgbClr val="FFFF00"/>
                </a:highlight>
              </a:rPr>
              <a:t>Handling outliers</a:t>
            </a:r>
          </a:p>
          <a:p>
            <a:pPr lvl="1"/>
            <a:r>
              <a:rPr lang="en-US" b="1" dirty="0">
                <a:highlight>
                  <a:srgbClr val="FFFF00"/>
                </a:highlight>
              </a:rPr>
              <a:t>Visualization </a:t>
            </a:r>
          </a:p>
          <a:p>
            <a:r>
              <a:rPr lang="en-US" dirty="0"/>
              <a:t>Test : 20%</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4686960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APUtemplate-Level_M</Template>
  <TotalTime>308</TotalTime>
  <Pages>11</Pages>
  <Words>398</Words>
  <Application>Microsoft Office PowerPoint</Application>
  <PresentationFormat>On-screen Show (4:3)</PresentationFormat>
  <Paragraphs>67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vt:lpstr>
      <vt:lpstr>UCTI-Template-foundation-level</vt:lpstr>
      <vt:lpstr>Data Management CT051-3-M</vt:lpstr>
      <vt:lpstr>Lecturer Information</vt:lpstr>
      <vt:lpstr>Topic &amp; Structure of Lesson</vt:lpstr>
      <vt:lpstr>Learning Outcomes</vt:lpstr>
      <vt:lpstr>Pre-requisites for this module</vt:lpstr>
      <vt:lpstr>Topics we will cover</vt:lpstr>
      <vt:lpstr>What support is available for you</vt:lpstr>
      <vt:lpstr>What support is available for you</vt:lpstr>
      <vt:lpstr>How you will be assessed</vt:lpstr>
      <vt:lpstr>PowerPoint Presentation</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CT051-3-M</dc:title>
  <dc:subject>MSc</dc:subject>
  <dc:creator>Manoj Jayabalan</dc:creator>
  <cp:lastModifiedBy>Dr. Murugananthan Velayutham</cp:lastModifiedBy>
  <cp:revision>46</cp:revision>
  <cp:lastPrinted>1995-11-02T09:23:42Z</cp:lastPrinted>
  <dcterms:created xsi:type="dcterms:W3CDTF">2016-03-02T10:59:44Z</dcterms:created>
  <dcterms:modified xsi:type="dcterms:W3CDTF">2022-05-11T16:31:45Z</dcterms:modified>
</cp:coreProperties>
</file>