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8" r:id="rId3"/>
    <p:sldId id="278" r:id="rId4"/>
    <p:sldId id="281" r:id="rId5"/>
    <p:sldId id="282" r:id="rId6"/>
    <p:sldId id="283" r:id="rId7"/>
    <p:sldId id="284" r:id="rId8"/>
    <p:sldId id="286" r:id="rId9"/>
    <p:sldId id="287" r:id="rId10"/>
    <p:sldId id="288" r:id="rId11"/>
    <p:sldId id="289" r:id="rId12"/>
    <p:sldId id="336" r:id="rId13"/>
    <p:sldId id="309" r:id="rId14"/>
    <p:sldId id="301" r:id="rId15"/>
    <p:sldId id="290" r:id="rId16"/>
    <p:sldId id="291" r:id="rId17"/>
    <p:sldId id="303" r:id="rId18"/>
    <p:sldId id="304" r:id="rId19"/>
    <p:sldId id="305" r:id="rId20"/>
    <p:sldId id="330" r:id="rId21"/>
    <p:sldId id="292" r:id="rId22"/>
    <p:sldId id="312" r:id="rId23"/>
    <p:sldId id="313" r:id="rId24"/>
    <p:sldId id="315" r:id="rId25"/>
    <p:sldId id="317" r:id="rId26"/>
    <p:sldId id="318" r:id="rId27"/>
    <p:sldId id="319" r:id="rId28"/>
    <p:sldId id="320" r:id="rId29"/>
    <p:sldId id="321" r:id="rId30"/>
    <p:sldId id="331" r:id="rId31"/>
    <p:sldId id="332" r:id="rId32"/>
    <p:sldId id="293" r:id="rId33"/>
    <p:sldId id="333" r:id="rId34"/>
    <p:sldId id="265" r:id="rId35"/>
    <p:sldId id="335" r:id="rId36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6B53"/>
    <a:srgbClr val="EE6E60"/>
    <a:srgbClr val="E83320"/>
    <a:srgbClr val="EF1928"/>
    <a:srgbClr val="D83048"/>
    <a:srgbClr val="CC0000"/>
    <a:srgbClr val="FF2929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5" autoAdjust="0"/>
    <p:restoredTop sz="78467" autoAdjust="0"/>
  </p:normalViewPr>
  <p:slideViewPr>
    <p:cSldViewPr snapToGrid="0">
      <p:cViewPr varScale="1">
        <p:scale>
          <a:sx n="70" d="100"/>
          <a:sy n="70" d="100"/>
        </p:scale>
        <p:origin x="2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A3740B6-497D-44B1-AF6E-D4E4956CB36C}" type="slidenum"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14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C983062-9FBE-452E-8237-C7372BBF231F}" type="slidenum"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852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anose="020F0502020204030204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anose="020F0502020204030204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anose="020F0502020204030204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anose="020F0502020204030204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anose="020F0502020204030204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5BFC69-054F-4D39-A872-3E9E332D8F64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50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F3719B-9717-4A5A-BE67-645F191BBD3C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915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F231AB-0A9B-4FAD-B54D-52B81DA25F95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866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67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67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DATA MANAGEMENT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333265-8D82-4DA9-B34A-33094BE75894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367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8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9FF52D-DAE2-4B46-B962-42E6F9F444C3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59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2E39F3-F2B0-4DBD-B553-65115418FB80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247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023206-FDB8-4268-A03C-10FFE575D77F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80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482D05-478F-4AE0-9FDF-4AFA2B597622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8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6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70789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6980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GB" sz="3600" b="1" u="sng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5154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8797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23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8065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78867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1513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9900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946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333478D-FBAA-4589-9CE5-7D82467C70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br>
              <a:rPr lang="en-US" dirty="0"/>
            </a:br>
            <a:r>
              <a:rPr lang="en-US" sz="2000" dirty="0"/>
              <a:t>CT051-3-M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4 – </a:t>
            </a:r>
            <a:r>
              <a:rPr lang="en-US"/>
              <a:t>Data Preprocessing – PART 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3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3429000" cy="838200"/>
          </a:xfrm>
        </p:spPr>
        <p:txBody>
          <a:bodyPr/>
          <a:lstStyle/>
          <a:p>
            <a:r>
              <a:rPr lang="en-US" altLang="en-US"/>
              <a:t>Noisy Data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676400"/>
            <a:ext cx="8401050" cy="4800600"/>
          </a:xfrm>
        </p:spPr>
        <p:txBody>
          <a:bodyPr/>
          <a:lstStyle/>
          <a:p>
            <a:r>
              <a:rPr lang="en-US" altLang="en-US" sz="2400"/>
              <a:t>Noise: random error or variance in a measured variable</a:t>
            </a:r>
          </a:p>
          <a:p>
            <a:r>
              <a:rPr lang="en-US" altLang="en-US" sz="2400"/>
              <a:t>Incorrect attribute values may due to</a:t>
            </a:r>
          </a:p>
          <a:p>
            <a:pPr lvl="1"/>
            <a:r>
              <a:rPr lang="en-US" altLang="en-US" sz="2400"/>
              <a:t>faulty data collection instruments</a:t>
            </a:r>
          </a:p>
          <a:p>
            <a:pPr lvl="1"/>
            <a:r>
              <a:rPr lang="en-US" altLang="en-US" sz="2400"/>
              <a:t>data entry problems</a:t>
            </a:r>
          </a:p>
          <a:p>
            <a:pPr lvl="1"/>
            <a:r>
              <a:rPr lang="en-US" altLang="en-US" sz="2400"/>
              <a:t>data transmission problems</a:t>
            </a:r>
          </a:p>
          <a:p>
            <a:pPr lvl="1"/>
            <a:r>
              <a:rPr lang="en-US" altLang="en-US" sz="2400"/>
              <a:t>technology limitation</a:t>
            </a:r>
          </a:p>
          <a:p>
            <a:pPr lvl="1"/>
            <a:r>
              <a:rPr lang="en-US" altLang="en-US" sz="2400"/>
              <a:t>inconsistency in naming convention </a:t>
            </a:r>
          </a:p>
          <a:p>
            <a:r>
              <a:rPr lang="en-US" altLang="en-US" sz="2400"/>
              <a:t>Other data problems which requires data cleaning</a:t>
            </a:r>
          </a:p>
          <a:p>
            <a:pPr lvl="1"/>
            <a:r>
              <a:rPr lang="en-US" altLang="en-US" sz="2400"/>
              <a:t>duplicate records</a:t>
            </a:r>
          </a:p>
          <a:p>
            <a:pPr lvl="1"/>
            <a:r>
              <a:rPr lang="en-US" altLang="en-US" sz="2400"/>
              <a:t>incomplete data</a:t>
            </a:r>
          </a:p>
          <a:p>
            <a:pPr lvl="1"/>
            <a:r>
              <a:rPr lang="en-US" altLang="en-US" sz="2400"/>
              <a:t>inconsistent data</a:t>
            </a:r>
          </a:p>
        </p:txBody>
      </p:sp>
    </p:spTree>
    <p:extLst>
      <p:ext uri="{BB962C8B-B14F-4D97-AF65-F5344CB8AC3E}">
        <p14:creationId xmlns:p14="http://schemas.microsoft.com/office/powerpoint/2010/main" val="270651871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640638" cy="609600"/>
          </a:xfrm>
        </p:spPr>
        <p:txBody>
          <a:bodyPr/>
          <a:lstStyle/>
          <a:p>
            <a:r>
              <a:rPr lang="en-US" altLang="en-US"/>
              <a:t>How to Handle Noisy Data?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676400"/>
            <a:ext cx="8401050" cy="4800600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 sz="2400" dirty="0"/>
              <a:t>Binning method (Quantization):</a:t>
            </a:r>
          </a:p>
          <a:p>
            <a:pPr lvl="1"/>
            <a:r>
              <a:rPr lang="en-US" altLang="en-US" sz="2400" dirty="0"/>
              <a:t>first sort data and partition into (</a:t>
            </a:r>
            <a:r>
              <a:rPr lang="en-US" altLang="en-US" sz="2400" dirty="0" err="1"/>
              <a:t>equi</a:t>
            </a:r>
            <a:r>
              <a:rPr lang="en-US" altLang="en-US" sz="2400" dirty="0"/>
              <a:t>-depth) bins</a:t>
            </a:r>
          </a:p>
          <a:p>
            <a:pPr lvl="1"/>
            <a:r>
              <a:rPr lang="en-US" altLang="en-US" sz="2400" dirty="0"/>
              <a:t>then one can smooth by bin means, smooth by bin boundaries, etc.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2400" dirty="0"/>
              <a:t>Clustering</a:t>
            </a:r>
          </a:p>
          <a:p>
            <a:pPr lvl="1"/>
            <a:r>
              <a:rPr lang="en-US" altLang="en-US" sz="2400" dirty="0"/>
              <a:t>detect and remove outliers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2400" dirty="0"/>
              <a:t>Regression</a:t>
            </a:r>
          </a:p>
          <a:p>
            <a:pPr lvl="1"/>
            <a:r>
              <a:rPr lang="en-US" altLang="en-US" sz="2400" dirty="0"/>
              <a:t>smooth by fitting the data into regression functions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2400" dirty="0"/>
              <a:t>Combined computer and human inspection</a:t>
            </a:r>
          </a:p>
          <a:p>
            <a:pPr lvl="1"/>
            <a:r>
              <a:rPr lang="en-US" altLang="en-US" sz="2400" dirty="0"/>
              <a:t>detect suspicious values and check by human</a:t>
            </a:r>
          </a:p>
        </p:txBody>
      </p:sp>
    </p:spTree>
    <p:extLst>
      <p:ext uri="{BB962C8B-B14F-4D97-AF65-F5344CB8AC3E}">
        <p14:creationId xmlns:p14="http://schemas.microsoft.com/office/powerpoint/2010/main" val="296216889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CAEF-70B9-4BC3-B2AD-C10A5152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E995-A182-4668-A139-8F477426E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say age : 10-15 -children</a:t>
            </a:r>
          </a:p>
          <a:p>
            <a:r>
              <a:rPr lang="en-US" dirty="0"/>
              <a:t>16-20 - teen</a:t>
            </a:r>
          </a:p>
          <a:p>
            <a:r>
              <a:rPr lang="en-US" dirty="0">
                <a:solidFill>
                  <a:srgbClr val="FF0000"/>
                </a:solidFill>
              </a:rPr>
              <a:t>21-25 -  adults</a:t>
            </a:r>
          </a:p>
          <a:p>
            <a:r>
              <a:rPr lang="en-US" dirty="0">
                <a:solidFill>
                  <a:srgbClr val="FF0000"/>
                </a:solidFill>
              </a:rPr>
              <a:t>26-30 - adults</a:t>
            </a:r>
          </a:p>
          <a:p>
            <a:r>
              <a:rPr lang="en-US" dirty="0">
                <a:solidFill>
                  <a:srgbClr val="FF0000"/>
                </a:solidFill>
              </a:rPr>
              <a:t>31-40 - adults</a:t>
            </a:r>
          </a:p>
          <a:p>
            <a:r>
              <a:rPr lang="en-US" dirty="0"/>
              <a:t>41-54 –matured adults</a:t>
            </a:r>
          </a:p>
          <a:p>
            <a:r>
              <a:rPr lang="en-US" dirty="0"/>
              <a:t>55 above  =S 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67C7E-DD71-4428-9B4B-ACDE32F72F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41497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3600" dirty="0">
                <a:latin typeface="Arial (heading)"/>
              </a:rPr>
              <a:t>1. Binning Method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44662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Binning – Data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850" y="1259716"/>
            <a:ext cx="8229600" cy="4525962"/>
          </a:xfrm>
        </p:spPr>
        <p:txBody>
          <a:bodyPr/>
          <a:lstStyle/>
          <a:p>
            <a:r>
              <a:rPr lang="en-US" dirty="0"/>
              <a:t>Why do we need data smoothing 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7" y="1769164"/>
            <a:ext cx="8666922" cy="4544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58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Binning Method</a:t>
            </a:r>
            <a:endParaRPr lang="en-US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229600" cy="4705350"/>
          </a:xfrm>
        </p:spPr>
        <p:txBody>
          <a:bodyPr/>
          <a:lstStyle/>
          <a:p>
            <a:r>
              <a:rPr lang="en-US" altLang="en-US" sz="2400">
                <a:solidFill>
                  <a:schemeClr val="hlink"/>
                </a:solidFill>
              </a:rPr>
              <a:t>Equal-depth</a:t>
            </a:r>
            <a:r>
              <a:rPr lang="en-US" altLang="en-US" sz="2400"/>
              <a:t> (frequency) partitioning:</a:t>
            </a:r>
          </a:p>
          <a:p>
            <a:pPr lvl="1">
              <a:spcBef>
                <a:spcPct val="0"/>
              </a:spcBef>
            </a:pPr>
            <a:r>
              <a:rPr lang="en-US" altLang="en-US" sz="2400"/>
              <a:t>It divides the range into </a:t>
            </a:r>
            <a:r>
              <a:rPr lang="en-US" altLang="en-US" sz="2400" i="1"/>
              <a:t>N</a:t>
            </a:r>
            <a:r>
              <a:rPr lang="en-US" altLang="en-US" sz="2400"/>
              <a:t> intervals, each containing approximately same number of samples</a:t>
            </a:r>
          </a:p>
          <a:p>
            <a:pPr lvl="1">
              <a:spcBef>
                <a:spcPct val="0"/>
              </a:spcBef>
            </a:pPr>
            <a:r>
              <a:rPr lang="en-US" altLang="en-US" sz="2400"/>
              <a:t>Good data scaling</a:t>
            </a:r>
          </a:p>
        </p:txBody>
      </p:sp>
    </p:spTree>
    <p:extLst>
      <p:ext uri="{BB962C8B-B14F-4D97-AF65-F5344CB8AC3E}">
        <p14:creationId xmlns:p14="http://schemas.microsoft.com/office/powerpoint/2010/main" val="393356768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7042150" cy="1143000"/>
          </a:xfrm>
        </p:spPr>
        <p:txBody>
          <a:bodyPr/>
          <a:lstStyle/>
          <a:p>
            <a:r>
              <a:rPr lang="en-US" altLang="en-US"/>
              <a:t>Binning Methods for Data Smoothing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77200" cy="4495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*  Sorted data for price (in dollars): 4, 8, 9, 15, 21, 21, 24, 25, 26, 28, 29, 34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*  Partition into (equi-depth) bins: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      - Bin 1: 4, 8, 9, 15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      - Bin 2: 21, 21, 24, 25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      - Bin 3: 26, 28, 29, 34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*  Smoothing by bin means: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      - Bin 1: 9, 9, 9, 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      - Bin 2: 23, 23, 23, 23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      - Bin 3: 29, 29, 29, 29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*  Smoothing by bin boundaries: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      - Bin 1: 4, 4, 4, 15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      - Bin 2: 21, 21, 25, 25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      - Bin 3: 26, 26, 26, 34</a:t>
            </a:r>
          </a:p>
        </p:txBody>
      </p:sp>
    </p:spTree>
    <p:extLst>
      <p:ext uri="{BB962C8B-B14F-4D97-AF65-F5344CB8AC3E}">
        <p14:creationId xmlns:p14="http://schemas.microsoft.com/office/powerpoint/2010/main" val="242867352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/>
              <a:t>: “3 Mean Smoothing”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4" y="1387546"/>
            <a:ext cx="8755583" cy="4893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008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Mean Smoothing - Centering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3"/>
          <a:stretch/>
        </p:blipFill>
        <p:spPr bwMode="auto">
          <a:xfrm>
            <a:off x="0" y="1451114"/>
            <a:ext cx="8746435" cy="480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082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/>
              <a:t>: Median </a:t>
            </a:r>
            <a:r>
              <a:rPr lang="en-US" dirty="0"/>
              <a:t>Smoothing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70991"/>
            <a:ext cx="9144000" cy="473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93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Topic &amp; Structure of Lesson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Need for data preparation</a:t>
            </a:r>
          </a:p>
          <a:p>
            <a:r>
              <a:rPr lang="en-US" altLang="en-US" dirty="0"/>
              <a:t>Multidimensional view of data quality</a:t>
            </a:r>
          </a:p>
          <a:p>
            <a:r>
              <a:rPr lang="en-US" altLang="en-US" dirty="0"/>
              <a:t>Major tasks in data preprocessing</a:t>
            </a:r>
          </a:p>
          <a:p>
            <a:pPr lvl="1"/>
            <a:r>
              <a:rPr lang="en-US" altLang="en-US"/>
              <a:t>Data cleaning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7202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321" y="3072429"/>
            <a:ext cx="7042150" cy="1143000"/>
          </a:xfrm>
        </p:spPr>
        <p:txBody>
          <a:bodyPr/>
          <a:lstStyle/>
          <a:p>
            <a:r>
              <a:rPr lang="en-US" dirty="0"/>
              <a:t>2.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84070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4343400" cy="609600"/>
          </a:xfrm>
        </p:spPr>
        <p:txBody>
          <a:bodyPr/>
          <a:lstStyle/>
          <a:p>
            <a:r>
              <a:rPr lang="en-US" altLang="en-US" b="1" u="sng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Cluster Analysis</a:t>
            </a:r>
          </a:p>
        </p:txBody>
      </p:sp>
      <p:sp>
        <p:nvSpPr>
          <p:cNvPr id="23555" name="AutoShape 3"/>
          <p:cNvSpPr>
            <a:spLocks noChangeArrowheads="1"/>
          </p:cNvSpPr>
          <p:nvPr/>
        </p:nvSpPr>
        <p:spPr bwMode="auto">
          <a:xfrm>
            <a:off x="6697663" y="5761038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3776663" y="594042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7075488" y="251460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4141788" y="4845050"/>
            <a:ext cx="173037" cy="173038"/>
            <a:chOff x="1900" y="3589"/>
            <a:chExt cx="109" cy="109"/>
          </a:xfrm>
        </p:grpSpPr>
        <p:sp>
          <p:nvSpPr>
            <p:cNvPr id="23603" name="Line 7"/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4" name="Line 8"/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559" name="Group 9"/>
          <p:cNvGrpSpPr>
            <a:grpSpLocks/>
          </p:cNvGrpSpPr>
          <p:nvPr/>
        </p:nvGrpSpPr>
        <p:grpSpPr bwMode="auto">
          <a:xfrm>
            <a:off x="5160963" y="3625850"/>
            <a:ext cx="173037" cy="173038"/>
            <a:chOff x="1900" y="3589"/>
            <a:chExt cx="109" cy="109"/>
          </a:xfrm>
        </p:grpSpPr>
        <p:sp>
          <p:nvSpPr>
            <p:cNvPr id="23601" name="Line 10"/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2" name="Line 11"/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560" name="Group 12"/>
          <p:cNvGrpSpPr>
            <a:grpSpLocks/>
          </p:cNvGrpSpPr>
          <p:nvPr/>
        </p:nvGrpSpPr>
        <p:grpSpPr bwMode="auto">
          <a:xfrm>
            <a:off x="2924175" y="3959225"/>
            <a:ext cx="173038" cy="173038"/>
            <a:chOff x="1900" y="3589"/>
            <a:chExt cx="109" cy="109"/>
          </a:xfrm>
        </p:grpSpPr>
        <p:sp>
          <p:nvSpPr>
            <p:cNvPr id="23599" name="Line 13"/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Line 14"/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561" name="Group 15"/>
          <p:cNvGrpSpPr>
            <a:grpSpLocks/>
          </p:cNvGrpSpPr>
          <p:nvPr/>
        </p:nvGrpSpPr>
        <p:grpSpPr bwMode="auto">
          <a:xfrm>
            <a:off x="1631950" y="2251075"/>
            <a:ext cx="6016625" cy="4113213"/>
            <a:chOff x="1028" y="1418"/>
            <a:chExt cx="3790" cy="2591"/>
          </a:xfrm>
        </p:grpSpPr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1755" y="273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1633" y="2615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70" name="AutoShape 18"/>
            <p:cNvSpPr>
              <a:spLocks noChangeArrowheads="1"/>
            </p:cNvSpPr>
            <p:nvPr/>
          </p:nvSpPr>
          <p:spPr bwMode="auto">
            <a:xfrm>
              <a:off x="1948" y="2630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71" name="AutoShape 19"/>
            <p:cNvSpPr>
              <a:spLocks noChangeArrowheads="1"/>
            </p:cNvSpPr>
            <p:nvPr/>
          </p:nvSpPr>
          <p:spPr bwMode="auto">
            <a:xfrm>
              <a:off x="1797" y="241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72" name="AutoShape 20"/>
            <p:cNvSpPr>
              <a:spLocks noChangeArrowheads="1"/>
            </p:cNvSpPr>
            <p:nvPr/>
          </p:nvSpPr>
          <p:spPr bwMode="auto">
            <a:xfrm>
              <a:off x="1575" y="275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73" name="AutoShape 21"/>
            <p:cNvSpPr>
              <a:spLocks noChangeArrowheads="1"/>
            </p:cNvSpPr>
            <p:nvPr/>
          </p:nvSpPr>
          <p:spPr bwMode="auto">
            <a:xfrm>
              <a:off x="1662" y="246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74" name="AutoShape 22"/>
            <p:cNvSpPr>
              <a:spLocks noChangeArrowheads="1"/>
            </p:cNvSpPr>
            <p:nvPr/>
          </p:nvSpPr>
          <p:spPr bwMode="auto">
            <a:xfrm>
              <a:off x="3169" y="2124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75" name="AutoShape 23"/>
            <p:cNvSpPr>
              <a:spLocks noChangeArrowheads="1"/>
            </p:cNvSpPr>
            <p:nvPr/>
          </p:nvSpPr>
          <p:spPr bwMode="auto">
            <a:xfrm>
              <a:off x="3100" y="2521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76" name="AutoShape 24"/>
            <p:cNvSpPr>
              <a:spLocks noChangeArrowheads="1"/>
            </p:cNvSpPr>
            <p:nvPr/>
          </p:nvSpPr>
          <p:spPr bwMode="auto">
            <a:xfrm>
              <a:off x="3333" y="229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77" name="AutoShape 25"/>
            <p:cNvSpPr>
              <a:spLocks noChangeArrowheads="1"/>
            </p:cNvSpPr>
            <p:nvPr/>
          </p:nvSpPr>
          <p:spPr bwMode="auto">
            <a:xfrm>
              <a:off x="3010" y="2339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78" name="AutoShape 26"/>
            <p:cNvSpPr>
              <a:spLocks noChangeArrowheads="1"/>
            </p:cNvSpPr>
            <p:nvPr/>
          </p:nvSpPr>
          <p:spPr bwMode="auto">
            <a:xfrm>
              <a:off x="3706" y="237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79" name="AutoShape 27"/>
            <p:cNvSpPr>
              <a:spLocks noChangeArrowheads="1"/>
            </p:cNvSpPr>
            <p:nvPr/>
          </p:nvSpPr>
          <p:spPr bwMode="auto">
            <a:xfrm>
              <a:off x="3594" y="256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1028" y="1418"/>
              <a:ext cx="3790" cy="2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81" name="AutoShape 29"/>
            <p:cNvSpPr>
              <a:spLocks noChangeArrowheads="1"/>
            </p:cNvSpPr>
            <p:nvPr/>
          </p:nvSpPr>
          <p:spPr bwMode="auto">
            <a:xfrm>
              <a:off x="1963" y="282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82" name="AutoShape 30"/>
            <p:cNvSpPr>
              <a:spLocks noChangeArrowheads="1"/>
            </p:cNvSpPr>
            <p:nvPr/>
          </p:nvSpPr>
          <p:spPr bwMode="auto">
            <a:xfrm>
              <a:off x="2359" y="2851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83" name="AutoShape 31"/>
            <p:cNvSpPr>
              <a:spLocks noChangeArrowheads="1"/>
            </p:cNvSpPr>
            <p:nvPr/>
          </p:nvSpPr>
          <p:spPr bwMode="auto">
            <a:xfrm>
              <a:off x="3380" y="261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84" name="AutoShape 32"/>
            <p:cNvSpPr>
              <a:spLocks noChangeArrowheads="1"/>
            </p:cNvSpPr>
            <p:nvPr/>
          </p:nvSpPr>
          <p:spPr bwMode="auto">
            <a:xfrm>
              <a:off x="2819" y="292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85" name="AutoShape 33"/>
            <p:cNvSpPr>
              <a:spLocks noChangeArrowheads="1"/>
            </p:cNvSpPr>
            <p:nvPr/>
          </p:nvSpPr>
          <p:spPr bwMode="auto">
            <a:xfrm>
              <a:off x="2651" y="324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86" name="AutoShape 34"/>
            <p:cNvSpPr>
              <a:spLocks noChangeArrowheads="1"/>
            </p:cNvSpPr>
            <p:nvPr/>
          </p:nvSpPr>
          <p:spPr bwMode="auto">
            <a:xfrm>
              <a:off x="2746" y="3110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87" name="AutoShape 35"/>
            <p:cNvSpPr>
              <a:spLocks noChangeArrowheads="1"/>
            </p:cNvSpPr>
            <p:nvPr/>
          </p:nvSpPr>
          <p:spPr bwMode="auto">
            <a:xfrm>
              <a:off x="2070" y="245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88" name="AutoShape 36"/>
            <p:cNvSpPr>
              <a:spLocks noChangeArrowheads="1"/>
            </p:cNvSpPr>
            <p:nvPr/>
          </p:nvSpPr>
          <p:spPr bwMode="auto">
            <a:xfrm>
              <a:off x="2466" y="305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89" name="AutoShape 37"/>
            <p:cNvSpPr>
              <a:spLocks noChangeArrowheads="1"/>
            </p:cNvSpPr>
            <p:nvPr/>
          </p:nvSpPr>
          <p:spPr bwMode="auto">
            <a:xfrm>
              <a:off x="2462" y="320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90" name="AutoShape 38"/>
            <p:cNvSpPr>
              <a:spLocks noChangeArrowheads="1"/>
            </p:cNvSpPr>
            <p:nvPr/>
          </p:nvSpPr>
          <p:spPr bwMode="auto">
            <a:xfrm>
              <a:off x="2082" y="224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91" name="AutoShape 39"/>
            <p:cNvSpPr>
              <a:spLocks noChangeArrowheads="1"/>
            </p:cNvSpPr>
            <p:nvPr/>
          </p:nvSpPr>
          <p:spPr bwMode="auto">
            <a:xfrm>
              <a:off x="2887" y="194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92" name="AutoShape 40"/>
            <p:cNvSpPr>
              <a:spLocks noChangeArrowheads="1"/>
            </p:cNvSpPr>
            <p:nvPr/>
          </p:nvSpPr>
          <p:spPr bwMode="auto">
            <a:xfrm>
              <a:off x="2001" y="206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93" name="AutoShape 41"/>
            <p:cNvSpPr>
              <a:spLocks noChangeArrowheads="1"/>
            </p:cNvSpPr>
            <p:nvPr/>
          </p:nvSpPr>
          <p:spPr bwMode="auto">
            <a:xfrm>
              <a:off x="2552" y="275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94" name="AutoShape 42"/>
            <p:cNvSpPr>
              <a:spLocks noChangeArrowheads="1"/>
            </p:cNvSpPr>
            <p:nvPr/>
          </p:nvSpPr>
          <p:spPr bwMode="auto">
            <a:xfrm>
              <a:off x="2656" y="2904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95" name="AutoShape 43"/>
            <p:cNvSpPr>
              <a:spLocks noChangeArrowheads="1"/>
            </p:cNvSpPr>
            <p:nvPr/>
          </p:nvSpPr>
          <p:spPr bwMode="auto">
            <a:xfrm>
              <a:off x="2880" y="321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96" name="Freeform 44"/>
            <p:cNvSpPr>
              <a:spLocks/>
            </p:cNvSpPr>
            <p:nvPr/>
          </p:nvSpPr>
          <p:spPr bwMode="auto">
            <a:xfrm>
              <a:off x="2795" y="1842"/>
              <a:ext cx="1101" cy="1077"/>
            </a:xfrm>
            <a:custGeom>
              <a:avLst/>
              <a:gdLst>
                <a:gd name="T0" fmla="*/ 1041 w 1101"/>
                <a:gd name="T1" fmla="*/ 294 h 1077"/>
                <a:gd name="T2" fmla="*/ 1077 w 1101"/>
                <a:gd name="T3" fmla="*/ 485 h 1077"/>
                <a:gd name="T4" fmla="*/ 1013 w 1101"/>
                <a:gd name="T5" fmla="*/ 930 h 1077"/>
                <a:gd name="T6" fmla="*/ 950 w 1101"/>
                <a:gd name="T7" fmla="*/ 1040 h 1077"/>
                <a:gd name="T8" fmla="*/ 850 w 1101"/>
                <a:gd name="T9" fmla="*/ 1076 h 1077"/>
                <a:gd name="T10" fmla="*/ 595 w 1101"/>
                <a:gd name="T11" fmla="*/ 1040 h 1077"/>
                <a:gd name="T12" fmla="*/ 486 w 1101"/>
                <a:gd name="T13" fmla="*/ 994 h 1077"/>
                <a:gd name="T14" fmla="*/ 459 w 1101"/>
                <a:gd name="T15" fmla="*/ 985 h 1077"/>
                <a:gd name="T16" fmla="*/ 322 w 1101"/>
                <a:gd name="T17" fmla="*/ 876 h 1077"/>
                <a:gd name="T18" fmla="*/ 232 w 1101"/>
                <a:gd name="T19" fmla="*/ 803 h 1077"/>
                <a:gd name="T20" fmla="*/ 104 w 1101"/>
                <a:gd name="T21" fmla="*/ 685 h 1077"/>
                <a:gd name="T22" fmla="*/ 4 w 1101"/>
                <a:gd name="T23" fmla="*/ 449 h 1077"/>
                <a:gd name="T24" fmla="*/ 13 w 1101"/>
                <a:gd name="T25" fmla="*/ 130 h 1077"/>
                <a:gd name="T26" fmla="*/ 186 w 1101"/>
                <a:gd name="T27" fmla="*/ 21 h 1077"/>
                <a:gd name="T28" fmla="*/ 222 w 1101"/>
                <a:gd name="T29" fmla="*/ 12 h 1077"/>
                <a:gd name="T30" fmla="*/ 422 w 1101"/>
                <a:gd name="T31" fmla="*/ 30 h 1077"/>
                <a:gd name="T32" fmla="*/ 577 w 1101"/>
                <a:gd name="T33" fmla="*/ 103 h 1077"/>
                <a:gd name="T34" fmla="*/ 695 w 1101"/>
                <a:gd name="T35" fmla="*/ 176 h 1077"/>
                <a:gd name="T36" fmla="*/ 768 w 1101"/>
                <a:gd name="T37" fmla="*/ 203 h 1077"/>
                <a:gd name="T38" fmla="*/ 1041 w 1101"/>
                <a:gd name="T39" fmla="*/ 294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7" name="Freeform 45"/>
            <p:cNvSpPr>
              <a:spLocks/>
            </p:cNvSpPr>
            <p:nvPr/>
          </p:nvSpPr>
          <p:spPr bwMode="auto">
            <a:xfrm>
              <a:off x="2291" y="2591"/>
              <a:ext cx="918" cy="965"/>
            </a:xfrm>
            <a:custGeom>
              <a:avLst/>
              <a:gdLst>
                <a:gd name="T0" fmla="*/ 227 w 918"/>
                <a:gd name="T1" fmla="*/ 818 h 965"/>
                <a:gd name="T2" fmla="*/ 191 w 918"/>
                <a:gd name="T3" fmla="*/ 782 h 965"/>
                <a:gd name="T4" fmla="*/ 118 w 918"/>
                <a:gd name="T5" fmla="*/ 737 h 965"/>
                <a:gd name="T6" fmla="*/ 81 w 918"/>
                <a:gd name="T7" fmla="*/ 700 h 965"/>
                <a:gd name="T8" fmla="*/ 45 w 918"/>
                <a:gd name="T9" fmla="*/ 646 h 965"/>
                <a:gd name="T10" fmla="*/ 0 w 918"/>
                <a:gd name="T11" fmla="*/ 464 h 965"/>
                <a:gd name="T12" fmla="*/ 9 w 918"/>
                <a:gd name="T13" fmla="*/ 200 h 965"/>
                <a:gd name="T14" fmla="*/ 81 w 918"/>
                <a:gd name="T15" fmla="*/ 136 h 965"/>
                <a:gd name="T16" fmla="*/ 291 w 918"/>
                <a:gd name="T17" fmla="*/ 0 h 965"/>
                <a:gd name="T18" fmla="*/ 391 w 918"/>
                <a:gd name="T19" fmla="*/ 18 h 965"/>
                <a:gd name="T20" fmla="*/ 491 w 918"/>
                <a:gd name="T21" fmla="*/ 55 h 965"/>
                <a:gd name="T22" fmla="*/ 691 w 918"/>
                <a:gd name="T23" fmla="*/ 164 h 965"/>
                <a:gd name="T24" fmla="*/ 718 w 918"/>
                <a:gd name="T25" fmla="*/ 218 h 965"/>
                <a:gd name="T26" fmla="*/ 745 w 918"/>
                <a:gd name="T27" fmla="*/ 246 h 965"/>
                <a:gd name="T28" fmla="*/ 809 w 918"/>
                <a:gd name="T29" fmla="*/ 346 h 965"/>
                <a:gd name="T30" fmla="*/ 845 w 918"/>
                <a:gd name="T31" fmla="*/ 427 h 965"/>
                <a:gd name="T32" fmla="*/ 863 w 918"/>
                <a:gd name="T33" fmla="*/ 518 h 965"/>
                <a:gd name="T34" fmla="*/ 890 w 918"/>
                <a:gd name="T35" fmla="*/ 609 h 965"/>
                <a:gd name="T36" fmla="*/ 918 w 918"/>
                <a:gd name="T37" fmla="*/ 773 h 965"/>
                <a:gd name="T38" fmla="*/ 827 w 918"/>
                <a:gd name="T39" fmla="*/ 927 h 965"/>
                <a:gd name="T40" fmla="*/ 754 w 918"/>
                <a:gd name="T41" fmla="*/ 946 h 965"/>
                <a:gd name="T42" fmla="*/ 718 w 918"/>
                <a:gd name="T43" fmla="*/ 955 h 965"/>
                <a:gd name="T44" fmla="*/ 354 w 918"/>
                <a:gd name="T45" fmla="*/ 937 h 965"/>
                <a:gd name="T46" fmla="*/ 245 w 918"/>
                <a:gd name="T47" fmla="*/ 864 h 965"/>
                <a:gd name="T48" fmla="*/ 227 w 918"/>
                <a:gd name="T49" fmla="*/ 818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Freeform 46"/>
            <p:cNvSpPr>
              <a:spLocks/>
            </p:cNvSpPr>
            <p:nvPr/>
          </p:nvSpPr>
          <p:spPr bwMode="auto">
            <a:xfrm>
              <a:off x="1473" y="1882"/>
              <a:ext cx="869" cy="1173"/>
            </a:xfrm>
            <a:custGeom>
              <a:avLst/>
              <a:gdLst>
                <a:gd name="T0" fmla="*/ 754 w 869"/>
                <a:gd name="T1" fmla="*/ 791 h 1173"/>
                <a:gd name="T2" fmla="*/ 699 w 869"/>
                <a:gd name="T3" fmla="*/ 945 h 1173"/>
                <a:gd name="T4" fmla="*/ 654 w 869"/>
                <a:gd name="T5" fmla="*/ 1082 h 1173"/>
                <a:gd name="T6" fmla="*/ 636 w 869"/>
                <a:gd name="T7" fmla="*/ 1136 h 1173"/>
                <a:gd name="T8" fmla="*/ 618 w 869"/>
                <a:gd name="T9" fmla="*/ 1155 h 1173"/>
                <a:gd name="T10" fmla="*/ 563 w 869"/>
                <a:gd name="T11" fmla="*/ 1173 h 1173"/>
                <a:gd name="T12" fmla="*/ 290 w 869"/>
                <a:gd name="T13" fmla="*/ 1145 h 1173"/>
                <a:gd name="T14" fmla="*/ 127 w 869"/>
                <a:gd name="T15" fmla="*/ 1073 h 1173"/>
                <a:gd name="T16" fmla="*/ 36 w 869"/>
                <a:gd name="T17" fmla="*/ 1009 h 1173"/>
                <a:gd name="T18" fmla="*/ 0 w 869"/>
                <a:gd name="T19" fmla="*/ 955 h 1173"/>
                <a:gd name="T20" fmla="*/ 81 w 869"/>
                <a:gd name="T21" fmla="*/ 500 h 1173"/>
                <a:gd name="T22" fmla="*/ 109 w 869"/>
                <a:gd name="T23" fmla="*/ 236 h 1173"/>
                <a:gd name="T24" fmla="*/ 154 w 869"/>
                <a:gd name="T25" fmla="*/ 164 h 1173"/>
                <a:gd name="T26" fmla="*/ 200 w 869"/>
                <a:gd name="T27" fmla="*/ 136 h 1173"/>
                <a:gd name="T28" fmla="*/ 309 w 869"/>
                <a:gd name="T29" fmla="*/ 73 h 1173"/>
                <a:gd name="T30" fmla="*/ 354 w 869"/>
                <a:gd name="T31" fmla="*/ 45 h 1173"/>
                <a:gd name="T32" fmla="*/ 427 w 869"/>
                <a:gd name="T33" fmla="*/ 0 h 1173"/>
                <a:gd name="T34" fmla="*/ 709 w 869"/>
                <a:gd name="T35" fmla="*/ 82 h 1173"/>
                <a:gd name="T36" fmla="*/ 809 w 869"/>
                <a:gd name="T37" fmla="*/ 200 h 1173"/>
                <a:gd name="T38" fmla="*/ 845 w 869"/>
                <a:gd name="T39" fmla="*/ 255 h 1173"/>
                <a:gd name="T40" fmla="*/ 863 w 869"/>
                <a:gd name="T41" fmla="*/ 309 h 1173"/>
                <a:gd name="T42" fmla="*/ 790 w 869"/>
                <a:gd name="T43" fmla="*/ 709 h 1173"/>
                <a:gd name="T44" fmla="*/ 754 w 869"/>
                <a:gd name="T45" fmla="*/ 791 h 11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2" name="TextBox 1"/>
          <p:cNvSpPr txBox="1">
            <a:spLocks noChangeArrowheads="1"/>
          </p:cNvSpPr>
          <p:nvPr/>
        </p:nvSpPr>
        <p:spPr bwMode="auto">
          <a:xfrm>
            <a:off x="2638425" y="3371850"/>
            <a:ext cx="477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A</a:t>
            </a:r>
          </a:p>
        </p:txBody>
      </p:sp>
      <p:sp>
        <p:nvSpPr>
          <p:cNvPr id="23563" name="TextBox 47"/>
          <p:cNvSpPr txBox="1">
            <a:spLocks noChangeArrowheads="1"/>
          </p:cNvSpPr>
          <p:nvPr/>
        </p:nvSpPr>
        <p:spPr bwMode="auto">
          <a:xfrm>
            <a:off x="4603750" y="3278188"/>
            <a:ext cx="477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B</a:t>
            </a:r>
          </a:p>
        </p:txBody>
      </p:sp>
      <p:sp>
        <p:nvSpPr>
          <p:cNvPr id="23564" name="TextBox 48"/>
          <p:cNvSpPr txBox="1">
            <a:spLocks noChangeArrowheads="1"/>
          </p:cNvSpPr>
          <p:nvPr/>
        </p:nvSpPr>
        <p:spPr bwMode="auto">
          <a:xfrm>
            <a:off x="4332288" y="4283075"/>
            <a:ext cx="479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C</a:t>
            </a:r>
          </a:p>
        </p:txBody>
      </p:sp>
      <p:sp>
        <p:nvSpPr>
          <p:cNvPr id="23565" name="TextBox 49"/>
          <p:cNvSpPr txBox="1">
            <a:spLocks noChangeArrowheads="1"/>
          </p:cNvSpPr>
          <p:nvPr/>
        </p:nvSpPr>
        <p:spPr bwMode="auto">
          <a:xfrm>
            <a:off x="3914775" y="5867400"/>
            <a:ext cx="477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3566" name="TextBox 50"/>
          <p:cNvSpPr txBox="1">
            <a:spLocks noChangeArrowheads="1"/>
          </p:cNvSpPr>
          <p:nvPr/>
        </p:nvSpPr>
        <p:spPr bwMode="auto">
          <a:xfrm>
            <a:off x="6837363" y="5576888"/>
            <a:ext cx="477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3567" name="TextBox 51"/>
          <p:cNvSpPr txBox="1">
            <a:spLocks noChangeArrowheads="1"/>
          </p:cNvSpPr>
          <p:nvPr/>
        </p:nvSpPr>
        <p:spPr bwMode="auto">
          <a:xfrm>
            <a:off x="7218363" y="2403475"/>
            <a:ext cx="477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7424509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297738" cy="782638"/>
          </a:xfrm>
        </p:spPr>
        <p:txBody>
          <a:bodyPr lIns="92075" tIns="46038" rIns="92075" bIns="46038"/>
          <a:lstStyle/>
          <a:p>
            <a:r>
              <a:rPr lang="en-US" altLang="en-US" dirty="0"/>
              <a:t>What is Cluster Analysis?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39838"/>
            <a:ext cx="8458200" cy="4953000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en-US" dirty="0"/>
              <a:t>Cluster: a collection of data objects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Similar to one another within the same cluster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Dissimilar to the objects in other clusters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Cluster analysis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Grouping a set of data objects into clusters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Clustering is </a:t>
            </a:r>
            <a:r>
              <a:rPr lang="en-US" altLang="en-US" dirty="0">
                <a:solidFill>
                  <a:schemeClr val="hlink"/>
                </a:solidFill>
              </a:rPr>
              <a:t>unsupervised classification</a:t>
            </a:r>
            <a:r>
              <a:rPr lang="en-US" altLang="en-US" dirty="0"/>
              <a:t>: no predefined classes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Typical applications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As a </a:t>
            </a:r>
            <a:r>
              <a:rPr lang="en-US" altLang="en-US" dirty="0">
                <a:solidFill>
                  <a:schemeClr val="hlink"/>
                </a:solidFill>
              </a:rPr>
              <a:t>stand-alone tool</a:t>
            </a:r>
            <a:r>
              <a:rPr lang="en-US" altLang="en-US" dirty="0"/>
              <a:t> to get insight into data distribution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As a </a:t>
            </a:r>
            <a:r>
              <a:rPr lang="en-US" altLang="en-US" dirty="0">
                <a:solidFill>
                  <a:schemeClr val="hlink"/>
                </a:solidFill>
              </a:rPr>
              <a:t>preprocessing step</a:t>
            </a:r>
            <a:r>
              <a:rPr lang="en-US" altLang="en-US" dirty="0"/>
              <a:t> for other algorithms</a:t>
            </a:r>
          </a:p>
        </p:txBody>
      </p:sp>
    </p:spTree>
    <p:extLst>
      <p:ext uri="{BB962C8B-B14F-4D97-AF65-F5344CB8AC3E}">
        <p14:creationId xmlns:p14="http://schemas.microsoft.com/office/powerpoint/2010/main" val="3935078794"/>
      </p:ext>
    </p:extLst>
  </p:cSld>
  <p:clrMapOvr>
    <a:masterClrMapping/>
  </p:clrMapOvr>
  <p:transition>
    <p:strips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-152400"/>
            <a:ext cx="4572000" cy="3429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3276600"/>
            <a:ext cx="5257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/>
        </p:nvCxnSpPr>
        <p:spPr bwMode="auto">
          <a:xfrm>
            <a:off x="1676400" y="3505200"/>
            <a:ext cx="0" cy="1524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>
            <a:off x="1676400" y="5029200"/>
            <a:ext cx="18288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87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11632" y="457200"/>
            <a:ext cx="7297738" cy="782638"/>
          </a:xfrm>
        </p:spPr>
        <p:txBody>
          <a:bodyPr lIns="92075" tIns="46038" rIns="92075" bIns="46038"/>
          <a:lstStyle/>
          <a:p>
            <a:r>
              <a:rPr lang="en-US" altLang="en-US" sz="3200" dirty="0"/>
              <a:t>General Applications of Clustering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Pattern Recognition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Spatial Data Analysis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create thematic maps in GIS by clustering feature spaces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detect spatial clusters and explain them in spatial data mining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Image Processing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Economic Science (especially market research)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WWW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Document classification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Cluster Weblog data to discover groups of similar access patterns</a:t>
            </a:r>
          </a:p>
        </p:txBody>
      </p:sp>
    </p:spTree>
    <p:extLst>
      <p:ext uri="{BB962C8B-B14F-4D97-AF65-F5344CB8AC3E}">
        <p14:creationId xmlns:p14="http://schemas.microsoft.com/office/powerpoint/2010/main" val="3214924386"/>
      </p:ext>
    </p:extLst>
  </p:cSld>
  <p:clrMapOvr>
    <a:masterClrMapping/>
  </p:clrMapOvr>
  <p:transition>
    <p:strips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609600"/>
            <a:ext cx="7296150" cy="630238"/>
          </a:xfrm>
        </p:spPr>
        <p:txBody>
          <a:bodyPr lIns="92075" tIns="46038" rIns="92075" bIns="46038"/>
          <a:lstStyle/>
          <a:p>
            <a:r>
              <a:rPr lang="en-US" altLang="en-US"/>
              <a:t>What Is Good Clustering?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305800" cy="4424363"/>
          </a:xfrm>
        </p:spPr>
        <p:txBody>
          <a:bodyPr lIns="92075" tIns="46038" rIns="92075" bIns="46038"/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A </a:t>
            </a:r>
            <a:r>
              <a:rPr lang="en-US" altLang="en-US" sz="2400" u="sng" dirty="0"/>
              <a:t>good clustering</a:t>
            </a:r>
            <a:r>
              <a:rPr lang="en-US" altLang="en-US" sz="2400" dirty="0"/>
              <a:t> method will produce high quality clusters with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low </a:t>
            </a:r>
            <a:r>
              <a:rPr lang="en-US" altLang="en-US" sz="2400" u="sng" dirty="0"/>
              <a:t>intra-class</a:t>
            </a:r>
            <a:r>
              <a:rPr lang="en-US" altLang="en-US" sz="2400" dirty="0"/>
              <a:t> similarity (between 2 classes)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high </a:t>
            </a:r>
            <a:r>
              <a:rPr lang="en-US" altLang="en-US" sz="2400" u="sng" dirty="0"/>
              <a:t>inter-class</a:t>
            </a:r>
            <a:r>
              <a:rPr lang="en-US" altLang="en-US" sz="2400" dirty="0"/>
              <a:t> similarity (within a class) 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The </a:t>
            </a:r>
            <a:r>
              <a:rPr lang="en-US" altLang="en-US" sz="2400" u="sng" dirty="0"/>
              <a:t>quality</a:t>
            </a:r>
            <a:r>
              <a:rPr lang="en-US" altLang="en-US" sz="2400" dirty="0"/>
              <a:t> of a clustering result depends on both the similarity measure used by the method and its implementation.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7640590"/>
      </p:ext>
    </p:extLst>
  </p:cSld>
  <p:clrMapOvr>
    <a:masterClrMapping/>
  </p:clrMapOvr>
  <p:transition>
    <p:strips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66" y="602672"/>
            <a:ext cx="7580313" cy="554038"/>
          </a:xfrm>
        </p:spPr>
        <p:txBody>
          <a:bodyPr lIns="92075" tIns="46038" rIns="92075" bIns="46038"/>
          <a:lstStyle/>
          <a:p>
            <a:r>
              <a:rPr lang="en-US" altLang="en-US" sz="3200" dirty="0"/>
              <a:t>Typical Requirements of Clustering in Data Mining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805542" y="1981200"/>
            <a:ext cx="7924800" cy="4876800"/>
          </a:xfrm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Scalability : work good on small sets only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Ability to deal with different types of attributes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Minimal requirements for domain knowledge to determine input parameters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Able to deal with noise and outliers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High dimensionality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Interpretability and usability</a:t>
            </a:r>
          </a:p>
        </p:txBody>
      </p:sp>
    </p:spTree>
    <p:extLst>
      <p:ext uri="{BB962C8B-B14F-4D97-AF65-F5344CB8AC3E}">
        <p14:creationId xmlns:p14="http://schemas.microsoft.com/office/powerpoint/2010/main" val="2188551068"/>
      </p:ext>
    </p:extLst>
  </p:cSld>
  <p:clrMapOvr>
    <a:masterClrMapping/>
  </p:clrMapOvr>
  <p:transition>
    <p:strips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391400" cy="838200"/>
          </a:xfrm>
        </p:spPr>
        <p:txBody>
          <a:bodyPr lIns="92075" tIns="46038" rIns="92075" bIns="46038"/>
          <a:lstStyle/>
          <a:p>
            <a:r>
              <a:rPr lang="en-US" altLang="en-US" sz="3200"/>
              <a:t>Partitioning Algorithms: Basic Concept</a:t>
            </a:r>
            <a:endParaRPr lang="en-US" altLang="en-US" sz="2800" b="1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95514" y="1698172"/>
            <a:ext cx="8458200" cy="4800600"/>
          </a:xfrm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en-US" sz="2400" u="sng" dirty="0"/>
              <a:t>Partitioning method:</a:t>
            </a:r>
            <a:r>
              <a:rPr lang="en-US" altLang="en-US" sz="2400" dirty="0"/>
              <a:t> Construct a partition of a database </a:t>
            </a:r>
            <a:r>
              <a:rPr lang="en-US" altLang="en-US" sz="2400" b="1" i="1" dirty="0"/>
              <a:t>D</a:t>
            </a:r>
            <a:r>
              <a:rPr lang="en-US" altLang="en-US" sz="2400" dirty="0"/>
              <a:t> of </a:t>
            </a:r>
            <a:r>
              <a:rPr lang="en-US" altLang="en-US" sz="2400" b="1" i="1" dirty="0"/>
              <a:t>n</a:t>
            </a:r>
            <a:r>
              <a:rPr lang="en-US" altLang="en-US" sz="2400" dirty="0"/>
              <a:t> objects into a set of </a:t>
            </a:r>
            <a:r>
              <a:rPr lang="en-US" altLang="en-US" sz="2400" b="1" i="1" dirty="0"/>
              <a:t>k</a:t>
            </a:r>
            <a:r>
              <a:rPr lang="en-US" altLang="en-US" sz="2400" dirty="0"/>
              <a:t> clusters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Given a </a:t>
            </a:r>
            <a:r>
              <a:rPr lang="en-US" altLang="en-US" sz="2400" i="1" dirty="0"/>
              <a:t>k</a:t>
            </a:r>
            <a:r>
              <a:rPr lang="en-US" altLang="en-US" sz="2400" dirty="0"/>
              <a:t>, find a partition of </a:t>
            </a:r>
            <a:r>
              <a:rPr lang="en-US" altLang="en-US" sz="2400" i="1" dirty="0"/>
              <a:t>k clusters </a:t>
            </a:r>
            <a:r>
              <a:rPr lang="en-US" altLang="en-US" sz="2400" dirty="0"/>
              <a:t>that optimizes the chosen partitioning condition.</a:t>
            </a:r>
          </a:p>
          <a:p>
            <a:pPr lvl="1">
              <a:lnSpc>
                <a:spcPct val="110000"/>
              </a:lnSpc>
            </a:pPr>
            <a:endParaRPr lang="en-US" altLang="en-US" sz="2400" dirty="0"/>
          </a:p>
          <a:p>
            <a:pPr lvl="1">
              <a:lnSpc>
                <a:spcPct val="110000"/>
              </a:lnSpc>
            </a:pPr>
            <a:r>
              <a:rPr lang="en-US" altLang="en-US" sz="2400" i="1" u="sng" dirty="0"/>
              <a:t>k-means</a:t>
            </a:r>
            <a:r>
              <a:rPr lang="en-US" altLang="en-US" sz="2400" dirty="0"/>
              <a:t> : Each cluster is represented by the center of the cluster.</a:t>
            </a:r>
          </a:p>
        </p:txBody>
      </p:sp>
    </p:spTree>
    <p:extLst>
      <p:ext uri="{BB962C8B-B14F-4D97-AF65-F5344CB8AC3E}">
        <p14:creationId xmlns:p14="http://schemas.microsoft.com/office/powerpoint/2010/main" val="3942470889"/>
      </p:ext>
    </p:extLst>
  </p:cSld>
  <p:clrMapOvr>
    <a:masterClrMapping/>
  </p:clrMapOvr>
  <p:transition>
    <p:strips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8582"/>
            <a:ext cx="7296150" cy="498475"/>
          </a:xfrm>
        </p:spPr>
        <p:txBody>
          <a:bodyPr/>
          <a:lstStyle/>
          <a:p>
            <a:r>
              <a:rPr lang="en-US" altLang="en-US" sz="3200" dirty="0"/>
              <a:t>The </a:t>
            </a:r>
            <a:r>
              <a:rPr lang="en-US" altLang="en-US" sz="3200" i="1" dirty="0"/>
              <a:t>K-Means</a:t>
            </a:r>
            <a:r>
              <a:rPr lang="en-US" altLang="en-US" sz="3200" dirty="0"/>
              <a:t> Clustering Method</a:t>
            </a:r>
            <a:r>
              <a:rPr lang="en-US" altLang="en-US" sz="2400" b="1" dirty="0"/>
              <a:t> </a:t>
            </a:r>
            <a:endParaRPr lang="en-US" altLang="en-US" sz="28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2695"/>
            <a:ext cx="8385175" cy="45767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i="1" dirty="0"/>
              <a:t>k-means</a:t>
            </a:r>
            <a:r>
              <a:rPr lang="en-US" altLang="en-US" sz="2000" dirty="0"/>
              <a:t> algorithm is implemented in 5 steps:</a:t>
            </a:r>
          </a:p>
          <a:p>
            <a:r>
              <a:rPr lang="en-US" altLang="en-US" sz="2000" i="1" dirty="0"/>
              <a:t>Step 1: Ask the use</a:t>
            </a:r>
            <a:r>
              <a:rPr lang="en-US" altLang="en-US" sz="2000" i="1" dirty="0">
                <a:solidFill>
                  <a:srgbClr val="FF0000"/>
                </a:solidFill>
              </a:rPr>
              <a:t>r how many </a:t>
            </a:r>
            <a:r>
              <a:rPr lang="en-US" altLang="en-US" sz="2000" i="1" dirty="0"/>
              <a:t>clusters k the data set should be partitioned into.</a:t>
            </a:r>
          </a:p>
          <a:p>
            <a:r>
              <a:rPr lang="en-US" altLang="en-US" sz="2000" i="1" dirty="0"/>
              <a:t>Step 2: Randomly </a:t>
            </a:r>
            <a:r>
              <a:rPr lang="en-US" altLang="en-US" sz="2000" i="1" dirty="0">
                <a:solidFill>
                  <a:srgbClr val="FF0000"/>
                </a:solidFill>
              </a:rPr>
              <a:t>assign k records </a:t>
            </a:r>
            <a:r>
              <a:rPr lang="en-US" altLang="en-US" sz="2000" i="1" dirty="0"/>
              <a:t>to be the </a:t>
            </a:r>
            <a:r>
              <a:rPr lang="en-US" altLang="en-US" sz="2000" i="1" dirty="0">
                <a:solidFill>
                  <a:srgbClr val="FF0000"/>
                </a:solidFill>
              </a:rPr>
              <a:t>initial cluster center</a:t>
            </a:r>
            <a:r>
              <a:rPr lang="en-US" altLang="en-US" sz="2000" i="1" dirty="0"/>
              <a:t> locations.</a:t>
            </a:r>
          </a:p>
          <a:p>
            <a:r>
              <a:rPr lang="en-US" altLang="en-US" sz="2000" i="1" dirty="0"/>
              <a:t>Step 3: For each record, find the nearest cluster center. Thus, in a sense, each </a:t>
            </a:r>
            <a:r>
              <a:rPr lang="en-US" altLang="en-US" sz="2000" dirty="0">
                <a:solidFill>
                  <a:srgbClr val="FF0000"/>
                </a:solidFill>
              </a:rPr>
              <a:t>cluster center “owns” a subset </a:t>
            </a:r>
            <a:r>
              <a:rPr lang="en-US" altLang="en-US" sz="2000" dirty="0"/>
              <a:t>of the records, thereby representing a partition of the data set. We therefore have </a:t>
            </a:r>
            <a:r>
              <a:rPr lang="en-US" altLang="en-US" sz="2000" i="1" dirty="0"/>
              <a:t>k clusters, C1,C2, . . . ,</a:t>
            </a:r>
            <a:r>
              <a:rPr lang="en-US" altLang="en-US" sz="2000" i="1" dirty="0" err="1"/>
              <a:t>Ck</a:t>
            </a:r>
            <a:r>
              <a:rPr lang="en-US" altLang="en-US" sz="2000" i="1" dirty="0"/>
              <a:t> .</a:t>
            </a:r>
          </a:p>
          <a:p>
            <a:r>
              <a:rPr lang="en-US" altLang="en-US" sz="2000" i="1" dirty="0"/>
              <a:t>Step 4: For each of the k clusters, find the cluster centroid, and update the </a:t>
            </a:r>
            <a:r>
              <a:rPr lang="en-US" altLang="en-US" sz="2000" dirty="0"/>
              <a:t>location of each cluster center to the new value of the centroid. </a:t>
            </a:r>
          </a:p>
          <a:p>
            <a:r>
              <a:rPr lang="en-US" altLang="en-US" sz="2000" i="1" dirty="0"/>
              <a:t>Step 5: Repeat steps 3 to 5 until convergence or termination.</a:t>
            </a:r>
            <a:endParaRPr lang="en-US" altLang="en-US" sz="2000" dirty="0"/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5546603"/>
      </p:ext>
    </p:extLst>
  </p:cSld>
  <p:clrMapOvr>
    <a:masterClrMapping/>
  </p:clrMapOvr>
  <p:transition>
    <p:strips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96925"/>
            <a:ext cx="7296150" cy="498475"/>
          </a:xfrm>
        </p:spPr>
        <p:txBody>
          <a:bodyPr/>
          <a:lstStyle/>
          <a:p>
            <a:r>
              <a:rPr lang="en-US" altLang="en-US" sz="3200"/>
              <a:t>The </a:t>
            </a:r>
            <a:r>
              <a:rPr lang="en-US" altLang="en-US" sz="3200" i="1"/>
              <a:t>K-Means</a:t>
            </a:r>
            <a:r>
              <a:rPr lang="en-US" altLang="en-US" sz="3200"/>
              <a:t> Clustering Method</a:t>
            </a:r>
            <a:r>
              <a:rPr lang="en-US" altLang="en-US" sz="2400" b="1"/>
              <a:t> </a:t>
            </a:r>
            <a:endParaRPr lang="en-US" altLang="en-US" sz="28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153400" cy="5029200"/>
          </a:xfrm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Example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1828800" y="2057400"/>
            <a:ext cx="2286000" cy="2057400"/>
            <a:chOff x="528" y="240"/>
            <a:chExt cx="2142" cy="1872"/>
          </a:xfrm>
        </p:grpSpPr>
        <p:graphicFrame>
          <p:nvGraphicFramePr>
            <p:cNvPr id="22548" name="Object 5"/>
            <p:cNvGraphicFramePr>
              <a:graphicFrameLocks noChangeAspect="1"/>
            </p:cNvGraphicFramePr>
            <p:nvPr/>
          </p:nvGraphicFramePr>
          <p:xfrm>
            <a:off x="528" y="240"/>
            <a:ext cx="2142" cy="1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4" name="Worksheet" r:id="rId3" imgW="4016160" imgH="3442680" progId="Excel.Sheet.8">
                    <p:embed/>
                  </p:oleObj>
                </mc:Choice>
                <mc:Fallback>
                  <p:oleObj name="Worksheet" r:id="rId3" imgW="4016160" imgH="344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40"/>
                          <a:ext cx="2142" cy="18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189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9" name="Freeform 6"/>
            <p:cNvSpPr>
              <a:spLocks/>
            </p:cNvSpPr>
            <p:nvPr/>
          </p:nvSpPr>
          <p:spPr bwMode="auto">
            <a:xfrm>
              <a:off x="1008" y="557"/>
              <a:ext cx="852" cy="1260"/>
            </a:xfrm>
            <a:custGeom>
              <a:avLst/>
              <a:gdLst>
                <a:gd name="T0" fmla="*/ 518 w 852"/>
                <a:gd name="T1" fmla="*/ 280 h 1260"/>
                <a:gd name="T2" fmla="*/ 392 w 852"/>
                <a:gd name="T3" fmla="*/ 36 h 1260"/>
                <a:gd name="T4" fmla="*/ 237 w 852"/>
                <a:gd name="T5" fmla="*/ 21 h 1260"/>
                <a:gd name="T6" fmla="*/ 133 w 852"/>
                <a:gd name="T7" fmla="*/ 73 h 1260"/>
                <a:gd name="T8" fmla="*/ 0 w 852"/>
                <a:gd name="T9" fmla="*/ 369 h 1260"/>
                <a:gd name="T10" fmla="*/ 44 w 852"/>
                <a:gd name="T11" fmla="*/ 688 h 1260"/>
                <a:gd name="T12" fmla="*/ 362 w 852"/>
                <a:gd name="T13" fmla="*/ 1117 h 1260"/>
                <a:gd name="T14" fmla="*/ 429 w 852"/>
                <a:gd name="T15" fmla="*/ 1139 h 1260"/>
                <a:gd name="T16" fmla="*/ 451 w 852"/>
                <a:gd name="T17" fmla="*/ 1154 h 1260"/>
                <a:gd name="T18" fmla="*/ 525 w 852"/>
                <a:gd name="T19" fmla="*/ 1176 h 1260"/>
                <a:gd name="T20" fmla="*/ 622 w 852"/>
                <a:gd name="T21" fmla="*/ 1228 h 1260"/>
                <a:gd name="T22" fmla="*/ 792 w 852"/>
                <a:gd name="T23" fmla="*/ 1243 h 1260"/>
                <a:gd name="T24" fmla="*/ 785 w 852"/>
                <a:gd name="T25" fmla="*/ 1021 h 1260"/>
                <a:gd name="T26" fmla="*/ 748 w 852"/>
                <a:gd name="T27" fmla="*/ 954 h 1260"/>
                <a:gd name="T28" fmla="*/ 688 w 852"/>
                <a:gd name="T29" fmla="*/ 858 h 1260"/>
                <a:gd name="T30" fmla="*/ 622 w 852"/>
                <a:gd name="T31" fmla="*/ 762 h 1260"/>
                <a:gd name="T32" fmla="*/ 607 w 852"/>
                <a:gd name="T33" fmla="*/ 732 h 1260"/>
                <a:gd name="T34" fmla="*/ 592 w 852"/>
                <a:gd name="T35" fmla="*/ 710 h 1260"/>
                <a:gd name="T36" fmla="*/ 555 w 852"/>
                <a:gd name="T37" fmla="*/ 643 h 1260"/>
                <a:gd name="T38" fmla="*/ 540 w 852"/>
                <a:gd name="T39" fmla="*/ 621 h 1260"/>
                <a:gd name="T40" fmla="*/ 518 w 852"/>
                <a:gd name="T41" fmla="*/ 280 h 12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550" name="Freeform 7"/>
            <p:cNvSpPr>
              <a:spLocks/>
            </p:cNvSpPr>
            <p:nvPr/>
          </p:nvSpPr>
          <p:spPr bwMode="auto">
            <a:xfrm>
              <a:off x="1587" y="889"/>
              <a:ext cx="768" cy="630"/>
            </a:xfrm>
            <a:custGeom>
              <a:avLst/>
              <a:gdLst>
                <a:gd name="T0" fmla="*/ 183 w 768"/>
                <a:gd name="T1" fmla="*/ 67 h 630"/>
                <a:gd name="T2" fmla="*/ 72 w 768"/>
                <a:gd name="T3" fmla="*/ 74 h 630"/>
                <a:gd name="T4" fmla="*/ 5 w 768"/>
                <a:gd name="T5" fmla="*/ 170 h 630"/>
                <a:gd name="T6" fmla="*/ 13 w 768"/>
                <a:gd name="T7" fmla="*/ 311 h 630"/>
                <a:gd name="T8" fmla="*/ 57 w 768"/>
                <a:gd name="T9" fmla="*/ 356 h 630"/>
                <a:gd name="T10" fmla="*/ 109 w 768"/>
                <a:gd name="T11" fmla="*/ 415 h 630"/>
                <a:gd name="T12" fmla="*/ 235 w 768"/>
                <a:gd name="T13" fmla="*/ 548 h 630"/>
                <a:gd name="T14" fmla="*/ 257 w 768"/>
                <a:gd name="T15" fmla="*/ 570 h 630"/>
                <a:gd name="T16" fmla="*/ 331 w 768"/>
                <a:gd name="T17" fmla="*/ 593 h 630"/>
                <a:gd name="T18" fmla="*/ 450 w 768"/>
                <a:gd name="T19" fmla="*/ 630 h 630"/>
                <a:gd name="T20" fmla="*/ 598 w 768"/>
                <a:gd name="T21" fmla="*/ 607 h 630"/>
                <a:gd name="T22" fmla="*/ 657 w 768"/>
                <a:gd name="T23" fmla="*/ 585 h 630"/>
                <a:gd name="T24" fmla="*/ 687 w 768"/>
                <a:gd name="T25" fmla="*/ 533 h 630"/>
                <a:gd name="T26" fmla="*/ 717 w 768"/>
                <a:gd name="T27" fmla="*/ 474 h 630"/>
                <a:gd name="T28" fmla="*/ 724 w 768"/>
                <a:gd name="T29" fmla="*/ 437 h 630"/>
                <a:gd name="T30" fmla="*/ 739 w 768"/>
                <a:gd name="T31" fmla="*/ 415 h 630"/>
                <a:gd name="T32" fmla="*/ 768 w 768"/>
                <a:gd name="T33" fmla="*/ 296 h 630"/>
                <a:gd name="T34" fmla="*/ 761 w 768"/>
                <a:gd name="T35" fmla="*/ 178 h 630"/>
                <a:gd name="T36" fmla="*/ 724 w 768"/>
                <a:gd name="T37" fmla="*/ 111 h 630"/>
                <a:gd name="T38" fmla="*/ 465 w 768"/>
                <a:gd name="T39" fmla="*/ 0 h 630"/>
                <a:gd name="T40" fmla="*/ 205 w 768"/>
                <a:gd name="T41" fmla="*/ 30 h 630"/>
                <a:gd name="T42" fmla="*/ 183 w 768"/>
                <a:gd name="T43" fmla="*/ 67 h 63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63304" name="Group 8"/>
          <p:cNvGrpSpPr>
            <a:grpSpLocks/>
          </p:cNvGrpSpPr>
          <p:nvPr/>
        </p:nvGrpSpPr>
        <p:grpSpPr bwMode="auto">
          <a:xfrm>
            <a:off x="4267200" y="2057400"/>
            <a:ext cx="3200400" cy="2057400"/>
            <a:chOff x="2688" y="1296"/>
            <a:chExt cx="2016" cy="1296"/>
          </a:xfrm>
        </p:grpSpPr>
        <p:grpSp>
          <p:nvGrpSpPr>
            <p:cNvPr id="22543" name="Group 9"/>
            <p:cNvGrpSpPr>
              <a:grpSpLocks/>
            </p:cNvGrpSpPr>
            <p:nvPr/>
          </p:nvGrpSpPr>
          <p:grpSpPr bwMode="auto">
            <a:xfrm>
              <a:off x="3264" y="1296"/>
              <a:ext cx="1440" cy="1296"/>
              <a:chOff x="3108" y="240"/>
              <a:chExt cx="2142" cy="1872"/>
            </a:xfrm>
          </p:grpSpPr>
          <p:graphicFrame>
            <p:nvGraphicFramePr>
              <p:cNvPr id="22545" name="Object 10"/>
              <p:cNvGraphicFramePr>
                <a:graphicFrameLocks noChangeAspect="1"/>
              </p:cNvGraphicFramePr>
              <p:nvPr/>
            </p:nvGraphicFramePr>
            <p:xfrm>
              <a:off x="3108" y="240"/>
              <a:ext cx="2142" cy="18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75" name="Worksheet" r:id="rId5" imgW="4016160" imgH="3442680" progId="Excel.Sheet.8">
                      <p:embed/>
                    </p:oleObj>
                  </mc:Choice>
                  <mc:Fallback>
                    <p:oleObj name="Worksheet" r:id="rId5" imgW="4016160" imgH="3442680" progId="Excel.Sheet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8" y="240"/>
                            <a:ext cx="2142" cy="18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46" name="Freeform 11"/>
              <p:cNvSpPr>
                <a:spLocks/>
              </p:cNvSpPr>
              <p:nvPr/>
            </p:nvSpPr>
            <p:spPr bwMode="auto">
              <a:xfrm>
                <a:off x="3552" y="528"/>
                <a:ext cx="852" cy="1260"/>
              </a:xfrm>
              <a:custGeom>
                <a:avLst/>
                <a:gdLst>
                  <a:gd name="T0" fmla="*/ 518 w 852"/>
                  <a:gd name="T1" fmla="*/ 280 h 1260"/>
                  <a:gd name="T2" fmla="*/ 392 w 852"/>
                  <a:gd name="T3" fmla="*/ 36 h 1260"/>
                  <a:gd name="T4" fmla="*/ 237 w 852"/>
                  <a:gd name="T5" fmla="*/ 21 h 1260"/>
                  <a:gd name="T6" fmla="*/ 133 w 852"/>
                  <a:gd name="T7" fmla="*/ 73 h 1260"/>
                  <a:gd name="T8" fmla="*/ 0 w 852"/>
                  <a:gd name="T9" fmla="*/ 369 h 1260"/>
                  <a:gd name="T10" fmla="*/ 44 w 852"/>
                  <a:gd name="T11" fmla="*/ 688 h 1260"/>
                  <a:gd name="T12" fmla="*/ 362 w 852"/>
                  <a:gd name="T13" fmla="*/ 1117 h 1260"/>
                  <a:gd name="T14" fmla="*/ 429 w 852"/>
                  <a:gd name="T15" fmla="*/ 1139 h 1260"/>
                  <a:gd name="T16" fmla="*/ 451 w 852"/>
                  <a:gd name="T17" fmla="*/ 1154 h 1260"/>
                  <a:gd name="T18" fmla="*/ 525 w 852"/>
                  <a:gd name="T19" fmla="*/ 1176 h 1260"/>
                  <a:gd name="T20" fmla="*/ 622 w 852"/>
                  <a:gd name="T21" fmla="*/ 1228 h 1260"/>
                  <a:gd name="T22" fmla="*/ 792 w 852"/>
                  <a:gd name="T23" fmla="*/ 1243 h 1260"/>
                  <a:gd name="T24" fmla="*/ 785 w 852"/>
                  <a:gd name="T25" fmla="*/ 1021 h 1260"/>
                  <a:gd name="T26" fmla="*/ 748 w 852"/>
                  <a:gd name="T27" fmla="*/ 954 h 1260"/>
                  <a:gd name="T28" fmla="*/ 688 w 852"/>
                  <a:gd name="T29" fmla="*/ 858 h 1260"/>
                  <a:gd name="T30" fmla="*/ 622 w 852"/>
                  <a:gd name="T31" fmla="*/ 762 h 1260"/>
                  <a:gd name="T32" fmla="*/ 607 w 852"/>
                  <a:gd name="T33" fmla="*/ 732 h 1260"/>
                  <a:gd name="T34" fmla="*/ 592 w 852"/>
                  <a:gd name="T35" fmla="*/ 710 h 1260"/>
                  <a:gd name="T36" fmla="*/ 555 w 852"/>
                  <a:gd name="T37" fmla="*/ 643 h 1260"/>
                  <a:gd name="T38" fmla="*/ 540 w 852"/>
                  <a:gd name="T39" fmla="*/ 621 h 1260"/>
                  <a:gd name="T40" fmla="*/ 518 w 852"/>
                  <a:gd name="T41" fmla="*/ 280 h 126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52" h="1260">
                    <a:moveTo>
                      <a:pt x="518" y="280"/>
                    </a:moveTo>
                    <a:cubicBezTo>
                      <a:pt x="509" y="187"/>
                      <a:pt x="497" y="69"/>
                      <a:pt x="392" y="36"/>
                    </a:cubicBezTo>
                    <a:cubicBezTo>
                      <a:pt x="339" y="0"/>
                      <a:pt x="309" y="15"/>
                      <a:pt x="237" y="21"/>
                    </a:cubicBezTo>
                    <a:cubicBezTo>
                      <a:pt x="194" y="31"/>
                      <a:pt x="168" y="45"/>
                      <a:pt x="133" y="73"/>
                    </a:cubicBezTo>
                    <a:cubicBezTo>
                      <a:pt x="84" y="168"/>
                      <a:pt x="20" y="262"/>
                      <a:pt x="0" y="369"/>
                    </a:cubicBezTo>
                    <a:cubicBezTo>
                      <a:pt x="5" y="481"/>
                      <a:pt x="3" y="584"/>
                      <a:pt x="44" y="688"/>
                    </a:cubicBezTo>
                    <a:cubicBezTo>
                      <a:pt x="78" y="870"/>
                      <a:pt x="173" y="1057"/>
                      <a:pt x="362" y="1117"/>
                    </a:cubicBezTo>
                    <a:cubicBezTo>
                      <a:pt x="415" y="1152"/>
                      <a:pt x="347" y="1112"/>
                      <a:pt x="429" y="1139"/>
                    </a:cubicBezTo>
                    <a:cubicBezTo>
                      <a:pt x="437" y="1142"/>
                      <a:pt x="443" y="1150"/>
                      <a:pt x="451" y="1154"/>
                    </a:cubicBezTo>
                    <a:cubicBezTo>
                      <a:pt x="473" y="1165"/>
                      <a:pt x="501" y="1168"/>
                      <a:pt x="525" y="1176"/>
                    </a:cubicBezTo>
                    <a:cubicBezTo>
                      <a:pt x="562" y="1201"/>
                      <a:pt x="581" y="1218"/>
                      <a:pt x="622" y="1228"/>
                    </a:cubicBezTo>
                    <a:cubicBezTo>
                      <a:pt x="684" y="1260"/>
                      <a:pt x="714" y="1249"/>
                      <a:pt x="792" y="1243"/>
                    </a:cubicBezTo>
                    <a:cubicBezTo>
                      <a:pt x="852" y="1183"/>
                      <a:pt x="819" y="1088"/>
                      <a:pt x="785" y="1021"/>
                    </a:cubicBezTo>
                    <a:cubicBezTo>
                      <a:pt x="770" y="992"/>
                      <a:pt x="773" y="979"/>
                      <a:pt x="748" y="954"/>
                    </a:cubicBezTo>
                    <a:cubicBezTo>
                      <a:pt x="735" y="917"/>
                      <a:pt x="711" y="888"/>
                      <a:pt x="688" y="858"/>
                    </a:cubicBezTo>
                    <a:cubicBezTo>
                      <a:pt x="676" y="821"/>
                      <a:pt x="643" y="795"/>
                      <a:pt x="622" y="762"/>
                    </a:cubicBezTo>
                    <a:cubicBezTo>
                      <a:pt x="616" y="753"/>
                      <a:pt x="613" y="742"/>
                      <a:pt x="607" y="732"/>
                    </a:cubicBezTo>
                    <a:cubicBezTo>
                      <a:pt x="603" y="724"/>
                      <a:pt x="597" y="717"/>
                      <a:pt x="592" y="710"/>
                    </a:cubicBezTo>
                    <a:cubicBezTo>
                      <a:pt x="580" y="671"/>
                      <a:pt x="589" y="694"/>
                      <a:pt x="555" y="643"/>
                    </a:cubicBezTo>
                    <a:cubicBezTo>
                      <a:pt x="550" y="636"/>
                      <a:pt x="540" y="621"/>
                      <a:pt x="540" y="621"/>
                    </a:cubicBezTo>
                    <a:cubicBezTo>
                      <a:pt x="519" y="510"/>
                      <a:pt x="518" y="392"/>
                      <a:pt x="518" y="28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47" name="Freeform 12"/>
              <p:cNvSpPr>
                <a:spLocks/>
              </p:cNvSpPr>
              <p:nvPr/>
            </p:nvSpPr>
            <p:spPr bwMode="auto">
              <a:xfrm>
                <a:off x="4176" y="912"/>
                <a:ext cx="768" cy="630"/>
              </a:xfrm>
              <a:custGeom>
                <a:avLst/>
                <a:gdLst>
                  <a:gd name="T0" fmla="*/ 183 w 768"/>
                  <a:gd name="T1" fmla="*/ 67 h 630"/>
                  <a:gd name="T2" fmla="*/ 72 w 768"/>
                  <a:gd name="T3" fmla="*/ 74 h 630"/>
                  <a:gd name="T4" fmla="*/ 5 w 768"/>
                  <a:gd name="T5" fmla="*/ 170 h 630"/>
                  <a:gd name="T6" fmla="*/ 13 w 768"/>
                  <a:gd name="T7" fmla="*/ 311 h 630"/>
                  <a:gd name="T8" fmla="*/ 57 w 768"/>
                  <a:gd name="T9" fmla="*/ 356 h 630"/>
                  <a:gd name="T10" fmla="*/ 109 w 768"/>
                  <a:gd name="T11" fmla="*/ 415 h 630"/>
                  <a:gd name="T12" fmla="*/ 235 w 768"/>
                  <a:gd name="T13" fmla="*/ 548 h 630"/>
                  <a:gd name="T14" fmla="*/ 257 w 768"/>
                  <a:gd name="T15" fmla="*/ 570 h 630"/>
                  <a:gd name="T16" fmla="*/ 331 w 768"/>
                  <a:gd name="T17" fmla="*/ 593 h 630"/>
                  <a:gd name="T18" fmla="*/ 450 w 768"/>
                  <a:gd name="T19" fmla="*/ 630 h 630"/>
                  <a:gd name="T20" fmla="*/ 598 w 768"/>
                  <a:gd name="T21" fmla="*/ 607 h 630"/>
                  <a:gd name="T22" fmla="*/ 657 w 768"/>
                  <a:gd name="T23" fmla="*/ 585 h 630"/>
                  <a:gd name="T24" fmla="*/ 687 w 768"/>
                  <a:gd name="T25" fmla="*/ 533 h 630"/>
                  <a:gd name="T26" fmla="*/ 717 w 768"/>
                  <a:gd name="T27" fmla="*/ 474 h 630"/>
                  <a:gd name="T28" fmla="*/ 724 w 768"/>
                  <a:gd name="T29" fmla="*/ 437 h 630"/>
                  <a:gd name="T30" fmla="*/ 739 w 768"/>
                  <a:gd name="T31" fmla="*/ 415 h 630"/>
                  <a:gd name="T32" fmla="*/ 768 w 768"/>
                  <a:gd name="T33" fmla="*/ 296 h 630"/>
                  <a:gd name="T34" fmla="*/ 761 w 768"/>
                  <a:gd name="T35" fmla="*/ 178 h 630"/>
                  <a:gd name="T36" fmla="*/ 724 w 768"/>
                  <a:gd name="T37" fmla="*/ 111 h 630"/>
                  <a:gd name="T38" fmla="*/ 465 w 768"/>
                  <a:gd name="T39" fmla="*/ 0 h 630"/>
                  <a:gd name="T40" fmla="*/ 205 w 768"/>
                  <a:gd name="T41" fmla="*/ 30 h 630"/>
                  <a:gd name="T42" fmla="*/ 183 w 768"/>
                  <a:gd name="T43" fmla="*/ 67 h 63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68" h="630">
                    <a:moveTo>
                      <a:pt x="183" y="67"/>
                    </a:moveTo>
                    <a:cubicBezTo>
                      <a:pt x="146" y="41"/>
                      <a:pt x="112" y="61"/>
                      <a:pt x="72" y="74"/>
                    </a:cubicBezTo>
                    <a:cubicBezTo>
                      <a:pt x="13" y="114"/>
                      <a:pt x="28" y="107"/>
                      <a:pt x="5" y="170"/>
                    </a:cubicBezTo>
                    <a:cubicBezTo>
                      <a:pt x="8" y="217"/>
                      <a:pt x="0" y="266"/>
                      <a:pt x="13" y="311"/>
                    </a:cubicBezTo>
                    <a:cubicBezTo>
                      <a:pt x="19" y="331"/>
                      <a:pt x="45" y="339"/>
                      <a:pt x="57" y="356"/>
                    </a:cubicBezTo>
                    <a:cubicBezTo>
                      <a:pt x="92" y="407"/>
                      <a:pt x="72" y="390"/>
                      <a:pt x="109" y="415"/>
                    </a:cubicBezTo>
                    <a:cubicBezTo>
                      <a:pt x="145" y="467"/>
                      <a:pt x="187" y="508"/>
                      <a:pt x="235" y="548"/>
                    </a:cubicBezTo>
                    <a:cubicBezTo>
                      <a:pt x="243" y="555"/>
                      <a:pt x="248" y="565"/>
                      <a:pt x="257" y="570"/>
                    </a:cubicBezTo>
                    <a:cubicBezTo>
                      <a:pt x="283" y="584"/>
                      <a:pt x="305" y="583"/>
                      <a:pt x="331" y="593"/>
                    </a:cubicBezTo>
                    <a:cubicBezTo>
                      <a:pt x="371" y="608"/>
                      <a:pt x="408" y="621"/>
                      <a:pt x="450" y="630"/>
                    </a:cubicBezTo>
                    <a:cubicBezTo>
                      <a:pt x="498" y="625"/>
                      <a:pt x="551" y="623"/>
                      <a:pt x="598" y="607"/>
                    </a:cubicBezTo>
                    <a:cubicBezTo>
                      <a:pt x="618" y="600"/>
                      <a:pt x="657" y="585"/>
                      <a:pt x="657" y="585"/>
                    </a:cubicBezTo>
                    <a:cubicBezTo>
                      <a:pt x="675" y="536"/>
                      <a:pt x="651" y="594"/>
                      <a:pt x="687" y="533"/>
                    </a:cubicBezTo>
                    <a:cubicBezTo>
                      <a:pt x="698" y="514"/>
                      <a:pt x="717" y="474"/>
                      <a:pt x="717" y="474"/>
                    </a:cubicBezTo>
                    <a:cubicBezTo>
                      <a:pt x="719" y="462"/>
                      <a:pt x="720" y="449"/>
                      <a:pt x="724" y="437"/>
                    </a:cubicBezTo>
                    <a:cubicBezTo>
                      <a:pt x="727" y="429"/>
                      <a:pt x="736" y="423"/>
                      <a:pt x="739" y="415"/>
                    </a:cubicBezTo>
                    <a:cubicBezTo>
                      <a:pt x="750" y="382"/>
                      <a:pt x="760" y="332"/>
                      <a:pt x="768" y="296"/>
                    </a:cubicBezTo>
                    <a:cubicBezTo>
                      <a:pt x="766" y="257"/>
                      <a:pt x="766" y="217"/>
                      <a:pt x="761" y="178"/>
                    </a:cubicBezTo>
                    <a:cubicBezTo>
                      <a:pt x="754" y="127"/>
                      <a:pt x="750" y="142"/>
                      <a:pt x="724" y="111"/>
                    </a:cubicBezTo>
                    <a:cubicBezTo>
                      <a:pt x="653" y="27"/>
                      <a:pt x="566" y="24"/>
                      <a:pt x="465" y="0"/>
                    </a:cubicBezTo>
                    <a:cubicBezTo>
                      <a:pt x="370" y="4"/>
                      <a:pt x="294" y="6"/>
                      <a:pt x="205" y="30"/>
                    </a:cubicBezTo>
                    <a:cubicBezTo>
                      <a:pt x="154" y="63"/>
                      <a:pt x="144" y="53"/>
                      <a:pt x="183" y="6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2544" name="Line 13"/>
            <p:cNvSpPr>
              <a:spLocks noChangeShapeType="1"/>
            </p:cNvSpPr>
            <p:nvPr/>
          </p:nvSpPr>
          <p:spPr bwMode="auto">
            <a:xfrm>
              <a:off x="2688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63310" name="Group 14"/>
          <p:cNvGrpSpPr>
            <a:grpSpLocks/>
          </p:cNvGrpSpPr>
          <p:nvPr/>
        </p:nvGrpSpPr>
        <p:grpSpPr bwMode="auto">
          <a:xfrm>
            <a:off x="5257800" y="4191000"/>
            <a:ext cx="2286000" cy="2286000"/>
            <a:chOff x="3312" y="2640"/>
            <a:chExt cx="1440" cy="1440"/>
          </a:xfrm>
        </p:grpSpPr>
        <p:graphicFrame>
          <p:nvGraphicFramePr>
            <p:cNvPr id="22541" name="Object 15"/>
            <p:cNvGraphicFramePr>
              <a:graphicFrameLocks noChangeAspect="1"/>
            </p:cNvGraphicFramePr>
            <p:nvPr/>
          </p:nvGraphicFramePr>
          <p:xfrm>
            <a:off x="3312" y="2832"/>
            <a:ext cx="1440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6" name="Worksheet" r:id="rId7" imgW="4038840" imgH="3465000" progId="Excel.Sheet.8">
                    <p:embed/>
                  </p:oleObj>
                </mc:Choice>
                <mc:Fallback>
                  <p:oleObj name="Worksheet" r:id="rId7" imgW="4038840" imgH="34650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832"/>
                          <a:ext cx="1440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2" name="Line 16"/>
            <p:cNvSpPr>
              <a:spLocks noChangeShapeType="1"/>
            </p:cNvSpPr>
            <p:nvPr/>
          </p:nvSpPr>
          <p:spPr bwMode="auto">
            <a:xfrm>
              <a:off x="3984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63313" name="Group 17"/>
          <p:cNvGrpSpPr>
            <a:grpSpLocks/>
          </p:cNvGrpSpPr>
          <p:nvPr/>
        </p:nvGrpSpPr>
        <p:grpSpPr bwMode="auto">
          <a:xfrm>
            <a:off x="1905000" y="4495800"/>
            <a:ext cx="3200400" cy="1981200"/>
            <a:chOff x="1200" y="2832"/>
            <a:chExt cx="2016" cy="1248"/>
          </a:xfrm>
        </p:grpSpPr>
        <p:grpSp>
          <p:nvGrpSpPr>
            <p:cNvPr id="22536" name="Group 18"/>
            <p:cNvGrpSpPr>
              <a:grpSpLocks/>
            </p:cNvGrpSpPr>
            <p:nvPr/>
          </p:nvGrpSpPr>
          <p:grpSpPr bwMode="auto">
            <a:xfrm>
              <a:off x="1200" y="2832"/>
              <a:ext cx="1440" cy="1248"/>
              <a:chOff x="3108" y="2256"/>
              <a:chExt cx="2148" cy="1872"/>
            </a:xfrm>
          </p:grpSpPr>
          <p:graphicFrame>
            <p:nvGraphicFramePr>
              <p:cNvPr id="22538" name="Object 19"/>
              <p:cNvGraphicFramePr>
                <a:graphicFrameLocks noChangeAspect="1"/>
              </p:cNvGraphicFramePr>
              <p:nvPr/>
            </p:nvGraphicFramePr>
            <p:xfrm>
              <a:off x="3108" y="2256"/>
              <a:ext cx="2148" cy="18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77" name="Worksheet" r:id="rId9" imgW="4027680" imgH="3453840" progId="Excel.Sheet.8">
                      <p:embed/>
                    </p:oleObj>
                  </mc:Choice>
                  <mc:Fallback>
                    <p:oleObj name="Worksheet" r:id="rId9" imgW="4027680" imgH="3453840" progId="Excel.Sheet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8" y="2256"/>
                            <a:ext cx="2148" cy="18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39" name="Freeform 20"/>
              <p:cNvSpPr>
                <a:spLocks/>
              </p:cNvSpPr>
              <p:nvPr/>
            </p:nvSpPr>
            <p:spPr bwMode="auto">
              <a:xfrm>
                <a:off x="3638" y="2571"/>
                <a:ext cx="728" cy="896"/>
              </a:xfrm>
              <a:custGeom>
                <a:avLst/>
                <a:gdLst>
                  <a:gd name="T0" fmla="*/ 199 w 728"/>
                  <a:gd name="T1" fmla="*/ 7 h 896"/>
                  <a:gd name="T2" fmla="*/ 110 w 728"/>
                  <a:gd name="T3" fmla="*/ 96 h 896"/>
                  <a:gd name="T4" fmla="*/ 80 w 728"/>
                  <a:gd name="T5" fmla="*/ 140 h 896"/>
                  <a:gd name="T6" fmla="*/ 65 w 728"/>
                  <a:gd name="T7" fmla="*/ 162 h 896"/>
                  <a:gd name="T8" fmla="*/ 21 w 728"/>
                  <a:gd name="T9" fmla="*/ 303 h 896"/>
                  <a:gd name="T10" fmla="*/ 65 w 728"/>
                  <a:gd name="T11" fmla="*/ 703 h 896"/>
                  <a:gd name="T12" fmla="*/ 110 w 728"/>
                  <a:gd name="T13" fmla="*/ 763 h 896"/>
                  <a:gd name="T14" fmla="*/ 332 w 728"/>
                  <a:gd name="T15" fmla="*/ 896 h 896"/>
                  <a:gd name="T16" fmla="*/ 495 w 728"/>
                  <a:gd name="T17" fmla="*/ 851 h 896"/>
                  <a:gd name="T18" fmla="*/ 636 w 728"/>
                  <a:gd name="T19" fmla="*/ 711 h 896"/>
                  <a:gd name="T20" fmla="*/ 688 w 728"/>
                  <a:gd name="T21" fmla="*/ 607 h 896"/>
                  <a:gd name="T22" fmla="*/ 702 w 728"/>
                  <a:gd name="T23" fmla="*/ 563 h 896"/>
                  <a:gd name="T24" fmla="*/ 710 w 728"/>
                  <a:gd name="T25" fmla="*/ 540 h 896"/>
                  <a:gd name="T26" fmla="*/ 680 w 728"/>
                  <a:gd name="T27" fmla="*/ 296 h 896"/>
                  <a:gd name="T28" fmla="*/ 569 w 728"/>
                  <a:gd name="T29" fmla="*/ 133 h 896"/>
                  <a:gd name="T30" fmla="*/ 510 w 728"/>
                  <a:gd name="T31" fmla="*/ 88 h 896"/>
                  <a:gd name="T32" fmla="*/ 465 w 728"/>
                  <a:gd name="T33" fmla="*/ 59 h 896"/>
                  <a:gd name="T34" fmla="*/ 295 w 728"/>
                  <a:gd name="T35" fmla="*/ 0 h 896"/>
                  <a:gd name="T36" fmla="*/ 206 w 728"/>
                  <a:gd name="T37" fmla="*/ 7 h 896"/>
                  <a:gd name="T38" fmla="*/ 184 w 728"/>
                  <a:gd name="T39" fmla="*/ 14 h 896"/>
                  <a:gd name="T40" fmla="*/ 199 w 728"/>
                  <a:gd name="T41" fmla="*/ 7 h 8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40" name="Freeform 21"/>
              <p:cNvSpPr>
                <a:spLocks/>
              </p:cNvSpPr>
              <p:nvPr/>
            </p:nvSpPr>
            <p:spPr bwMode="auto">
              <a:xfrm>
                <a:off x="4090" y="2934"/>
                <a:ext cx="802" cy="889"/>
              </a:xfrm>
              <a:custGeom>
                <a:avLst/>
                <a:gdLst>
                  <a:gd name="T0" fmla="*/ 510 w 802"/>
                  <a:gd name="T1" fmla="*/ 44 h 889"/>
                  <a:gd name="T2" fmla="*/ 376 w 802"/>
                  <a:gd name="T3" fmla="*/ 177 h 889"/>
                  <a:gd name="T4" fmla="*/ 236 w 802"/>
                  <a:gd name="T5" fmla="*/ 296 h 889"/>
                  <a:gd name="T6" fmla="*/ 221 w 802"/>
                  <a:gd name="T7" fmla="*/ 318 h 889"/>
                  <a:gd name="T8" fmla="*/ 199 w 802"/>
                  <a:gd name="T9" fmla="*/ 333 h 889"/>
                  <a:gd name="T10" fmla="*/ 191 w 802"/>
                  <a:gd name="T11" fmla="*/ 355 h 889"/>
                  <a:gd name="T12" fmla="*/ 169 w 802"/>
                  <a:gd name="T13" fmla="*/ 385 h 889"/>
                  <a:gd name="T14" fmla="*/ 132 w 802"/>
                  <a:gd name="T15" fmla="*/ 496 h 889"/>
                  <a:gd name="T16" fmla="*/ 110 w 802"/>
                  <a:gd name="T17" fmla="*/ 518 h 889"/>
                  <a:gd name="T18" fmla="*/ 80 w 802"/>
                  <a:gd name="T19" fmla="*/ 562 h 889"/>
                  <a:gd name="T20" fmla="*/ 43 w 802"/>
                  <a:gd name="T21" fmla="*/ 629 h 889"/>
                  <a:gd name="T22" fmla="*/ 13 w 802"/>
                  <a:gd name="T23" fmla="*/ 703 h 889"/>
                  <a:gd name="T24" fmla="*/ 36 w 802"/>
                  <a:gd name="T25" fmla="*/ 844 h 889"/>
                  <a:gd name="T26" fmla="*/ 80 w 802"/>
                  <a:gd name="T27" fmla="*/ 874 h 889"/>
                  <a:gd name="T28" fmla="*/ 124 w 802"/>
                  <a:gd name="T29" fmla="*/ 888 h 889"/>
                  <a:gd name="T30" fmla="*/ 354 w 802"/>
                  <a:gd name="T31" fmla="*/ 874 h 889"/>
                  <a:gd name="T32" fmla="*/ 517 w 802"/>
                  <a:gd name="T33" fmla="*/ 822 h 889"/>
                  <a:gd name="T34" fmla="*/ 569 w 802"/>
                  <a:gd name="T35" fmla="*/ 792 h 889"/>
                  <a:gd name="T36" fmla="*/ 673 w 802"/>
                  <a:gd name="T37" fmla="*/ 651 h 889"/>
                  <a:gd name="T38" fmla="*/ 695 w 802"/>
                  <a:gd name="T39" fmla="*/ 600 h 889"/>
                  <a:gd name="T40" fmla="*/ 747 w 802"/>
                  <a:gd name="T41" fmla="*/ 533 h 889"/>
                  <a:gd name="T42" fmla="*/ 784 w 802"/>
                  <a:gd name="T43" fmla="*/ 451 h 889"/>
                  <a:gd name="T44" fmla="*/ 798 w 802"/>
                  <a:gd name="T45" fmla="*/ 385 h 889"/>
                  <a:gd name="T46" fmla="*/ 650 w 802"/>
                  <a:gd name="T47" fmla="*/ 0 h 889"/>
                  <a:gd name="T48" fmla="*/ 532 w 802"/>
                  <a:gd name="T49" fmla="*/ 22 h 889"/>
                  <a:gd name="T50" fmla="*/ 510 w 802"/>
                  <a:gd name="T51" fmla="*/ 44 h 88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2537" name="Line 22"/>
            <p:cNvSpPr>
              <a:spLocks noChangeShapeType="1"/>
            </p:cNvSpPr>
            <p:nvPr/>
          </p:nvSpPr>
          <p:spPr bwMode="auto">
            <a:xfrm flipH="1">
              <a:off x="2784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671530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6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6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9174"/>
            <a:ext cx="7467600" cy="914400"/>
          </a:xfrm>
        </p:spPr>
        <p:txBody>
          <a:bodyPr lIns="92075" tIns="46038" rIns="92075" bIns="46038"/>
          <a:lstStyle/>
          <a:p>
            <a:r>
              <a:rPr lang="en-US" altLang="en-US" dirty="0"/>
              <a:t>Data Preprocessing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8077200" cy="4495800"/>
          </a:xfrm>
        </p:spPr>
        <p:txBody>
          <a:bodyPr lIns="92075" tIns="46038" rIns="92075" bIns="46038"/>
          <a:lstStyle/>
          <a:p>
            <a:pPr>
              <a:lnSpc>
                <a:spcPct val="140000"/>
              </a:lnSpc>
              <a:defRPr/>
            </a:pPr>
            <a:r>
              <a:rPr lang="en-US" altLang="en-US" dirty="0">
                <a:solidFill>
                  <a:schemeClr val="hlink"/>
                </a:solidFill>
              </a:rPr>
              <a:t>Why preprocess the data?</a:t>
            </a:r>
            <a:endParaRPr lang="en-US" altLang="en-US" dirty="0"/>
          </a:p>
          <a:p>
            <a:pPr>
              <a:lnSpc>
                <a:spcPct val="140000"/>
              </a:lnSpc>
              <a:defRPr/>
            </a:pPr>
            <a:r>
              <a:rPr lang="en-US" altLang="en-US" dirty="0"/>
              <a:t>Data cleaning </a:t>
            </a:r>
          </a:p>
          <a:p>
            <a:pPr>
              <a:lnSpc>
                <a:spcPct val="140000"/>
              </a:lnSpc>
              <a:defRPr/>
            </a:pPr>
            <a:r>
              <a:rPr lang="en-US" altLang="en-US" dirty="0"/>
              <a:t>Data integration </a:t>
            </a:r>
          </a:p>
          <a:p>
            <a:pPr>
              <a:lnSpc>
                <a:spcPct val="140000"/>
              </a:lnSpc>
              <a:defRPr/>
            </a:pPr>
            <a:r>
              <a:rPr lang="en-US" altLang="en-US" dirty="0"/>
              <a:t>Data transformation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877522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799" y="2799474"/>
            <a:ext cx="7042150" cy="1143000"/>
          </a:xfrm>
        </p:spPr>
        <p:txBody>
          <a:bodyPr/>
          <a:lstStyle/>
          <a:p>
            <a:r>
              <a:rPr lang="en-US" u="none" dirty="0">
                <a:solidFill>
                  <a:schemeClr val="tx1"/>
                </a:solidFill>
              </a:rPr>
              <a:t>3. Regression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86897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7073427"/>
            <a:ext cx="2895600" cy="234950"/>
          </a:xfrm>
        </p:spPr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  <p:sp>
        <p:nvSpPr>
          <p:cNvPr id="7" name="Text Box 152"/>
          <p:cNvSpPr txBox="1">
            <a:spLocks noChangeArrowheads="1"/>
          </p:cNvSpPr>
          <p:nvPr/>
        </p:nvSpPr>
        <p:spPr bwMode="auto">
          <a:xfrm>
            <a:off x="485775" y="4695352"/>
            <a:ext cx="8402638" cy="174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Regression is the attempt to explain the variation in a dependent variable using the variation in independent variables.</a:t>
            </a:r>
          </a:p>
          <a:p>
            <a:pPr>
              <a:spcBef>
                <a:spcPct val="50000"/>
              </a:spcBef>
            </a:pPr>
            <a:r>
              <a:rPr lang="en-US" altLang="en-US" b="1" dirty="0"/>
              <a:t>Regression is thus an explanation of causation.</a:t>
            </a:r>
          </a:p>
          <a:p>
            <a:pPr>
              <a:spcBef>
                <a:spcPct val="50000"/>
              </a:spcBef>
            </a:pPr>
            <a:r>
              <a:rPr lang="en-US" altLang="en-US" b="1" dirty="0"/>
              <a:t>If the independent variable(s) sufficiently explain the variation in the dependent variable, the model can be used for prediction. </a:t>
            </a:r>
          </a:p>
        </p:txBody>
      </p:sp>
      <p:sp>
        <p:nvSpPr>
          <p:cNvPr id="8" name="Line 155"/>
          <p:cNvSpPr>
            <a:spLocks noChangeShapeType="1"/>
          </p:cNvSpPr>
          <p:nvPr/>
        </p:nvSpPr>
        <p:spPr bwMode="auto">
          <a:xfrm>
            <a:off x="2438400" y="1531465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56"/>
          <p:cNvSpPr>
            <a:spLocks noChangeShapeType="1"/>
          </p:cNvSpPr>
          <p:nvPr/>
        </p:nvSpPr>
        <p:spPr bwMode="auto">
          <a:xfrm>
            <a:off x="2438400" y="3969865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57"/>
          <p:cNvSpPr>
            <a:spLocks noChangeArrowheads="1"/>
          </p:cNvSpPr>
          <p:nvPr/>
        </p:nvSpPr>
        <p:spPr bwMode="auto">
          <a:xfrm>
            <a:off x="3276600" y="2903065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58"/>
          <p:cNvSpPr>
            <a:spLocks noChangeArrowheads="1"/>
          </p:cNvSpPr>
          <p:nvPr/>
        </p:nvSpPr>
        <p:spPr bwMode="auto">
          <a:xfrm>
            <a:off x="2895600" y="3055465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59"/>
          <p:cNvSpPr>
            <a:spLocks noChangeArrowheads="1"/>
          </p:cNvSpPr>
          <p:nvPr/>
        </p:nvSpPr>
        <p:spPr bwMode="auto">
          <a:xfrm>
            <a:off x="3429000" y="2522065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60"/>
          <p:cNvSpPr>
            <a:spLocks noChangeArrowheads="1"/>
          </p:cNvSpPr>
          <p:nvPr/>
        </p:nvSpPr>
        <p:spPr bwMode="auto">
          <a:xfrm>
            <a:off x="3810000" y="2598265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62"/>
          <p:cNvSpPr>
            <a:spLocks noChangeArrowheads="1"/>
          </p:cNvSpPr>
          <p:nvPr/>
        </p:nvSpPr>
        <p:spPr bwMode="auto">
          <a:xfrm>
            <a:off x="3505200" y="2369665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63"/>
          <p:cNvSpPr>
            <a:spLocks noChangeArrowheads="1"/>
          </p:cNvSpPr>
          <p:nvPr/>
        </p:nvSpPr>
        <p:spPr bwMode="auto">
          <a:xfrm>
            <a:off x="3886200" y="2445865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65"/>
          <p:cNvSpPr txBox="1">
            <a:spLocks noChangeArrowheads="1"/>
          </p:cNvSpPr>
          <p:nvPr/>
        </p:nvSpPr>
        <p:spPr bwMode="auto">
          <a:xfrm>
            <a:off x="2590800" y="4122265"/>
            <a:ext cx="2647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Independent variable (x)</a:t>
            </a:r>
          </a:p>
        </p:txBody>
      </p:sp>
      <p:sp>
        <p:nvSpPr>
          <p:cNvPr id="17" name="Text Box 166"/>
          <p:cNvSpPr txBox="1">
            <a:spLocks noChangeArrowheads="1"/>
          </p:cNvSpPr>
          <p:nvPr/>
        </p:nvSpPr>
        <p:spPr bwMode="auto">
          <a:xfrm rot="16200000">
            <a:off x="736838" y="2584491"/>
            <a:ext cx="2703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Dependent variable (y)</a:t>
            </a:r>
          </a:p>
        </p:txBody>
      </p:sp>
      <p:sp>
        <p:nvSpPr>
          <p:cNvPr id="18" name="Oval 167"/>
          <p:cNvSpPr>
            <a:spLocks noChangeArrowheads="1"/>
          </p:cNvSpPr>
          <p:nvPr/>
        </p:nvSpPr>
        <p:spPr bwMode="auto">
          <a:xfrm>
            <a:off x="4191000" y="2431577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68"/>
          <p:cNvSpPr>
            <a:spLocks noChangeArrowheads="1"/>
          </p:cNvSpPr>
          <p:nvPr/>
        </p:nvSpPr>
        <p:spPr bwMode="auto">
          <a:xfrm>
            <a:off x="4114800" y="2202977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70"/>
          <p:cNvSpPr>
            <a:spLocks noChangeArrowheads="1"/>
          </p:cNvSpPr>
          <p:nvPr/>
        </p:nvSpPr>
        <p:spPr bwMode="auto">
          <a:xfrm>
            <a:off x="3276600" y="2660177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71"/>
          <p:cNvSpPr>
            <a:spLocks noChangeArrowheads="1"/>
          </p:cNvSpPr>
          <p:nvPr/>
        </p:nvSpPr>
        <p:spPr bwMode="auto">
          <a:xfrm>
            <a:off x="2667000" y="3117377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72"/>
          <p:cNvSpPr>
            <a:spLocks noChangeArrowheads="1"/>
          </p:cNvSpPr>
          <p:nvPr/>
        </p:nvSpPr>
        <p:spPr bwMode="auto">
          <a:xfrm>
            <a:off x="4343400" y="1898177"/>
            <a:ext cx="76200" cy="76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39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685800"/>
            <a:ext cx="4800600" cy="609600"/>
          </a:xfrm>
        </p:spPr>
        <p:txBody>
          <a:bodyPr/>
          <a:lstStyle/>
          <a:p>
            <a:r>
              <a:rPr lang="en-US" altLang="en-US" b="1" u="sng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Regression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1306513" y="4392613"/>
            <a:ext cx="6923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4556125" y="1633538"/>
            <a:ext cx="0" cy="4702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 flipV="1">
            <a:off x="5942013" y="3303588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 flipV="1">
            <a:off x="5524500" y="340836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 flipV="1">
            <a:off x="5349875" y="2484438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 flipV="1">
            <a:off x="5175250" y="3876675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 flipV="1">
            <a:off x="6046788" y="2951163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6" name="Oval 10"/>
          <p:cNvSpPr>
            <a:spLocks noChangeArrowheads="1"/>
          </p:cNvSpPr>
          <p:nvPr/>
        </p:nvSpPr>
        <p:spPr bwMode="auto">
          <a:xfrm flipV="1">
            <a:off x="6248400" y="267811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7" name="Oval 11"/>
          <p:cNvSpPr>
            <a:spLocks noChangeArrowheads="1"/>
          </p:cNvSpPr>
          <p:nvPr/>
        </p:nvSpPr>
        <p:spPr bwMode="auto">
          <a:xfrm flipV="1">
            <a:off x="4816475" y="397351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 flipV="1">
            <a:off x="6569075" y="2673350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 flipV="1">
            <a:off x="6589713" y="2433638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 flipV="1">
            <a:off x="7004050" y="2406650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91" name="Oval 15"/>
          <p:cNvSpPr>
            <a:spLocks noChangeArrowheads="1"/>
          </p:cNvSpPr>
          <p:nvPr/>
        </p:nvSpPr>
        <p:spPr bwMode="auto">
          <a:xfrm flipV="1">
            <a:off x="4772025" y="424021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 flipV="1">
            <a:off x="6983413" y="2155825"/>
            <a:ext cx="42862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93" name="Oval 17"/>
          <p:cNvSpPr>
            <a:spLocks noChangeArrowheads="1"/>
          </p:cNvSpPr>
          <p:nvPr/>
        </p:nvSpPr>
        <p:spPr bwMode="auto">
          <a:xfrm flipV="1">
            <a:off x="7313613" y="2030413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 flipV="1">
            <a:off x="4538663" y="1943100"/>
            <a:ext cx="2906712" cy="22701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8104188" y="43799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4757738" y="14557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6324600" y="3219450"/>
            <a:ext cx="1300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 = x + 1</a:t>
            </a:r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5372100" y="2498725"/>
            <a:ext cx="0" cy="1909763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 flipH="1">
            <a:off x="4556125" y="2514600"/>
            <a:ext cx="800100" cy="0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 flipH="1">
            <a:off x="4540250" y="3525838"/>
            <a:ext cx="815975" cy="0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5295900" y="4411663"/>
            <a:ext cx="498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X1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4071938" y="2322513"/>
            <a:ext cx="498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Y1</a:t>
            </a: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4071938" y="3268663"/>
            <a:ext cx="58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Y1’</a:t>
            </a:r>
          </a:p>
        </p:txBody>
      </p:sp>
    </p:spTree>
    <p:extLst>
      <p:ext uri="{BB962C8B-B14F-4D97-AF65-F5344CB8AC3E}">
        <p14:creationId xmlns:p14="http://schemas.microsoft.com/office/powerpoint/2010/main" val="65278604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402" y="2976894"/>
            <a:ext cx="7042150" cy="1143000"/>
          </a:xfrm>
        </p:spPr>
        <p:txBody>
          <a:bodyPr/>
          <a:lstStyle/>
          <a:p>
            <a:r>
              <a:rPr lang="en-US" dirty="0"/>
              <a:t>Data Integration and Transformation </a:t>
            </a:r>
            <a:r>
              <a:rPr lang="en-US"/>
              <a:t>Next Topic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56168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 &amp; Answer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sz="9600"/>
              <a:t> </a:t>
            </a:r>
          </a:p>
          <a:p>
            <a:pPr marL="0" indent="0" algn="ctr">
              <a:buNone/>
            </a:pPr>
            <a:r>
              <a:rPr lang="en-US" altLang="en-US" sz="9600"/>
              <a:t>Q </a:t>
            </a:r>
            <a:r>
              <a:rPr lang="en-US" altLang="en-US" sz="9600" dirty="0"/>
              <a:t>&amp; 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97261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 &amp; Answer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sz="9600"/>
              <a:t> </a:t>
            </a:r>
          </a:p>
          <a:p>
            <a:pPr marL="0" indent="0" algn="ctr">
              <a:buNone/>
            </a:pPr>
            <a:r>
              <a:rPr lang="en-US" altLang="en-US" sz="9600"/>
              <a:t>Q </a:t>
            </a:r>
            <a:r>
              <a:rPr lang="en-US" altLang="en-US" sz="9600" dirty="0"/>
              <a:t>&amp; 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9161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924800" cy="685800"/>
          </a:xfrm>
        </p:spPr>
        <p:txBody>
          <a:bodyPr/>
          <a:lstStyle/>
          <a:p>
            <a:r>
              <a:rPr lang="en-US" altLang="en-US" sz="3200"/>
              <a:t>Multi-Dimensional Measure of </a:t>
            </a:r>
            <a:br>
              <a:rPr lang="en-US" altLang="en-US" sz="3200"/>
            </a:br>
            <a:r>
              <a:rPr lang="en-US" altLang="en-US" sz="3200"/>
              <a:t>Data Quality</a:t>
            </a:r>
            <a:endParaRPr lang="en-US" altLang="en-US"/>
          </a:p>
        </p:txBody>
      </p:sp>
      <p:pic>
        <p:nvPicPr>
          <p:cNvPr id="1024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163" y="1457325"/>
            <a:ext cx="8793163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62182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57943"/>
            <a:ext cx="7777307" cy="987425"/>
          </a:xfrm>
        </p:spPr>
        <p:txBody>
          <a:bodyPr/>
          <a:lstStyle/>
          <a:p>
            <a:r>
              <a:rPr lang="en-US" altLang="en-US" dirty="0"/>
              <a:t>Major Tasks in Data Preprocessing</a:t>
            </a:r>
          </a:p>
        </p:txBody>
      </p:sp>
      <p:pic>
        <p:nvPicPr>
          <p:cNvPr id="12291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600" y="1262063"/>
            <a:ext cx="8867775" cy="5356225"/>
          </a:xfr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73525" y="1117600"/>
            <a:ext cx="32702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Fill in missing values, smooth noisy data, identify or remove outliers, and resolve inconsistencies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31775" y="3140075"/>
            <a:ext cx="21050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0"/>
              </a:spcBef>
              <a:buFontTx/>
              <a:buNone/>
            </a:pPr>
            <a:r>
              <a:rPr lang="en-US" altLang="en-US" sz="2000" b="1"/>
              <a:t>Integration of multiple databases, data cubes, or files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469039" y="4188018"/>
            <a:ext cx="267496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Normalization, Mean Normalization, Standardization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b="1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54038" y="5457825"/>
            <a:ext cx="19732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0"/>
              </a:spcBef>
              <a:buFontTx/>
              <a:buNone/>
            </a:pPr>
            <a:r>
              <a:rPr lang="en-US" altLang="en-US" sz="2000" b="1"/>
              <a:t>Duplication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</p:spTree>
    <p:extLst>
      <p:ext uri="{BB962C8B-B14F-4D97-AF65-F5344CB8AC3E}">
        <p14:creationId xmlns:p14="http://schemas.microsoft.com/office/powerpoint/2010/main" val="181187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467600" cy="914400"/>
          </a:xfrm>
        </p:spPr>
        <p:txBody>
          <a:bodyPr lIns="92075" tIns="46038" rIns="92075" bIns="46038"/>
          <a:lstStyle/>
          <a:p>
            <a:r>
              <a:rPr lang="en-US" altLang="en-US"/>
              <a:t>Data Preprocessing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8077200" cy="4495800"/>
          </a:xfrm>
        </p:spPr>
        <p:txBody>
          <a:bodyPr lIns="92075" tIns="46038" rIns="92075" bIns="46038"/>
          <a:lstStyle/>
          <a:p>
            <a:pPr>
              <a:lnSpc>
                <a:spcPct val="140000"/>
              </a:lnSpc>
            </a:pPr>
            <a:r>
              <a:rPr lang="en-US" altLang="en-US"/>
              <a:t>Why preprocess the data?</a:t>
            </a:r>
          </a:p>
          <a:p>
            <a:pPr>
              <a:lnSpc>
                <a:spcPct val="140000"/>
              </a:lnSpc>
            </a:pPr>
            <a:r>
              <a:rPr lang="en-US" altLang="en-US">
                <a:solidFill>
                  <a:schemeClr val="hlink"/>
                </a:solidFill>
              </a:rPr>
              <a:t>Data cleaning</a:t>
            </a:r>
            <a:r>
              <a:rPr lang="en-US" altLang="en-US"/>
              <a:t> </a:t>
            </a:r>
          </a:p>
          <a:p>
            <a:pPr>
              <a:lnSpc>
                <a:spcPct val="140000"/>
              </a:lnSpc>
            </a:pPr>
            <a:r>
              <a:rPr lang="en-US" altLang="en-US"/>
              <a:t>Data integration </a:t>
            </a:r>
          </a:p>
          <a:p>
            <a:pPr>
              <a:lnSpc>
                <a:spcPct val="140000"/>
              </a:lnSpc>
            </a:pPr>
            <a:r>
              <a:rPr lang="en-US" altLang="en-US"/>
              <a:t>Data transformation</a:t>
            </a:r>
          </a:p>
          <a:p>
            <a:pPr>
              <a:lnSpc>
                <a:spcPct val="140000"/>
              </a:lnSpc>
            </a:pPr>
            <a:r>
              <a:rPr lang="en-US" altLang="en-US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79294136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6705600" cy="1143000"/>
          </a:xfrm>
        </p:spPr>
        <p:txBody>
          <a:bodyPr lIns="92075" tIns="46038" rIns="92075" bIns="46038"/>
          <a:lstStyle/>
          <a:p>
            <a:r>
              <a:rPr lang="en-US" altLang="en-US"/>
              <a:t>Data Cleaning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8001000" cy="4800600"/>
          </a:xfrm>
        </p:spPr>
        <p:txBody>
          <a:bodyPr lIns="92075" tIns="46038" rIns="92075" bIns="46038"/>
          <a:lstStyle/>
          <a:p>
            <a:pPr>
              <a:lnSpc>
                <a:spcPct val="140000"/>
              </a:lnSpc>
            </a:pPr>
            <a:r>
              <a:rPr lang="en-US" altLang="en-US"/>
              <a:t>Data cleaning tasks</a:t>
            </a:r>
          </a:p>
          <a:p>
            <a:pPr lvl="1">
              <a:lnSpc>
                <a:spcPct val="140000"/>
              </a:lnSpc>
            </a:pPr>
            <a:r>
              <a:rPr lang="en-US" altLang="en-US"/>
              <a:t>Fill in missing values</a:t>
            </a:r>
          </a:p>
          <a:p>
            <a:pPr lvl="1">
              <a:lnSpc>
                <a:spcPct val="140000"/>
              </a:lnSpc>
            </a:pPr>
            <a:r>
              <a:rPr lang="en-US" altLang="en-US"/>
              <a:t>Identify outliers and smooth out noisy data </a:t>
            </a:r>
          </a:p>
          <a:p>
            <a:pPr lvl="1">
              <a:lnSpc>
                <a:spcPct val="140000"/>
              </a:lnSpc>
            </a:pPr>
            <a:r>
              <a:rPr lang="en-US" altLang="en-US"/>
              <a:t>Correct inconsistent data</a:t>
            </a:r>
          </a:p>
        </p:txBody>
      </p:sp>
    </p:spTree>
    <p:extLst>
      <p:ext uri="{BB962C8B-B14F-4D97-AF65-F5344CB8AC3E}">
        <p14:creationId xmlns:p14="http://schemas.microsoft.com/office/powerpoint/2010/main" val="236056766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4038600" cy="914400"/>
          </a:xfrm>
        </p:spPr>
        <p:txBody>
          <a:bodyPr/>
          <a:lstStyle/>
          <a:p>
            <a:r>
              <a:rPr lang="en-US" altLang="en-US"/>
              <a:t>Missing Data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001000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000"/>
              <a:t>Data is not always available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E.g., many tuples have no recorded value for several attributes, such as customer income in sales data</a:t>
            </a:r>
          </a:p>
          <a:p>
            <a:pPr lvl="1">
              <a:lnSpc>
                <a:spcPct val="120000"/>
              </a:lnSpc>
            </a:pPr>
            <a:endParaRPr lang="en-US" altLang="en-US" sz="2000"/>
          </a:p>
          <a:p>
            <a:pPr>
              <a:lnSpc>
                <a:spcPct val="120000"/>
              </a:lnSpc>
            </a:pPr>
            <a:r>
              <a:rPr lang="en-US" altLang="en-US" sz="2000"/>
              <a:t>Missing data may be due to 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equipment malfunction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inconsistent with other recorded data and thus deleted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data not entered due to misunderstanding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certain data may not be considered important at the time of entry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not register history or changes of the data</a:t>
            </a:r>
          </a:p>
        </p:txBody>
      </p:sp>
    </p:spTree>
    <p:extLst>
      <p:ext uri="{BB962C8B-B14F-4D97-AF65-F5344CB8AC3E}">
        <p14:creationId xmlns:p14="http://schemas.microsoft.com/office/powerpoint/2010/main" val="324109088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26275" y="304800"/>
            <a:ext cx="6998525" cy="914400"/>
          </a:xfrm>
        </p:spPr>
        <p:txBody>
          <a:bodyPr/>
          <a:lstStyle/>
          <a:p>
            <a:r>
              <a:rPr lang="en-US" altLang="en-US" dirty="0"/>
              <a:t>How to Handle Missing Data?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5029200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Tx/>
              <a:buAutoNum type="arabicPeriod"/>
            </a:pPr>
            <a:r>
              <a:rPr lang="en-US" altLang="en-US" sz="2000" dirty="0"/>
              <a:t>Ignore the tuple (instance):  usually done when class label is missing </a:t>
            </a:r>
          </a:p>
          <a:p>
            <a:pPr marL="457200" indent="-457200">
              <a:lnSpc>
                <a:spcPct val="140000"/>
              </a:lnSpc>
              <a:buFontTx/>
              <a:buAutoNum type="arabicPeriod"/>
            </a:pPr>
            <a:r>
              <a:rPr lang="en-US" altLang="en-US" sz="2000" dirty="0"/>
              <a:t>Fill in the missing value manually: boring + infeasible?</a:t>
            </a:r>
          </a:p>
          <a:p>
            <a:pPr marL="457200" indent="-457200">
              <a:lnSpc>
                <a:spcPct val="140000"/>
              </a:lnSpc>
              <a:buFontTx/>
              <a:buAutoNum type="arabicPeriod"/>
            </a:pPr>
            <a:r>
              <a:rPr lang="en-US" altLang="en-US" sz="2000" dirty="0"/>
              <a:t>Use a global constant to fill in the missing value: e.g., “unknown”, a new class?! </a:t>
            </a:r>
          </a:p>
          <a:p>
            <a:pPr marL="457200" indent="-457200">
              <a:lnSpc>
                <a:spcPct val="140000"/>
              </a:lnSpc>
              <a:buFontTx/>
              <a:buAutoNum type="arabicPeriod"/>
            </a:pPr>
            <a:r>
              <a:rPr lang="en-US" altLang="en-US" sz="2000" dirty="0"/>
              <a:t>Use the attribute mean to fill in the missing value </a:t>
            </a:r>
          </a:p>
          <a:p>
            <a:pPr marL="457200" indent="-457200">
              <a:lnSpc>
                <a:spcPct val="140000"/>
              </a:lnSpc>
              <a:buFontTx/>
              <a:buAutoNum type="arabicPeriod"/>
            </a:pPr>
            <a:r>
              <a:rPr lang="en-US" altLang="en-US" sz="2000" dirty="0"/>
              <a:t>Use the attribute mean for all samples belonging to the same class to fill in the missing value: smarter</a:t>
            </a:r>
          </a:p>
          <a:p>
            <a:pPr marL="457200" indent="-457200">
              <a:lnSpc>
                <a:spcPct val="140000"/>
              </a:lnSpc>
              <a:buFontTx/>
              <a:buAutoNum type="arabicPeriod"/>
            </a:pPr>
            <a:r>
              <a:rPr lang="en-US" altLang="en-US" sz="2000" dirty="0"/>
              <a:t>Use the most probable value to fill in the missing value</a:t>
            </a:r>
          </a:p>
        </p:txBody>
      </p:sp>
    </p:spTree>
    <p:extLst>
      <p:ext uri="{BB962C8B-B14F-4D97-AF65-F5344CB8AC3E}">
        <p14:creationId xmlns:p14="http://schemas.microsoft.com/office/powerpoint/2010/main" val="36686412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APUtemplate-Level_M</Template>
  <TotalTime>538</TotalTime>
  <Pages>11</Pages>
  <Words>1187</Words>
  <Application>Microsoft Office PowerPoint</Application>
  <PresentationFormat>On-screen Show (4:3)</PresentationFormat>
  <Paragraphs>197</Paragraphs>
  <Slides>35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 (heading)</vt:lpstr>
      <vt:lpstr>Calibri</vt:lpstr>
      <vt:lpstr>Century Gothic</vt:lpstr>
      <vt:lpstr>Times New Roman</vt:lpstr>
      <vt:lpstr>UCTI-Template-foundation-level</vt:lpstr>
      <vt:lpstr>Worksheet</vt:lpstr>
      <vt:lpstr>Data Management CT051-3-M</vt:lpstr>
      <vt:lpstr>Topic &amp; Structure of Lesson</vt:lpstr>
      <vt:lpstr>Data Preprocessing</vt:lpstr>
      <vt:lpstr>Multi-Dimensional Measure of  Data Quality</vt:lpstr>
      <vt:lpstr>Major Tasks in Data Preprocessing</vt:lpstr>
      <vt:lpstr>Data Preprocessing</vt:lpstr>
      <vt:lpstr>Data Cleaning</vt:lpstr>
      <vt:lpstr>Missing Data</vt:lpstr>
      <vt:lpstr>How to Handle Missing Data?</vt:lpstr>
      <vt:lpstr>Noisy Data</vt:lpstr>
      <vt:lpstr>How to Handle Noisy Data?</vt:lpstr>
      <vt:lpstr>PowerPoint Presentation</vt:lpstr>
      <vt:lpstr>PowerPoint Presentation</vt:lpstr>
      <vt:lpstr>Binning – Data Smoothing</vt:lpstr>
      <vt:lpstr>Binning Method</vt:lpstr>
      <vt:lpstr>Binning Methods for Data Smoothing</vt:lpstr>
      <vt:lpstr>Example: “3 Mean Smoothing”</vt:lpstr>
      <vt:lpstr>Example: Mean Smoothing - Centering</vt:lpstr>
      <vt:lpstr>Example: Median Smoothing</vt:lpstr>
      <vt:lpstr>2. Clustering</vt:lpstr>
      <vt:lpstr>Cluster Analysis</vt:lpstr>
      <vt:lpstr>What is Cluster Analysis?</vt:lpstr>
      <vt:lpstr>PowerPoint Presentation</vt:lpstr>
      <vt:lpstr>General Applications of Clustering </vt:lpstr>
      <vt:lpstr>What Is Good Clustering?</vt:lpstr>
      <vt:lpstr>Typical Requirements of Clustering in Data Mining </vt:lpstr>
      <vt:lpstr>Partitioning Algorithms: Basic Concept</vt:lpstr>
      <vt:lpstr>The K-Means Clustering Method </vt:lpstr>
      <vt:lpstr>The K-Means Clustering Method </vt:lpstr>
      <vt:lpstr>3. Regression</vt:lpstr>
      <vt:lpstr>Regression</vt:lpstr>
      <vt:lpstr>Regression</vt:lpstr>
      <vt:lpstr>Data Integration and Transformation Next Topic</vt:lpstr>
      <vt:lpstr>Question &amp; Answer Session</vt:lpstr>
      <vt:lpstr>Question &amp; Answer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CT051-3-M</dc:title>
  <dc:subject>MSc</dc:subject>
  <dc:creator>Manoj Jayabalan</dc:creator>
  <cp:lastModifiedBy>Dr. Shubashini Rathina Velu</cp:lastModifiedBy>
  <cp:revision>58</cp:revision>
  <cp:lastPrinted>1995-11-02T09:23:42Z</cp:lastPrinted>
  <dcterms:created xsi:type="dcterms:W3CDTF">2016-03-02T10:59:44Z</dcterms:created>
  <dcterms:modified xsi:type="dcterms:W3CDTF">2020-06-23T07:32:22Z</dcterms:modified>
</cp:coreProperties>
</file>