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4"/>
  </p:notesMasterIdLst>
  <p:handoutMasterIdLst>
    <p:handoutMasterId r:id="rId55"/>
  </p:handoutMasterIdLst>
  <p:sldIdLst>
    <p:sldId id="256" r:id="rId2"/>
    <p:sldId id="266" r:id="rId3"/>
    <p:sldId id="274" r:id="rId4"/>
    <p:sldId id="334" r:id="rId5"/>
    <p:sldId id="267" r:id="rId6"/>
    <p:sldId id="268" r:id="rId7"/>
    <p:sldId id="278" r:id="rId8"/>
    <p:sldId id="277" r:id="rId9"/>
    <p:sldId id="335" r:id="rId10"/>
    <p:sldId id="327" r:id="rId11"/>
    <p:sldId id="332" r:id="rId12"/>
    <p:sldId id="328" r:id="rId13"/>
    <p:sldId id="330" r:id="rId14"/>
    <p:sldId id="329" r:id="rId15"/>
    <p:sldId id="331" r:id="rId16"/>
    <p:sldId id="321" r:id="rId17"/>
    <p:sldId id="322" r:id="rId18"/>
    <p:sldId id="324" r:id="rId19"/>
    <p:sldId id="325" r:id="rId20"/>
    <p:sldId id="293" r:id="rId21"/>
    <p:sldId id="286" r:id="rId22"/>
    <p:sldId id="287" r:id="rId23"/>
    <p:sldId id="288" r:id="rId24"/>
    <p:sldId id="289" r:id="rId25"/>
    <p:sldId id="291" r:id="rId26"/>
    <p:sldId id="292" r:id="rId27"/>
    <p:sldId id="294" r:id="rId28"/>
    <p:sldId id="295" r:id="rId29"/>
    <p:sldId id="296" r:id="rId30"/>
    <p:sldId id="306" r:id="rId31"/>
    <p:sldId id="307" r:id="rId32"/>
    <p:sldId id="308" r:id="rId33"/>
    <p:sldId id="309" r:id="rId34"/>
    <p:sldId id="310" r:id="rId35"/>
    <p:sldId id="311" r:id="rId36"/>
    <p:sldId id="312" r:id="rId37"/>
    <p:sldId id="313" r:id="rId38"/>
    <p:sldId id="314" r:id="rId39"/>
    <p:sldId id="326" r:id="rId40"/>
    <p:sldId id="280" r:id="rId41"/>
    <p:sldId id="282" r:id="rId42"/>
    <p:sldId id="284" r:id="rId43"/>
    <p:sldId id="271" r:id="rId44"/>
    <p:sldId id="272" r:id="rId45"/>
    <p:sldId id="273" r:id="rId46"/>
    <p:sldId id="315" r:id="rId47"/>
    <p:sldId id="316" r:id="rId48"/>
    <p:sldId id="317" r:id="rId49"/>
    <p:sldId id="318" r:id="rId50"/>
    <p:sldId id="319" r:id="rId51"/>
    <p:sldId id="320" r:id="rId52"/>
    <p:sldId id="265" r:id="rId53"/>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74921" autoAdjust="0"/>
  </p:normalViewPr>
  <p:slideViewPr>
    <p:cSldViewPr snapToGrid="0">
      <p:cViewPr varScale="1">
        <p:scale>
          <a:sx n="86" d="100"/>
          <a:sy n="86" d="100"/>
        </p:scale>
        <p:origin x="1354" y="67"/>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3740B6-497D-44B1-AF6E-D4E4956CB36C}"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51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983062-9FBE-452E-8237-C7372BBF231F}"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852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4EF8FCE3-B074-4653-BEC7-167679F2B3A5}" type="slidenum">
              <a:rPr lang="en-US" altLang="en-US"/>
              <a:pPr/>
              <a:t>2</a:t>
            </a:fld>
            <a:endParaRPr lang="en-US"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779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DD0E1EC8-7657-4FE9-B8B7-7B990591D32D}" type="slidenum">
              <a:rPr lang="en-US" altLang="en-US"/>
              <a:pPr/>
              <a:t>22</a:t>
            </a:fld>
            <a:endParaRPr lang="en-US" alt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914400" y="4416425"/>
            <a:ext cx="5029200" cy="4183063"/>
          </a:xfrm>
        </p:spPr>
        <p:txBody>
          <a:bodyPr/>
          <a:lstStyle/>
          <a:p>
            <a:endParaRPr lang="en-GB" altLang="en-US"/>
          </a:p>
        </p:txBody>
      </p:sp>
    </p:spTree>
    <p:extLst>
      <p:ext uri="{BB962C8B-B14F-4D97-AF65-F5344CB8AC3E}">
        <p14:creationId xmlns:p14="http://schemas.microsoft.com/office/powerpoint/2010/main" val="840472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8300782B-56F8-497F-AA3F-0004DFE5861D}" type="slidenum">
              <a:rPr lang="en-US" altLang="en-US"/>
              <a:pPr/>
              <a:t>23</a:t>
            </a:fld>
            <a:endParaRPr lang="en-US" altLang="en-US"/>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a:xfrm>
            <a:off x="914400" y="4416425"/>
            <a:ext cx="5029200" cy="4183063"/>
          </a:xfrm>
        </p:spPr>
        <p:txBody>
          <a:bodyPr/>
          <a:lstStyle/>
          <a:p>
            <a:endParaRPr lang="en-GB" altLang="en-US"/>
          </a:p>
        </p:txBody>
      </p:sp>
    </p:spTree>
    <p:extLst>
      <p:ext uri="{BB962C8B-B14F-4D97-AF65-F5344CB8AC3E}">
        <p14:creationId xmlns:p14="http://schemas.microsoft.com/office/powerpoint/2010/main" val="156880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0C7022E6-FF93-426D-B306-CCFEE22CB0C0}" type="slidenum">
              <a:rPr lang="en-US" altLang="en-US"/>
              <a:pPr/>
              <a:t>24</a:t>
            </a:fld>
            <a:endParaRPr lang="en-US" alt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a:xfrm>
            <a:off x="914400" y="4416425"/>
            <a:ext cx="5029200" cy="4183063"/>
          </a:xfrm>
        </p:spPr>
        <p:txBody>
          <a:bodyPr/>
          <a:lstStyle/>
          <a:p>
            <a:endParaRPr lang="en-GB" altLang="en-US"/>
          </a:p>
        </p:txBody>
      </p:sp>
    </p:spTree>
    <p:extLst>
      <p:ext uri="{BB962C8B-B14F-4D97-AF65-F5344CB8AC3E}">
        <p14:creationId xmlns:p14="http://schemas.microsoft.com/office/powerpoint/2010/main" val="239723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8886BEF8-7761-4ABA-A4F5-0F8C9E290505}" type="slidenum">
              <a:rPr lang="en-US" altLang="en-US"/>
              <a:pPr/>
              <a:t>25</a:t>
            </a:fld>
            <a:endParaRPr lang="en-US" alt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02220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2AE292F8-58FD-4191-9D5E-972D902023B1}" type="slidenum">
              <a:rPr lang="en-US" altLang="en-US"/>
              <a:pPr/>
              <a:t>26</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a:xfrm>
            <a:off x="914400" y="4416425"/>
            <a:ext cx="5029200" cy="4183063"/>
          </a:xfrm>
        </p:spPr>
        <p:txBody>
          <a:bodyPr/>
          <a:lstStyle/>
          <a:p>
            <a:endParaRPr lang="en-GB" altLang="en-US"/>
          </a:p>
        </p:txBody>
      </p:sp>
    </p:spTree>
    <p:extLst>
      <p:ext uri="{BB962C8B-B14F-4D97-AF65-F5344CB8AC3E}">
        <p14:creationId xmlns:p14="http://schemas.microsoft.com/office/powerpoint/2010/main" val="104353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16C036C6-340B-437F-A9DF-2F25A268D4FD}" type="slidenum">
              <a:rPr lang="en-US" altLang="en-US"/>
              <a:pPr/>
              <a:t>28</a:t>
            </a:fld>
            <a:endParaRPr lang="en-US" alt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9054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55CCD8A-BFF8-4DC6-AFD9-BA2352225671}" type="slidenum">
              <a:rPr lang="en-US" altLang="en-US"/>
              <a:pPr/>
              <a:t>29</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85766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20DF93C-8FA9-4C65-97E7-998FE113F37F}" type="slidenum">
              <a:rPr lang="en-US" altLang="en-US"/>
              <a:pPr/>
              <a:t>30</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74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FFC1B4E-1F78-4F45-BEAA-647A1A6317D9}" type="slidenum">
              <a:rPr lang="en-US" altLang="en-US"/>
              <a:pPr/>
              <a:t>31</a:t>
            </a:fld>
            <a:endParaRPr lang="en-US" alt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6176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E23DFBF-700F-4B93-BEA3-022ED94E7FEA}" type="slidenum">
              <a:rPr lang="en-US" altLang="en-US"/>
              <a:pPr/>
              <a:t>32</a:t>
            </a:fld>
            <a:endParaRPr lang="en-US" alt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6374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5599113" y="6443663"/>
            <a:ext cx="4281487" cy="338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C8A639A-D89D-4104-B4E2-F73B793994E5}" type="slidenum">
              <a:rPr lang="en-US" altLang="he-IL" sz="1200"/>
              <a:pPr/>
              <a:t>5</a:t>
            </a:fld>
            <a:endParaRPr lang="en-US" altLang="he-IL"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897923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4BEC2706-A2BC-41CA-903D-DA3084906A17}" type="slidenum">
              <a:rPr lang="en-US" altLang="en-US"/>
              <a:pPr/>
              <a:t>33</a:t>
            </a:fld>
            <a:endParaRPr lang="en-US" alt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750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2EC5430F-7920-4CC1-8FFB-7F3D6E819488}" type="slidenum">
              <a:rPr lang="en-US" altLang="en-US"/>
              <a:pPr/>
              <a:t>34</a:t>
            </a:fld>
            <a:endParaRPr lang="en-US" altLang="en-US"/>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4504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A0DA062-F07E-4839-AB38-7FEC3856CB78}" type="slidenum">
              <a:rPr lang="en-US" altLang="en-US"/>
              <a:pPr/>
              <a:t>35</a:t>
            </a:fld>
            <a:endParaRPr lang="en-US" alt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9852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A76A354E-B4C7-497C-954A-7445D7ACB1E3}" type="slidenum">
              <a:rPr lang="en-US" altLang="en-US"/>
              <a:pPr/>
              <a:t>36</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7564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55AEF827-BA82-4FEA-BD9B-25556F9A090D}" type="slidenum">
              <a:rPr lang="en-US" altLang="en-US"/>
              <a:pPr/>
              <a:t>37</a:t>
            </a:fld>
            <a:endParaRPr lang="en-US" alt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5933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8B8EE1A-038F-4260-BB0C-4C91E2EFA5DD}" type="slidenum">
              <a:rPr lang="en-US" altLang="en-US"/>
              <a:pPr/>
              <a:t>38</a:t>
            </a:fld>
            <a:endParaRPr lang="en-US" alt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82559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DAFBEFFD-DA1A-4767-AE6D-9104D7B57644}" type="slidenum">
              <a:rPr lang="en-US" altLang="en-US"/>
              <a:pPr/>
              <a:t>41</a:t>
            </a:fld>
            <a:endParaRPr lang="en-US" alt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57140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5599113" y="6443663"/>
            <a:ext cx="4281487" cy="338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3A00EBA2-F59A-49BF-A899-F6BC517882AC}" type="slidenum">
              <a:rPr lang="en-US" altLang="he-IL" sz="1200"/>
              <a:pPr/>
              <a:t>44</a:t>
            </a:fld>
            <a:endParaRPr lang="en-US" altLang="he-IL"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671629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C387EDE-33E6-41E9-872A-543116412F8B}" type="slidenum">
              <a:rPr lang="en-US" altLang="en-US"/>
              <a:pPr/>
              <a:t>46</a:t>
            </a:fld>
            <a:endParaRPr lang="en-US" alt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38222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F7919EB-141A-4BFC-9CF6-C8E31DA0AA78}" type="slidenum">
              <a:rPr lang="en-US" altLang="en-US"/>
              <a:pPr/>
              <a:t>47</a:t>
            </a:fld>
            <a:endParaRPr lang="en-US" altLang="en-US"/>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944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5599113" y="6443663"/>
            <a:ext cx="4281487" cy="338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fld id="{722A8DD2-C9EA-46C1-8BD2-EAC32AA6E3C3}" type="slidenum">
              <a:rPr lang="en-US" altLang="he-IL" sz="1200"/>
              <a:pPr/>
              <a:t>6</a:t>
            </a:fld>
            <a:endParaRPr lang="en-US" altLang="he-IL"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310959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259708F9-0B41-4AF1-BA16-C68BD96DD040}" type="slidenum">
              <a:rPr lang="en-US" altLang="en-US"/>
              <a:pPr/>
              <a:t>48</a:t>
            </a:fld>
            <a:endParaRPr lang="en-US" alt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875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ED3F8663-13AD-4827-B8A9-B00D3CA000DF}" type="slidenum">
              <a:rPr lang="en-US" altLang="en-US"/>
              <a:pPr/>
              <a:t>49</a:t>
            </a:fld>
            <a:endParaRPr lang="en-US" alt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6668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76B6A78D-9D40-411F-B150-61DB8B1488EC}" type="slidenum">
              <a:rPr lang="en-US" altLang="en-US"/>
              <a:pPr/>
              <a:t>50</a:t>
            </a:fld>
            <a:endParaRPr lang="en-US" alt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3226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2502E7B-86B0-4433-A4A8-B93481CBF999}" type="slidenum">
              <a:rPr lang="en-US" altLang="en-US"/>
              <a:pPr/>
              <a:t>51</a:t>
            </a:fld>
            <a:endParaRPr lang="en-US" alt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976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xfrm>
            <a:off x="1144588" y="685800"/>
            <a:ext cx="4570412" cy="3427413"/>
          </a:xfrm>
          <a:ln/>
        </p:spPr>
      </p:sp>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Categorical – Mode</a:t>
            </a:r>
          </a:p>
          <a:p>
            <a:pPr eaLnBrk="1" hangingPunct="1"/>
            <a:r>
              <a:rPr lang="en-US" altLang="en-US" b="1" dirty="0">
                <a:latin typeface="Arial" panose="020B0604020202020204" pitchFamily="34" charset="0"/>
              </a:rPr>
              <a:t>Ordinal – Median</a:t>
            </a:r>
          </a:p>
          <a:p>
            <a:pPr eaLnBrk="1" hangingPunct="1"/>
            <a:r>
              <a:rPr lang="en-US" altLang="en-US" b="1" dirty="0">
                <a:latin typeface="Arial" panose="020B0604020202020204" pitchFamily="34" charset="0"/>
              </a:rPr>
              <a:t>Quantitative (Ratio/Interval) – Mean, NOTE: You can use median to detect outlier in data.</a:t>
            </a:r>
          </a:p>
          <a:p>
            <a:pPr eaLnBrk="1" hangingPunct="1"/>
            <a:r>
              <a:rPr lang="en-US" altLang="en-US" b="1" dirty="0">
                <a:latin typeface="Arial" panose="020B0604020202020204" pitchFamily="34" charset="0"/>
              </a:rPr>
              <a:t>Variance: </a:t>
            </a:r>
          </a:p>
          <a:p>
            <a:pPr eaLnBrk="1" hangingPunct="1"/>
            <a:r>
              <a:rPr lang="en-US" altLang="en-US" dirty="0">
                <a:latin typeface="Arial" panose="020B0604020202020204" pitchFamily="34" charset="0"/>
              </a:rPr>
              <a:t>STEP1: Calculate the </a:t>
            </a:r>
            <a:r>
              <a:rPr lang="en-US" altLang="en-US" b="1" dirty="0">
                <a:latin typeface="Arial" panose="020B0604020202020204" pitchFamily="34" charset="0"/>
              </a:rPr>
              <a:t>mean</a:t>
            </a:r>
          </a:p>
          <a:p>
            <a:pPr eaLnBrk="1" hangingPunct="1"/>
            <a:r>
              <a:rPr lang="en-US" altLang="en-US" dirty="0">
                <a:latin typeface="Arial" panose="020B0604020202020204" pitchFamily="34" charset="0"/>
              </a:rPr>
              <a:t>STEP2: For each number in the distribution,</a:t>
            </a:r>
            <a:r>
              <a:rPr lang="en-US" altLang="en-US" baseline="0" dirty="0">
                <a:latin typeface="Arial" panose="020B0604020202020204" pitchFamily="34" charset="0"/>
              </a:rPr>
              <a:t> </a:t>
            </a:r>
            <a:r>
              <a:rPr lang="en-US" altLang="en-US" b="1" baseline="0" dirty="0">
                <a:latin typeface="Arial" panose="020B0604020202020204" pitchFamily="34" charset="0"/>
              </a:rPr>
              <a:t>subtract the mean and square the number</a:t>
            </a:r>
            <a:r>
              <a:rPr lang="en-US" altLang="en-US" baseline="0" dirty="0">
                <a:latin typeface="Arial" panose="020B0604020202020204" pitchFamily="34" charset="0"/>
              </a:rPr>
              <a:t>.</a:t>
            </a:r>
          </a:p>
          <a:p>
            <a:pPr eaLnBrk="1" hangingPunct="1"/>
            <a:r>
              <a:rPr lang="en-US" altLang="en-US" baseline="0" dirty="0">
                <a:latin typeface="Arial" panose="020B0604020202020204" pitchFamily="34" charset="0"/>
              </a:rPr>
              <a:t>STEP3: Calculate </a:t>
            </a:r>
            <a:r>
              <a:rPr lang="en-US" altLang="en-US" b="1" baseline="0" dirty="0">
                <a:latin typeface="Arial" panose="020B0604020202020204" pitchFamily="34" charset="0"/>
              </a:rPr>
              <a:t>the average of the squared number</a:t>
            </a:r>
            <a:r>
              <a:rPr lang="en-US" altLang="en-US" baseline="0" dirty="0">
                <a:latin typeface="Arial" panose="020B0604020202020204" pitchFamily="34" charset="0"/>
              </a:rPr>
              <a:t>.</a:t>
            </a:r>
          </a:p>
          <a:p>
            <a:pPr eaLnBrk="1" hangingPunct="1"/>
            <a:r>
              <a:rPr lang="en-US" altLang="en-US" b="1" baseline="0" dirty="0">
                <a:latin typeface="Arial" panose="020B0604020202020204" pitchFamily="34" charset="0"/>
              </a:rPr>
              <a:t>Standard deviation:</a:t>
            </a:r>
            <a:r>
              <a:rPr lang="en-US" altLang="en-US" baseline="0" dirty="0">
                <a:latin typeface="Arial" panose="020B0604020202020204" pitchFamily="34" charset="0"/>
              </a:rPr>
              <a:t> </a:t>
            </a:r>
            <a:r>
              <a:rPr lang="en-US" altLang="en-US" b="1" baseline="0" dirty="0">
                <a:latin typeface="Arial" panose="020B0604020202020204" pitchFamily="34" charset="0"/>
              </a:rPr>
              <a:t>Square root </a:t>
            </a:r>
            <a:r>
              <a:rPr lang="en-US" altLang="en-US" baseline="0" dirty="0">
                <a:latin typeface="Arial" panose="020B0604020202020204" pitchFamily="34" charset="0"/>
              </a:rPr>
              <a:t>of the variance</a:t>
            </a:r>
            <a:endParaRPr lang="en-US" altLang="en-US" dirty="0">
              <a:latin typeface="Arial" panose="020B0604020202020204" pitchFamily="34" charset="0"/>
            </a:endParaRPr>
          </a:p>
        </p:txBody>
      </p:sp>
    </p:spTree>
    <p:extLst>
      <p:ext uri="{BB962C8B-B14F-4D97-AF65-F5344CB8AC3E}">
        <p14:creationId xmlns:p14="http://schemas.microsoft.com/office/powerpoint/2010/main" val="83951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Calculate the variance – 473.87</a:t>
            </a:r>
          </a:p>
          <a:p>
            <a:r>
              <a:rPr lang="en-US" baseline="0" dirty="0"/>
              <a:t>STEP 2:  Standard deviation – 21.77</a:t>
            </a:r>
            <a:endParaRPr lang="en-US" dirty="0"/>
          </a:p>
        </p:txBody>
      </p:sp>
    </p:spTree>
    <p:extLst>
      <p:ext uri="{BB962C8B-B14F-4D97-AF65-F5344CB8AC3E}">
        <p14:creationId xmlns:p14="http://schemas.microsoft.com/office/powerpoint/2010/main" val="403945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4208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http://sphweb.bumc.bu.edu/otlt/mph-modules/bs/bs704_summarizingdata/bs704_summarizingdata7.html</a:t>
            </a:r>
          </a:p>
        </p:txBody>
      </p:sp>
    </p:spTree>
    <p:extLst>
      <p:ext uri="{BB962C8B-B14F-4D97-AF65-F5344CB8AC3E}">
        <p14:creationId xmlns:p14="http://schemas.microsoft.com/office/powerpoint/2010/main" val="118322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LOW IQR = &lt;=126</a:t>
            </a:r>
          </a:p>
          <a:p>
            <a:endParaRPr lang="en-US" dirty="0"/>
          </a:p>
          <a:p>
            <a:r>
              <a:rPr lang="en-US" dirty="0"/>
              <a:t>FINDING HIGH IQR = &gt;=138</a:t>
            </a:r>
          </a:p>
          <a:p>
            <a:endParaRPr lang="en-US" dirty="0"/>
          </a:p>
          <a:p>
            <a:r>
              <a:rPr lang="en-US" dirty="0"/>
              <a:t>FINDING TWO OUTLIERS = 110,153</a:t>
            </a:r>
          </a:p>
          <a:p>
            <a:r>
              <a:rPr lang="en-US" dirty="0"/>
              <a:t>https://www.shmoop.com/basic-statistics-probability/box-whisker-plots.html</a:t>
            </a:r>
          </a:p>
          <a:p>
            <a:endParaRPr lang="en-US" dirty="0"/>
          </a:p>
          <a:p>
            <a:r>
              <a:rPr lang="en-US" dirty="0"/>
              <a:t>In order to be an outlier, the data value must be:</a:t>
            </a:r>
          </a:p>
          <a:p>
            <a:r>
              <a:rPr lang="en-US" dirty="0"/>
              <a:t>larger than Q3 by at least 1.5 times the interquartile range (IQR), or</a:t>
            </a:r>
          </a:p>
          <a:p>
            <a:r>
              <a:rPr lang="en-US" dirty="0"/>
              <a:t>smaller than Q1 by at least 1.5 times the IQR.</a:t>
            </a:r>
          </a:p>
          <a:p>
            <a:endParaRPr lang="en-US" dirty="0"/>
          </a:p>
          <a:p>
            <a:endParaRPr lang="en-US" dirty="0"/>
          </a:p>
        </p:txBody>
      </p:sp>
    </p:spTree>
    <p:extLst>
      <p:ext uri="{BB962C8B-B14F-4D97-AF65-F5344CB8AC3E}">
        <p14:creationId xmlns:p14="http://schemas.microsoft.com/office/powerpoint/2010/main" val="298824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829675"/>
            <a:ext cx="2971800" cy="465138"/>
          </a:xfrm>
          <a:prstGeom prst="rect">
            <a:avLst/>
          </a:prstGeom>
          <a:ln/>
        </p:spPr>
        <p:txBody>
          <a:bodyPr/>
          <a:lstStyle/>
          <a:p>
            <a:fld id="{98F8E51E-CC63-4C4C-A503-E435BBED0653}" type="slidenum">
              <a:rPr lang="en-US" altLang="en-US"/>
              <a:pPr/>
              <a:t>21</a:t>
            </a:fld>
            <a:endParaRPr lang="en-US" alt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xfrm>
            <a:off x="914400" y="4416425"/>
            <a:ext cx="5029200" cy="4183063"/>
          </a:xfrm>
        </p:spPr>
        <p:txBody>
          <a:bodyPr/>
          <a:lstStyle/>
          <a:p>
            <a:endParaRPr lang="en-GB" altLang="en-US"/>
          </a:p>
        </p:txBody>
      </p:sp>
    </p:spTree>
    <p:extLst>
      <p:ext uri="{BB962C8B-B14F-4D97-AF65-F5344CB8AC3E}">
        <p14:creationId xmlns:p14="http://schemas.microsoft.com/office/powerpoint/2010/main" val="887168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chemeClr val="bg1">
              <a:lumMod val="50000"/>
            </a:schemeClr>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6778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70789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6980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lvl1pPr>
              <a:defRPr lang="en-US" sz="3600" b="1" u="sng" dirty="0">
                <a:solidFill>
                  <a:schemeClr val="accent2">
                    <a:lumMod val="75000"/>
                  </a:schemeClr>
                </a:solidFill>
                <a:latin typeface="Century Gothic" panose="020B0502020202020204" pitchFamily="34" charset="0"/>
                <a:ea typeface="新細明體" pitchFamily="18" charset="-120"/>
                <a:cs typeface="+mj-cs"/>
              </a:defRPr>
            </a:lvl1pPr>
          </a:lstStyle>
          <a:p>
            <a:r>
              <a:rPr lang="en-US" dirty="0"/>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E41FF95D-706E-406E-ADC9-51D35134FB52}" type="slidenum">
              <a:rPr lang="en-US" altLang="en-US"/>
              <a:pPr/>
              <a:t>‹#›</a:t>
            </a:fld>
            <a:endParaRPr lang="en-US" altLang="en-US"/>
          </a:p>
        </p:txBody>
      </p:sp>
    </p:spTree>
    <p:extLst>
      <p:ext uri="{BB962C8B-B14F-4D97-AF65-F5344CB8AC3E}">
        <p14:creationId xmlns:p14="http://schemas.microsoft.com/office/powerpoint/2010/main" val="154638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76800" y="1600200"/>
            <a:ext cx="38100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76800" y="3941763"/>
            <a:ext cx="38100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14400" y="6251575"/>
            <a:ext cx="1981200" cy="45720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352800" y="6248400"/>
            <a:ext cx="2971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781800" y="6248400"/>
            <a:ext cx="1905000" cy="457200"/>
          </a:xfrm>
          <a:prstGeom prst="rect">
            <a:avLst/>
          </a:prstGeom>
        </p:spPr>
        <p:txBody>
          <a:bodyPr/>
          <a:lstStyle>
            <a:lvl1pPr>
              <a:defRPr/>
            </a:lvl1pPr>
          </a:lstStyle>
          <a:p>
            <a:fld id="{92972D2A-1231-4B22-A3FC-8F02CD2F8E8A}" type="slidenum">
              <a:rPr lang="en-US" altLang="en-US"/>
              <a:pPr/>
              <a:t>‹#›</a:t>
            </a:fld>
            <a:endParaRPr lang="en-US" altLang="en-US"/>
          </a:p>
        </p:txBody>
      </p:sp>
    </p:spTree>
    <p:extLst>
      <p:ext uri="{BB962C8B-B14F-4D97-AF65-F5344CB8AC3E}">
        <p14:creationId xmlns:p14="http://schemas.microsoft.com/office/powerpoint/2010/main" val="12723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eaLnBrk="1" fontAlgn="base" hangingPunct="1">
              <a:spcBef>
                <a:spcPct val="0"/>
              </a:spcBef>
              <a:spcAft>
                <a:spcPct val="0"/>
              </a:spcAft>
              <a:defRPr lang="en-GB" sz="3600" b="1" u="sng" dirty="0">
                <a:solidFill>
                  <a:schemeClr val="accent2">
                    <a:lumMod val="75000"/>
                  </a:schemeClr>
                </a:solidFill>
                <a:latin typeface="Century Gothic" panose="020B0502020202020204" pitchFamily="34" charset="0"/>
                <a:ea typeface="新細明體" pitchFamily="18" charset="-120"/>
                <a:cs typeface="+mj-cs"/>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5154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378797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1823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8065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78867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1513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9900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94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5">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chemeClr val="bg1">
              <a:lumMod val="50000"/>
            </a:schemeClr>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A333478D-FBAA-4589-9CE5-7D82467C701E}" type="slidenum">
              <a:rPr lang="en-US" altLang="en-US"/>
              <a:pPr/>
              <a:t>‹#›</a:t>
            </a:fld>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1.xml"/><Relationship Id="rId7" Type="http://schemas.openxmlformats.org/officeDocument/2006/relationships/image" Target="../media/image15.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6.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Management</a:t>
            </a:r>
            <a:br>
              <a:rPr lang="en-US" dirty="0"/>
            </a:br>
            <a:r>
              <a:rPr lang="en-US" sz="2000" dirty="0"/>
              <a:t>CT051-3-M</a:t>
            </a:r>
          </a:p>
        </p:txBody>
      </p:sp>
      <p:sp>
        <p:nvSpPr>
          <p:cNvPr id="3" name="Subtitle 2"/>
          <p:cNvSpPr>
            <a:spLocks noGrp="1"/>
          </p:cNvSpPr>
          <p:nvPr>
            <p:ph type="subTitle" idx="1"/>
          </p:nvPr>
        </p:nvSpPr>
        <p:spPr/>
        <p:txBody>
          <a:bodyPr/>
          <a:lstStyle/>
          <a:p>
            <a:r>
              <a:rPr lang="en-US"/>
              <a:t>Topic 5 </a:t>
            </a:r>
            <a:r>
              <a:rPr lang="en-US" dirty="0"/>
              <a:t>– Exploratory </a:t>
            </a:r>
            <a:r>
              <a:rPr lang="en-US"/>
              <a:t>Data Analysis</a:t>
            </a:r>
            <a:endParaRPr lang="en-US" dirty="0"/>
          </a:p>
          <a:p>
            <a:endParaRPr lang="en-US" dirty="0"/>
          </a:p>
        </p:txBody>
      </p:sp>
    </p:spTree>
    <p:extLst>
      <p:ext uri="{BB962C8B-B14F-4D97-AF65-F5344CB8AC3E}">
        <p14:creationId xmlns:p14="http://schemas.microsoft.com/office/powerpoint/2010/main" val="112823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4" name="Content Placeholder 3"/>
          <p:cNvSpPr>
            <a:spLocks noGrp="1"/>
          </p:cNvSpPr>
          <p:nvPr>
            <p:ph idx="1"/>
          </p:nvPr>
        </p:nvSpPr>
        <p:spPr/>
        <p:txBody>
          <a:bodyPr/>
          <a:lstStyle/>
          <a:p>
            <a:pPr marL="0" indent="0">
              <a:buNone/>
            </a:pPr>
            <a:r>
              <a:rPr lang="en-US" dirty="0"/>
              <a:t>1. Calculate the Mean, Median, Variance and Standard deviation.</a:t>
            </a:r>
          </a:p>
          <a:p>
            <a:pPr marL="0" indent="0">
              <a:buNone/>
            </a:pPr>
            <a:r>
              <a:rPr lang="en-US" dirty="0"/>
              <a:t>Five students enrolled for Data Management module. The students score can range from 0 to 100. </a:t>
            </a:r>
          </a:p>
          <a:p>
            <a:pPr marL="0" indent="0">
              <a:buNone/>
            </a:pPr>
            <a:r>
              <a:rPr lang="en-US" dirty="0"/>
              <a:t>The following are the students score: </a:t>
            </a:r>
          </a:p>
          <a:p>
            <a:pPr marL="0" indent="0" algn="ctr">
              <a:buNone/>
            </a:pPr>
            <a:r>
              <a:rPr lang="en-US" dirty="0"/>
              <a:t>83, 94, 30, 63, 66</a:t>
            </a:r>
          </a:p>
        </p:txBody>
      </p:sp>
      <p:sp>
        <p:nvSpPr>
          <p:cNvPr id="2" name="Footer Placeholder 1"/>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64616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4" name="Content Placeholder 3"/>
          <p:cNvSpPr>
            <a:spLocks noGrp="1"/>
          </p:cNvSpPr>
          <p:nvPr>
            <p:ph idx="1"/>
          </p:nvPr>
        </p:nvSpPr>
        <p:spPr/>
        <p:txBody>
          <a:bodyPr/>
          <a:lstStyle/>
          <a:p>
            <a:pPr marL="0" lvl="0" indent="0">
              <a:buNone/>
            </a:pPr>
            <a:r>
              <a:rPr lang="en-US" dirty="0"/>
              <a:t>2. </a:t>
            </a:r>
            <a:r>
              <a:rPr lang="en-GB" dirty="0"/>
              <a:t>For the given two vector, identify the Mean, Median, Mode and Standard Deviation</a:t>
            </a:r>
            <a:endParaRPr lang="en-US" dirty="0"/>
          </a:p>
          <a:p>
            <a:pPr marL="457200" lvl="1" indent="0">
              <a:buNone/>
            </a:pPr>
            <a:r>
              <a:rPr lang="en-GB" dirty="0"/>
              <a:t>A = {2, 2, 4, 4, 2, 5, 6}</a:t>
            </a:r>
            <a:endParaRPr lang="en-US" dirty="0"/>
          </a:p>
          <a:p>
            <a:pPr marL="457200" lvl="1" indent="0">
              <a:buNone/>
            </a:pPr>
            <a:r>
              <a:rPr lang="en-GB" dirty="0"/>
              <a:t>B = {2, 2, 4, 400, 4, 2, 5, 6}</a:t>
            </a:r>
            <a:endParaRPr lang="en-US" dirty="0"/>
          </a:p>
          <a:p>
            <a:pPr marL="0" indent="0">
              <a:buNone/>
            </a:pPr>
            <a:endParaRPr lang="en-US" dirty="0"/>
          </a:p>
        </p:txBody>
      </p:sp>
      <p:sp>
        <p:nvSpPr>
          <p:cNvPr id="2" name="Footer Placeholder 1"/>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98092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InterQuartile Range (IQR)</a:t>
            </a:r>
          </a:p>
        </p:txBody>
      </p:sp>
      <p:sp>
        <p:nvSpPr>
          <p:cNvPr id="3" name="Content Placeholder 2"/>
          <p:cNvSpPr>
            <a:spLocks noGrp="1"/>
          </p:cNvSpPr>
          <p:nvPr>
            <p:ph idx="1"/>
          </p:nvPr>
        </p:nvSpPr>
        <p:spPr/>
        <p:txBody>
          <a:bodyPr/>
          <a:lstStyle/>
          <a:p>
            <a:r>
              <a:rPr lang="en-US" dirty="0"/>
              <a:t>When a dataset has outliers or extreme values, we summarize a typical value using the median as opposed to the mean.</a:t>
            </a:r>
          </a:p>
          <a:p>
            <a:r>
              <a:rPr lang="en-US" dirty="0"/>
              <a:t>Variability is often summarized by a statistic called the interquartile range.</a:t>
            </a:r>
          </a:p>
          <a:p>
            <a:pPr marL="0" indent="0" algn="ctr">
              <a:buNone/>
            </a:pPr>
            <a:r>
              <a:rPr lang="en-US" dirty="0"/>
              <a:t>Interquartile Range = Q</a:t>
            </a:r>
            <a:r>
              <a:rPr lang="en-US" baseline="-25000" dirty="0"/>
              <a:t>3</a:t>
            </a:r>
            <a:r>
              <a:rPr lang="en-US" dirty="0"/>
              <a:t>-Q</a:t>
            </a:r>
            <a:r>
              <a:rPr lang="en-US" baseline="-25000" dirty="0"/>
              <a:t>1</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38137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Interquartile Range with an Odd Sample Size</a:t>
            </a:r>
          </a:p>
        </p:txBody>
      </p:sp>
      <p:sp>
        <p:nvSpPr>
          <p:cNvPr id="4" name="Footer Placeholder 3"/>
          <p:cNvSpPr>
            <a:spLocks noGrp="1"/>
          </p:cNvSpPr>
          <p:nvPr>
            <p:ph type="ftr" sz="quarter" idx="10"/>
          </p:nvPr>
        </p:nvSpPr>
        <p:spPr/>
        <p:txBody>
          <a:bodyPr/>
          <a:lstStyle/>
          <a:p>
            <a:pPr>
              <a:defRPr/>
            </a:pPr>
            <a:r>
              <a:rPr lang="en-GB"/>
              <a:t>‹#›</a:t>
            </a:r>
          </a:p>
        </p:txBody>
      </p:sp>
      <p:pic>
        <p:nvPicPr>
          <p:cNvPr id="4100" name="Picture 4" descr="Median value when sample size is od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238" y="2331244"/>
            <a:ext cx="9128978" cy="318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3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Interquartile Range with Even Sample Size</a:t>
            </a:r>
          </a:p>
        </p:txBody>
      </p:sp>
      <p:sp>
        <p:nvSpPr>
          <p:cNvPr id="4" name="Footer Placeholder 3"/>
          <p:cNvSpPr>
            <a:spLocks noGrp="1"/>
          </p:cNvSpPr>
          <p:nvPr>
            <p:ph type="ftr" sz="quarter" idx="10"/>
          </p:nvPr>
        </p:nvSpPr>
        <p:spPr/>
        <p:txBody>
          <a:bodyPr/>
          <a:lstStyle/>
          <a:p>
            <a:pPr>
              <a:defRPr/>
            </a:pPr>
            <a:r>
              <a:rPr lang="en-GB"/>
              <a:t>‹#›</a:t>
            </a:r>
          </a:p>
        </p:txBody>
      </p:sp>
      <p:pic>
        <p:nvPicPr>
          <p:cNvPr id="3074" name="Picture 2" descr="Median with even number of observ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74" y="2014538"/>
            <a:ext cx="9039829" cy="3017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1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373063" y="1654175"/>
            <a:ext cx="8229600" cy="4525962"/>
          </a:xfrm>
        </p:spPr>
        <p:txBody>
          <a:bodyPr/>
          <a:lstStyle/>
          <a:p>
            <a:pPr marL="0" indent="0">
              <a:buNone/>
            </a:pPr>
            <a:r>
              <a:rPr lang="en-GB" dirty="0"/>
              <a:t>3. Apply the Interquartile Ranges (IQR) to determine the </a:t>
            </a:r>
            <a:r>
              <a:rPr lang="en-GB" u="sng" dirty="0">
                <a:solidFill>
                  <a:schemeClr val="accent2"/>
                </a:solidFill>
              </a:rPr>
              <a:t>outliers</a:t>
            </a:r>
            <a:r>
              <a:rPr lang="en-GB" dirty="0"/>
              <a:t> that exist in the above distribution.</a:t>
            </a:r>
            <a:endParaRPr lang="en-US" dirty="0"/>
          </a:p>
          <a:p>
            <a:r>
              <a:rPr lang="en-US" dirty="0"/>
              <a:t>Height measures of the graduate students are reported as follows:</a:t>
            </a:r>
          </a:p>
          <a:p>
            <a:pPr marL="0" indent="0">
              <a:buNone/>
            </a:pPr>
            <a:r>
              <a:rPr lang="en-US" dirty="0"/>
              <a:t>				</a:t>
            </a:r>
          </a:p>
          <a:p>
            <a:endParaRPr lang="en-US" dirty="0"/>
          </a:p>
        </p:txBody>
      </p:sp>
      <p:sp>
        <p:nvSpPr>
          <p:cNvPr id="4" name="Footer Placeholder 3"/>
          <p:cNvSpPr>
            <a:spLocks noGrp="1"/>
          </p:cNvSpPr>
          <p:nvPr>
            <p:ph type="ftr" sz="quarter" idx="10"/>
          </p:nvPr>
        </p:nvSpPr>
        <p:spPr/>
        <p:txBody>
          <a:bodyPr/>
          <a:lstStyle/>
          <a:p>
            <a:pPr>
              <a:defRPr/>
            </a:pPr>
            <a:r>
              <a:rPr lang="en-GB" dirty="0"/>
              <a:t>‹#›</a:t>
            </a:r>
          </a:p>
        </p:txBody>
      </p:sp>
      <p:graphicFrame>
        <p:nvGraphicFramePr>
          <p:cNvPr id="5" name="Table 4"/>
          <p:cNvGraphicFramePr>
            <a:graphicFrameLocks noGrp="1"/>
          </p:cNvGraphicFramePr>
          <p:nvPr>
            <p:extLst>
              <p:ext uri="{D42A27DB-BD31-4B8C-83A1-F6EECF244321}">
                <p14:modId xmlns:p14="http://schemas.microsoft.com/office/powerpoint/2010/main" val="3656173602"/>
              </p:ext>
            </p:extLst>
          </p:nvPr>
        </p:nvGraphicFramePr>
        <p:xfrm>
          <a:off x="485773" y="4454713"/>
          <a:ext cx="8334666" cy="315725"/>
        </p:xfrm>
        <a:graphic>
          <a:graphicData uri="http://schemas.openxmlformats.org/drawingml/2006/table">
            <a:tbl>
              <a:tblPr firstRow="1" firstCol="1" bandRow="1">
                <a:tableStyleId>{2D5ABB26-0587-4C30-8999-92F81FD0307C}</a:tableStyleId>
              </a:tblPr>
              <a:tblGrid>
                <a:gridCol w="556492">
                  <a:extLst>
                    <a:ext uri="{9D8B030D-6E8A-4147-A177-3AD203B41FA5}">
                      <a16:colId xmlns:a16="http://schemas.microsoft.com/office/drawing/2014/main" val="3254956258"/>
                    </a:ext>
                  </a:extLst>
                </a:gridCol>
                <a:gridCol w="556492">
                  <a:extLst>
                    <a:ext uri="{9D8B030D-6E8A-4147-A177-3AD203B41FA5}">
                      <a16:colId xmlns:a16="http://schemas.microsoft.com/office/drawing/2014/main" val="287038154"/>
                    </a:ext>
                  </a:extLst>
                </a:gridCol>
                <a:gridCol w="555514">
                  <a:extLst>
                    <a:ext uri="{9D8B030D-6E8A-4147-A177-3AD203B41FA5}">
                      <a16:colId xmlns:a16="http://schemas.microsoft.com/office/drawing/2014/main" val="937006437"/>
                    </a:ext>
                  </a:extLst>
                </a:gridCol>
                <a:gridCol w="555514">
                  <a:extLst>
                    <a:ext uri="{9D8B030D-6E8A-4147-A177-3AD203B41FA5}">
                      <a16:colId xmlns:a16="http://schemas.microsoft.com/office/drawing/2014/main" val="3739109350"/>
                    </a:ext>
                  </a:extLst>
                </a:gridCol>
                <a:gridCol w="555514">
                  <a:extLst>
                    <a:ext uri="{9D8B030D-6E8A-4147-A177-3AD203B41FA5}">
                      <a16:colId xmlns:a16="http://schemas.microsoft.com/office/drawing/2014/main" val="483617586"/>
                    </a:ext>
                  </a:extLst>
                </a:gridCol>
                <a:gridCol w="555514">
                  <a:extLst>
                    <a:ext uri="{9D8B030D-6E8A-4147-A177-3AD203B41FA5}">
                      <a16:colId xmlns:a16="http://schemas.microsoft.com/office/drawing/2014/main" val="2448617391"/>
                    </a:ext>
                  </a:extLst>
                </a:gridCol>
                <a:gridCol w="555514">
                  <a:extLst>
                    <a:ext uri="{9D8B030D-6E8A-4147-A177-3AD203B41FA5}">
                      <a16:colId xmlns:a16="http://schemas.microsoft.com/office/drawing/2014/main" val="674357093"/>
                    </a:ext>
                  </a:extLst>
                </a:gridCol>
                <a:gridCol w="555514">
                  <a:extLst>
                    <a:ext uri="{9D8B030D-6E8A-4147-A177-3AD203B41FA5}">
                      <a16:colId xmlns:a16="http://schemas.microsoft.com/office/drawing/2014/main" val="2923715458"/>
                    </a:ext>
                  </a:extLst>
                </a:gridCol>
                <a:gridCol w="555514">
                  <a:extLst>
                    <a:ext uri="{9D8B030D-6E8A-4147-A177-3AD203B41FA5}">
                      <a16:colId xmlns:a16="http://schemas.microsoft.com/office/drawing/2014/main" val="1309387656"/>
                    </a:ext>
                  </a:extLst>
                </a:gridCol>
                <a:gridCol w="555514">
                  <a:extLst>
                    <a:ext uri="{9D8B030D-6E8A-4147-A177-3AD203B41FA5}">
                      <a16:colId xmlns:a16="http://schemas.microsoft.com/office/drawing/2014/main" val="2976082308"/>
                    </a:ext>
                  </a:extLst>
                </a:gridCol>
                <a:gridCol w="555514">
                  <a:extLst>
                    <a:ext uri="{9D8B030D-6E8A-4147-A177-3AD203B41FA5}">
                      <a16:colId xmlns:a16="http://schemas.microsoft.com/office/drawing/2014/main" val="2235545593"/>
                    </a:ext>
                  </a:extLst>
                </a:gridCol>
                <a:gridCol w="555514">
                  <a:extLst>
                    <a:ext uri="{9D8B030D-6E8A-4147-A177-3AD203B41FA5}">
                      <a16:colId xmlns:a16="http://schemas.microsoft.com/office/drawing/2014/main" val="1222143236"/>
                    </a:ext>
                  </a:extLst>
                </a:gridCol>
                <a:gridCol w="555514">
                  <a:extLst>
                    <a:ext uri="{9D8B030D-6E8A-4147-A177-3AD203B41FA5}">
                      <a16:colId xmlns:a16="http://schemas.microsoft.com/office/drawing/2014/main" val="642589122"/>
                    </a:ext>
                  </a:extLst>
                </a:gridCol>
                <a:gridCol w="555514">
                  <a:extLst>
                    <a:ext uri="{9D8B030D-6E8A-4147-A177-3AD203B41FA5}">
                      <a16:colId xmlns:a16="http://schemas.microsoft.com/office/drawing/2014/main" val="2091962223"/>
                    </a:ext>
                  </a:extLst>
                </a:gridCol>
                <a:gridCol w="555514">
                  <a:extLst>
                    <a:ext uri="{9D8B030D-6E8A-4147-A177-3AD203B41FA5}">
                      <a16:colId xmlns:a16="http://schemas.microsoft.com/office/drawing/2014/main" val="2440660784"/>
                    </a:ext>
                  </a:extLst>
                </a:gridCol>
              </a:tblGrid>
              <a:tr h="315725">
                <a:tc>
                  <a:txBody>
                    <a:bodyPr/>
                    <a:lstStyle/>
                    <a:p>
                      <a:pPr marL="0" marR="0" algn="just">
                        <a:lnSpc>
                          <a:spcPct val="107000"/>
                        </a:lnSpc>
                        <a:spcBef>
                          <a:spcPts val="0"/>
                        </a:spcBef>
                        <a:spcAft>
                          <a:spcPts val="0"/>
                        </a:spcAft>
                      </a:pPr>
                      <a:r>
                        <a:rPr lang="en-GB" sz="1800">
                          <a:effectLst/>
                        </a:rPr>
                        <a:t>130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153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129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7852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6491399"/>
              </p:ext>
            </p:extLst>
          </p:nvPr>
        </p:nvGraphicFramePr>
        <p:xfrm>
          <a:off x="485773" y="5041007"/>
          <a:ext cx="8334666" cy="389121"/>
        </p:xfrm>
        <a:graphic>
          <a:graphicData uri="http://schemas.openxmlformats.org/drawingml/2006/table">
            <a:tbl>
              <a:tblPr firstRow="1" firstCol="1" bandRow="1">
                <a:tableStyleId>{2D5ABB26-0587-4C30-8999-92F81FD0307C}</a:tableStyleId>
              </a:tblPr>
              <a:tblGrid>
                <a:gridCol w="556492">
                  <a:extLst>
                    <a:ext uri="{9D8B030D-6E8A-4147-A177-3AD203B41FA5}">
                      <a16:colId xmlns:a16="http://schemas.microsoft.com/office/drawing/2014/main" val="3068272962"/>
                    </a:ext>
                  </a:extLst>
                </a:gridCol>
                <a:gridCol w="556492">
                  <a:extLst>
                    <a:ext uri="{9D8B030D-6E8A-4147-A177-3AD203B41FA5}">
                      <a16:colId xmlns:a16="http://schemas.microsoft.com/office/drawing/2014/main" val="1894115718"/>
                    </a:ext>
                  </a:extLst>
                </a:gridCol>
                <a:gridCol w="555514">
                  <a:extLst>
                    <a:ext uri="{9D8B030D-6E8A-4147-A177-3AD203B41FA5}">
                      <a16:colId xmlns:a16="http://schemas.microsoft.com/office/drawing/2014/main" val="972916046"/>
                    </a:ext>
                  </a:extLst>
                </a:gridCol>
                <a:gridCol w="555514">
                  <a:extLst>
                    <a:ext uri="{9D8B030D-6E8A-4147-A177-3AD203B41FA5}">
                      <a16:colId xmlns:a16="http://schemas.microsoft.com/office/drawing/2014/main" val="3929427252"/>
                    </a:ext>
                  </a:extLst>
                </a:gridCol>
                <a:gridCol w="555514">
                  <a:extLst>
                    <a:ext uri="{9D8B030D-6E8A-4147-A177-3AD203B41FA5}">
                      <a16:colId xmlns:a16="http://schemas.microsoft.com/office/drawing/2014/main" val="1849809784"/>
                    </a:ext>
                  </a:extLst>
                </a:gridCol>
                <a:gridCol w="555514">
                  <a:extLst>
                    <a:ext uri="{9D8B030D-6E8A-4147-A177-3AD203B41FA5}">
                      <a16:colId xmlns:a16="http://schemas.microsoft.com/office/drawing/2014/main" val="985475182"/>
                    </a:ext>
                  </a:extLst>
                </a:gridCol>
                <a:gridCol w="555514">
                  <a:extLst>
                    <a:ext uri="{9D8B030D-6E8A-4147-A177-3AD203B41FA5}">
                      <a16:colId xmlns:a16="http://schemas.microsoft.com/office/drawing/2014/main" val="2841985669"/>
                    </a:ext>
                  </a:extLst>
                </a:gridCol>
                <a:gridCol w="555514">
                  <a:extLst>
                    <a:ext uri="{9D8B030D-6E8A-4147-A177-3AD203B41FA5}">
                      <a16:colId xmlns:a16="http://schemas.microsoft.com/office/drawing/2014/main" val="3058264495"/>
                    </a:ext>
                  </a:extLst>
                </a:gridCol>
                <a:gridCol w="555514">
                  <a:extLst>
                    <a:ext uri="{9D8B030D-6E8A-4147-A177-3AD203B41FA5}">
                      <a16:colId xmlns:a16="http://schemas.microsoft.com/office/drawing/2014/main" val="3375550754"/>
                    </a:ext>
                  </a:extLst>
                </a:gridCol>
                <a:gridCol w="555514">
                  <a:extLst>
                    <a:ext uri="{9D8B030D-6E8A-4147-A177-3AD203B41FA5}">
                      <a16:colId xmlns:a16="http://schemas.microsoft.com/office/drawing/2014/main" val="1391484174"/>
                    </a:ext>
                  </a:extLst>
                </a:gridCol>
                <a:gridCol w="555514">
                  <a:extLst>
                    <a:ext uri="{9D8B030D-6E8A-4147-A177-3AD203B41FA5}">
                      <a16:colId xmlns:a16="http://schemas.microsoft.com/office/drawing/2014/main" val="1089248512"/>
                    </a:ext>
                  </a:extLst>
                </a:gridCol>
                <a:gridCol w="555514">
                  <a:extLst>
                    <a:ext uri="{9D8B030D-6E8A-4147-A177-3AD203B41FA5}">
                      <a16:colId xmlns:a16="http://schemas.microsoft.com/office/drawing/2014/main" val="1361558553"/>
                    </a:ext>
                  </a:extLst>
                </a:gridCol>
                <a:gridCol w="555514">
                  <a:extLst>
                    <a:ext uri="{9D8B030D-6E8A-4147-A177-3AD203B41FA5}">
                      <a16:colId xmlns:a16="http://schemas.microsoft.com/office/drawing/2014/main" val="1654020951"/>
                    </a:ext>
                  </a:extLst>
                </a:gridCol>
                <a:gridCol w="555514">
                  <a:extLst>
                    <a:ext uri="{9D8B030D-6E8A-4147-A177-3AD203B41FA5}">
                      <a16:colId xmlns:a16="http://schemas.microsoft.com/office/drawing/2014/main" val="3694607983"/>
                    </a:ext>
                  </a:extLst>
                </a:gridCol>
                <a:gridCol w="555514">
                  <a:extLst>
                    <a:ext uri="{9D8B030D-6E8A-4147-A177-3AD203B41FA5}">
                      <a16:colId xmlns:a16="http://schemas.microsoft.com/office/drawing/2014/main" val="3320790351"/>
                    </a:ext>
                  </a:extLst>
                </a:gridCol>
              </a:tblGrid>
              <a:tr h="389121">
                <a:tc>
                  <a:txBody>
                    <a:bodyPr/>
                    <a:lstStyle/>
                    <a:p>
                      <a:pPr marL="0" marR="0" algn="just">
                        <a:lnSpc>
                          <a:spcPct val="107000"/>
                        </a:lnSpc>
                        <a:spcBef>
                          <a:spcPts val="0"/>
                        </a:spcBef>
                        <a:spcAft>
                          <a:spcPts val="0"/>
                        </a:spcAft>
                      </a:pPr>
                      <a:r>
                        <a:rPr lang="en-GB" sz="1800">
                          <a:effectLst/>
                        </a:rPr>
                        <a:t>132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a:effectLst/>
                        </a:rPr>
                        <a:t>133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GB" sz="1800" dirty="0">
                          <a:effectLst/>
                        </a:rPr>
                        <a:t>130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848030"/>
                  </a:ext>
                </a:extLst>
              </a:tr>
            </a:tbl>
          </a:graphicData>
        </a:graphic>
      </p:graphicFrame>
      <p:sp>
        <p:nvSpPr>
          <p:cNvPr id="7" name="Rectangle 1"/>
          <p:cNvSpPr>
            <a:spLocks noChangeArrowheads="1"/>
          </p:cNvSpPr>
          <p:nvPr/>
        </p:nvSpPr>
        <p:spPr bwMode="auto">
          <a:xfrm>
            <a:off x="1897063" y="38703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78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Data</a:t>
            </a:r>
          </a:p>
        </p:txBody>
      </p:sp>
      <p:sp>
        <p:nvSpPr>
          <p:cNvPr id="3" name="Content Placeholder 2"/>
          <p:cNvSpPr>
            <a:spLocks noGrp="1"/>
          </p:cNvSpPr>
          <p:nvPr>
            <p:ph idx="1"/>
          </p:nvPr>
        </p:nvSpPr>
        <p:spPr/>
        <p:txBody>
          <a:bodyPr/>
          <a:lstStyle/>
          <a:p>
            <a:r>
              <a:rPr lang="en-US" dirty="0"/>
              <a:t>Frequency Distribution</a:t>
            </a:r>
          </a:p>
          <a:p>
            <a:r>
              <a:rPr lang="en-US" dirty="0"/>
              <a:t>Frequency Table</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91721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74638"/>
            <a:ext cx="7042150" cy="967308"/>
          </a:xfrm>
        </p:spPr>
        <p:txBody>
          <a:bodyPr/>
          <a:lstStyle/>
          <a:p>
            <a:r>
              <a:rPr lang="en-US" dirty="0"/>
              <a:t>Categorical Data</a:t>
            </a:r>
          </a:p>
        </p:txBody>
      </p:sp>
      <p:sp>
        <p:nvSpPr>
          <p:cNvPr id="3" name="Content Placeholder 2"/>
          <p:cNvSpPr>
            <a:spLocks noGrp="1"/>
          </p:cNvSpPr>
          <p:nvPr>
            <p:ph idx="1"/>
          </p:nvPr>
        </p:nvSpPr>
        <p:spPr>
          <a:xfrm>
            <a:off x="485775" y="1241946"/>
            <a:ext cx="8229600" cy="4701654"/>
          </a:xfrm>
        </p:spPr>
        <p:txBody>
          <a:bodyPr/>
          <a:lstStyle/>
          <a:p>
            <a:r>
              <a:rPr lang="en-US" altLang="en-US" dirty="0">
                <a:latin typeface="Arial" panose="020B0604020202020204" pitchFamily="34" charset="0"/>
              </a:rPr>
              <a:t>Organize qualitative data into a frequency table.</a:t>
            </a:r>
          </a:p>
          <a:p>
            <a:r>
              <a:rPr lang="en-US" altLang="en-US" dirty="0">
                <a:latin typeface="Arial" panose="020B0604020202020204" pitchFamily="34" charset="0"/>
              </a:rPr>
              <a:t>Present a frequency table as a bar chart or a pie chart.</a:t>
            </a:r>
          </a:p>
          <a:p>
            <a:r>
              <a:rPr lang="en-US" altLang="en-US" dirty="0">
                <a:latin typeface="Arial" panose="020B0604020202020204" pitchFamily="34" charset="0"/>
              </a:rPr>
              <a:t>Organize quantitative data into a frequency distribution.</a:t>
            </a:r>
          </a:p>
          <a:p>
            <a:r>
              <a:rPr lang="en-US" altLang="en-US" dirty="0">
                <a:latin typeface="Arial" panose="020B0604020202020204" pitchFamily="34" charset="0"/>
              </a:rPr>
              <a:t>Present a frequency distribution for quantitative data using histograms, frequency polygons, and cumulative frequency polygons.</a:t>
            </a:r>
          </a:p>
          <a:p>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210626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t>‹#›</a:t>
            </a:r>
          </a:p>
        </p:txBody>
      </p:sp>
      <p:sp>
        <p:nvSpPr>
          <p:cNvPr id="5" name="Slide Number Placeholder 4"/>
          <p:cNvSpPr txBox="1">
            <a:spLocks/>
          </p:cNvSpPr>
          <p:nvPr/>
        </p:nvSpPr>
        <p:spPr>
          <a:xfrm>
            <a:off x="0" y="6527800"/>
            <a:ext cx="449263" cy="330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423B4F29-A3E1-4816-B8DB-70E75A7B7156}" type="slidenum">
              <a:rPr lang="en-US" altLang="en-US" smtClean="0"/>
              <a:pPr/>
              <a:t>18</a:t>
            </a:fld>
            <a:endParaRPr lang="en-US" altLang="en-US"/>
          </a:p>
        </p:txBody>
      </p:sp>
      <p:sp>
        <p:nvSpPr>
          <p:cNvPr id="6" name="AutoShape 2"/>
          <p:cNvSpPr txBox="1">
            <a:spLocks noChangeArrowheads="1"/>
          </p:cNvSpPr>
          <p:nvPr/>
        </p:nvSpPr>
        <p:spPr bwMode="auto">
          <a:xfrm>
            <a:off x="444500" y="430213"/>
            <a:ext cx="7966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kern="0" dirty="0"/>
              <a:t>Frequency Distribution</a:t>
            </a:r>
          </a:p>
        </p:txBody>
      </p:sp>
      <p:sp>
        <p:nvSpPr>
          <p:cNvPr id="7" name="Rectangle 3"/>
          <p:cNvSpPr txBox="1">
            <a:spLocks noChangeArrowheads="1"/>
          </p:cNvSpPr>
          <p:nvPr/>
        </p:nvSpPr>
        <p:spPr bwMode="auto">
          <a:xfrm>
            <a:off x="4038032" y="1477963"/>
            <a:ext cx="4505467"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90000"/>
              </a:lnSpc>
              <a:buFont typeface="Wingdings" panose="05000000000000000000" pitchFamily="2" charset="2"/>
              <a:buNone/>
            </a:pPr>
            <a:r>
              <a:rPr lang="en-US" altLang="en-US" sz="2000" kern="0" dirty="0">
                <a:solidFill>
                  <a:srgbClr val="4DB14B"/>
                </a:solidFill>
              </a:rPr>
              <a:t>	</a:t>
            </a:r>
            <a:r>
              <a:rPr lang="en-US" altLang="en-US" kern="0" dirty="0"/>
              <a:t>A </a:t>
            </a:r>
            <a:r>
              <a:rPr lang="en-US" altLang="en-US" b="1" kern="0" dirty="0"/>
              <a:t>Frequency distribution  </a:t>
            </a:r>
            <a:r>
              <a:rPr lang="en-US" altLang="en-US" kern="0" dirty="0"/>
              <a:t>is a grouping of data into mutually exclusive categories showing the number of observations in each class.  The table shows a frequency distribution for a set of quantitative data.</a:t>
            </a:r>
          </a:p>
        </p:txBody>
      </p:sp>
      <p:pic>
        <p:nvPicPr>
          <p:cNvPr id="8" name="Picture 6" descr="0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882" y="1600911"/>
            <a:ext cx="3486150" cy="268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363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t>‹#›</a:t>
            </a:r>
          </a:p>
        </p:txBody>
      </p:sp>
      <p:sp>
        <p:nvSpPr>
          <p:cNvPr id="5" name="Slide Number Placeholder 4"/>
          <p:cNvSpPr txBox="1">
            <a:spLocks/>
          </p:cNvSpPr>
          <p:nvPr/>
        </p:nvSpPr>
        <p:spPr>
          <a:xfrm>
            <a:off x="0" y="6527800"/>
            <a:ext cx="449263" cy="330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74267655-4C14-4B6F-901B-844E6AD93256}" type="slidenum">
              <a:rPr lang="en-US" altLang="en-US" smtClean="0"/>
              <a:pPr/>
              <a:t>19</a:t>
            </a:fld>
            <a:endParaRPr lang="en-US" altLang="en-US"/>
          </a:p>
        </p:txBody>
      </p:sp>
      <p:sp>
        <p:nvSpPr>
          <p:cNvPr id="6" name="AutoShape 2"/>
          <p:cNvSpPr txBox="1">
            <a:spLocks noChangeArrowheads="1"/>
          </p:cNvSpPr>
          <p:nvPr/>
        </p:nvSpPr>
        <p:spPr bwMode="auto">
          <a:xfrm>
            <a:off x="533400" y="457200"/>
            <a:ext cx="792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kern="0"/>
              <a:t>Frequency Table</a:t>
            </a:r>
            <a:endParaRPr lang="en-US" altLang="en-US" kern="0"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19" y="3347574"/>
            <a:ext cx="7167562"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58" y="2342225"/>
            <a:ext cx="79771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8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685800" y="228600"/>
            <a:ext cx="7772400" cy="1143000"/>
          </a:xfrm>
        </p:spPr>
        <p:txBody>
          <a:bodyPr/>
          <a:lstStyle/>
          <a:p>
            <a:r>
              <a:rPr lang="en-US" altLang="en-US" dirty="0"/>
              <a:t>Exploratory Data Analysis</a:t>
            </a:r>
          </a:p>
        </p:txBody>
      </p:sp>
      <p:sp>
        <p:nvSpPr>
          <p:cNvPr id="13315" name="Rectangle 1027"/>
          <p:cNvSpPr>
            <a:spLocks noGrp="1" noChangeArrowheads="1"/>
          </p:cNvSpPr>
          <p:nvPr>
            <p:ph type="body" sz="half" idx="1"/>
          </p:nvPr>
        </p:nvSpPr>
        <p:spPr>
          <a:xfrm>
            <a:off x="609600" y="1447800"/>
            <a:ext cx="7924800" cy="4800600"/>
          </a:xfrm>
        </p:spPr>
        <p:txBody>
          <a:bodyPr/>
          <a:lstStyle/>
          <a:p>
            <a:r>
              <a:rPr lang="en-US" altLang="en-US" sz="2400" dirty="0"/>
              <a:t>John Tukey (1970s)</a:t>
            </a:r>
          </a:p>
          <a:p>
            <a:r>
              <a:rPr lang="en-US" altLang="en-US" sz="2400" dirty="0"/>
              <a:t>data</a:t>
            </a:r>
          </a:p>
          <a:p>
            <a:pPr lvl="1"/>
            <a:r>
              <a:rPr lang="en-US" altLang="en-US" sz="2000" dirty="0"/>
              <a:t>two components:</a:t>
            </a:r>
          </a:p>
          <a:p>
            <a:pPr lvl="2"/>
            <a:r>
              <a:rPr lang="en-US" altLang="en-US" sz="1800" dirty="0"/>
              <a:t>smooth + rough</a:t>
            </a:r>
          </a:p>
          <a:p>
            <a:pPr lvl="2"/>
            <a:r>
              <a:rPr lang="en-US" altLang="en-US" sz="1800" dirty="0"/>
              <a:t>patterned </a:t>
            </a:r>
            <a:r>
              <a:rPr lang="en-US" altLang="en-US" sz="1800" dirty="0" err="1"/>
              <a:t>behaviour</a:t>
            </a:r>
            <a:r>
              <a:rPr lang="en-US" altLang="en-US" sz="1800" dirty="0"/>
              <a:t> + random variation</a:t>
            </a:r>
          </a:p>
          <a:p>
            <a:r>
              <a:rPr lang="en-US" altLang="en-US" sz="2400" b="1" dirty="0"/>
              <a:t>resistant</a:t>
            </a:r>
            <a:r>
              <a:rPr lang="en-US" altLang="en-US" sz="2400" dirty="0"/>
              <a:t> measures/displays</a:t>
            </a:r>
          </a:p>
          <a:p>
            <a:pPr lvl="1"/>
            <a:r>
              <a:rPr lang="en-US" altLang="en-US" sz="2000" dirty="0"/>
              <a:t>little influenced by changes in a small proportion of the total number of cases</a:t>
            </a:r>
          </a:p>
          <a:p>
            <a:pPr lvl="1"/>
            <a:r>
              <a:rPr lang="en-US" altLang="en-US" sz="2000" u="sng" dirty="0"/>
              <a:t>resistant</a:t>
            </a:r>
            <a:r>
              <a:rPr lang="en-US" altLang="en-US" sz="2000" dirty="0"/>
              <a:t> to the effects of </a:t>
            </a:r>
            <a:r>
              <a:rPr lang="en-US" altLang="en-US" sz="2000" u="sng" dirty="0"/>
              <a:t>outliers</a:t>
            </a:r>
          </a:p>
          <a:p>
            <a:pPr lvl="1"/>
            <a:r>
              <a:rPr lang="en-US" altLang="en-US" sz="2000" dirty="0"/>
              <a:t>emphasizes </a:t>
            </a:r>
            <a:r>
              <a:rPr lang="en-US" altLang="en-US" sz="2000" i="1" dirty="0"/>
              <a:t>smooth</a:t>
            </a:r>
            <a:r>
              <a:rPr lang="en-US" altLang="en-US" sz="2000" dirty="0"/>
              <a:t> over </a:t>
            </a:r>
            <a:r>
              <a:rPr lang="en-US" altLang="en-US" sz="2000" i="1" dirty="0"/>
              <a:t>rough</a:t>
            </a:r>
            <a:r>
              <a:rPr lang="en-US" altLang="en-US" sz="2000" dirty="0"/>
              <a:t> components</a:t>
            </a:r>
          </a:p>
          <a:p>
            <a:r>
              <a:rPr lang="en-US" altLang="en-US" sz="2400" dirty="0"/>
              <a:t>concepts apply to </a:t>
            </a:r>
            <a:r>
              <a:rPr lang="en-US" altLang="en-US" sz="2400" dirty="0">
                <a:solidFill>
                  <a:srgbClr val="002060"/>
                </a:solidFill>
              </a:rPr>
              <a:t>statistics</a:t>
            </a:r>
            <a:r>
              <a:rPr lang="en-US" altLang="en-US" sz="2400" dirty="0"/>
              <a:t> and to </a:t>
            </a:r>
            <a:r>
              <a:rPr lang="en-US" altLang="en-US" sz="2400" dirty="0">
                <a:solidFill>
                  <a:srgbClr val="002060"/>
                </a:solidFill>
              </a:rPr>
              <a:t>graphical</a:t>
            </a:r>
            <a:r>
              <a:rPr lang="en-US" altLang="en-US" sz="2400" dirty="0"/>
              <a:t> methods</a:t>
            </a:r>
          </a:p>
        </p:txBody>
      </p:sp>
      <p:pic>
        <p:nvPicPr>
          <p:cNvPr id="62536" name="Picture 1096" descr="tukey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602516" y="1204686"/>
            <a:ext cx="2083934"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11534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5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a:t>‹#›</a:t>
            </a:r>
          </a:p>
        </p:txBody>
      </p:sp>
      <p:sp>
        <p:nvSpPr>
          <p:cNvPr id="3" name="TextBox 2"/>
          <p:cNvSpPr txBox="1"/>
          <p:nvPr/>
        </p:nvSpPr>
        <p:spPr>
          <a:xfrm>
            <a:off x="1978924" y="586854"/>
            <a:ext cx="5349923" cy="646331"/>
          </a:xfrm>
          <a:prstGeom prst="rect">
            <a:avLst/>
          </a:prstGeom>
          <a:noFill/>
        </p:spPr>
        <p:txBody>
          <a:bodyPr wrap="square" rtlCol="0">
            <a:spAutoFit/>
          </a:bodyPr>
          <a:lstStyle/>
          <a:p>
            <a:r>
              <a:rPr lang="en-US" sz="3600" dirty="0"/>
              <a:t>Descriptive Statistics</a:t>
            </a:r>
            <a:r>
              <a:rPr lang="en-US" dirty="0"/>
              <a:t> </a:t>
            </a:r>
          </a:p>
        </p:txBody>
      </p:sp>
      <p:sp>
        <p:nvSpPr>
          <p:cNvPr id="4" name="TextBox 3"/>
          <p:cNvSpPr txBox="1"/>
          <p:nvPr/>
        </p:nvSpPr>
        <p:spPr>
          <a:xfrm>
            <a:off x="573206" y="1842448"/>
            <a:ext cx="8475259" cy="2677656"/>
          </a:xfrm>
          <a:prstGeom prst="rect">
            <a:avLst/>
          </a:prstGeom>
          <a:noFill/>
        </p:spPr>
        <p:txBody>
          <a:bodyPr wrap="square" rtlCol="0">
            <a:spAutoFit/>
          </a:bodyPr>
          <a:lstStyle/>
          <a:p>
            <a:pPr lvl="1"/>
            <a:r>
              <a:rPr lang="en-US" altLang="en-US" sz="3600" dirty="0"/>
              <a:t>Continuous Data: Measure of Location</a:t>
            </a:r>
          </a:p>
          <a:p>
            <a:pPr marL="1028700" lvl="1" indent="-571500">
              <a:buFont typeface="Wingdings" panose="05000000000000000000" pitchFamily="2" charset="2"/>
              <a:buChar char="Ø"/>
            </a:pPr>
            <a:r>
              <a:rPr lang="en-US" altLang="en-US" sz="3200" dirty="0"/>
              <a:t>Mean</a:t>
            </a:r>
          </a:p>
          <a:p>
            <a:pPr marL="1028700" lvl="1" indent="-571500">
              <a:buFont typeface="Wingdings" panose="05000000000000000000" pitchFamily="2" charset="2"/>
              <a:buChar char="Ø"/>
            </a:pPr>
            <a:r>
              <a:rPr lang="en-US" altLang="en-US" sz="3200" dirty="0"/>
              <a:t>Median</a:t>
            </a:r>
          </a:p>
          <a:p>
            <a:pPr marL="1028700" lvl="1" indent="-571500">
              <a:buFont typeface="Wingdings" panose="05000000000000000000" pitchFamily="2" charset="2"/>
              <a:buChar char="Ø"/>
            </a:pPr>
            <a:r>
              <a:rPr lang="en-US" altLang="en-US" sz="3200" dirty="0"/>
              <a:t>Mode</a:t>
            </a:r>
          </a:p>
          <a:p>
            <a:pPr marL="571500" indent="-571500">
              <a:buFont typeface="Wingdings" panose="05000000000000000000" pitchFamily="2" charset="2"/>
              <a:buChar char="Ø"/>
            </a:pPr>
            <a:endParaRPr lang="en-US" sz="3600" dirty="0"/>
          </a:p>
        </p:txBody>
      </p:sp>
    </p:spTree>
    <p:extLst>
      <p:ext uri="{BB962C8B-B14F-4D97-AF65-F5344CB8AC3E}">
        <p14:creationId xmlns:p14="http://schemas.microsoft.com/office/powerpoint/2010/main" val="327730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Central value</a:t>
            </a:r>
          </a:p>
        </p:txBody>
      </p:sp>
      <p:sp>
        <p:nvSpPr>
          <p:cNvPr id="201731" name="Rectangle 3"/>
          <p:cNvSpPr>
            <a:spLocks noGrp="1" noChangeArrowheads="1"/>
          </p:cNvSpPr>
          <p:nvPr>
            <p:ph type="body" idx="1"/>
          </p:nvPr>
        </p:nvSpPr>
        <p:spPr>
          <a:xfrm>
            <a:off x="914400" y="1600200"/>
            <a:ext cx="7772400" cy="2603790"/>
          </a:xfrm>
        </p:spPr>
        <p:txBody>
          <a:bodyPr>
            <a:spAutoFit/>
          </a:bodyPr>
          <a:lstStyle/>
          <a:p>
            <a:r>
              <a:rPr lang="en-US" altLang="en-US" dirty="0"/>
              <a:t>Give information concerning the average or typical score of a number of scores</a:t>
            </a:r>
          </a:p>
          <a:p>
            <a:pPr lvl="1"/>
            <a:r>
              <a:rPr lang="en-US" altLang="en-US" dirty="0"/>
              <a:t>mean</a:t>
            </a:r>
          </a:p>
          <a:p>
            <a:pPr lvl="1"/>
            <a:r>
              <a:rPr lang="en-US" altLang="en-US" dirty="0"/>
              <a:t>median</a:t>
            </a:r>
          </a:p>
        </p:txBody>
      </p:sp>
    </p:spTree>
    <p:extLst>
      <p:ext uri="{BB962C8B-B14F-4D97-AF65-F5344CB8AC3E}">
        <p14:creationId xmlns:p14="http://schemas.microsoft.com/office/powerpoint/2010/main" val="96929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Central value: The Mean</a:t>
            </a:r>
          </a:p>
        </p:txBody>
      </p:sp>
      <p:sp>
        <p:nvSpPr>
          <p:cNvPr id="203779" name="Rectangle 3"/>
          <p:cNvSpPr>
            <a:spLocks noGrp="1" noChangeArrowheads="1"/>
          </p:cNvSpPr>
          <p:nvPr>
            <p:ph type="body" idx="1"/>
          </p:nvPr>
        </p:nvSpPr>
        <p:spPr>
          <a:xfrm>
            <a:off x="914400" y="1600200"/>
            <a:ext cx="7772400" cy="1868488"/>
          </a:xfrm>
        </p:spPr>
        <p:txBody>
          <a:bodyPr>
            <a:spAutoFit/>
          </a:bodyPr>
          <a:lstStyle/>
          <a:p>
            <a:r>
              <a:rPr lang="en-US" altLang="en-US"/>
              <a:t>The Mean is a measure of </a:t>
            </a:r>
            <a:r>
              <a:rPr lang="en-US" altLang="en-US" i="1"/>
              <a:t>central value</a:t>
            </a:r>
            <a:endParaRPr lang="en-US" altLang="en-US"/>
          </a:p>
          <a:p>
            <a:pPr lvl="1"/>
            <a:r>
              <a:rPr lang="en-US" altLang="en-US"/>
              <a:t>What most people mean by “average”</a:t>
            </a:r>
          </a:p>
          <a:p>
            <a:pPr lvl="1"/>
            <a:r>
              <a:rPr lang="en-US" altLang="en-US"/>
              <a:t>Sum of a set of numbers divided by the number of numbers in the set</a:t>
            </a:r>
          </a:p>
        </p:txBody>
      </p:sp>
      <p:graphicFrame>
        <p:nvGraphicFramePr>
          <p:cNvPr id="203780" name="Object 4"/>
          <p:cNvGraphicFramePr>
            <a:graphicFrameLocks noChangeAspect="1"/>
          </p:cNvGraphicFramePr>
          <p:nvPr/>
        </p:nvGraphicFramePr>
        <p:xfrm>
          <a:off x="1600200" y="4876800"/>
          <a:ext cx="6677025" cy="914400"/>
        </p:xfrm>
        <a:graphic>
          <a:graphicData uri="http://schemas.openxmlformats.org/presentationml/2006/ole">
            <mc:AlternateContent xmlns:mc="http://schemas.openxmlformats.org/markup-compatibility/2006">
              <mc:Choice xmlns:v="urn:schemas-microsoft-com:vml" Requires="v">
                <p:oleObj spid="_x0000_s1104" name="Equation" r:id="rId4" imgW="2692400" imgH="368300" progId="Equation.3">
                  <p:embed/>
                </p:oleObj>
              </mc:Choice>
              <mc:Fallback>
                <p:oleObj name="Equation" r:id="rId4" imgW="26924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876800"/>
                        <a:ext cx="66770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1512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a:t>Central value: The Mean</a:t>
            </a:r>
          </a:p>
        </p:txBody>
      </p:sp>
      <p:sp>
        <p:nvSpPr>
          <p:cNvPr id="205827" name="Rectangle 3"/>
          <p:cNvSpPr>
            <a:spLocks noGrp="1" noChangeArrowheads="1"/>
          </p:cNvSpPr>
          <p:nvPr>
            <p:ph type="body" sz="half" idx="1"/>
          </p:nvPr>
        </p:nvSpPr>
        <p:spPr>
          <a:xfrm>
            <a:off x="914400" y="1600200"/>
            <a:ext cx="7696200" cy="4613275"/>
          </a:xfrm>
        </p:spPr>
        <p:txBody>
          <a:bodyPr>
            <a:spAutoFit/>
          </a:bodyPr>
          <a:lstStyle/>
          <a:p>
            <a:pPr>
              <a:lnSpc>
                <a:spcPct val="90000"/>
              </a:lnSpc>
              <a:buFont typeface="Wingdings" panose="05000000000000000000" pitchFamily="2" charset="2"/>
              <a:buNone/>
            </a:pPr>
            <a:r>
              <a:rPr lang="en-US" altLang="en-US"/>
              <a:t>Arithmetic average:</a:t>
            </a:r>
          </a:p>
          <a:p>
            <a:pPr>
              <a:lnSpc>
                <a:spcPct val="90000"/>
              </a:lnSpc>
              <a:buFont typeface="Wingdings" panose="05000000000000000000" pitchFamily="2" charset="2"/>
              <a:buNone/>
            </a:pPr>
            <a:r>
              <a:rPr lang="en-US" altLang="en-US"/>
              <a:t>Sample 				Population </a:t>
            </a: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sz="3300" i="1">
              <a:latin typeface="Times" panose="02020603050405020304" pitchFamily="18" charset="0"/>
            </a:endParaRPr>
          </a:p>
          <a:p>
            <a:pPr>
              <a:lnSpc>
                <a:spcPct val="90000"/>
              </a:lnSpc>
              <a:buFont typeface="Wingdings" panose="05000000000000000000" pitchFamily="2" charset="2"/>
              <a:buNone/>
            </a:pPr>
            <a:endParaRPr lang="en-US" altLang="en-US" sz="3300"/>
          </a:p>
          <a:p>
            <a:pPr>
              <a:lnSpc>
                <a:spcPct val="90000"/>
              </a:lnSpc>
              <a:buFont typeface="Wingdings" panose="05000000000000000000" pitchFamily="2" charset="2"/>
              <a:buNone/>
            </a:pPr>
            <a:endParaRPr lang="en-US" altLang="en-US" sz="3300"/>
          </a:p>
          <a:p>
            <a:pPr lvl="1">
              <a:lnSpc>
                <a:spcPct val="90000"/>
              </a:lnSpc>
            </a:pPr>
            <a:endParaRPr lang="en-US" altLang="en-US" sz="3200"/>
          </a:p>
          <a:p>
            <a:pPr lvl="1">
              <a:lnSpc>
                <a:spcPct val="90000"/>
              </a:lnSpc>
            </a:pPr>
            <a:endParaRPr lang="en-US" altLang="en-US" sz="3200"/>
          </a:p>
        </p:txBody>
      </p:sp>
      <p:graphicFrame>
        <p:nvGraphicFramePr>
          <p:cNvPr id="205828" name="Object 4"/>
          <p:cNvGraphicFramePr>
            <a:graphicFrameLocks noGrp="1" noChangeAspect="1"/>
          </p:cNvGraphicFramePr>
          <p:nvPr>
            <p:ph sz="quarter" idx="2"/>
          </p:nvPr>
        </p:nvGraphicFramePr>
        <p:xfrm>
          <a:off x="2133600" y="2366963"/>
          <a:ext cx="1592263" cy="1895475"/>
        </p:xfrm>
        <a:graphic>
          <a:graphicData uri="http://schemas.openxmlformats.org/presentationml/2006/ole">
            <mc:AlternateContent xmlns:mc="http://schemas.openxmlformats.org/markup-compatibility/2006">
              <mc:Choice xmlns:v="urn:schemas-microsoft-com:vml" Requires="v">
                <p:oleObj spid="_x0000_s2362" name="Equation" r:id="rId4" imgW="533160" imgH="634680" progId="Equation.3">
                  <p:embed/>
                </p:oleObj>
              </mc:Choice>
              <mc:Fallback>
                <p:oleObj name="Equation" r:id="rId4" imgW="53316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366963"/>
                        <a:ext cx="1592263"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29" name="Object 5"/>
          <p:cNvGraphicFramePr>
            <a:graphicFrameLocks noChangeAspect="1"/>
          </p:cNvGraphicFramePr>
          <p:nvPr/>
        </p:nvGraphicFramePr>
        <p:xfrm>
          <a:off x="2398713" y="4038600"/>
          <a:ext cx="4606925" cy="457200"/>
        </p:xfrm>
        <a:graphic>
          <a:graphicData uri="http://schemas.openxmlformats.org/presentationml/2006/ole">
            <mc:AlternateContent xmlns:mc="http://schemas.openxmlformats.org/markup-compatibility/2006">
              <mc:Choice xmlns:v="urn:schemas-microsoft-com:vml" Requires="v">
                <p:oleObj spid="_x0000_s2363" name="Equation" r:id="rId6" imgW="1663700" imgH="165100" progId="Equation.DSMT4">
                  <p:embed/>
                </p:oleObj>
              </mc:Choice>
              <mc:Fallback>
                <p:oleObj name="Equation" r:id="rId6" imgW="1663700" imgH="165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713" y="4038600"/>
                        <a:ext cx="460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0" name="Object 6"/>
          <p:cNvGraphicFramePr>
            <a:graphicFrameLocks noChangeAspect="1"/>
          </p:cNvGraphicFramePr>
          <p:nvPr/>
        </p:nvGraphicFramePr>
        <p:xfrm>
          <a:off x="2878138" y="4953000"/>
          <a:ext cx="2486025" cy="731838"/>
        </p:xfrm>
        <a:graphic>
          <a:graphicData uri="http://schemas.openxmlformats.org/presentationml/2006/ole">
            <mc:AlternateContent xmlns:mc="http://schemas.openxmlformats.org/markup-compatibility/2006">
              <mc:Choice xmlns:v="urn:schemas-microsoft-com:vml" Requires="v">
                <p:oleObj spid="_x0000_s2364" name="Equation" r:id="rId8" imgW="863280" imgH="253800" progId="Equation.3">
                  <p:embed/>
                </p:oleObj>
              </mc:Choice>
              <mc:Fallback>
                <p:oleObj name="Equation" r:id="rId8" imgW="86328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8138" y="4953000"/>
                        <a:ext cx="248602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1" name="Object 7"/>
          <p:cNvGraphicFramePr>
            <a:graphicFrameLocks noGrp="1" noChangeAspect="1"/>
          </p:cNvGraphicFramePr>
          <p:nvPr>
            <p:ph sz="quarter" idx="3"/>
          </p:nvPr>
        </p:nvGraphicFramePr>
        <p:xfrm>
          <a:off x="7010400" y="2438400"/>
          <a:ext cx="1336675" cy="1712913"/>
        </p:xfrm>
        <a:graphic>
          <a:graphicData uri="http://schemas.openxmlformats.org/presentationml/2006/ole">
            <mc:AlternateContent xmlns:mc="http://schemas.openxmlformats.org/markup-compatibility/2006">
              <mc:Choice xmlns:v="urn:schemas-microsoft-com:vml" Requires="v">
                <p:oleObj spid="_x0000_s2365" name="Equation" r:id="rId10" imgW="495000" imgH="634680" progId="Equation.3">
                  <p:embed/>
                </p:oleObj>
              </mc:Choice>
              <mc:Fallback>
                <p:oleObj name="Equation" r:id="rId10" imgW="495000" imgH="634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2438400"/>
                        <a:ext cx="1336675" cy="171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54255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a:t>Central value: The Median</a:t>
            </a:r>
          </a:p>
        </p:txBody>
      </p:sp>
      <p:sp>
        <p:nvSpPr>
          <p:cNvPr id="211971" name="Rectangle 3"/>
          <p:cNvSpPr>
            <a:spLocks noGrp="1" noChangeArrowheads="1"/>
          </p:cNvSpPr>
          <p:nvPr>
            <p:ph type="body" idx="1"/>
          </p:nvPr>
        </p:nvSpPr>
        <p:spPr>
          <a:xfrm>
            <a:off x="485775" y="1221831"/>
            <a:ext cx="8458200" cy="6319294"/>
          </a:xfrm>
        </p:spPr>
        <p:txBody>
          <a:bodyPr>
            <a:spAutoFit/>
          </a:bodyPr>
          <a:lstStyle/>
          <a:p>
            <a:pPr>
              <a:spcBef>
                <a:spcPct val="33000"/>
              </a:spcBef>
            </a:pPr>
            <a:r>
              <a:rPr lang="en-US" altLang="en-US" sz="2400" dirty="0"/>
              <a:t>Middlemost or most central item in the set of ordered numbers; it separates the distribution into two equal halves</a:t>
            </a:r>
          </a:p>
          <a:p>
            <a:pPr>
              <a:spcBef>
                <a:spcPct val="33000"/>
              </a:spcBef>
            </a:pPr>
            <a:r>
              <a:rPr lang="en-US" altLang="en-US" sz="2400" dirty="0"/>
              <a:t>If </a:t>
            </a:r>
            <a:r>
              <a:rPr lang="en-US" altLang="en-US" sz="2400" i="1" dirty="0">
                <a:solidFill>
                  <a:schemeClr val="accent2"/>
                </a:solidFill>
              </a:rPr>
              <a:t>odd n</a:t>
            </a:r>
            <a:r>
              <a:rPr lang="en-US" altLang="en-US" sz="2400" dirty="0"/>
              <a:t>, middle value of sequence</a:t>
            </a:r>
          </a:p>
          <a:p>
            <a:pPr lvl="1">
              <a:spcBef>
                <a:spcPct val="33000"/>
              </a:spcBef>
            </a:pPr>
            <a:r>
              <a:rPr lang="en-US" altLang="en-US" sz="2400" dirty="0"/>
              <a:t>if </a:t>
            </a:r>
            <a:r>
              <a:rPr lang="en-US" altLang="en-US" sz="2400" i="1" dirty="0">
                <a:latin typeface="Times" panose="02020603050405020304" pitchFamily="18" charset="0"/>
              </a:rPr>
              <a:t>X </a:t>
            </a:r>
            <a:r>
              <a:rPr lang="en-US" altLang="en-US" sz="2400" dirty="0">
                <a:latin typeface="Times" panose="02020603050405020304" pitchFamily="18" charset="0"/>
              </a:rPr>
              <a:t>= [1,2,4,6,</a:t>
            </a:r>
            <a:r>
              <a:rPr lang="en-US" altLang="en-US" sz="2400" dirty="0">
                <a:solidFill>
                  <a:srgbClr val="E11218"/>
                </a:solidFill>
                <a:latin typeface="Times" panose="02020603050405020304" pitchFamily="18" charset="0"/>
              </a:rPr>
              <a:t>9</a:t>
            </a:r>
            <a:r>
              <a:rPr lang="en-US" altLang="en-US" sz="2400" dirty="0">
                <a:latin typeface="Times" panose="02020603050405020304" pitchFamily="18" charset="0"/>
              </a:rPr>
              <a:t>,10,12,14,17]</a:t>
            </a:r>
          </a:p>
          <a:p>
            <a:pPr lvl="1"/>
            <a:r>
              <a:rPr lang="en-US" altLang="en-US" sz="2400" dirty="0"/>
              <a:t>then </a:t>
            </a:r>
            <a:r>
              <a:rPr lang="en-US" altLang="en-US" sz="2400" dirty="0">
                <a:solidFill>
                  <a:srgbClr val="E11218"/>
                </a:solidFill>
                <a:latin typeface="Times" panose="02020603050405020304" pitchFamily="18" charset="0"/>
              </a:rPr>
              <a:t>9</a:t>
            </a:r>
            <a:r>
              <a:rPr lang="en-US" altLang="en-US" sz="2400" dirty="0"/>
              <a:t> is the median</a:t>
            </a:r>
          </a:p>
          <a:p>
            <a:r>
              <a:rPr lang="en-US" altLang="en-US" sz="2400" dirty="0"/>
              <a:t>If </a:t>
            </a:r>
            <a:r>
              <a:rPr lang="en-US" altLang="en-US" sz="2400" i="1" dirty="0">
                <a:solidFill>
                  <a:srgbClr val="FC0128"/>
                </a:solidFill>
              </a:rPr>
              <a:t>even n</a:t>
            </a:r>
            <a:r>
              <a:rPr lang="en-US" altLang="en-US" sz="2400" dirty="0"/>
              <a:t>, average of 2 middle values</a:t>
            </a:r>
          </a:p>
          <a:p>
            <a:pPr lvl="1"/>
            <a:r>
              <a:rPr lang="en-US" altLang="en-US" sz="2400" dirty="0"/>
              <a:t>if </a:t>
            </a:r>
            <a:r>
              <a:rPr lang="en-US" altLang="en-US" sz="2400" i="1" dirty="0">
                <a:latin typeface="Times" panose="02020603050405020304" pitchFamily="18" charset="0"/>
              </a:rPr>
              <a:t>X</a:t>
            </a:r>
            <a:r>
              <a:rPr lang="en-US" altLang="en-US" sz="2400" dirty="0">
                <a:latin typeface="Times" panose="02020603050405020304" pitchFamily="18" charset="0"/>
              </a:rPr>
              <a:t> = [1,2,4,6,</a:t>
            </a:r>
            <a:r>
              <a:rPr lang="en-US" altLang="en-US" sz="2400" dirty="0">
                <a:solidFill>
                  <a:srgbClr val="E11218"/>
                </a:solidFill>
                <a:latin typeface="Times" panose="02020603050405020304" pitchFamily="18" charset="0"/>
              </a:rPr>
              <a:t>9,10</a:t>
            </a:r>
            <a:r>
              <a:rPr lang="en-US" altLang="en-US" sz="2400" dirty="0">
                <a:latin typeface="Times" panose="02020603050405020304" pitchFamily="18" charset="0"/>
              </a:rPr>
              <a:t>,11,12,14,17]</a:t>
            </a:r>
          </a:p>
          <a:p>
            <a:pPr lvl="1"/>
            <a:r>
              <a:rPr lang="en-US" altLang="en-US" sz="2400" dirty="0"/>
              <a:t>then </a:t>
            </a:r>
            <a:r>
              <a:rPr lang="en-US" altLang="en-US" sz="2400" dirty="0">
                <a:solidFill>
                  <a:srgbClr val="E11218"/>
                </a:solidFill>
                <a:latin typeface="Times" panose="02020603050405020304" pitchFamily="18" charset="0"/>
              </a:rPr>
              <a:t>9.5</a:t>
            </a:r>
            <a:r>
              <a:rPr lang="en-US" altLang="en-US" sz="2400" dirty="0"/>
              <a:t> is the median; i.e., (9+10)/2</a:t>
            </a:r>
          </a:p>
          <a:p>
            <a:pPr lvl="1"/>
            <a:endParaRPr lang="en-US" altLang="en-US" sz="2400" dirty="0"/>
          </a:p>
          <a:p>
            <a:r>
              <a:rPr lang="en-US" altLang="en-US" sz="2400" dirty="0"/>
              <a:t>Median is not affected by extreme values</a:t>
            </a:r>
          </a:p>
          <a:p>
            <a:endParaRPr lang="en-US" altLang="en-US" dirty="0"/>
          </a:p>
          <a:p>
            <a:pPr lvl="2"/>
            <a:endParaRPr lang="en-US" altLang="en-US" dirty="0"/>
          </a:p>
          <a:p>
            <a:pPr lvl="2"/>
            <a:endParaRPr lang="en-US" altLang="en-US" dirty="0"/>
          </a:p>
        </p:txBody>
      </p:sp>
    </p:spTree>
    <p:extLst>
      <p:ext uri="{BB962C8B-B14F-4D97-AF65-F5344CB8AC3E}">
        <p14:creationId xmlns:p14="http://schemas.microsoft.com/office/powerpoint/2010/main" val="1500513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1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197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1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a:t>When to Use What</a:t>
            </a:r>
          </a:p>
        </p:txBody>
      </p:sp>
      <p:sp>
        <p:nvSpPr>
          <p:cNvPr id="217091" name="Rectangle 3"/>
          <p:cNvSpPr>
            <a:spLocks noGrp="1" noChangeArrowheads="1"/>
          </p:cNvSpPr>
          <p:nvPr>
            <p:ph type="body" idx="1"/>
          </p:nvPr>
        </p:nvSpPr>
        <p:spPr/>
        <p:txBody>
          <a:bodyPr/>
          <a:lstStyle/>
          <a:p>
            <a:r>
              <a:rPr lang="en-US" altLang="en-US"/>
              <a:t>Mean is a great measure.  But, there are time when its usage is inappropriate or impossible.</a:t>
            </a:r>
          </a:p>
          <a:p>
            <a:pPr lvl="1"/>
            <a:r>
              <a:rPr lang="en-US" altLang="en-US"/>
              <a:t>Nominal data:   Mode</a:t>
            </a:r>
          </a:p>
          <a:p>
            <a:pPr lvl="1"/>
            <a:r>
              <a:rPr lang="en-US" altLang="en-US"/>
              <a:t>The distribution is bimodal: Mode</a:t>
            </a:r>
          </a:p>
          <a:p>
            <a:pPr lvl="1"/>
            <a:r>
              <a:rPr lang="en-US" altLang="en-US"/>
              <a:t>You have ordinal data: Median or mode</a:t>
            </a:r>
          </a:p>
          <a:p>
            <a:pPr lvl="1"/>
            <a:r>
              <a:rPr lang="en-US" altLang="en-US"/>
              <a:t>Are a few extreme scores:  Median</a:t>
            </a:r>
          </a:p>
        </p:txBody>
      </p:sp>
    </p:spTree>
    <p:extLst>
      <p:ext uri="{BB962C8B-B14F-4D97-AF65-F5344CB8AC3E}">
        <p14:creationId xmlns:p14="http://schemas.microsoft.com/office/powerpoint/2010/main" val="390215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a:t>Mean, Median, Mode</a:t>
            </a:r>
          </a:p>
        </p:txBody>
      </p:sp>
      <p:grpSp>
        <p:nvGrpSpPr>
          <p:cNvPr id="218115" name="Group 3"/>
          <p:cNvGrpSpPr>
            <a:grpSpLocks/>
          </p:cNvGrpSpPr>
          <p:nvPr/>
        </p:nvGrpSpPr>
        <p:grpSpPr bwMode="auto">
          <a:xfrm>
            <a:off x="533400" y="1828800"/>
            <a:ext cx="8412163" cy="4330700"/>
            <a:chOff x="292" y="1252"/>
            <a:chExt cx="5299" cy="2728"/>
          </a:xfrm>
        </p:grpSpPr>
        <p:sp>
          <p:nvSpPr>
            <p:cNvPr id="218116" name="Rectangle 4"/>
            <p:cNvSpPr>
              <a:spLocks noChangeArrowheads="1"/>
            </p:cNvSpPr>
            <p:nvPr/>
          </p:nvSpPr>
          <p:spPr bwMode="auto">
            <a:xfrm>
              <a:off x="292" y="1252"/>
              <a:ext cx="5299" cy="2728"/>
            </a:xfrm>
            <a:prstGeom prst="rect">
              <a:avLst/>
            </a:prstGeom>
            <a:solidFill>
              <a:schemeClr val="accent1"/>
            </a:solidFill>
            <a:ln w="50800">
              <a:solidFill>
                <a:srgbClr val="F6BF6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8117" name="Group 5"/>
            <p:cNvGrpSpPr>
              <a:grpSpLocks/>
            </p:cNvGrpSpPr>
            <p:nvPr/>
          </p:nvGrpSpPr>
          <p:grpSpPr bwMode="auto">
            <a:xfrm>
              <a:off x="369" y="1350"/>
              <a:ext cx="5050" cy="2524"/>
              <a:chOff x="369" y="1350"/>
              <a:chExt cx="5050" cy="2524"/>
            </a:xfrm>
          </p:grpSpPr>
          <p:grpSp>
            <p:nvGrpSpPr>
              <p:cNvPr id="218118" name="Group 6"/>
              <p:cNvGrpSpPr>
                <a:grpSpLocks/>
              </p:cNvGrpSpPr>
              <p:nvPr/>
            </p:nvGrpSpPr>
            <p:grpSpPr bwMode="auto">
              <a:xfrm>
                <a:off x="369" y="1350"/>
                <a:ext cx="1813" cy="2524"/>
                <a:chOff x="369" y="1350"/>
                <a:chExt cx="1813" cy="2524"/>
              </a:xfrm>
            </p:grpSpPr>
            <p:sp>
              <p:nvSpPr>
                <p:cNvPr id="218119" name="Rectangle 7"/>
                <p:cNvSpPr>
                  <a:spLocks noChangeArrowheads="1"/>
                </p:cNvSpPr>
                <p:nvPr/>
              </p:nvSpPr>
              <p:spPr bwMode="auto">
                <a:xfrm>
                  <a:off x="793" y="3280"/>
                  <a:ext cx="1121"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800" b="1">
                      <a:solidFill>
                        <a:schemeClr val="accent2"/>
                      </a:solidFill>
                      <a:latin typeface="Times New Roman" panose="02020603050405020304" pitchFamily="18" charset="0"/>
                    </a:rPr>
                    <a:t>Negatively</a:t>
                  </a:r>
                </a:p>
                <a:p>
                  <a:pPr algn="ctr" eaLnBrk="0" hangingPunct="0"/>
                  <a:r>
                    <a:rPr lang="en-US" altLang="en-US" sz="2800" b="1">
                      <a:solidFill>
                        <a:schemeClr val="accent2"/>
                      </a:solidFill>
                      <a:latin typeface="Times New Roman" panose="02020603050405020304" pitchFamily="18" charset="0"/>
                    </a:rPr>
                    <a:t>Skewed</a:t>
                  </a:r>
                </a:p>
              </p:txBody>
            </p:sp>
            <p:grpSp>
              <p:nvGrpSpPr>
                <p:cNvPr id="218120" name="Group 8"/>
                <p:cNvGrpSpPr>
                  <a:grpSpLocks/>
                </p:cNvGrpSpPr>
                <p:nvPr/>
              </p:nvGrpSpPr>
              <p:grpSpPr bwMode="auto">
                <a:xfrm>
                  <a:off x="369" y="1350"/>
                  <a:ext cx="1813" cy="1916"/>
                  <a:chOff x="369" y="1350"/>
                  <a:chExt cx="1813" cy="1916"/>
                </a:xfrm>
              </p:grpSpPr>
              <p:grpSp>
                <p:nvGrpSpPr>
                  <p:cNvPr id="218121" name="Group 9"/>
                  <p:cNvGrpSpPr>
                    <a:grpSpLocks/>
                  </p:cNvGrpSpPr>
                  <p:nvPr/>
                </p:nvGrpSpPr>
                <p:grpSpPr bwMode="auto">
                  <a:xfrm>
                    <a:off x="369" y="1350"/>
                    <a:ext cx="1637" cy="1240"/>
                    <a:chOff x="369" y="1350"/>
                    <a:chExt cx="1637" cy="1240"/>
                  </a:xfrm>
                </p:grpSpPr>
                <p:sp>
                  <p:nvSpPr>
                    <p:cNvPr id="218122" name="Freeform 10"/>
                    <p:cNvSpPr>
                      <a:spLocks/>
                    </p:cNvSpPr>
                    <p:nvPr/>
                  </p:nvSpPr>
                  <p:spPr bwMode="auto">
                    <a:xfrm>
                      <a:off x="394" y="1350"/>
                      <a:ext cx="1594" cy="1240"/>
                    </a:xfrm>
                    <a:custGeom>
                      <a:avLst/>
                      <a:gdLst>
                        <a:gd name="T0" fmla="*/ 1569 w 1594"/>
                        <a:gd name="T1" fmla="*/ 1122 h 1240"/>
                        <a:gd name="T2" fmla="*/ 1542 w 1594"/>
                        <a:gd name="T3" fmla="*/ 931 h 1240"/>
                        <a:gd name="T4" fmla="*/ 1515 w 1594"/>
                        <a:gd name="T5" fmla="*/ 734 h 1240"/>
                        <a:gd name="T6" fmla="*/ 1487 w 1594"/>
                        <a:gd name="T7" fmla="*/ 553 h 1240"/>
                        <a:gd name="T8" fmla="*/ 1461 w 1594"/>
                        <a:gd name="T9" fmla="*/ 397 h 1240"/>
                        <a:gd name="T10" fmla="*/ 1433 w 1594"/>
                        <a:gd name="T11" fmla="*/ 267 h 1240"/>
                        <a:gd name="T12" fmla="*/ 1406 w 1594"/>
                        <a:gd name="T13" fmla="*/ 166 h 1240"/>
                        <a:gd name="T14" fmla="*/ 1379 w 1594"/>
                        <a:gd name="T15" fmla="*/ 92 h 1240"/>
                        <a:gd name="T16" fmla="*/ 1352 w 1594"/>
                        <a:gd name="T17" fmla="*/ 41 h 1240"/>
                        <a:gd name="T18" fmla="*/ 1325 w 1594"/>
                        <a:gd name="T19" fmla="*/ 11 h 1240"/>
                        <a:gd name="T20" fmla="*/ 1298 w 1594"/>
                        <a:gd name="T21" fmla="*/ 0 h 1240"/>
                        <a:gd name="T22" fmla="*/ 1271 w 1594"/>
                        <a:gd name="T23" fmla="*/ 4 h 1240"/>
                        <a:gd name="T24" fmla="*/ 1244 w 1594"/>
                        <a:gd name="T25" fmla="*/ 22 h 1240"/>
                        <a:gd name="T26" fmla="*/ 1216 w 1594"/>
                        <a:gd name="T27" fmla="*/ 50 h 1240"/>
                        <a:gd name="T28" fmla="*/ 1189 w 1594"/>
                        <a:gd name="T29" fmla="*/ 86 h 1240"/>
                        <a:gd name="T30" fmla="*/ 1163 w 1594"/>
                        <a:gd name="T31" fmla="*/ 130 h 1240"/>
                        <a:gd name="T32" fmla="*/ 1135 w 1594"/>
                        <a:gd name="T33" fmla="*/ 177 h 1240"/>
                        <a:gd name="T34" fmla="*/ 1108 w 1594"/>
                        <a:gd name="T35" fmla="*/ 228 h 1240"/>
                        <a:gd name="T36" fmla="*/ 1081 w 1594"/>
                        <a:gd name="T37" fmla="*/ 280 h 1240"/>
                        <a:gd name="T38" fmla="*/ 1054 w 1594"/>
                        <a:gd name="T39" fmla="*/ 334 h 1240"/>
                        <a:gd name="T40" fmla="*/ 1027 w 1594"/>
                        <a:gd name="T41" fmla="*/ 388 h 1240"/>
                        <a:gd name="T42" fmla="*/ 999 w 1594"/>
                        <a:gd name="T43" fmla="*/ 441 h 1240"/>
                        <a:gd name="T44" fmla="*/ 973 w 1594"/>
                        <a:gd name="T45" fmla="*/ 494 h 1240"/>
                        <a:gd name="T46" fmla="*/ 946 w 1594"/>
                        <a:gd name="T47" fmla="*/ 545 h 1240"/>
                        <a:gd name="T48" fmla="*/ 918 w 1594"/>
                        <a:gd name="T49" fmla="*/ 594 h 1240"/>
                        <a:gd name="T50" fmla="*/ 891 w 1594"/>
                        <a:gd name="T51" fmla="*/ 641 h 1240"/>
                        <a:gd name="T52" fmla="*/ 864 w 1594"/>
                        <a:gd name="T53" fmla="*/ 687 h 1240"/>
                        <a:gd name="T54" fmla="*/ 837 w 1594"/>
                        <a:gd name="T55" fmla="*/ 730 h 1240"/>
                        <a:gd name="T56" fmla="*/ 810 w 1594"/>
                        <a:gd name="T57" fmla="*/ 770 h 1240"/>
                        <a:gd name="T58" fmla="*/ 783 w 1594"/>
                        <a:gd name="T59" fmla="*/ 808 h 1240"/>
                        <a:gd name="T60" fmla="*/ 756 w 1594"/>
                        <a:gd name="T61" fmla="*/ 844 h 1240"/>
                        <a:gd name="T62" fmla="*/ 729 w 1594"/>
                        <a:gd name="T63" fmla="*/ 876 h 1240"/>
                        <a:gd name="T64" fmla="*/ 701 w 1594"/>
                        <a:gd name="T65" fmla="*/ 907 h 1240"/>
                        <a:gd name="T66" fmla="*/ 675 w 1594"/>
                        <a:gd name="T67" fmla="*/ 935 h 1240"/>
                        <a:gd name="T68" fmla="*/ 647 w 1594"/>
                        <a:gd name="T69" fmla="*/ 962 h 1240"/>
                        <a:gd name="T70" fmla="*/ 620 w 1594"/>
                        <a:gd name="T71" fmla="*/ 987 h 1240"/>
                        <a:gd name="T72" fmla="*/ 593 w 1594"/>
                        <a:gd name="T73" fmla="*/ 1009 h 1240"/>
                        <a:gd name="T74" fmla="*/ 566 w 1594"/>
                        <a:gd name="T75" fmla="*/ 1030 h 1240"/>
                        <a:gd name="T76" fmla="*/ 539 w 1594"/>
                        <a:gd name="T77" fmla="*/ 1049 h 1240"/>
                        <a:gd name="T78" fmla="*/ 512 w 1594"/>
                        <a:gd name="T79" fmla="*/ 1067 h 1240"/>
                        <a:gd name="T80" fmla="*/ 484 w 1594"/>
                        <a:gd name="T81" fmla="*/ 1083 h 1240"/>
                        <a:gd name="T82" fmla="*/ 458 w 1594"/>
                        <a:gd name="T83" fmla="*/ 1098 h 1240"/>
                        <a:gd name="T84" fmla="*/ 430 w 1594"/>
                        <a:gd name="T85" fmla="*/ 1112 h 1240"/>
                        <a:gd name="T86" fmla="*/ 403 w 1594"/>
                        <a:gd name="T87" fmla="*/ 1124 h 1240"/>
                        <a:gd name="T88" fmla="*/ 377 w 1594"/>
                        <a:gd name="T89" fmla="*/ 1135 h 1240"/>
                        <a:gd name="T90" fmla="*/ 349 w 1594"/>
                        <a:gd name="T91" fmla="*/ 1145 h 1240"/>
                        <a:gd name="T92" fmla="*/ 322 w 1594"/>
                        <a:gd name="T93" fmla="*/ 1154 h 1240"/>
                        <a:gd name="T94" fmla="*/ 295 w 1594"/>
                        <a:gd name="T95" fmla="*/ 1162 h 1240"/>
                        <a:gd name="T96" fmla="*/ 268 w 1594"/>
                        <a:gd name="T97" fmla="*/ 1170 h 1240"/>
                        <a:gd name="T98" fmla="*/ 241 w 1594"/>
                        <a:gd name="T99" fmla="*/ 1178 h 1240"/>
                        <a:gd name="T100" fmla="*/ 213 w 1594"/>
                        <a:gd name="T101" fmla="*/ 1183 h 1240"/>
                        <a:gd name="T102" fmla="*/ 187 w 1594"/>
                        <a:gd name="T103" fmla="*/ 1189 h 1240"/>
                        <a:gd name="T104" fmla="*/ 160 w 1594"/>
                        <a:gd name="T105" fmla="*/ 1194 h 1240"/>
                        <a:gd name="T106" fmla="*/ 132 w 1594"/>
                        <a:gd name="T107" fmla="*/ 1199 h 1240"/>
                        <a:gd name="T108" fmla="*/ 105 w 1594"/>
                        <a:gd name="T109" fmla="*/ 1202 h 1240"/>
                        <a:gd name="T110" fmla="*/ 78 w 1594"/>
                        <a:gd name="T111" fmla="*/ 1207 h 1240"/>
                        <a:gd name="T112" fmla="*/ 51 w 1594"/>
                        <a:gd name="T113" fmla="*/ 1210 h 1240"/>
                        <a:gd name="T114" fmla="*/ 24 w 1594"/>
                        <a:gd name="T115" fmla="*/ 1213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4" h="1240">
                          <a:moveTo>
                            <a:pt x="1593" y="1239"/>
                          </a:moveTo>
                          <a:lnTo>
                            <a:pt x="1590" y="1231"/>
                          </a:lnTo>
                          <a:lnTo>
                            <a:pt x="1587" y="1220"/>
                          </a:lnTo>
                          <a:lnTo>
                            <a:pt x="1584" y="1208"/>
                          </a:lnTo>
                          <a:lnTo>
                            <a:pt x="1581" y="1193"/>
                          </a:lnTo>
                          <a:lnTo>
                            <a:pt x="1578" y="1176"/>
                          </a:lnTo>
                          <a:lnTo>
                            <a:pt x="1575" y="1159"/>
                          </a:lnTo>
                          <a:lnTo>
                            <a:pt x="1572" y="1141"/>
                          </a:lnTo>
                          <a:lnTo>
                            <a:pt x="1569" y="1122"/>
                          </a:lnTo>
                          <a:lnTo>
                            <a:pt x="1566" y="1102"/>
                          </a:lnTo>
                          <a:lnTo>
                            <a:pt x="1563" y="1081"/>
                          </a:lnTo>
                          <a:lnTo>
                            <a:pt x="1560" y="1060"/>
                          </a:lnTo>
                          <a:lnTo>
                            <a:pt x="1557" y="1039"/>
                          </a:lnTo>
                          <a:lnTo>
                            <a:pt x="1554" y="1018"/>
                          </a:lnTo>
                          <a:lnTo>
                            <a:pt x="1551" y="997"/>
                          </a:lnTo>
                          <a:lnTo>
                            <a:pt x="1548" y="974"/>
                          </a:lnTo>
                          <a:lnTo>
                            <a:pt x="1545" y="953"/>
                          </a:lnTo>
                          <a:lnTo>
                            <a:pt x="1542" y="931"/>
                          </a:lnTo>
                          <a:lnTo>
                            <a:pt x="1538" y="908"/>
                          </a:lnTo>
                          <a:lnTo>
                            <a:pt x="1536" y="886"/>
                          </a:lnTo>
                          <a:lnTo>
                            <a:pt x="1533" y="864"/>
                          </a:lnTo>
                          <a:lnTo>
                            <a:pt x="1530" y="842"/>
                          </a:lnTo>
                          <a:lnTo>
                            <a:pt x="1527" y="820"/>
                          </a:lnTo>
                          <a:lnTo>
                            <a:pt x="1524" y="799"/>
                          </a:lnTo>
                          <a:lnTo>
                            <a:pt x="1521" y="776"/>
                          </a:lnTo>
                          <a:lnTo>
                            <a:pt x="1517" y="755"/>
                          </a:lnTo>
                          <a:lnTo>
                            <a:pt x="1515" y="734"/>
                          </a:lnTo>
                          <a:lnTo>
                            <a:pt x="1512" y="713"/>
                          </a:lnTo>
                          <a:lnTo>
                            <a:pt x="1508" y="692"/>
                          </a:lnTo>
                          <a:lnTo>
                            <a:pt x="1506" y="671"/>
                          </a:lnTo>
                          <a:lnTo>
                            <a:pt x="1503" y="650"/>
                          </a:lnTo>
                          <a:lnTo>
                            <a:pt x="1500" y="631"/>
                          </a:lnTo>
                          <a:lnTo>
                            <a:pt x="1496" y="611"/>
                          </a:lnTo>
                          <a:lnTo>
                            <a:pt x="1494" y="591"/>
                          </a:lnTo>
                          <a:lnTo>
                            <a:pt x="1491" y="572"/>
                          </a:lnTo>
                          <a:lnTo>
                            <a:pt x="1487" y="553"/>
                          </a:lnTo>
                          <a:lnTo>
                            <a:pt x="1485" y="534"/>
                          </a:lnTo>
                          <a:lnTo>
                            <a:pt x="1482" y="516"/>
                          </a:lnTo>
                          <a:lnTo>
                            <a:pt x="1478" y="498"/>
                          </a:lnTo>
                          <a:lnTo>
                            <a:pt x="1475" y="480"/>
                          </a:lnTo>
                          <a:lnTo>
                            <a:pt x="1473" y="463"/>
                          </a:lnTo>
                          <a:lnTo>
                            <a:pt x="1470" y="446"/>
                          </a:lnTo>
                          <a:lnTo>
                            <a:pt x="1466" y="429"/>
                          </a:lnTo>
                          <a:lnTo>
                            <a:pt x="1464" y="412"/>
                          </a:lnTo>
                          <a:lnTo>
                            <a:pt x="1461" y="397"/>
                          </a:lnTo>
                          <a:lnTo>
                            <a:pt x="1457" y="381"/>
                          </a:lnTo>
                          <a:lnTo>
                            <a:pt x="1454" y="365"/>
                          </a:lnTo>
                          <a:lnTo>
                            <a:pt x="1452" y="350"/>
                          </a:lnTo>
                          <a:lnTo>
                            <a:pt x="1448" y="335"/>
                          </a:lnTo>
                          <a:lnTo>
                            <a:pt x="1445" y="321"/>
                          </a:lnTo>
                          <a:lnTo>
                            <a:pt x="1443" y="307"/>
                          </a:lnTo>
                          <a:lnTo>
                            <a:pt x="1440" y="294"/>
                          </a:lnTo>
                          <a:lnTo>
                            <a:pt x="1436" y="280"/>
                          </a:lnTo>
                          <a:lnTo>
                            <a:pt x="1433" y="267"/>
                          </a:lnTo>
                          <a:lnTo>
                            <a:pt x="1431" y="255"/>
                          </a:lnTo>
                          <a:lnTo>
                            <a:pt x="1427" y="242"/>
                          </a:lnTo>
                          <a:lnTo>
                            <a:pt x="1424" y="230"/>
                          </a:lnTo>
                          <a:lnTo>
                            <a:pt x="1422" y="219"/>
                          </a:lnTo>
                          <a:lnTo>
                            <a:pt x="1418" y="208"/>
                          </a:lnTo>
                          <a:lnTo>
                            <a:pt x="1415" y="197"/>
                          </a:lnTo>
                          <a:lnTo>
                            <a:pt x="1412" y="187"/>
                          </a:lnTo>
                          <a:lnTo>
                            <a:pt x="1409" y="177"/>
                          </a:lnTo>
                          <a:lnTo>
                            <a:pt x="1406" y="166"/>
                          </a:lnTo>
                          <a:lnTo>
                            <a:pt x="1403" y="156"/>
                          </a:lnTo>
                          <a:lnTo>
                            <a:pt x="1401" y="147"/>
                          </a:lnTo>
                          <a:lnTo>
                            <a:pt x="1397" y="139"/>
                          </a:lnTo>
                          <a:lnTo>
                            <a:pt x="1394" y="130"/>
                          </a:lnTo>
                          <a:lnTo>
                            <a:pt x="1391" y="122"/>
                          </a:lnTo>
                          <a:lnTo>
                            <a:pt x="1388" y="114"/>
                          </a:lnTo>
                          <a:lnTo>
                            <a:pt x="1385" y="106"/>
                          </a:lnTo>
                          <a:lnTo>
                            <a:pt x="1382" y="98"/>
                          </a:lnTo>
                          <a:lnTo>
                            <a:pt x="1379" y="92"/>
                          </a:lnTo>
                          <a:lnTo>
                            <a:pt x="1376" y="85"/>
                          </a:lnTo>
                          <a:lnTo>
                            <a:pt x="1373" y="78"/>
                          </a:lnTo>
                          <a:lnTo>
                            <a:pt x="1370" y="73"/>
                          </a:lnTo>
                          <a:lnTo>
                            <a:pt x="1367" y="66"/>
                          </a:lnTo>
                          <a:lnTo>
                            <a:pt x="1364" y="60"/>
                          </a:lnTo>
                          <a:lnTo>
                            <a:pt x="1361" y="55"/>
                          </a:lnTo>
                          <a:lnTo>
                            <a:pt x="1358" y="50"/>
                          </a:lnTo>
                          <a:lnTo>
                            <a:pt x="1355" y="46"/>
                          </a:lnTo>
                          <a:lnTo>
                            <a:pt x="1352" y="41"/>
                          </a:lnTo>
                          <a:lnTo>
                            <a:pt x="1349" y="37"/>
                          </a:lnTo>
                          <a:lnTo>
                            <a:pt x="1346" y="32"/>
                          </a:lnTo>
                          <a:lnTo>
                            <a:pt x="1343" y="29"/>
                          </a:lnTo>
                          <a:lnTo>
                            <a:pt x="1340" y="26"/>
                          </a:lnTo>
                          <a:lnTo>
                            <a:pt x="1337" y="22"/>
                          </a:lnTo>
                          <a:lnTo>
                            <a:pt x="1334" y="19"/>
                          </a:lnTo>
                          <a:lnTo>
                            <a:pt x="1331" y="17"/>
                          </a:lnTo>
                          <a:lnTo>
                            <a:pt x="1328" y="13"/>
                          </a:lnTo>
                          <a:lnTo>
                            <a:pt x="1325" y="11"/>
                          </a:lnTo>
                          <a:lnTo>
                            <a:pt x="1322" y="9"/>
                          </a:lnTo>
                          <a:lnTo>
                            <a:pt x="1319" y="8"/>
                          </a:lnTo>
                          <a:lnTo>
                            <a:pt x="1316" y="6"/>
                          </a:lnTo>
                          <a:lnTo>
                            <a:pt x="1313" y="4"/>
                          </a:lnTo>
                          <a:lnTo>
                            <a:pt x="1310" y="3"/>
                          </a:lnTo>
                          <a:lnTo>
                            <a:pt x="1307" y="2"/>
                          </a:lnTo>
                          <a:lnTo>
                            <a:pt x="1304" y="1"/>
                          </a:lnTo>
                          <a:lnTo>
                            <a:pt x="1301" y="1"/>
                          </a:lnTo>
                          <a:lnTo>
                            <a:pt x="1298" y="0"/>
                          </a:lnTo>
                          <a:lnTo>
                            <a:pt x="1295" y="0"/>
                          </a:lnTo>
                          <a:lnTo>
                            <a:pt x="1292" y="0"/>
                          </a:lnTo>
                          <a:lnTo>
                            <a:pt x="1289" y="0"/>
                          </a:lnTo>
                          <a:lnTo>
                            <a:pt x="1286" y="1"/>
                          </a:lnTo>
                          <a:lnTo>
                            <a:pt x="1283" y="1"/>
                          </a:lnTo>
                          <a:lnTo>
                            <a:pt x="1279" y="2"/>
                          </a:lnTo>
                          <a:lnTo>
                            <a:pt x="1277" y="2"/>
                          </a:lnTo>
                          <a:lnTo>
                            <a:pt x="1274" y="3"/>
                          </a:lnTo>
                          <a:lnTo>
                            <a:pt x="1271" y="4"/>
                          </a:lnTo>
                          <a:lnTo>
                            <a:pt x="1268" y="7"/>
                          </a:lnTo>
                          <a:lnTo>
                            <a:pt x="1265" y="8"/>
                          </a:lnTo>
                          <a:lnTo>
                            <a:pt x="1262" y="9"/>
                          </a:lnTo>
                          <a:lnTo>
                            <a:pt x="1258" y="11"/>
                          </a:lnTo>
                          <a:lnTo>
                            <a:pt x="1256" y="13"/>
                          </a:lnTo>
                          <a:lnTo>
                            <a:pt x="1253" y="16"/>
                          </a:lnTo>
                          <a:lnTo>
                            <a:pt x="1249" y="18"/>
                          </a:lnTo>
                          <a:lnTo>
                            <a:pt x="1247" y="20"/>
                          </a:lnTo>
                          <a:lnTo>
                            <a:pt x="1244" y="22"/>
                          </a:lnTo>
                          <a:lnTo>
                            <a:pt x="1240" y="25"/>
                          </a:lnTo>
                          <a:lnTo>
                            <a:pt x="1237" y="28"/>
                          </a:lnTo>
                          <a:lnTo>
                            <a:pt x="1235" y="30"/>
                          </a:lnTo>
                          <a:lnTo>
                            <a:pt x="1232" y="34"/>
                          </a:lnTo>
                          <a:lnTo>
                            <a:pt x="1228" y="37"/>
                          </a:lnTo>
                          <a:lnTo>
                            <a:pt x="1226" y="40"/>
                          </a:lnTo>
                          <a:lnTo>
                            <a:pt x="1223" y="44"/>
                          </a:lnTo>
                          <a:lnTo>
                            <a:pt x="1219" y="47"/>
                          </a:lnTo>
                          <a:lnTo>
                            <a:pt x="1216" y="50"/>
                          </a:lnTo>
                          <a:lnTo>
                            <a:pt x="1214" y="54"/>
                          </a:lnTo>
                          <a:lnTo>
                            <a:pt x="1210" y="58"/>
                          </a:lnTo>
                          <a:lnTo>
                            <a:pt x="1207" y="61"/>
                          </a:lnTo>
                          <a:lnTo>
                            <a:pt x="1205" y="66"/>
                          </a:lnTo>
                          <a:lnTo>
                            <a:pt x="1202" y="69"/>
                          </a:lnTo>
                          <a:lnTo>
                            <a:pt x="1198" y="74"/>
                          </a:lnTo>
                          <a:lnTo>
                            <a:pt x="1195" y="78"/>
                          </a:lnTo>
                          <a:lnTo>
                            <a:pt x="1193" y="83"/>
                          </a:lnTo>
                          <a:lnTo>
                            <a:pt x="1189" y="86"/>
                          </a:lnTo>
                          <a:lnTo>
                            <a:pt x="1186" y="90"/>
                          </a:lnTo>
                          <a:lnTo>
                            <a:pt x="1184" y="95"/>
                          </a:lnTo>
                          <a:lnTo>
                            <a:pt x="1180" y="99"/>
                          </a:lnTo>
                          <a:lnTo>
                            <a:pt x="1177" y="105"/>
                          </a:lnTo>
                          <a:lnTo>
                            <a:pt x="1174" y="109"/>
                          </a:lnTo>
                          <a:lnTo>
                            <a:pt x="1172" y="114"/>
                          </a:lnTo>
                          <a:lnTo>
                            <a:pt x="1168" y="120"/>
                          </a:lnTo>
                          <a:lnTo>
                            <a:pt x="1165" y="124"/>
                          </a:lnTo>
                          <a:lnTo>
                            <a:pt x="1163" y="130"/>
                          </a:lnTo>
                          <a:lnTo>
                            <a:pt x="1159" y="134"/>
                          </a:lnTo>
                          <a:lnTo>
                            <a:pt x="1156" y="140"/>
                          </a:lnTo>
                          <a:lnTo>
                            <a:pt x="1153" y="144"/>
                          </a:lnTo>
                          <a:lnTo>
                            <a:pt x="1150" y="150"/>
                          </a:lnTo>
                          <a:lnTo>
                            <a:pt x="1147" y="155"/>
                          </a:lnTo>
                          <a:lnTo>
                            <a:pt x="1144" y="161"/>
                          </a:lnTo>
                          <a:lnTo>
                            <a:pt x="1142" y="165"/>
                          </a:lnTo>
                          <a:lnTo>
                            <a:pt x="1138" y="171"/>
                          </a:lnTo>
                          <a:lnTo>
                            <a:pt x="1135" y="177"/>
                          </a:lnTo>
                          <a:lnTo>
                            <a:pt x="1132" y="182"/>
                          </a:lnTo>
                          <a:lnTo>
                            <a:pt x="1129" y="188"/>
                          </a:lnTo>
                          <a:lnTo>
                            <a:pt x="1126" y="193"/>
                          </a:lnTo>
                          <a:lnTo>
                            <a:pt x="1123" y="199"/>
                          </a:lnTo>
                          <a:lnTo>
                            <a:pt x="1120" y="204"/>
                          </a:lnTo>
                          <a:lnTo>
                            <a:pt x="1117" y="210"/>
                          </a:lnTo>
                          <a:lnTo>
                            <a:pt x="1114" y="216"/>
                          </a:lnTo>
                          <a:lnTo>
                            <a:pt x="1111" y="221"/>
                          </a:lnTo>
                          <a:lnTo>
                            <a:pt x="1108" y="228"/>
                          </a:lnTo>
                          <a:lnTo>
                            <a:pt x="1105" y="233"/>
                          </a:lnTo>
                          <a:lnTo>
                            <a:pt x="1102" y="239"/>
                          </a:lnTo>
                          <a:lnTo>
                            <a:pt x="1099" y="245"/>
                          </a:lnTo>
                          <a:lnTo>
                            <a:pt x="1096" y="250"/>
                          </a:lnTo>
                          <a:lnTo>
                            <a:pt x="1093" y="257"/>
                          </a:lnTo>
                          <a:lnTo>
                            <a:pt x="1090" y="263"/>
                          </a:lnTo>
                          <a:lnTo>
                            <a:pt x="1087" y="268"/>
                          </a:lnTo>
                          <a:lnTo>
                            <a:pt x="1084" y="274"/>
                          </a:lnTo>
                          <a:lnTo>
                            <a:pt x="1081" y="280"/>
                          </a:lnTo>
                          <a:lnTo>
                            <a:pt x="1078" y="286"/>
                          </a:lnTo>
                          <a:lnTo>
                            <a:pt x="1075" y="292"/>
                          </a:lnTo>
                          <a:lnTo>
                            <a:pt x="1072" y="298"/>
                          </a:lnTo>
                          <a:lnTo>
                            <a:pt x="1069" y="304"/>
                          </a:lnTo>
                          <a:lnTo>
                            <a:pt x="1066" y="311"/>
                          </a:lnTo>
                          <a:lnTo>
                            <a:pt x="1063" y="316"/>
                          </a:lnTo>
                          <a:lnTo>
                            <a:pt x="1060" y="322"/>
                          </a:lnTo>
                          <a:lnTo>
                            <a:pt x="1057" y="328"/>
                          </a:lnTo>
                          <a:lnTo>
                            <a:pt x="1054" y="334"/>
                          </a:lnTo>
                          <a:lnTo>
                            <a:pt x="1051" y="340"/>
                          </a:lnTo>
                          <a:lnTo>
                            <a:pt x="1048" y="346"/>
                          </a:lnTo>
                          <a:lnTo>
                            <a:pt x="1045" y="352"/>
                          </a:lnTo>
                          <a:lnTo>
                            <a:pt x="1041" y="358"/>
                          </a:lnTo>
                          <a:lnTo>
                            <a:pt x="1039" y="364"/>
                          </a:lnTo>
                          <a:lnTo>
                            <a:pt x="1036" y="370"/>
                          </a:lnTo>
                          <a:lnTo>
                            <a:pt x="1033" y="377"/>
                          </a:lnTo>
                          <a:lnTo>
                            <a:pt x="1030" y="382"/>
                          </a:lnTo>
                          <a:lnTo>
                            <a:pt x="1027" y="388"/>
                          </a:lnTo>
                          <a:lnTo>
                            <a:pt x="1024" y="394"/>
                          </a:lnTo>
                          <a:lnTo>
                            <a:pt x="1021" y="400"/>
                          </a:lnTo>
                          <a:lnTo>
                            <a:pt x="1018" y="406"/>
                          </a:lnTo>
                          <a:lnTo>
                            <a:pt x="1015" y="412"/>
                          </a:lnTo>
                          <a:lnTo>
                            <a:pt x="1011" y="418"/>
                          </a:lnTo>
                          <a:lnTo>
                            <a:pt x="1009" y="423"/>
                          </a:lnTo>
                          <a:lnTo>
                            <a:pt x="1006" y="430"/>
                          </a:lnTo>
                          <a:lnTo>
                            <a:pt x="1003" y="436"/>
                          </a:lnTo>
                          <a:lnTo>
                            <a:pt x="999" y="441"/>
                          </a:lnTo>
                          <a:lnTo>
                            <a:pt x="997" y="448"/>
                          </a:lnTo>
                          <a:lnTo>
                            <a:pt x="994" y="454"/>
                          </a:lnTo>
                          <a:lnTo>
                            <a:pt x="990" y="459"/>
                          </a:lnTo>
                          <a:lnTo>
                            <a:pt x="988" y="465"/>
                          </a:lnTo>
                          <a:lnTo>
                            <a:pt x="985" y="471"/>
                          </a:lnTo>
                          <a:lnTo>
                            <a:pt x="981" y="477"/>
                          </a:lnTo>
                          <a:lnTo>
                            <a:pt x="978" y="483"/>
                          </a:lnTo>
                          <a:lnTo>
                            <a:pt x="976" y="488"/>
                          </a:lnTo>
                          <a:lnTo>
                            <a:pt x="973" y="494"/>
                          </a:lnTo>
                          <a:lnTo>
                            <a:pt x="969" y="501"/>
                          </a:lnTo>
                          <a:lnTo>
                            <a:pt x="967" y="506"/>
                          </a:lnTo>
                          <a:lnTo>
                            <a:pt x="964" y="512"/>
                          </a:lnTo>
                          <a:lnTo>
                            <a:pt x="960" y="517"/>
                          </a:lnTo>
                          <a:lnTo>
                            <a:pt x="957" y="523"/>
                          </a:lnTo>
                          <a:lnTo>
                            <a:pt x="955" y="528"/>
                          </a:lnTo>
                          <a:lnTo>
                            <a:pt x="951" y="534"/>
                          </a:lnTo>
                          <a:lnTo>
                            <a:pt x="948" y="540"/>
                          </a:lnTo>
                          <a:lnTo>
                            <a:pt x="946" y="545"/>
                          </a:lnTo>
                          <a:lnTo>
                            <a:pt x="943" y="551"/>
                          </a:lnTo>
                          <a:lnTo>
                            <a:pt x="939" y="556"/>
                          </a:lnTo>
                          <a:lnTo>
                            <a:pt x="936" y="562"/>
                          </a:lnTo>
                          <a:lnTo>
                            <a:pt x="934" y="568"/>
                          </a:lnTo>
                          <a:lnTo>
                            <a:pt x="930" y="573"/>
                          </a:lnTo>
                          <a:lnTo>
                            <a:pt x="927" y="579"/>
                          </a:lnTo>
                          <a:lnTo>
                            <a:pt x="925" y="583"/>
                          </a:lnTo>
                          <a:lnTo>
                            <a:pt x="921" y="589"/>
                          </a:lnTo>
                          <a:lnTo>
                            <a:pt x="918" y="594"/>
                          </a:lnTo>
                          <a:lnTo>
                            <a:pt x="915" y="600"/>
                          </a:lnTo>
                          <a:lnTo>
                            <a:pt x="913" y="606"/>
                          </a:lnTo>
                          <a:lnTo>
                            <a:pt x="909" y="610"/>
                          </a:lnTo>
                          <a:lnTo>
                            <a:pt x="906" y="616"/>
                          </a:lnTo>
                          <a:lnTo>
                            <a:pt x="904" y="621"/>
                          </a:lnTo>
                          <a:lnTo>
                            <a:pt x="900" y="626"/>
                          </a:lnTo>
                          <a:lnTo>
                            <a:pt x="897" y="631"/>
                          </a:lnTo>
                          <a:lnTo>
                            <a:pt x="894" y="637"/>
                          </a:lnTo>
                          <a:lnTo>
                            <a:pt x="891" y="641"/>
                          </a:lnTo>
                          <a:lnTo>
                            <a:pt x="888" y="647"/>
                          </a:lnTo>
                          <a:lnTo>
                            <a:pt x="885" y="651"/>
                          </a:lnTo>
                          <a:lnTo>
                            <a:pt x="883" y="657"/>
                          </a:lnTo>
                          <a:lnTo>
                            <a:pt x="879" y="663"/>
                          </a:lnTo>
                          <a:lnTo>
                            <a:pt x="876" y="667"/>
                          </a:lnTo>
                          <a:lnTo>
                            <a:pt x="873" y="671"/>
                          </a:lnTo>
                          <a:lnTo>
                            <a:pt x="870" y="677"/>
                          </a:lnTo>
                          <a:lnTo>
                            <a:pt x="867" y="682"/>
                          </a:lnTo>
                          <a:lnTo>
                            <a:pt x="864" y="687"/>
                          </a:lnTo>
                          <a:lnTo>
                            <a:pt x="861" y="692"/>
                          </a:lnTo>
                          <a:lnTo>
                            <a:pt x="858" y="696"/>
                          </a:lnTo>
                          <a:lnTo>
                            <a:pt x="855" y="702"/>
                          </a:lnTo>
                          <a:lnTo>
                            <a:pt x="852" y="706"/>
                          </a:lnTo>
                          <a:lnTo>
                            <a:pt x="849" y="711"/>
                          </a:lnTo>
                          <a:lnTo>
                            <a:pt x="846" y="715"/>
                          </a:lnTo>
                          <a:lnTo>
                            <a:pt x="843" y="721"/>
                          </a:lnTo>
                          <a:lnTo>
                            <a:pt x="840" y="725"/>
                          </a:lnTo>
                          <a:lnTo>
                            <a:pt x="837" y="730"/>
                          </a:lnTo>
                          <a:lnTo>
                            <a:pt x="834" y="734"/>
                          </a:lnTo>
                          <a:lnTo>
                            <a:pt x="831" y="738"/>
                          </a:lnTo>
                          <a:lnTo>
                            <a:pt x="828" y="743"/>
                          </a:lnTo>
                          <a:lnTo>
                            <a:pt x="825" y="747"/>
                          </a:lnTo>
                          <a:lnTo>
                            <a:pt x="822" y="752"/>
                          </a:lnTo>
                          <a:lnTo>
                            <a:pt x="819" y="756"/>
                          </a:lnTo>
                          <a:lnTo>
                            <a:pt x="816" y="761"/>
                          </a:lnTo>
                          <a:lnTo>
                            <a:pt x="813" y="765"/>
                          </a:lnTo>
                          <a:lnTo>
                            <a:pt x="810" y="770"/>
                          </a:lnTo>
                          <a:lnTo>
                            <a:pt x="807" y="774"/>
                          </a:lnTo>
                          <a:lnTo>
                            <a:pt x="804" y="778"/>
                          </a:lnTo>
                          <a:lnTo>
                            <a:pt x="801" y="782"/>
                          </a:lnTo>
                          <a:lnTo>
                            <a:pt x="798" y="787"/>
                          </a:lnTo>
                          <a:lnTo>
                            <a:pt x="795" y="791"/>
                          </a:lnTo>
                          <a:lnTo>
                            <a:pt x="792" y="795"/>
                          </a:lnTo>
                          <a:lnTo>
                            <a:pt x="789" y="799"/>
                          </a:lnTo>
                          <a:lnTo>
                            <a:pt x="786" y="803"/>
                          </a:lnTo>
                          <a:lnTo>
                            <a:pt x="783" y="808"/>
                          </a:lnTo>
                          <a:lnTo>
                            <a:pt x="780" y="811"/>
                          </a:lnTo>
                          <a:lnTo>
                            <a:pt x="777" y="816"/>
                          </a:lnTo>
                          <a:lnTo>
                            <a:pt x="774" y="819"/>
                          </a:lnTo>
                          <a:lnTo>
                            <a:pt x="771" y="823"/>
                          </a:lnTo>
                          <a:lnTo>
                            <a:pt x="768" y="828"/>
                          </a:lnTo>
                          <a:lnTo>
                            <a:pt x="765" y="831"/>
                          </a:lnTo>
                          <a:lnTo>
                            <a:pt x="762" y="836"/>
                          </a:lnTo>
                          <a:lnTo>
                            <a:pt x="759" y="839"/>
                          </a:lnTo>
                          <a:lnTo>
                            <a:pt x="756" y="844"/>
                          </a:lnTo>
                          <a:lnTo>
                            <a:pt x="753" y="847"/>
                          </a:lnTo>
                          <a:lnTo>
                            <a:pt x="750" y="850"/>
                          </a:lnTo>
                          <a:lnTo>
                            <a:pt x="747" y="855"/>
                          </a:lnTo>
                          <a:lnTo>
                            <a:pt x="744" y="858"/>
                          </a:lnTo>
                          <a:lnTo>
                            <a:pt x="741" y="861"/>
                          </a:lnTo>
                          <a:lnTo>
                            <a:pt x="738" y="866"/>
                          </a:lnTo>
                          <a:lnTo>
                            <a:pt x="735" y="869"/>
                          </a:lnTo>
                          <a:lnTo>
                            <a:pt x="731" y="873"/>
                          </a:lnTo>
                          <a:lnTo>
                            <a:pt x="729" y="876"/>
                          </a:lnTo>
                          <a:lnTo>
                            <a:pt x="726" y="879"/>
                          </a:lnTo>
                          <a:lnTo>
                            <a:pt x="723" y="884"/>
                          </a:lnTo>
                          <a:lnTo>
                            <a:pt x="720" y="887"/>
                          </a:lnTo>
                          <a:lnTo>
                            <a:pt x="717" y="890"/>
                          </a:lnTo>
                          <a:lnTo>
                            <a:pt x="714" y="894"/>
                          </a:lnTo>
                          <a:lnTo>
                            <a:pt x="710" y="897"/>
                          </a:lnTo>
                          <a:lnTo>
                            <a:pt x="708" y="900"/>
                          </a:lnTo>
                          <a:lnTo>
                            <a:pt x="705" y="904"/>
                          </a:lnTo>
                          <a:lnTo>
                            <a:pt x="701" y="907"/>
                          </a:lnTo>
                          <a:lnTo>
                            <a:pt x="699" y="911"/>
                          </a:lnTo>
                          <a:lnTo>
                            <a:pt x="696" y="914"/>
                          </a:lnTo>
                          <a:lnTo>
                            <a:pt x="692" y="916"/>
                          </a:lnTo>
                          <a:lnTo>
                            <a:pt x="689" y="919"/>
                          </a:lnTo>
                          <a:lnTo>
                            <a:pt x="687" y="923"/>
                          </a:lnTo>
                          <a:lnTo>
                            <a:pt x="684" y="926"/>
                          </a:lnTo>
                          <a:lnTo>
                            <a:pt x="680" y="930"/>
                          </a:lnTo>
                          <a:lnTo>
                            <a:pt x="678" y="933"/>
                          </a:lnTo>
                          <a:lnTo>
                            <a:pt x="675" y="935"/>
                          </a:lnTo>
                          <a:lnTo>
                            <a:pt x="671" y="938"/>
                          </a:lnTo>
                          <a:lnTo>
                            <a:pt x="668" y="942"/>
                          </a:lnTo>
                          <a:lnTo>
                            <a:pt x="666" y="945"/>
                          </a:lnTo>
                          <a:lnTo>
                            <a:pt x="662" y="947"/>
                          </a:lnTo>
                          <a:lnTo>
                            <a:pt x="659" y="951"/>
                          </a:lnTo>
                          <a:lnTo>
                            <a:pt x="657" y="954"/>
                          </a:lnTo>
                          <a:lnTo>
                            <a:pt x="653" y="956"/>
                          </a:lnTo>
                          <a:lnTo>
                            <a:pt x="650" y="960"/>
                          </a:lnTo>
                          <a:lnTo>
                            <a:pt x="647" y="962"/>
                          </a:lnTo>
                          <a:lnTo>
                            <a:pt x="645" y="965"/>
                          </a:lnTo>
                          <a:lnTo>
                            <a:pt x="641" y="968"/>
                          </a:lnTo>
                          <a:lnTo>
                            <a:pt x="638" y="971"/>
                          </a:lnTo>
                          <a:lnTo>
                            <a:pt x="636" y="973"/>
                          </a:lnTo>
                          <a:lnTo>
                            <a:pt x="632" y="976"/>
                          </a:lnTo>
                          <a:lnTo>
                            <a:pt x="629" y="979"/>
                          </a:lnTo>
                          <a:lnTo>
                            <a:pt x="626" y="982"/>
                          </a:lnTo>
                          <a:lnTo>
                            <a:pt x="623" y="984"/>
                          </a:lnTo>
                          <a:lnTo>
                            <a:pt x="620" y="987"/>
                          </a:lnTo>
                          <a:lnTo>
                            <a:pt x="617" y="990"/>
                          </a:lnTo>
                          <a:lnTo>
                            <a:pt x="615" y="992"/>
                          </a:lnTo>
                          <a:lnTo>
                            <a:pt x="611" y="994"/>
                          </a:lnTo>
                          <a:lnTo>
                            <a:pt x="608" y="997"/>
                          </a:lnTo>
                          <a:lnTo>
                            <a:pt x="605" y="1000"/>
                          </a:lnTo>
                          <a:lnTo>
                            <a:pt x="602" y="1002"/>
                          </a:lnTo>
                          <a:lnTo>
                            <a:pt x="599" y="1004"/>
                          </a:lnTo>
                          <a:lnTo>
                            <a:pt x="596" y="1007"/>
                          </a:lnTo>
                          <a:lnTo>
                            <a:pt x="593" y="1009"/>
                          </a:lnTo>
                          <a:lnTo>
                            <a:pt x="590" y="1012"/>
                          </a:lnTo>
                          <a:lnTo>
                            <a:pt x="587" y="1014"/>
                          </a:lnTo>
                          <a:lnTo>
                            <a:pt x="584" y="1017"/>
                          </a:lnTo>
                          <a:lnTo>
                            <a:pt x="581" y="1019"/>
                          </a:lnTo>
                          <a:lnTo>
                            <a:pt x="578" y="1021"/>
                          </a:lnTo>
                          <a:lnTo>
                            <a:pt x="575" y="1023"/>
                          </a:lnTo>
                          <a:lnTo>
                            <a:pt x="572" y="1026"/>
                          </a:lnTo>
                          <a:lnTo>
                            <a:pt x="569" y="1028"/>
                          </a:lnTo>
                          <a:lnTo>
                            <a:pt x="566" y="1030"/>
                          </a:lnTo>
                          <a:lnTo>
                            <a:pt x="563" y="1032"/>
                          </a:lnTo>
                          <a:lnTo>
                            <a:pt x="560" y="1035"/>
                          </a:lnTo>
                          <a:lnTo>
                            <a:pt x="557" y="1037"/>
                          </a:lnTo>
                          <a:lnTo>
                            <a:pt x="554" y="1039"/>
                          </a:lnTo>
                          <a:lnTo>
                            <a:pt x="551" y="1041"/>
                          </a:lnTo>
                          <a:lnTo>
                            <a:pt x="548" y="1043"/>
                          </a:lnTo>
                          <a:lnTo>
                            <a:pt x="545" y="1046"/>
                          </a:lnTo>
                          <a:lnTo>
                            <a:pt x="542" y="1047"/>
                          </a:lnTo>
                          <a:lnTo>
                            <a:pt x="539" y="1049"/>
                          </a:lnTo>
                          <a:lnTo>
                            <a:pt x="536" y="1051"/>
                          </a:lnTo>
                          <a:lnTo>
                            <a:pt x="533" y="1054"/>
                          </a:lnTo>
                          <a:lnTo>
                            <a:pt x="530" y="1056"/>
                          </a:lnTo>
                          <a:lnTo>
                            <a:pt x="527" y="1057"/>
                          </a:lnTo>
                          <a:lnTo>
                            <a:pt x="524" y="1059"/>
                          </a:lnTo>
                          <a:lnTo>
                            <a:pt x="521" y="1061"/>
                          </a:lnTo>
                          <a:lnTo>
                            <a:pt x="518" y="1064"/>
                          </a:lnTo>
                          <a:lnTo>
                            <a:pt x="515" y="1065"/>
                          </a:lnTo>
                          <a:lnTo>
                            <a:pt x="512" y="1067"/>
                          </a:lnTo>
                          <a:lnTo>
                            <a:pt x="509" y="1069"/>
                          </a:lnTo>
                          <a:lnTo>
                            <a:pt x="506" y="1070"/>
                          </a:lnTo>
                          <a:lnTo>
                            <a:pt x="503" y="1073"/>
                          </a:lnTo>
                          <a:lnTo>
                            <a:pt x="500" y="1075"/>
                          </a:lnTo>
                          <a:lnTo>
                            <a:pt x="497" y="1076"/>
                          </a:lnTo>
                          <a:lnTo>
                            <a:pt x="494" y="1078"/>
                          </a:lnTo>
                          <a:lnTo>
                            <a:pt x="491" y="1079"/>
                          </a:lnTo>
                          <a:lnTo>
                            <a:pt x="488" y="1081"/>
                          </a:lnTo>
                          <a:lnTo>
                            <a:pt x="484" y="1083"/>
                          </a:lnTo>
                          <a:lnTo>
                            <a:pt x="482" y="1085"/>
                          </a:lnTo>
                          <a:lnTo>
                            <a:pt x="479" y="1086"/>
                          </a:lnTo>
                          <a:lnTo>
                            <a:pt x="476" y="1088"/>
                          </a:lnTo>
                          <a:lnTo>
                            <a:pt x="472" y="1089"/>
                          </a:lnTo>
                          <a:lnTo>
                            <a:pt x="470" y="1092"/>
                          </a:lnTo>
                          <a:lnTo>
                            <a:pt x="467" y="1093"/>
                          </a:lnTo>
                          <a:lnTo>
                            <a:pt x="464" y="1095"/>
                          </a:lnTo>
                          <a:lnTo>
                            <a:pt x="461" y="1096"/>
                          </a:lnTo>
                          <a:lnTo>
                            <a:pt x="458" y="1098"/>
                          </a:lnTo>
                          <a:lnTo>
                            <a:pt x="454" y="1099"/>
                          </a:lnTo>
                          <a:lnTo>
                            <a:pt x="451" y="1100"/>
                          </a:lnTo>
                          <a:lnTo>
                            <a:pt x="449" y="1103"/>
                          </a:lnTo>
                          <a:lnTo>
                            <a:pt x="446" y="1104"/>
                          </a:lnTo>
                          <a:lnTo>
                            <a:pt x="442" y="1105"/>
                          </a:lnTo>
                          <a:lnTo>
                            <a:pt x="440" y="1107"/>
                          </a:lnTo>
                          <a:lnTo>
                            <a:pt x="437" y="1108"/>
                          </a:lnTo>
                          <a:lnTo>
                            <a:pt x="433" y="1109"/>
                          </a:lnTo>
                          <a:lnTo>
                            <a:pt x="430" y="1112"/>
                          </a:lnTo>
                          <a:lnTo>
                            <a:pt x="428" y="1113"/>
                          </a:lnTo>
                          <a:lnTo>
                            <a:pt x="424" y="1114"/>
                          </a:lnTo>
                          <a:lnTo>
                            <a:pt x="421" y="1115"/>
                          </a:lnTo>
                          <a:lnTo>
                            <a:pt x="419" y="1117"/>
                          </a:lnTo>
                          <a:lnTo>
                            <a:pt x="416" y="1118"/>
                          </a:lnTo>
                          <a:lnTo>
                            <a:pt x="412" y="1119"/>
                          </a:lnTo>
                          <a:lnTo>
                            <a:pt x="409" y="1121"/>
                          </a:lnTo>
                          <a:lnTo>
                            <a:pt x="407" y="1122"/>
                          </a:lnTo>
                          <a:lnTo>
                            <a:pt x="403" y="1124"/>
                          </a:lnTo>
                          <a:lnTo>
                            <a:pt x="400" y="1125"/>
                          </a:lnTo>
                          <a:lnTo>
                            <a:pt x="398" y="1126"/>
                          </a:lnTo>
                          <a:lnTo>
                            <a:pt x="394" y="1127"/>
                          </a:lnTo>
                          <a:lnTo>
                            <a:pt x="391" y="1128"/>
                          </a:lnTo>
                          <a:lnTo>
                            <a:pt x="388" y="1130"/>
                          </a:lnTo>
                          <a:lnTo>
                            <a:pt x="386" y="1131"/>
                          </a:lnTo>
                          <a:lnTo>
                            <a:pt x="382" y="1132"/>
                          </a:lnTo>
                          <a:lnTo>
                            <a:pt x="379" y="1134"/>
                          </a:lnTo>
                          <a:lnTo>
                            <a:pt x="377" y="1135"/>
                          </a:lnTo>
                          <a:lnTo>
                            <a:pt x="373" y="1136"/>
                          </a:lnTo>
                          <a:lnTo>
                            <a:pt x="370" y="1137"/>
                          </a:lnTo>
                          <a:lnTo>
                            <a:pt x="367" y="1138"/>
                          </a:lnTo>
                          <a:lnTo>
                            <a:pt x="364" y="1140"/>
                          </a:lnTo>
                          <a:lnTo>
                            <a:pt x="361" y="1141"/>
                          </a:lnTo>
                          <a:lnTo>
                            <a:pt x="358" y="1142"/>
                          </a:lnTo>
                          <a:lnTo>
                            <a:pt x="356" y="1143"/>
                          </a:lnTo>
                          <a:lnTo>
                            <a:pt x="352" y="1144"/>
                          </a:lnTo>
                          <a:lnTo>
                            <a:pt x="349" y="1145"/>
                          </a:lnTo>
                          <a:lnTo>
                            <a:pt x="346" y="1146"/>
                          </a:lnTo>
                          <a:lnTo>
                            <a:pt x="343" y="1147"/>
                          </a:lnTo>
                          <a:lnTo>
                            <a:pt x="340" y="1149"/>
                          </a:lnTo>
                          <a:lnTo>
                            <a:pt x="337" y="1149"/>
                          </a:lnTo>
                          <a:lnTo>
                            <a:pt x="334" y="1150"/>
                          </a:lnTo>
                          <a:lnTo>
                            <a:pt x="331" y="1151"/>
                          </a:lnTo>
                          <a:lnTo>
                            <a:pt x="328" y="1152"/>
                          </a:lnTo>
                          <a:lnTo>
                            <a:pt x="325" y="1153"/>
                          </a:lnTo>
                          <a:lnTo>
                            <a:pt x="322" y="1154"/>
                          </a:lnTo>
                          <a:lnTo>
                            <a:pt x="319" y="1155"/>
                          </a:lnTo>
                          <a:lnTo>
                            <a:pt x="316" y="1156"/>
                          </a:lnTo>
                          <a:lnTo>
                            <a:pt x="313" y="1157"/>
                          </a:lnTo>
                          <a:lnTo>
                            <a:pt x="310" y="1157"/>
                          </a:lnTo>
                          <a:lnTo>
                            <a:pt x="307" y="1159"/>
                          </a:lnTo>
                          <a:lnTo>
                            <a:pt x="304" y="1160"/>
                          </a:lnTo>
                          <a:lnTo>
                            <a:pt x="301" y="1161"/>
                          </a:lnTo>
                          <a:lnTo>
                            <a:pt x="298" y="1162"/>
                          </a:lnTo>
                          <a:lnTo>
                            <a:pt x="295" y="1162"/>
                          </a:lnTo>
                          <a:lnTo>
                            <a:pt x="292" y="1163"/>
                          </a:lnTo>
                          <a:lnTo>
                            <a:pt x="289" y="1164"/>
                          </a:lnTo>
                          <a:lnTo>
                            <a:pt x="286" y="1165"/>
                          </a:lnTo>
                          <a:lnTo>
                            <a:pt x="283" y="1166"/>
                          </a:lnTo>
                          <a:lnTo>
                            <a:pt x="280" y="1166"/>
                          </a:lnTo>
                          <a:lnTo>
                            <a:pt x="277" y="1167"/>
                          </a:lnTo>
                          <a:lnTo>
                            <a:pt x="274" y="1169"/>
                          </a:lnTo>
                          <a:lnTo>
                            <a:pt x="271" y="1170"/>
                          </a:lnTo>
                          <a:lnTo>
                            <a:pt x="268" y="1170"/>
                          </a:lnTo>
                          <a:lnTo>
                            <a:pt x="265" y="1171"/>
                          </a:lnTo>
                          <a:lnTo>
                            <a:pt x="262" y="1172"/>
                          </a:lnTo>
                          <a:lnTo>
                            <a:pt x="259" y="1172"/>
                          </a:lnTo>
                          <a:lnTo>
                            <a:pt x="256" y="1173"/>
                          </a:lnTo>
                          <a:lnTo>
                            <a:pt x="253" y="1174"/>
                          </a:lnTo>
                          <a:lnTo>
                            <a:pt x="250" y="1175"/>
                          </a:lnTo>
                          <a:lnTo>
                            <a:pt x="247" y="1175"/>
                          </a:lnTo>
                          <a:lnTo>
                            <a:pt x="244" y="1176"/>
                          </a:lnTo>
                          <a:lnTo>
                            <a:pt x="241" y="1178"/>
                          </a:lnTo>
                          <a:lnTo>
                            <a:pt x="238" y="1178"/>
                          </a:lnTo>
                          <a:lnTo>
                            <a:pt x="234" y="1179"/>
                          </a:lnTo>
                          <a:lnTo>
                            <a:pt x="232" y="1179"/>
                          </a:lnTo>
                          <a:lnTo>
                            <a:pt x="229" y="1180"/>
                          </a:lnTo>
                          <a:lnTo>
                            <a:pt x="226" y="1181"/>
                          </a:lnTo>
                          <a:lnTo>
                            <a:pt x="223" y="1181"/>
                          </a:lnTo>
                          <a:lnTo>
                            <a:pt x="220" y="1182"/>
                          </a:lnTo>
                          <a:lnTo>
                            <a:pt x="217" y="1182"/>
                          </a:lnTo>
                          <a:lnTo>
                            <a:pt x="213" y="1183"/>
                          </a:lnTo>
                          <a:lnTo>
                            <a:pt x="211" y="1184"/>
                          </a:lnTo>
                          <a:lnTo>
                            <a:pt x="208" y="1184"/>
                          </a:lnTo>
                          <a:lnTo>
                            <a:pt x="204" y="1185"/>
                          </a:lnTo>
                          <a:lnTo>
                            <a:pt x="202" y="1185"/>
                          </a:lnTo>
                          <a:lnTo>
                            <a:pt x="199" y="1186"/>
                          </a:lnTo>
                          <a:lnTo>
                            <a:pt x="196" y="1186"/>
                          </a:lnTo>
                          <a:lnTo>
                            <a:pt x="192" y="1188"/>
                          </a:lnTo>
                          <a:lnTo>
                            <a:pt x="190" y="1189"/>
                          </a:lnTo>
                          <a:lnTo>
                            <a:pt x="187" y="1189"/>
                          </a:lnTo>
                          <a:lnTo>
                            <a:pt x="183" y="1190"/>
                          </a:lnTo>
                          <a:lnTo>
                            <a:pt x="181" y="1190"/>
                          </a:lnTo>
                          <a:lnTo>
                            <a:pt x="178" y="1191"/>
                          </a:lnTo>
                          <a:lnTo>
                            <a:pt x="174" y="1191"/>
                          </a:lnTo>
                          <a:lnTo>
                            <a:pt x="171" y="1192"/>
                          </a:lnTo>
                          <a:lnTo>
                            <a:pt x="169" y="1192"/>
                          </a:lnTo>
                          <a:lnTo>
                            <a:pt x="166" y="1193"/>
                          </a:lnTo>
                          <a:lnTo>
                            <a:pt x="162" y="1193"/>
                          </a:lnTo>
                          <a:lnTo>
                            <a:pt x="160" y="1194"/>
                          </a:lnTo>
                          <a:lnTo>
                            <a:pt x="157" y="1194"/>
                          </a:lnTo>
                          <a:lnTo>
                            <a:pt x="153" y="1195"/>
                          </a:lnTo>
                          <a:lnTo>
                            <a:pt x="150" y="1195"/>
                          </a:lnTo>
                          <a:lnTo>
                            <a:pt x="148" y="1197"/>
                          </a:lnTo>
                          <a:lnTo>
                            <a:pt x="144" y="1197"/>
                          </a:lnTo>
                          <a:lnTo>
                            <a:pt x="141" y="1197"/>
                          </a:lnTo>
                          <a:lnTo>
                            <a:pt x="139" y="1198"/>
                          </a:lnTo>
                          <a:lnTo>
                            <a:pt x="136" y="1198"/>
                          </a:lnTo>
                          <a:lnTo>
                            <a:pt x="132" y="1199"/>
                          </a:lnTo>
                          <a:lnTo>
                            <a:pt x="129" y="1199"/>
                          </a:lnTo>
                          <a:lnTo>
                            <a:pt x="127" y="1200"/>
                          </a:lnTo>
                          <a:lnTo>
                            <a:pt x="123" y="1200"/>
                          </a:lnTo>
                          <a:lnTo>
                            <a:pt x="120" y="1201"/>
                          </a:lnTo>
                          <a:lnTo>
                            <a:pt x="118" y="1201"/>
                          </a:lnTo>
                          <a:lnTo>
                            <a:pt x="114" y="1201"/>
                          </a:lnTo>
                          <a:lnTo>
                            <a:pt x="111" y="1202"/>
                          </a:lnTo>
                          <a:lnTo>
                            <a:pt x="108" y="1202"/>
                          </a:lnTo>
                          <a:lnTo>
                            <a:pt x="105" y="1202"/>
                          </a:lnTo>
                          <a:lnTo>
                            <a:pt x="102" y="1203"/>
                          </a:lnTo>
                          <a:lnTo>
                            <a:pt x="99" y="1203"/>
                          </a:lnTo>
                          <a:lnTo>
                            <a:pt x="97" y="1204"/>
                          </a:lnTo>
                          <a:lnTo>
                            <a:pt x="93" y="1204"/>
                          </a:lnTo>
                          <a:lnTo>
                            <a:pt x="90" y="1204"/>
                          </a:lnTo>
                          <a:lnTo>
                            <a:pt x="87" y="1205"/>
                          </a:lnTo>
                          <a:lnTo>
                            <a:pt x="84" y="1205"/>
                          </a:lnTo>
                          <a:lnTo>
                            <a:pt x="81" y="1207"/>
                          </a:lnTo>
                          <a:lnTo>
                            <a:pt x="78" y="1207"/>
                          </a:lnTo>
                          <a:lnTo>
                            <a:pt x="75" y="1207"/>
                          </a:lnTo>
                          <a:lnTo>
                            <a:pt x="72" y="1208"/>
                          </a:lnTo>
                          <a:lnTo>
                            <a:pt x="69" y="1208"/>
                          </a:lnTo>
                          <a:lnTo>
                            <a:pt x="66" y="1208"/>
                          </a:lnTo>
                          <a:lnTo>
                            <a:pt x="63" y="1209"/>
                          </a:lnTo>
                          <a:lnTo>
                            <a:pt x="60" y="1209"/>
                          </a:lnTo>
                          <a:lnTo>
                            <a:pt x="57" y="1209"/>
                          </a:lnTo>
                          <a:lnTo>
                            <a:pt x="54" y="1210"/>
                          </a:lnTo>
                          <a:lnTo>
                            <a:pt x="51" y="1210"/>
                          </a:lnTo>
                          <a:lnTo>
                            <a:pt x="48" y="1210"/>
                          </a:lnTo>
                          <a:lnTo>
                            <a:pt x="45" y="1211"/>
                          </a:lnTo>
                          <a:lnTo>
                            <a:pt x="42" y="1211"/>
                          </a:lnTo>
                          <a:lnTo>
                            <a:pt x="39" y="1211"/>
                          </a:lnTo>
                          <a:lnTo>
                            <a:pt x="36" y="1211"/>
                          </a:lnTo>
                          <a:lnTo>
                            <a:pt x="33" y="1212"/>
                          </a:lnTo>
                          <a:lnTo>
                            <a:pt x="30" y="1212"/>
                          </a:lnTo>
                          <a:lnTo>
                            <a:pt x="27" y="1212"/>
                          </a:lnTo>
                          <a:lnTo>
                            <a:pt x="24" y="1213"/>
                          </a:lnTo>
                          <a:lnTo>
                            <a:pt x="21" y="1213"/>
                          </a:lnTo>
                          <a:lnTo>
                            <a:pt x="18" y="1213"/>
                          </a:lnTo>
                          <a:lnTo>
                            <a:pt x="15" y="1214"/>
                          </a:lnTo>
                          <a:lnTo>
                            <a:pt x="12" y="1214"/>
                          </a:lnTo>
                          <a:lnTo>
                            <a:pt x="9" y="1214"/>
                          </a:lnTo>
                          <a:lnTo>
                            <a:pt x="6" y="1214"/>
                          </a:lnTo>
                          <a:lnTo>
                            <a:pt x="3" y="1216"/>
                          </a:lnTo>
                          <a:lnTo>
                            <a:pt x="0" y="1216"/>
                          </a:lnTo>
                        </a:path>
                      </a:pathLst>
                    </a:custGeom>
                    <a:solidFill>
                      <a:srgbClr val="FF99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23" name="Line 11"/>
                    <p:cNvSpPr>
                      <a:spLocks noChangeShapeType="1"/>
                    </p:cNvSpPr>
                    <p:nvPr/>
                  </p:nvSpPr>
                  <p:spPr bwMode="auto">
                    <a:xfrm flipH="1">
                      <a:off x="369" y="2587"/>
                      <a:ext cx="1637"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8124" name="Line 12"/>
                  <p:cNvSpPr>
                    <a:spLocks noChangeShapeType="1"/>
                  </p:cNvSpPr>
                  <p:nvPr/>
                </p:nvSpPr>
                <p:spPr bwMode="auto">
                  <a:xfrm>
                    <a:off x="1692" y="1358"/>
                    <a:ext cx="0" cy="121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5" name="Line 13"/>
                  <p:cNvSpPr>
                    <a:spLocks noChangeShapeType="1"/>
                  </p:cNvSpPr>
                  <p:nvPr/>
                </p:nvSpPr>
                <p:spPr bwMode="auto">
                  <a:xfrm>
                    <a:off x="1473" y="1625"/>
                    <a:ext cx="0" cy="94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6" name="Line 14"/>
                  <p:cNvSpPr>
                    <a:spLocks noChangeShapeType="1"/>
                  </p:cNvSpPr>
                  <p:nvPr/>
                </p:nvSpPr>
                <p:spPr bwMode="auto">
                  <a:xfrm>
                    <a:off x="1245" y="2090"/>
                    <a:ext cx="0" cy="48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27" name="Rectangle 15"/>
                  <p:cNvSpPr>
                    <a:spLocks noChangeArrowheads="1"/>
                  </p:cNvSpPr>
                  <p:nvPr/>
                </p:nvSpPr>
                <p:spPr bwMode="auto">
                  <a:xfrm>
                    <a:off x="1716" y="2758"/>
                    <a:ext cx="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Mode</a:t>
                    </a:r>
                  </a:p>
                </p:txBody>
              </p:sp>
              <p:sp>
                <p:nvSpPr>
                  <p:cNvPr id="218128" name="Rectangle 16"/>
                  <p:cNvSpPr>
                    <a:spLocks noChangeArrowheads="1"/>
                  </p:cNvSpPr>
                  <p:nvPr/>
                </p:nvSpPr>
                <p:spPr bwMode="auto">
                  <a:xfrm>
                    <a:off x="1077" y="3037"/>
                    <a:ext cx="5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Median</a:t>
                    </a:r>
                  </a:p>
                </p:txBody>
              </p:sp>
              <p:sp>
                <p:nvSpPr>
                  <p:cNvPr id="218129" name="Rectangle 17"/>
                  <p:cNvSpPr>
                    <a:spLocks noChangeArrowheads="1"/>
                  </p:cNvSpPr>
                  <p:nvPr/>
                </p:nvSpPr>
                <p:spPr bwMode="auto">
                  <a:xfrm>
                    <a:off x="510" y="2695"/>
                    <a:ext cx="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Mean</a:t>
                    </a:r>
                  </a:p>
                </p:txBody>
              </p:sp>
              <p:sp>
                <p:nvSpPr>
                  <p:cNvPr id="218130" name="Arc 18"/>
                  <p:cNvSpPr>
                    <a:spLocks/>
                  </p:cNvSpPr>
                  <p:nvPr/>
                </p:nvSpPr>
                <p:spPr bwMode="auto">
                  <a:xfrm>
                    <a:off x="945" y="2619"/>
                    <a:ext cx="280" cy="19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bg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1" name="Arc 19"/>
                  <p:cNvSpPr>
                    <a:spLocks/>
                  </p:cNvSpPr>
                  <p:nvPr/>
                </p:nvSpPr>
                <p:spPr bwMode="auto">
                  <a:xfrm>
                    <a:off x="1708" y="2625"/>
                    <a:ext cx="64" cy="271"/>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bg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2" name="Arc 20"/>
                  <p:cNvSpPr>
                    <a:spLocks/>
                  </p:cNvSpPr>
                  <p:nvPr/>
                </p:nvSpPr>
                <p:spPr bwMode="auto">
                  <a:xfrm>
                    <a:off x="1480" y="2622"/>
                    <a:ext cx="8" cy="4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bg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18133" name="Group 21"/>
              <p:cNvGrpSpPr>
                <a:grpSpLocks/>
              </p:cNvGrpSpPr>
              <p:nvPr/>
            </p:nvGrpSpPr>
            <p:grpSpPr bwMode="auto">
              <a:xfrm>
                <a:off x="2121" y="1468"/>
                <a:ext cx="1589" cy="2393"/>
                <a:chOff x="2121" y="1468"/>
                <a:chExt cx="1589" cy="2393"/>
              </a:xfrm>
            </p:grpSpPr>
            <p:grpSp>
              <p:nvGrpSpPr>
                <p:cNvPr id="218134" name="Group 22"/>
                <p:cNvGrpSpPr>
                  <a:grpSpLocks/>
                </p:cNvGrpSpPr>
                <p:nvPr/>
              </p:nvGrpSpPr>
              <p:grpSpPr bwMode="auto">
                <a:xfrm>
                  <a:off x="2121" y="1468"/>
                  <a:ext cx="1589" cy="1131"/>
                  <a:chOff x="2121" y="1468"/>
                  <a:chExt cx="1589" cy="1131"/>
                </a:xfrm>
              </p:grpSpPr>
              <p:sp>
                <p:nvSpPr>
                  <p:cNvPr id="218135" name="Freeform 23"/>
                  <p:cNvSpPr>
                    <a:spLocks/>
                  </p:cNvSpPr>
                  <p:nvPr/>
                </p:nvSpPr>
                <p:spPr bwMode="auto">
                  <a:xfrm>
                    <a:off x="2161" y="1468"/>
                    <a:ext cx="1518" cy="1118"/>
                  </a:xfrm>
                  <a:custGeom>
                    <a:avLst/>
                    <a:gdLst>
                      <a:gd name="T0" fmla="*/ 23 w 1518"/>
                      <a:gd name="T1" fmla="*/ 1113 h 1118"/>
                      <a:gd name="T2" fmla="*/ 48 w 1518"/>
                      <a:gd name="T3" fmla="*/ 1108 h 1118"/>
                      <a:gd name="T4" fmla="*/ 73 w 1518"/>
                      <a:gd name="T5" fmla="*/ 1101 h 1118"/>
                      <a:gd name="T6" fmla="*/ 99 w 1518"/>
                      <a:gd name="T7" fmla="*/ 1092 h 1118"/>
                      <a:gd name="T8" fmla="*/ 124 w 1518"/>
                      <a:gd name="T9" fmla="*/ 1082 h 1118"/>
                      <a:gd name="T10" fmla="*/ 149 w 1518"/>
                      <a:gd name="T11" fmla="*/ 1068 h 1118"/>
                      <a:gd name="T12" fmla="*/ 174 w 1518"/>
                      <a:gd name="T13" fmla="*/ 1051 h 1118"/>
                      <a:gd name="T14" fmla="*/ 199 w 1518"/>
                      <a:gd name="T15" fmla="*/ 1031 h 1118"/>
                      <a:gd name="T16" fmla="*/ 225 w 1518"/>
                      <a:gd name="T17" fmla="*/ 1008 h 1118"/>
                      <a:gd name="T18" fmla="*/ 250 w 1518"/>
                      <a:gd name="T19" fmla="*/ 980 h 1118"/>
                      <a:gd name="T20" fmla="*/ 275 w 1518"/>
                      <a:gd name="T21" fmla="*/ 947 h 1118"/>
                      <a:gd name="T22" fmla="*/ 301 w 1518"/>
                      <a:gd name="T23" fmla="*/ 910 h 1118"/>
                      <a:gd name="T24" fmla="*/ 326 w 1518"/>
                      <a:gd name="T25" fmla="*/ 868 h 1118"/>
                      <a:gd name="T26" fmla="*/ 351 w 1518"/>
                      <a:gd name="T27" fmla="*/ 820 h 1118"/>
                      <a:gd name="T28" fmla="*/ 377 w 1518"/>
                      <a:gd name="T29" fmla="*/ 769 h 1118"/>
                      <a:gd name="T30" fmla="*/ 402 w 1518"/>
                      <a:gd name="T31" fmla="*/ 711 h 1118"/>
                      <a:gd name="T32" fmla="*/ 427 w 1518"/>
                      <a:gd name="T33" fmla="*/ 650 h 1118"/>
                      <a:gd name="T34" fmla="*/ 453 w 1518"/>
                      <a:gd name="T35" fmla="*/ 587 h 1118"/>
                      <a:gd name="T36" fmla="*/ 478 w 1518"/>
                      <a:gd name="T37" fmla="*/ 520 h 1118"/>
                      <a:gd name="T38" fmla="*/ 503 w 1518"/>
                      <a:gd name="T39" fmla="*/ 451 h 1118"/>
                      <a:gd name="T40" fmla="*/ 528 w 1518"/>
                      <a:gd name="T41" fmla="*/ 383 h 1118"/>
                      <a:gd name="T42" fmla="*/ 554 w 1518"/>
                      <a:gd name="T43" fmla="*/ 316 h 1118"/>
                      <a:gd name="T44" fmla="*/ 579 w 1518"/>
                      <a:gd name="T45" fmla="*/ 251 h 1118"/>
                      <a:gd name="T46" fmla="*/ 604 w 1518"/>
                      <a:gd name="T47" fmla="*/ 191 h 1118"/>
                      <a:gd name="T48" fmla="*/ 629 w 1518"/>
                      <a:gd name="T49" fmla="*/ 137 h 1118"/>
                      <a:gd name="T50" fmla="*/ 655 w 1518"/>
                      <a:gd name="T51" fmla="*/ 90 h 1118"/>
                      <a:gd name="T52" fmla="*/ 680 w 1518"/>
                      <a:gd name="T53" fmla="*/ 53 h 1118"/>
                      <a:gd name="T54" fmla="*/ 705 w 1518"/>
                      <a:gd name="T55" fmla="*/ 25 h 1118"/>
                      <a:gd name="T56" fmla="*/ 730 w 1518"/>
                      <a:gd name="T57" fmla="*/ 7 h 1118"/>
                      <a:gd name="T58" fmla="*/ 756 w 1518"/>
                      <a:gd name="T59" fmla="*/ 0 h 1118"/>
                      <a:gd name="T60" fmla="*/ 781 w 1518"/>
                      <a:gd name="T61" fmla="*/ 5 h 1118"/>
                      <a:gd name="T62" fmla="*/ 806 w 1518"/>
                      <a:gd name="T63" fmla="*/ 20 h 1118"/>
                      <a:gd name="T64" fmla="*/ 832 w 1518"/>
                      <a:gd name="T65" fmla="*/ 47 h 1118"/>
                      <a:gd name="T66" fmla="*/ 857 w 1518"/>
                      <a:gd name="T67" fmla="*/ 82 h 1118"/>
                      <a:gd name="T68" fmla="*/ 883 w 1518"/>
                      <a:gd name="T69" fmla="*/ 128 h 1118"/>
                      <a:gd name="T70" fmla="*/ 908 w 1518"/>
                      <a:gd name="T71" fmla="*/ 181 h 1118"/>
                      <a:gd name="T72" fmla="*/ 933 w 1518"/>
                      <a:gd name="T73" fmla="*/ 239 h 1118"/>
                      <a:gd name="T74" fmla="*/ 958 w 1518"/>
                      <a:gd name="T75" fmla="*/ 303 h 1118"/>
                      <a:gd name="T76" fmla="*/ 983 w 1518"/>
                      <a:gd name="T77" fmla="*/ 370 h 1118"/>
                      <a:gd name="T78" fmla="*/ 1009 w 1518"/>
                      <a:gd name="T79" fmla="*/ 438 h 1118"/>
                      <a:gd name="T80" fmla="*/ 1034 w 1518"/>
                      <a:gd name="T81" fmla="*/ 506 h 1118"/>
                      <a:gd name="T82" fmla="*/ 1059 w 1518"/>
                      <a:gd name="T83" fmla="*/ 573 h 1118"/>
                      <a:gd name="T84" fmla="*/ 1084 w 1518"/>
                      <a:gd name="T85" fmla="*/ 638 h 1118"/>
                      <a:gd name="T86" fmla="*/ 1110 w 1518"/>
                      <a:gd name="T87" fmla="*/ 699 h 1118"/>
                      <a:gd name="T88" fmla="*/ 1135 w 1518"/>
                      <a:gd name="T89" fmla="*/ 757 h 1118"/>
                      <a:gd name="T90" fmla="*/ 1160 w 1518"/>
                      <a:gd name="T91" fmla="*/ 811 h 1118"/>
                      <a:gd name="T92" fmla="*/ 1186 w 1518"/>
                      <a:gd name="T93" fmla="*/ 859 h 1118"/>
                      <a:gd name="T94" fmla="*/ 1211 w 1518"/>
                      <a:gd name="T95" fmla="*/ 902 h 1118"/>
                      <a:gd name="T96" fmla="*/ 1236 w 1518"/>
                      <a:gd name="T97" fmla="*/ 940 h 1118"/>
                      <a:gd name="T98" fmla="*/ 1261 w 1518"/>
                      <a:gd name="T99" fmla="*/ 974 h 1118"/>
                      <a:gd name="T100" fmla="*/ 1287 w 1518"/>
                      <a:gd name="T101" fmla="*/ 1002 h 1118"/>
                      <a:gd name="T102" fmla="*/ 1312 w 1518"/>
                      <a:gd name="T103" fmla="*/ 1027 h 1118"/>
                      <a:gd name="T104" fmla="*/ 1337 w 1518"/>
                      <a:gd name="T105" fmla="*/ 1048 h 1118"/>
                      <a:gd name="T106" fmla="*/ 1363 w 1518"/>
                      <a:gd name="T107" fmla="*/ 1064 h 1118"/>
                      <a:gd name="T108" fmla="*/ 1388 w 1518"/>
                      <a:gd name="T109" fmla="*/ 1078 h 1118"/>
                      <a:gd name="T110" fmla="*/ 1414 w 1518"/>
                      <a:gd name="T111" fmla="*/ 1090 h 1118"/>
                      <a:gd name="T112" fmla="*/ 1439 w 1518"/>
                      <a:gd name="T113" fmla="*/ 1099 h 1118"/>
                      <a:gd name="T114" fmla="*/ 1464 w 1518"/>
                      <a:gd name="T115" fmla="*/ 1106 h 1118"/>
                      <a:gd name="T116" fmla="*/ 1489 w 1518"/>
                      <a:gd name="T117" fmla="*/ 1112 h 1118"/>
                      <a:gd name="T118" fmla="*/ 1514 w 1518"/>
                      <a:gd name="T119" fmla="*/ 1117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8" h="1118">
                        <a:moveTo>
                          <a:pt x="0" y="1117"/>
                        </a:moveTo>
                        <a:lnTo>
                          <a:pt x="2" y="1117"/>
                        </a:lnTo>
                        <a:lnTo>
                          <a:pt x="5" y="1116"/>
                        </a:lnTo>
                        <a:lnTo>
                          <a:pt x="8" y="1116"/>
                        </a:lnTo>
                        <a:lnTo>
                          <a:pt x="10" y="1116"/>
                        </a:lnTo>
                        <a:lnTo>
                          <a:pt x="12" y="1115"/>
                        </a:lnTo>
                        <a:lnTo>
                          <a:pt x="15" y="1115"/>
                        </a:lnTo>
                        <a:lnTo>
                          <a:pt x="17" y="1113"/>
                        </a:lnTo>
                        <a:lnTo>
                          <a:pt x="20" y="1113"/>
                        </a:lnTo>
                        <a:lnTo>
                          <a:pt x="23" y="1113"/>
                        </a:lnTo>
                        <a:lnTo>
                          <a:pt x="25" y="1112"/>
                        </a:lnTo>
                        <a:lnTo>
                          <a:pt x="27" y="1112"/>
                        </a:lnTo>
                        <a:lnTo>
                          <a:pt x="30" y="1111"/>
                        </a:lnTo>
                        <a:lnTo>
                          <a:pt x="33" y="1111"/>
                        </a:lnTo>
                        <a:lnTo>
                          <a:pt x="35" y="1111"/>
                        </a:lnTo>
                        <a:lnTo>
                          <a:pt x="38" y="1110"/>
                        </a:lnTo>
                        <a:lnTo>
                          <a:pt x="40" y="1110"/>
                        </a:lnTo>
                        <a:lnTo>
                          <a:pt x="43" y="1109"/>
                        </a:lnTo>
                        <a:lnTo>
                          <a:pt x="46" y="1109"/>
                        </a:lnTo>
                        <a:lnTo>
                          <a:pt x="48" y="1108"/>
                        </a:lnTo>
                        <a:lnTo>
                          <a:pt x="50" y="1108"/>
                        </a:lnTo>
                        <a:lnTo>
                          <a:pt x="53" y="1106"/>
                        </a:lnTo>
                        <a:lnTo>
                          <a:pt x="56" y="1106"/>
                        </a:lnTo>
                        <a:lnTo>
                          <a:pt x="58" y="1105"/>
                        </a:lnTo>
                        <a:lnTo>
                          <a:pt x="61" y="1105"/>
                        </a:lnTo>
                        <a:lnTo>
                          <a:pt x="63" y="1104"/>
                        </a:lnTo>
                        <a:lnTo>
                          <a:pt x="65" y="1103"/>
                        </a:lnTo>
                        <a:lnTo>
                          <a:pt x="68" y="1103"/>
                        </a:lnTo>
                        <a:lnTo>
                          <a:pt x="71" y="1102"/>
                        </a:lnTo>
                        <a:lnTo>
                          <a:pt x="73" y="1101"/>
                        </a:lnTo>
                        <a:lnTo>
                          <a:pt x="76" y="1101"/>
                        </a:lnTo>
                        <a:lnTo>
                          <a:pt x="78" y="1099"/>
                        </a:lnTo>
                        <a:lnTo>
                          <a:pt x="81" y="1098"/>
                        </a:lnTo>
                        <a:lnTo>
                          <a:pt x="84" y="1098"/>
                        </a:lnTo>
                        <a:lnTo>
                          <a:pt x="86" y="1097"/>
                        </a:lnTo>
                        <a:lnTo>
                          <a:pt x="88" y="1096"/>
                        </a:lnTo>
                        <a:lnTo>
                          <a:pt x="91" y="1095"/>
                        </a:lnTo>
                        <a:lnTo>
                          <a:pt x="94" y="1094"/>
                        </a:lnTo>
                        <a:lnTo>
                          <a:pt x="96" y="1094"/>
                        </a:lnTo>
                        <a:lnTo>
                          <a:pt x="99" y="1092"/>
                        </a:lnTo>
                        <a:lnTo>
                          <a:pt x="101" y="1091"/>
                        </a:lnTo>
                        <a:lnTo>
                          <a:pt x="103" y="1090"/>
                        </a:lnTo>
                        <a:lnTo>
                          <a:pt x="107" y="1089"/>
                        </a:lnTo>
                        <a:lnTo>
                          <a:pt x="109" y="1088"/>
                        </a:lnTo>
                        <a:lnTo>
                          <a:pt x="111" y="1086"/>
                        </a:lnTo>
                        <a:lnTo>
                          <a:pt x="114" y="1086"/>
                        </a:lnTo>
                        <a:lnTo>
                          <a:pt x="116" y="1084"/>
                        </a:lnTo>
                        <a:lnTo>
                          <a:pt x="119" y="1084"/>
                        </a:lnTo>
                        <a:lnTo>
                          <a:pt x="122" y="1082"/>
                        </a:lnTo>
                        <a:lnTo>
                          <a:pt x="124" y="1082"/>
                        </a:lnTo>
                        <a:lnTo>
                          <a:pt x="126" y="1079"/>
                        </a:lnTo>
                        <a:lnTo>
                          <a:pt x="129" y="1078"/>
                        </a:lnTo>
                        <a:lnTo>
                          <a:pt x="132" y="1077"/>
                        </a:lnTo>
                        <a:lnTo>
                          <a:pt x="134" y="1076"/>
                        </a:lnTo>
                        <a:lnTo>
                          <a:pt x="136" y="1075"/>
                        </a:lnTo>
                        <a:lnTo>
                          <a:pt x="139" y="1074"/>
                        </a:lnTo>
                        <a:lnTo>
                          <a:pt x="142" y="1072"/>
                        </a:lnTo>
                        <a:lnTo>
                          <a:pt x="144" y="1070"/>
                        </a:lnTo>
                        <a:lnTo>
                          <a:pt x="147" y="1069"/>
                        </a:lnTo>
                        <a:lnTo>
                          <a:pt x="149" y="1068"/>
                        </a:lnTo>
                        <a:lnTo>
                          <a:pt x="151" y="1067"/>
                        </a:lnTo>
                        <a:lnTo>
                          <a:pt x="154" y="1064"/>
                        </a:lnTo>
                        <a:lnTo>
                          <a:pt x="157" y="1063"/>
                        </a:lnTo>
                        <a:lnTo>
                          <a:pt x="159" y="1062"/>
                        </a:lnTo>
                        <a:lnTo>
                          <a:pt x="162" y="1060"/>
                        </a:lnTo>
                        <a:lnTo>
                          <a:pt x="164" y="1058"/>
                        </a:lnTo>
                        <a:lnTo>
                          <a:pt x="167" y="1057"/>
                        </a:lnTo>
                        <a:lnTo>
                          <a:pt x="170" y="1055"/>
                        </a:lnTo>
                        <a:lnTo>
                          <a:pt x="172" y="1052"/>
                        </a:lnTo>
                        <a:lnTo>
                          <a:pt x="174" y="1051"/>
                        </a:lnTo>
                        <a:lnTo>
                          <a:pt x="177" y="1050"/>
                        </a:lnTo>
                        <a:lnTo>
                          <a:pt x="180" y="1048"/>
                        </a:lnTo>
                        <a:lnTo>
                          <a:pt x="182" y="1045"/>
                        </a:lnTo>
                        <a:lnTo>
                          <a:pt x="185" y="1043"/>
                        </a:lnTo>
                        <a:lnTo>
                          <a:pt x="187" y="1042"/>
                        </a:lnTo>
                        <a:lnTo>
                          <a:pt x="189" y="1040"/>
                        </a:lnTo>
                        <a:lnTo>
                          <a:pt x="192" y="1038"/>
                        </a:lnTo>
                        <a:lnTo>
                          <a:pt x="195" y="1036"/>
                        </a:lnTo>
                        <a:lnTo>
                          <a:pt x="197" y="1034"/>
                        </a:lnTo>
                        <a:lnTo>
                          <a:pt x="199" y="1031"/>
                        </a:lnTo>
                        <a:lnTo>
                          <a:pt x="202" y="1029"/>
                        </a:lnTo>
                        <a:lnTo>
                          <a:pt x="205" y="1027"/>
                        </a:lnTo>
                        <a:lnTo>
                          <a:pt x="207" y="1024"/>
                        </a:lnTo>
                        <a:lnTo>
                          <a:pt x="210" y="1022"/>
                        </a:lnTo>
                        <a:lnTo>
                          <a:pt x="212" y="1021"/>
                        </a:lnTo>
                        <a:lnTo>
                          <a:pt x="215" y="1018"/>
                        </a:lnTo>
                        <a:lnTo>
                          <a:pt x="218" y="1015"/>
                        </a:lnTo>
                        <a:lnTo>
                          <a:pt x="220" y="1013"/>
                        </a:lnTo>
                        <a:lnTo>
                          <a:pt x="222" y="1010"/>
                        </a:lnTo>
                        <a:lnTo>
                          <a:pt x="225" y="1008"/>
                        </a:lnTo>
                        <a:lnTo>
                          <a:pt x="227" y="1006"/>
                        </a:lnTo>
                        <a:lnTo>
                          <a:pt x="230" y="1002"/>
                        </a:lnTo>
                        <a:lnTo>
                          <a:pt x="233" y="1000"/>
                        </a:lnTo>
                        <a:lnTo>
                          <a:pt x="235" y="997"/>
                        </a:lnTo>
                        <a:lnTo>
                          <a:pt x="237" y="995"/>
                        </a:lnTo>
                        <a:lnTo>
                          <a:pt x="240" y="991"/>
                        </a:lnTo>
                        <a:lnTo>
                          <a:pt x="243" y="988"/>
                        </a:lnTo>
                        <a:lnTo>
                          <a:pt x="245" y="986"/>
                        </a:lnTo>
                        <a:lnTo>
                          <a:pt x="248" y="983"/>
                        </a:lnTo>
                        <a:lnTo>
                          <a:pt x="250" y="980"/>
                        </a:lnTo>
                        <a:lnTo>
                          <a:pt x="253" y="976"/>
                        </a:lnTo>
                        <a:lnTo>
                          <a:pt x="256" y="974"/>
                        </a:lnTo>
                        <a:lnTo>
                          <a:pt x="258" y="970"/>
                        </a:lnTo>
                        <a:lnTo>
                          <a:pt x="260" y="968"/>
                        </a:lnTo>
                        <a:lnTo>
                          <a:pt x="262" y="964"/>
                        </a:lnTo>
                        <a:lnTo>
                          <a:pt x="266" y="961"/>
                        </a:lnTo>
                        <a:lnTo>
                          <a:pt x="268" y="957"/>
                        </a:lnTo>
                        <a:lnTo>
                          <a:pt x="270" y="954"/>
                        </a:lnTo>
                        <a:lnTo>
                          <a:pt x="273" y="950"/>
                        </a:lnTo>
                        <a:lnTo>
                          <a:pt x="275" y="947"/>
                        </a:lnTo>
                        <a:lnTo>
                          <a:pt x="278" y="943"/>
                        </a:lnTo>
                        <a:lnTo>
                          <a:pt x="281" y="940"/>
                        </a:lnTo>
                        <a:lnTo>
                          <a:pt x="283" y="936"/>
                        </a:lnTo>
                        <a:lnTo>
                          <a:pt x="285" y="933"/>
                        </a:lnTo>
                        <a:lnTo>
                          <a:pt x="288" y="929"/>
                        </a:lnTo>
                        <a:lnTo>
                          <a:pt x="291" y="926"/>
                        </a:lnTo>
                        <a:lnTo>
                          <a:pt x="293" y="922"/>
                        </a:lnTo>
                        <a:lnTo>
                          <a:pt x="296" y="918"/>
                        </a:lnTo>
                        <a:lnTo>
                          <a:pt x="298" y="914"/>
                        </a:lnTo>
                        <a:lnTo>
                          <a:pt x="301" y="910"/>
                        </a:lnTo>
                        <a:lnTo>
                          <a:pt x="304" y="906"/>
                        </a:lnTo>
                        <a:lnTo>
                          <a:pt x="306" y="902"/>
                        </a:lnTo>
                        <a:lnTo>
                          <a:pt x="308" y="898"/>
                        </a:lnTo>
                        <a:lnTo>
                          <a:pt x="311" y="894"/>
                        </a:lnTo>
                        <a:lnTo>
                          <a:pt x="313" y="889"/>
                        </a:lnTo>
                        <a:lnTo>
                          <a:pt x="316" y="886"/>
                        </a:lnTo>
                        <a:lnTo>
                          <a:pt x="319" y="881"/>
                        </a:lnTo>
                        <a:lnTo>
                          <a:pt x="321" y="876"/>
                        </a:lnTo>
                        <a:lnTo>
                          <a:pt x="323" y="872"/>
                        </a:lnTo>
                        <a:lnTo>
                          <a:pt x="326" y="868"/>
                        </a:lnTo>
                        <a:lnTo>
                          <a:pt x="329" y="864"/>
                        </a:lnTo>
                        <a:lnTo>
                          <a:pt x="331" y="859"/>
                        </a:lnTo>
                        <a:lnTo>
                          <a:pt x="333" y="854"/>
                        </a:lnTo>
                        <a:lnTo>
                          <a:pt x="336" y="849"/>
                        </a:lnTo>
                        <a:lnTo>
                          <a:pt x="339" y="845"/>
                        </a:lnTo>
                        <a:lnTo>
                          <a:pt x="341" y="840"/>
                        </a:lnTo>
                        <a:lnTo>
                          <a:pt x="344" y="835"/>
                        </a:lnTo>
                        <a:lnTo>
                          <a:pt x="346" y="831"/>
                        </a:lnTo>
                        <a:lnTo>
                          <a:pt x="348" y="826"/>
                        </a:lnTo>
                        <a:lnTo>
                          <a:pt x="351" y="820"/>
                        </a:lnTo>
                        <a:lnTo>
                          <a:pt x="354" y="815"/>
                        </a:lnTo>
                        <a:lnTo>
                          <a:pt x="356" y="811"/>
                        </a:lnTo>
                        <a:lnTo>
                          <a:pt x="359" y="805"/>
                        </a:lnTo>
                        <a:lnTo>
                          <a:pt x="361" y="800"/>
                        </a:lnTo>
                        <a:lnTo>
                          <a:pt x="364" y="796"/>
                        </a:lnTo>
                        <a:lnTo>
                          <a:pt x="367" y="790"/>
                        </a:lnTo>
                        <a:lnTo>
                          <a:pt x="369" y="785"/>
                        </a:lnTo>
                        <a:lnTo>
                          <a:pt x="371" y="779"/>
                        </a:lnTo>
                        <a:lnTo>
                          <a:pt x="374" y="773"/>
                        </a:lnTo>
                        <a:lnTo>
                          <a:pt x="377" y="769"/>
                        </a:lnTo>
                        <a:lnTo>
                          <a:pt x="379" y="763"/>
                        </a:lnTo>
                        <a:lnTo>
                          <a:pt x="382" y="757"/>
                        </a:lnTo>
                        <a:lnTo>
                          <a:pt x="384" y="752"/>
                        </a:lnTo>
                        <a:lnTo>
                          <a:pt x="386" y="746"/>
                        </a:lnTo>
                        <a:lnTo>
                          <a:pt x="390" y="740"/>
                        </a:lnTo>
                        <a:lnTo>
                          <a:pt x="392" y="734"/>
                        </a:lnTo>
                        <a:lnTo>
                          <a:pt x="394" y="729"/>
                        </a:lnTo>
                        <a:lnTo>
                          <a:pt x="396" y="723"/>
                        </a:lnTo>
                        <a:lnTo>
                          <a:pt x="399" y="717"/>
                        </a:lnTo>
                        <a:lnTo>
                          <a:pt x="402" y="711"/>
                        </a:lnTo>
                        <a:lnTo>
                          <a:pt x="404" y="705"/>
                        </a:lnTo>
                        <a:lnTo>
                          <a:pt x="407" y="699"/>
                        </a:lnTo>
                        <a:lnTo>
                          <a:pt x="409" y="693"/>
                        </a:lnTo>
                        <a:lnTo>
                          <a:pt x="412" y="688"/>
                        </a:lnTo>
                        <a:lnTo>
                          <a:pt x="415" y="682"/>
                        </a:lnTo>
                        <a:lnTo>
                          <a:pt x="417" y="676"/>
                        </a:lnTo>
                        <a:lnTo>
                          <a:pt x="419" y="669"/>
                        </a:lnTo>
                        <a:lnTo>
                          <a:pt x="422" y="663"/>
                        </a:lnTo>
                        <a:lnTo>
                          <a:pt x="425" y="657"/>
                        </a:lnTo>
                        <a:lnTo>
                          <a:pt x="427" y="650"/>
                        </a:lnTo>
                        <a:lnTo>
                          <a:pt x="430" y="644"/>
                        </a:lnTo>
                        <a:lnTo>
                          <a:pt x="432" y="638"/>
                        </a:lnTo>
                        <a:lnTo>
                          <a:pt x="434" y="631"/>
                        </a:lnTo>
                        <a:lnTo>
                          <a:pt x="437" y="625"/>
                        </a:lnTo>
                        <a:lnTo>
                          <a:pt x="440" y="618"/>
                        </a:lnTo>
                        <a:lnTo>
                          <a:pt x="442" y="612"/>
                        </a:lnTo>
                        <a:lnTo>
                          <a:pt x="445" y="607"/>
                        </a:lnTo>
                        <a:lnTo>
                          <a:pt x="447" y="600"/>
                        </a:lnTo>
                        <a:lnTo>
                          <a:pt x="450" y="593"/>
                        </a:lnTo>
                        <a:lnTo>
                          <a:pt x="453" y="587"/>
                        </a:lnTo>
                        <a:lnTo>
                          <a:pt x="455" y="580"/>
                        </a:lnTo>
                        <a:lnTo>
                          <a:pt x="457" y="573"/>
                        </a:lnTo>
                        <a:lnTo>
                          <a:pt x="460" y="567"/>
                        </a:lnTo>
                        <a:lnTo>
                          <a:pt x="463" y="560"/>
                        </a:lnTo>
                        <a:lnTo>
                          <a:pt x="465" y="554"/>
                        </a:lnTo>
                        <a:lnTo>
                          <a:pt x="467" y="547"/>
                        </a:lnTo>
                        <a:lnTo>
                          <a:pt x="470" y="540"/>
                        </a:lnTo>
                        <a:lnTo>
                          <a:pt x="472" y="533"/>
                        </a:lnTo>
                        <a:lnTo>
                          <a:pt x="475" y="527"/>
                        </a:lnTo>
                        <a:lnTo>
                          <a:pt x="478" y="520"/>
                        </a:lnTo>
                        <a:lnTo>
                          <a:pt x="480" y="513"/>
                        </a:lnTo>
                        <a:lnTo>
                          <a:pt x="482" y="506"/>
                        </a:lnTo>
                        <a:lnTo>
                          <a:pt x="485" y="499"/>
                        </a:lnTo>
                        <a:lnTo>
                          <a:pt x="488" y="492"/>
                        </a:lnTo>
                        <a:lnTo>
                          <a:pt x="490" y="486"/>
                        </a:lnTo>
                        <a:lnTo>
                          <a:pt x="493" y="479"/>
                        </a:lnTo>
                        <a:lnTo>
                          <a:pt x="495" y="472"/>
                        </a:lnTo>
                        <a:lnTo>
                          <a:pt x="498" y="465"/>
                        </a:lnTo>
                        <a:lnTo>
                          <a:pt x="501" y="458"/>
                        </a:lnTo>
                        <a:lnTo>
                          <a:pt x="503" y="451"/>
                        </a:lnTo>
                        <a:lnTo>
                          <a:pt x="505" y="445"/>
                        </a:lnTo>
                        <a:lnTo>
                          <a:pt x="508" y="438"/>
                        </a:lnTo>
                        <a:lnTo>
                          <a:pt x="510" y="431"/>
                        </a:lnTo>
                        <a:lnTo>
                          <a:pt x="513" y="424"/>
                        </a:lnTo>
                        <a:lnTo>
                          <a:pt x="516" y="417"/>
                        </a:lnTo>
                        <a:lnTo>
                          <a:pt x="518" y="409"/>
                        </a:lnTo>
                        <a:lnTo>
                          <a:pt x="520" y="404"/>
                        </a:lnTo>
                        <a:lnTo>
                          <a:pt x="523" y="397"/>
                        </a:lnTo>
                        <a:lnTo>
                          <a:pt x="526" y="390"/>
                        </a:lnTo>
                        <a:lnTo>
                          <a:pt x="528" y="383"/>
                        </a:lnTo>
                        <a:lnTo>
                          <a:pt x="531" y="375"/>
                        </a:lnTo>
                        <a:lnTo>
                          <a:pt x="533" y="370"/>
                        </a:lnTo>
                        <a:lnTo>
                          <a:pt x="536" y="363"/>
                        </a:lnTo>
                        <a:lnTo>
                          <a:pt x="539" y="356"/>
                        </a:lnTo>
                        <a:lnTo>
                          <a:pt x="541" y="348"/>
                        </a:lnTo>
                        <a:lnTo>
                          <a:pt x="543" y="343"/>
                        </a:lnTo>
                        <a:lnTo>
                          <a:pt x="546" y="336"/>
                        </a:lnTo>
                        <a:lnTo>
                          <a:pt x="549" y="329"/>
                        </a:lnTo>
                        <a:lnTo>
                          <a:pt x="551" y="323"/>
                        </a:lnTo>
                        <a:lnTo>
                          <a:pt x="554" y="316"/>
                        </a:lnTo>
                        <a:lnTo>
                          <a:pt x="556" y="310"/>
                        </a:lnTo>
                        <a:lnTo>
                          <a:pt x="558" y="303"/>
                        </a:lnTo>
                        <a:lnTo>
                          <a:pt x="561" y="296"/>
                        </a:lnTo>
                        <a:lnTo>
                          <a:pt x="564" y="290"/>
                        </a:lnTo>
                        <a:lnTo>
                          <a:pt x="566" y="283"/>
                        </a:lnTo>
                        <a:lnTo>
                          <a:pt x="569" y="277"/>
                        </a:lnTo>
                        <a:lnTo>
                          <a:pt x="571" y="270"/>
                        </a:lnTo>
                        <a:lnTo>
                          <a:pt x="574" y="264"/>
                        </a:lnTo>
                        <a:lnTo>
                          <a:pt x="577" y="258"/>
                        </a:lnTo>
                        <a:lnTo>
                          <a:pt x="579" y="251"/>
                        </a:lnTo>
                        <a:lnTo>
                          <a:pt x="581" y="245"/>
                        </a:lnTo>
                        <a:lnTo>
                          <a:pt x="584" y="239"/>
                        </a:lnTo>
                        <a:lnTo>
                          <a:pt x="587" y="233"/>
                        </a:lnTo>
                        <a:lnTo>
                          <a:pt x="589" y="226"/>
                        </a:lnTo>
                        <a:lnTo>
                          <a:pt x="592" y="221"/>
                        </a:lnTo>
                        <a:lnTo>
                          <a:pt x="594" y="215"/>
                        </a:lnTo>
                        <a:lnTo>
                          <a:pt x="596" y="209"/>
                        </a:lnTo>
                        <a:lnTo>
                          <a:pt x="599" y="203"/>
                        </a:lnTo>
                        <a:lnTo>
                          <a:pt x="602" y="197"/>
                        </a:lnTo>
                        <a:lnTo>
                          <a:pt x="604" y="191"/>
                        </a:lnTo>
                        <a:lnTo>
                          <a:pt x="606" y="185"/>
                        </a:lnTo>
                        <a:lnTo>
                          <a:pt x="609" y="181"/>
                        </a:lnTo>
                        <a:lnTo>
                          <a:pt x="612" y="175"/>
                        </a:lnTo>
                        <a:lnTo>
                          <a:pt x="614" y="169"/>
                        </a:lnTo>
                        <a:lnTo>
                          <a:pt x="617" y="163"/>
                        </a:lnTo>
                        <a:lnTo>
                          <a:pt x="619" y="158"/>
                        </a:lnTo>
                        <a:lnTo>
                          <a:pt x="622" y="154"/>
                        </a:lnTo>
                        <a:lnTo>
                          <a:pt x="625" y="148"/>
                        </a:lnTo>
                        <a:lnTo>
                          <a:pt x="627" y="142"/>
                        </a:lnTo>
                        <a:lnTo>
                          <a:pt x="629" y="137"/>
                        </a:lnTo>
                        <a:lnTo>
                          <a:pt x="632" y="133"/>
                        </a:lnTo>
                        <a:lnTo>
                          <a:pt x="634" y="128"/>
                        </a:lnTo>
                        <a:lnTo>
                          <a:pt x="637" y="123"/>
                        </a:lnTo>
                        <a:lnTo>
                          <a:pt x="640" y="117"/>
                        </a:lnTo>
                        <a:lnTo>
                          <a:pt x="642" y="113"/>
                        </a:lnTo>
                        <a:lnTo>
                          <a:pt x="644" y="108"/>
                        </a:lnTo>
                        <a:lnTo>
                          <a:pt x="647" y="104"/>
                        </a:lnTo>
                        <a:lnTo>
                          <a:pt x="650" y="100"/>
                        </a:lnTo>
                        <a:lnTo>
                          <a:pt x="652" y="95"/>
                        </a:lnTo>
                        <a:lnTo>
                          <a:pt x="655" y="90"/>
                        </a:lnTo>
                        <a:lnTo>
                          <a:pt x="657" y="87"/>
                        </a:lnTo>
                        <a:lnTo>
                          <a:pt x="660" y="82"/>
                        </a:lnTo>
                        <a:lnTo>
                          <a:pt x="663" y="79"/>
                        </a:lnTo>
                        <a:lnTo>
                          <a:pt x="665" y="74"/>
                        </a:lnTo>
                        <a:lnTo>
                          <a:pt x="667" y="70"/>
                        </a:lnTo>
                        <a:lnTo>
                          <a:pt x="670" y="67"/>
                        </a:lnTo>
                        <a:lnTo>
                          <a:pt x="673" y="63"/>
                        </a:lnTo>
                        <a:lnTo>
                          <a:pt x="675" y="60"/>
                        </a:lnTo>
                        <a:lnTo>
                          <a:pt x="678" y="56"/>
                        </a:lnTo>
                        <a:lnTo>
                          <a:pt x="680" y="53"/>
                        </a:lnTo>
                        <a:lnTo>
                          <a:pt x="682" y="49"/>
                        </a:lnTo>
                        <a:lnTo>
                          <a:pt x="685" y="47"/>
                        </a:lnTo>
                        <a:lnTo>
                          <a:pt x="688" y="43"/>
                        </a:lnTo>
                        <a:lnTo>
                          <a:pt x="690" y="40"/>
                        </a:lnTo>
                        <a:lnTo>
                          <a:pt x="693" y="38"/>
                        </a:lnTo>
                        <a:lnTo>
                          <a:pt x="695" y="35"/>
                        </a:lnTo>
                        <a:lnTo>
                          <a:pt x="698" y="32"/>
                        </a:lnTo>
                        <a:lnTo>
                          <a:pt x="701" y="29"/>
                        </a:lnTo>
                        <a:lnTo>
                          <a:pt x="703" y="27"/>
                        </a:lnTo>
                        <a:lnTo>
                          <a:pt x="705" y="25"/>
                        </a:lnTo>
                        <a:lnTo>
                          <a:pt x="708" y="22"/>
                        </a:lnTo>
                        <a:lnTo>
                          <a:pt x="711" y="20"/>
                        </a:lnTo>
                        <a:lnTo>
                          <a:pt x="713" y="18"/>
                        </a:lnTo>
                        <a:lnTo>
                          <a:pt x="716" y="16"/>
                        </a:lnTo>
                        <a:lnTo>
                          <a:pt x="718" y="14"/>
                        </a:lnTo>
                        <a:lnTo>
                          <a:pt x="720" y="12"/>
                        </a:lnTo>
                        <a:lnTo>
                          <a:pt x="723" y="11"/>
                        </a:lnTo>
                        <a:lnTo>
                          <a:pt x="726" y="9"/>
                        </a:lnTo>
                        <a:lnTo>
                          <a:pt x="728" y="8"/>
                        </a:lnTo>
                        <a:lnTo>
                          <a:pt x="730" y="7"/>
                        </a:lnTo>
                        <a:lnTo>
                          <a:pt x="733" y="5"/>
                        </a:lnTo>
                        <a:lnTo>
                          <a:pt x="736" y="5"/>
                        </a:lnTo>
                        <a:lnTo>
                          <a:pt x="738" y="4"/>
                        </a:lnTo>
                        <a:lnTo>
                          <a:pt x="741" y="2"/>
                        </a:lnTo>
                        <a:lnTo>
                          <a:pt x="743" y="2"/>
                        </a:lnTo>
                        <a:lnTo>
                          <a:pt x="746" y="1"/>
                        </a:lnTo>
                        <a:lnTo>
                          <a:pt x="749" y="1"/>
                        </a:lnTo>
                        <a:lnTo>
                          <a:pt x="751" y="0"/>
                        </a:lnTo>
                        <a:lnTo>
                          <a:pt x="753" y="0"/>
                        </a:lnTo>
                        <a:lnTo>
                          <a:pt x="756" y="0"/>
                        </a:lnTo>
                        <a:lnTo>
                          <a:pt x="759" y="0"/>
                        </a:lnTo>
                        <a:lnTo>
                          <a:pt x="761" y="0"/>
                        </a:lnTo>
                        <a:lnTo>
                          <a:pt x="764" y="0"/>
                        </a:lnTo>
                        <a:lnTo>
                          <a:pt x="766" y="0"/>
                        </a:lnTo>
                        <a:lnTo>
                          <a:pt x="768" y="1"/>
                        </a:lnTo>
                        <a:lnTo>
                          <a:pt x="771" y="1"/>
                        </a:lnTo>
                        <a:lnTo>
                          <a:pt x="774" y="2"/>
                        </a:lnTo>
                        <a:lnTo>
                          <a:pt x="776" y="2"/>
                        </a:lnTo>
                        <a:lnTo>
                          <a:pt x="779" y="4"/>
                        </a:lnTo>
                        <a:lnTo>
                          <a:pt x="781" y="5"/>
                        </a:lnTo>
                        <a:lnTo>
                          <a:pt x="784" y="5"/>
                        </a:lnTo>
                        <a:lnTo>
                          <a:pt x="786" y="7"/>
                        </a:lnTo>
                        <a:lnTo>
                          <a:pt x="789" y="8"/>
                        </a:lnTo>
                        <a:lnTo>
                          <a:pt x="791" y="9"/>
                        </a:lnTo>
                        <a:lnTo>
                          <a:pt x="793" y="11"/>
                        </a:lnTo>
                        <a:lnTo>
                          <a:pt x="797" y="12"/>
                        </a:lnTo>
                        <a:lnTo>
                          <a:pt x="799" y="14"/>
                        </a:lnTo>
                        <a:lnTo>
                          <a:pt x="801" y="16"/>
                        </a:lnTo>
                        <a:lnTo>
                          <a:pt x="804" y="18"/>
                        </a:lnTo>
                        <a:lnTo>
                          <a:pt x="806" y="20"/>
                        </a:lnTo>
                        <a:lnTo>
                          <a:pt x="809" y="22"/>
                        </a:lnTo>
                        <a:lnTo>
                          <a:pt x="812" y="25"/>
                        </a:lnTo>
                        <a:lnTo>
                          <a:pt x="814" y="27"/>
                        </a:lnTo>
                        <a:lnTo>
                          <a:pt x="816" y="29"/>
                        </a:lnTo>
                        <a:lnTo>
                          <a:pt x="819" y="32"/>
                        </a:lnTo>
                        <a:lnTo>
                          <a:pt x="822" y="35"/>
                        </a:lnTo>
                        <a:lnTo>
                          <a:pt x="824" y="38"/>
                        </a:lnTo>
                        <a:lnTo>
                          <a:pt x="827" y="40"/>
                        </a:lnTo>
                        <a:lnTo>
                          <a:pt x="829" y="43"/>
                        </a:lnTo>
                        <a:lnTo>
                          <a:pt x="832" y="47"/>
                        </a:lnTo>
                        <a:lnTo>
                          <a:pt x="835" y="49"/>
                        </a:lnTo>
                        <a:lnTo>
                          <a:pt x="837" y="53"/>
                        </a:lnTo>
                        <a:lnTo>
                          <a:pt x="839" y="56"/>
                        </a:lnTo>
                        <a:lnTo>
                          <a:pt x="842" y="60"/>
                        </a:lnTo>
                        <a:lnTo>
                          <a:pt x="844" y="63"/>
                        </a:lnTo>
                        <a:lnTo>
                          <a:pt x="847" y="67"/>
                        </a:lnTo>
                        <a:lnTo>
                          <a:pt x="850" y="70"/>
                        </a:lnTo>
                        <a:lnTo>
                          <a:pt x="852" y="74"/>
                        </a:lnTo>
                        <a:lnTo>
                          <a:pt x="854" y="79"/>
                        </a:lnTo>
                        <a:lnTo>
                          <a:pt x="857" y="82"/>
                        </a:lnTo>
                        <a:lnTo>
                          <a:pt x="860" y="87"/>
                        </a:lnTo>
                        <a:lnTo>
                          <a:pt x="862" y="90"/>
                        </a:lnTo>
                        <a:lnTo>
                          <a:pt x="864" y="95"/>
                        </a:lnTo>
                        <a:lnTo>
                          <a:pt x="867" y="100"/>
                        </a:lnTo>
                        <a:lnTo>
                          <a:pt x="870" y="104"/>
                        </a:lnTo>
                        <a:lnTo>
                          <a:pt x="872" y="108"/>
                        </a:lnTo>
                        <a:lnTo>
                          <a:pt x="875" y="113"/>
                        </a:lnTo>
                        <a:lnTo>
                          <a:pt x="877" y="117"/>
                        </a:lnTo>
                        <a:lnTo>
                          <a:pt x="879" y="123"/>
                        </a:lnTo>
                        <a:lnTo>
                          <a:pt x="883" y="128"/>
                        </a:lnTo>
                        <a:lnTo>
                          <a:pt x="885" y="133"/>
                        </a:lnTo>
                        <a:lnTo>
                          <a:pt x="887" y="137"/>
                        </a:lnTo>
                        <a:lnTo>
                          <a:pt x="890" y="142"/>
                        </a:lnTo>
                        <a:lnTo>
                          <a:pt x="892" y="148"/>
                        </a:lnTo>
                        <a:lnTo>
                          <a:pt x="895" y="154"/>
                        </a:lnTo>
                        <a:lnTo>
                          <a:pt x="898" y="158"/>
                        </a:lnTo>
                        <a:lnTo>
                          <a:pt x="900" y="163"/>
                        </a:lnTo>
                        <a:lnTo>
                          <a:pt x="902" y="169"/>
                        </a:lnTo>
                        <a:lnTo>
                          <a:pt x="905" y="175"/>
                        </a:lnTo>
                        <a:lnTo>
                          <a:pt x="908" y="181"/>
                        </a:lnTo>
                        <a:lnTo>
                          <a:pt x="910" y="185"/>
                        </a:lnTo>
                        <a:lnTo>
                          <a:pt x="913" y="191"/>
                        </a:lnTo>
                        <a:lnTo>
                          <a:pt x="915" y="197"/>
                        </a:lnTo>
                        <a:lnTo>
                          <a:pt x="918" y="203"/>
                        </a:lnTo>
                        <a:lnTo>
                          <a:pt x="920" y="209"/>
                        </a:lnTo>
                        <a:lnTo>
                          <a:pt x="923" y="215"/>
                        </a:lnTo>
                        <a:lnTo>
                          <a:pt x="925" y="221"/>
                        </a:lnTo>
                        <a:lnTo>
                          <a:pt x="927" y="226"/>
                        </a:lnTo>
                        <a:lnTo>
                          <a:pt x="930" y="233"/>
                        </a:lnTo>
                        <a:lnTo>
                          <a:pt x="933" y="239"/>
                        </a:lnTo>
                        <a:lnTo>
                          <a:pt x="935" y="245"/>
                        </a:lnTo>
                        <a:lnTo>
                          <a:pt x="938" y="251"/>
                        </a:lnTo>
                        <a:lnTo>
                          <a:pt x="940" y="258"/>
                        </a:lnTo>
                        <a:lnTo>
                          <a:pt x="943" y="264"/>
                        </a:lnTo>
                        <a:lnTo>
                          <a:pt x="946" y="270"/>
                        </a:lnTo>
                        <a:lnTo>
                          <a:pt x="948" y="277"/>
                        </a:lnTo>
                        <a:lnTo>
                          <a:pt x="950" y="283"/>
                        </a:lnTo>
                        <a:lnTo>
                          <a:pt x="953" y="290"/>
                        </a:lnTo>
                        <a:lnTo>
                          <a:pt x="956" y="296"/>
                        </a:lnTo>
                        <a:lnTo>
                          <a:pt x="958" y="303"/>
                        </a:lnTo>
                        <a:lnTo>
                          <a:pt x="961" y="310"/>
                        </a:lnTo>
                        <a:lnTo>
                          <a:pt x="963" y="316"/>
                        </a:lnTo>
                        <a:lnTo>
                          <a:pt x="965" y="323"/>
                        </a:lnTo>
                        <a:lnTo>
                          <a:pt x="968" y="329"/>
                        </a:lnTo>
                        <a:lnTo>
                          <a:pt x="971" y="336"/>
                        </a:lnTo>
                        <a:lnTo>
                          <a:pt x="973" y="343"/>
                        </a:lnTo>
                        <a:lnTo>
                          <a:pt x="976" y="348"/>
                        </a:lnTo>
                        <a:lnTo>
                          <a:pt x="978" y="356"/>
                        </a:lnTo>
                        <a:lnTo>
                          <a:pt x="981" y="363"/>
                        </a:lnTo>
                        <a:lnTo>
                          <a:pt x="983" y="370"/>
                        </a:lnTo>
                        <a:lnTo>
                          <a:pt x="986" y="375"/>
                        </a:lnTo>
                        <a:lnTo>
                          <a:pt x="988" y="383"/>
                        </a:lnTo>
                        <a:lnTo>
                          <a:pt x="991" y="390"/>
                        </a:lnTo>
                        <a:lnTo>
                          <a:pt x="994" y="397"/>
                        </a:lnTo>
                        <a:lnTo>
                          <a:pt x="996" y="404"/>
                        </a:lnTo>
                        <a:lnTo>
                          <a:pt x="998" y="409"/>
                        </a:lnTo>
                        <a:lnTo>
                          <a:pt x="1001" y="417"/>
                        </a:lnTo>
                        <a:lnTo>
                          <a:pt x="1003" y="424"/>
                        </a:lnTo>
                        <a:lnTo>
                          <a:pt x="1006" y="431"/>
                        </a:lnTo>
                        <a:lnTo>
                          <a:pt x="1009" y="438"/>
                        </a:lnTo>
                        <a:lnTo>
                          <a:pt x="1011" y="445"/>
                        </a:lnTo>
                        <a:lnTo>
                          <a:pt x="1013" y="451"/>
                        </a:lnTo>
                        <a:lnTo>
                          <a:pt x="1016" y="458"/>
                        </a:lnTo>
                        <a:lnTo>
                          <a:pt x="1019" y="465"/>
                        </a:lnTo>
                        <a:lnTo>
                          <a:pt x="1021" y="472"/>
                        </a:lnTo>
                        <a:lnTo>
                          <a:pt x="1024" y="479"/>
                        </a:lnTo>
                        <a:lnTo>
                          <a:pt x="1026" y="486"/>
                        </a:lnTo>
                        <a:lnTo>
                          <a:pt x="1029" y="492"/>
                        </a:lnTo>
                        <a:lnTo>
                          <a:pt x="1032" y="499"/>
                        </a:lnTo>
                        <a:lnTo>
                          <a:pt x="1034" y="506"/>
                        </a:lnTo>
                        <a:lnTo>
                          <a:pt x="1036" y="513"/>
                        </a:lnTo>
                        <a:lnTo>
                          <a:pt x="1039" y="520"/>
                        </a:lnTo>
                        <a:lnTo>
                          <a:pt x="1042" y="527"/>
                        </a:lnTo>
                        <a:lnTo>
                          <a:pt x="1044" y="533"/>
                        </a:lnTo>
                        <a:lnTo>
                          <a:pt x="1047" y="540"/>
                        </a:lnTo>
                        <a:lnTo>
                          <a:pt x="1049" y="547"/>
                        </a:lnTo>
                        <a:lnTo>
                          <a:pt x="1051" y="554"/>
                        </a:lnTo>
                        <a:lnTo>
                          <a:pt x="1054" y="560"/>
                        </a:lnTo>
                        <a:lnTo>
                          <a:pt x="1057" y="567"/>
                        </a:lnTo>
                        <a:lnTo>
                          <a:pt x="1059" y="573"/>
                        </a:lnTo>
                        <a:lnTo>
                          <a:pt x="1061" y="580"/>
                        </a:lnTo>
                        <a:lnTo>
                          <a:pt x="1064" y="587"/>
                        </a:lnTo>
                        <a:lnTo>
                          <a:pt x="1067" y="593"/>
                        </a:lnTo>
                        <a:lnTo>
                          <a:pt x="1069" y="600"/>
                        </a:lnTo>
                        <a:lnTo>
                          <a:pt x="1072" y="607"/>
                        </a:lnTo>
                        <a:lnTo>
                          <a:pt x="1074" y="612"/>
                        </a:lnTo>
                        <a:lnTo>
                          <a:pt x="1077" y="618"/>
                        </a:lnTo>
                        <a:lnTo>
                          <a:pt x="1080" y="625"/>
                        </a:lnTo>
                        <a:lnTo>
                          <a:pt x="1082" y="631"/>
                        </a:lnTo>
                        <a:lnTo>
                          <a:pt x="1084" y="638"/>
                        </a:lnTo>
                        <a:lnTo>
                          <a:pt x="1087" y="644"/>
                        </a:lnTo>
                        <a:lnTo>
                          <a:pt x="1089" y="650"/>
                        </a:lnTo>
                        <a:lnTo>
                          <a:pt x="1092" y="657"/>
                        </a:lnTo>
                        <a:lnTo>
                          <a:pt x="1095" y="663"/>
                        </a:lnTo>
                        <a:lnTo>
                          <a:pt x="1097" y="669"/>
                        </a:lnTo>
                        <a:lnTo>
                          <a:pt x="1099" y="676"/>
                        </a:lnTo>
                        <a:lnTo>
                          <a:pt x="1102" y="682"/>
                        </a:lnTo>
                        <a:lnTo>
                          <a:pt x="1105" y="688"/>
                        </a:lnTo>
                        <a:lnTo>
                          <a:pt x="1107" y="693"/>
                        </a:lnTo>
                        <a:lnTo>
                          <a:pt x="1110" y="699"/>
                        </a:lnTo>
                        <a:lnTo>
                          <a:pt x="1112" y="705"/>
                        </a:lnTo>
                        <a:lnTo>
                          <a:pt x="1115" y="711"/>
                        </a:lnTo>
                        <a:lnTo>
                          <a:pt x="1118" y="717"/>
                        </a:lnTo>
                        <a:lnTo>
                          <a:pt x="1120" y="723"/>
                        </a:lnTo>
                        <a:lnTo>
                          <a:pt x="1122" y="729"/>
                        </a:lnTo>
                        <a:lnTo>
                          <a:pt x="1125" y="734"/>
                        </a:lnTo>
                        <a:lnTo>
                          <a:pt x="1127" y="740"/>
                        </a:lnTo>
                        <a:lnTo>
                          <a:pt x="1130" y="746"/>
                        </a:lnTo>
                        <a:lnTo>
                          <a:pt x="1133" y="752"/>
                        </a:lnTo>
                        <a:lnTo>
                          <a:pt x="1135" y="757"/>
                        </a:lnTo>
                        <a:lnTo>
                          <a:pt x="1137" y="763"/>
                        </a:lnTo>
                        <a:lnTo>
                          <a:pt x="1140" y="769"/>
                        </a:lnTo>
                        <a:lnTo>
                          <a:pt x="1143" y="773"/>
                        </a:lnTo>
                        <a:lnTo>
                          <a:pt x="1145" y="779"/>
                        </a:lnTo>
                        <a:lnTo>
                          <a:pt x="1148" y="785"/>
                        </a:lnTo>
                        <a:lnTo>
                          <a:pt x="1150" y="790"/>
                        </a:lnTo>
                        <a:lnTo>
                          <a:pt x="1153" y="796"/>
                        </a:lnTo>
                        <a:lnTo>
                          <a:pt x="1156" y="800"/>
                        </a:lnTo>
                        <a:lnTo>
                          <a:pt x="1158" y="805"/>
                        </a:lnTo>
                        <a:lnTo>
                          <a:pt x="1160" y="811"/>
                        </a:lnTo>
                        <a:lnTo>
                          <a:pt x="1163" y="815"/>
                        </a:lnTo>
                        <a:lnTo>
                          <a:pt x="1166" y="820"/>
                        </a:lnTo>
                        <a:lnTo>
                          <a:pt x="1168" y="826"/>
                        </a:lnTo>
                        <a:lnTo>
                          <a:pt x="1171" y="831"/>
                        </a:lnTo>
                        <a:lnTo>
                          <a:pt x="1173" y="835"/>
                        </a:lnTo>
                        <a:lnTo>
                          <a:pt x="1175" y="840"/>
                        </a:lnTo>
                        <a:lnTo>
                          <a:pt x="1178" y="845"/>
                        </a:lnTo>
                        <a:lnTo>
                          <a:pt x="1181" y="849"/>
                        </a:lnTo>
                        <a:lnTo>
                          <a:pt x="1183" y="854"/>
                        </a:lnTo>
                        <a:lnTo>
                          <a:pt x="1186" y="859"/>
                        </a:lnTo>
                        <a:lnTo>
                          <a:pt x="1188" y="864"/>
                        </a:lnTo>
                        <a:lnTo>
                          <a:pt x="1191" y="868"/>
                        </a:lnTo>
                        <a:lnTo>
                          <a:pt x="1194" y="872"/>
                        </a:lnTo>
                        <a:lnTo>
                          <a:pt x="1196" y="876"/>
                        </a:lnTo>
                        <a:lnTo>
                          <a:pt x="1198" y="881"/>
                        </a:lnTo>
                        <a:lnTo>
                          <a:pt x="1201" y="886"/>
                        </a:lnTo>
                        <a:lnTo>
                          <a:pt x="1204" y="889"/>
                        </a:lnTo>
                        <a:lnTo>
                          <a:pt x="1206" y="894"/>
                        </a:lnTo>
                        <a:lnTo>
                          <a:pt x="1209" y="898"/>
                        </a:lnTo>
                        <a:lnTo>
                          <a:pt x="1211" y="902"/>
                        </a:lnTo>
                        <a:lnTo>
                          <a:pt x="1213" y="906"/>
                        </a:lnTo>
                        <a:lnTo>
                          <a:pt x="1216" y="910"/>
                        </a:lnTo>
                        <a:lnTo>
                          <a:pt x="1219" y="914"/>
                        </a:lnTo>
                        <a:lnTo>
                          <a:pt x="1221" y="918"/>
                        </a:lnTo>
                        <a:lnTo>
                          <a:pt x="1223" y="922"/>
                        </a:lnTo>
                        <a:lnTo>
                          <a:pt x="1226" y="926"/>
                        </a:lnTo>
                        <a:lnTo>
                          <a:pt x="1229" y="929"/>
                        </a:lnTo>
                        <a:lnTo>
                          <a:pt x="1231" y="933"/>
                        </a:lnTo>
                        <a:lnTo>
                          <a:pt x="1234" y="936"/>
                        </a:lnTo>
                        <a:lnTo>
                          <a:pt x="1236" y="940"/>
                        </a:lnTo>
                        <a:lnTo>
                          <a:pt x="1239" y="943"/>
                        </a:lnTo>
                        <a:lnTo>
                          <a:pt x="1242" y="947"/>
                        </a:lnTo>
                        <a:lnTo>
                          <a:pt x="1244" y="950"/>
                        </a:lnTo>
                        <a:lnTo>
                          <a:pt x="1246" y="954"/>
                        </a:lnTo>
                        <a:lnTo>
                          <a:pt x="1249" y="957"/>
                        </a:lnTo>
                        <a:lnTo>
                          <a:pt x="1251" y="961"/>
                        </a:lnTo>
                        <a:lnTo>
                          <a:pt x="1254" y="964"/>
                        </a:lnTo>
                        <a:lnTo>
                          <a:pt x="1257" y="968"/>
                        </a:lnTo>
                        <a:lnTo>
                          <a:pt x="1259" y="970"/>
                        </a:lnTo>
                        <a:lnTo>
                          <a:pt x="1261" y="974"/>
                        </a:lnTo>
                        <a:lnTo>
                          <a:pt x="1264" y="976"/>
                        </a:lnTo>
                        <a:lnTo>
                          <a:pt x="1267" y="980"/>
                        </a:lnTo>
                        <a:lnTo>
                          <a:pt x="1269" y="983"/>
                        </a:lnTo>
                        <a:lnTo>
                          <a:pt x="1272" y="986"/>
                        </a:lnTo>
                        <a:lnTo>
                          <a:pt x="1274" y="988"/>
                        </a:lnTo>
                        <a:lnTo>
                          <a:pt x="1277" y="991"/>
                        </a:lnTo>
                        <a:lnTo>
                          <a:pt x="1280" y="995"/>
                        </a:lnTo>
                        <a:lnTo>
                          <a:pt x="1282" y="997"/>
                        </a:lnTo>
                        <a:lnTo>
                          <a:pt x="1284" y="1000"/>
                        </a:lnTo>
                        <a:lnTo>
                          <a:pt x="1287" y="1002"/>
                        </a:lnTo>
                        <a:lnTo>
                          <a:pt x="1290" y="1006"/>
                        </a:lnTo>
                        <a:lnTo>
                          <a:pt x="1292" y="1008"/>
                        </a:lnTo>
                        <a:lnTo>
                          <a:pt x="1295" y="1010"/>
                        </a:lnTo>
                        <a:lnTo>
                          <a:pt x="1297" y="1013"/>
                        </a:lnTo>
                        <a:lnTo>
                          <a:pt x="1299" y="1015"/>
                        </a:lnTo>
                        <a:lnTo>
                          <a:pt x="1302" y="1018"/>
                        </a:lnTo>
                        <a:lnTo>
                          <a:pt x="1305" y="1021"/>
                        </a:lnTo>
                        <a:lnTo>
                          <a:pt x="1307" y="1022"/>
                        </a:lnTo>
                        <a:lnTo>
                          <a:pt x="1310" y="1024"/>
                        </a:lnTo>
                        <a:lnTo>
                          <a:pt x="1312" y="1027"/>
                        </a:lnTo>
                        <a:lnTo>
                          <a:pt x="1315" y="1029"/>
                        </a:lnTo>
                        <a:lnTo>
                          <a:pt x="1317" y="1031"/>
                        </a:lnTo>
                        <a:lnTo>
                          <a:pt x="1320" y="1034"/>
                        </a:lnTo>
                        <a:lnTo>
                          <a:pt x="1322" y="1036"/>
                        </a:lnTo>
                        <a:lnTo>
                          <a:pt x="1325" y="1038"/>
                        </a:lnTo>
                        <a:lnTo>
                          <a:pt x="1328" y="1040"/>
                        </a:lnTo>
                        <a:lnTo>
                          <a:pt x="1330" y="1042"/>
                        </a:lnTo>
                        <a:lnTo>
                          <a:pt x="1332" y="1043"/>
                        </a:lnTo>
                        <a:lnTo>
                          <a:pt x="1335" y="1045"/>
                        </a:lnTo>
                        <a:lnTo>
                          <a:pt x="1337" y="1048"/>
                        </a:lnTo>
                        <a:lnTo>
                          <a:pt x="1340" y="1050"/>
                        </a:lnTo>
                        <a:lnTo>
                          <a:pt x="1343" y="1051"/>
                        </a:lnTo>
                        <a:lnTo>
                          <a:pt x="1345" y="1052"/>
                        </a:lnTo>
                        <a:lnTo>
                          <a:pt x="1347" y="1055"/>
                        </a:lnTo>
                        <a:lnTo>
                          <a:pt x="1350" y="1057"/>
                        </a:lnTo>
                        <a:lnTo>
                          <a:pt x="1353" y="1058"/>
                        </a:lnTo>
                        <a:lnTo>
                          <a:pt x="1355" y="1060"/>
                        </a:lnTo>
                        <a:lnTo>
                          <a:pt x="1358" y="1062"/>
                        </a:lnTo>
                        <a:lnTo>
                          <a:pt x="1360" y="1063"/>
                        </a:lnTo>
                        <a:lnTo>
                          <a:pt x="1363" y="1064"/>
                        </a:lnTo>
                        <a:lnTo>
                          <a:pt x="1366" y="1067"/>
                        </a:lnTo>
                        <a:lnTo>
                          <a:pt x="1368" y="1068"/>
                        </a:lnTo>
                        <a:lnTo>
                          <a:pt x="1370" y="1069"/>
                        </a:lnTo>
                        <a:lnTo>
                          <a:pt x="1373" y="1070"/>
                        </a:lnTo>
                        <a:lnTo>
                          <a:pt x="1375" y="1072"/>
                        </a:lnTo>
                        <a:lnTo>
                          <a:pt x="1378" y="1074"/>
                        </a:lnTo>
                        <a:lnTo>
                          <a:pt x="1380" y="1075"/>
                        </a:lnTo>
                        <a:lnTo>
                          <a:pt x="1383" y="1076"/>
                        </a:lnTo>
                        <a:lnTo>
                          <a:pt x="1385" y="1077"/>
                        </a:lnTo>
                        <a:lnTo>
                          <a:pt x="1388" y="1078"/>
                        </a:lnTo>
                        <a:lnTo>
                          <a:pt x="1391" y="1079"/>
                        </a:lnTo>
                        <a:lnTo>
                          <a:pt x="1393" y="1082"/>
                        </a:lnTo>
                        <a:lnTo>
                          <a:pt x="1395" y="1082"/>
                        </a:lnTo>
                        <a:lnTo>
                          <a:pt x="1398" y="1084"/>
                        </a:lnTo>
                        <a:lnTo>
                          <a:pt x="1401" y="1084"/>
                        </a:lnTo>
                        <a:lnTo>
                          <a:pt x="1403" y="1086"/>
                        </a:lnTo>
                        <a:lnTo>
                          <a:pt x="1406" y="1086"/>
                        </a:lnTo>
                        <a:lnTo>
                          <a:pt x="1408" y="1088"/>
                        </a:lnTo>
                        <a:lnTo>
                          <a:pt x="1410" y="1089"/>
                        </a:lnTo>
                        <a:lnTo>
                          <a:pt x="1414" y="1090"/>
                        </a:lnTo>
                        <a:lnTo>
                          <a:pt x="1416" y="1091"/>
                        </a:lnTo>
                        <a:lnTo>
                          <a:pt x="1418" y="1092"/>
                        </a:lnTo>
                        <a:lnTo>
                          <a:pt x="1421" y="1094"/>
                        </a:lnTo>
                        <a:lnTo>
                          <a:pt x="1423" y="1094"/>
                        </a:lnTo>
                        <a:lnTo>
                          <a:pt x="1426" y="1095"/>
                        </a:lnTo>
                        <a:lnTo>
                          <a:pt x="1429" y="1096"/>
                        </a:lnTo>
                        <a:lnTo>
                          <a:pt x="1431" y="1097"/>
                        </a:lnTo>
                        <a:lnTo>
                          <a:pt x="1433" y="1098"/>
                        </a:lnTo>
                        <a:lnTo>
                          <a:pt x="1436" y="1098"/>
                        </a:lnTo>
                        <a:lnTo>
                          <a:pt x="1439" y="1099"/>
                        </a:lnTo>
                        <a:lnTo>
                          <a:pt x="1441" y="1101"/>
                        </a:lnTo>
                        <a:lnTo>
                          <a:pt x="1443" y="1101"/>
                        </a:lnTo>
                        <a:lnTo>
                          <a:pt x="1446" y="1102"/>
                        </a:lnTo>
                        <a:lnTo>
                          <a:pt x="1449" y="1103"/>
                        </a:lnTo>
                        <a:lnTo>
                          <a:pt x="1451" y="1103"/>
                        </a:lnTo>
                        <a:lnTo>
                          <a:pt x="1454" y="1104"/>
                        </a:lnTo>
                        <a:lnTo>
                          <a:pt x="1456" y="1105"/>
                        </a:lnTo>
                        <a:lnTo>
                          <a:pt x="1458" y="1105"/>
                        </a:lnTo>
                        <a:lnTo>
                          <a:pt x="1461" y="1106"/>
                        </a:lnTo>
                        <a:lnTo>
                          <a:pt x="1464" y="1106"/>
                        </a:lnTo>
                        <a:lnTo>
                          <a:pt x="1466" y="1108"/>
                        </a:lnTo>
                        <a:lnTo>
                          <a:pt x="1469" y="1108"/>
                        </a:lnTo>
                        <a:lnTo>
                          <a:pt x="1471" y="1109"/>
                        </a:lnTo>
                        <a:lnTo>
                          <a:pt x="1474" y="1109"/>
                        </a:lnTo>
                        <a:lnTo>
                          <a:pt x="1477" y="1110"/>
                        </a:lnTo>
                        <a:lnTo>
                          <a:pt x="1479" y="1110"/>
                        </a:lnTo>
                        <a:lnTo>
                          <a:pt x="1481" y="1111"/>
                        </a:lnTo>
                        <a:lnTo>
                          <a:pt x="1484" y="1111"/>
                        </a:lnTo>
                        <a:lnTo>
                          <a:pt x="1487" y="1111"/>
                        </a:lnTo>
                        <a:lnTo>
                          <a:pt x="1489" y="1112"/>
                        </a:lnTo>
                        <a:lnTo>
                          <a:pt x="1492" y="1112"/>
                        </a:lnTo>
                        <a:lnTo>
                          <a:pt x="1494" y="1113"/>
                        </a:lnTo>
                        <a:lnTo>
                          <a:pt x="1496" y="1113"/>
                        </a:lnTo>
                        <a:lnTo>
                          <a:pt x="1500" y="1113"/>
                        </a:lnTo>
                        <a:lnTo>
                          <a:pt x="1502" y="1115"/>
                        </a:lnTo>
                        <a:lnTo>
                          <a:pt x="1504" y="1115"/>
                        </a:lnTo>
                        <a:lnTo>
                          <a:pt x="1507" y="1116"/>
                        </a:lnTo>
                        <a:lnTo>
                          <a:pt x="1509" y="1116"/>
                        </a:lnTo>
                        <a:lnTo>
                          <a:pt x="1512" y="1116"/>
                        </a:lnTo>
                        <a:lnTo>
                          <a:pt x="1514" y="1117"/>
                        </a:lnTo>
                        <a:lnTo>
                          <a:pt x="1517" y="1117"/>
                        </a:lnTo>
                      </a:path>
                    </a:pathLst>
                  </a:custGeom>
                  <a:solidFill>
                    <a:srgbClr val="66FF33"/>
                  </a:solidFill>
                  <a:ln w="254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36" name="Line 24"/>
                  <p:cNvSpPr>
                    <a:spLocks noChangeShapeType="1"/>
                  </p:cNvSpPr>
                  <p:nvPr/>
                </p:nvSpPr>
                <p:spPr bwMode="auto">
                  <a:xfrm flipH="1">
                    <a:off x="2121" y="2599"/>
                    <a:ext cx="1589"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8137" name="Rectangle 25"/>
                <p:cNvSpPr>
                  <a:spLocks noChangeArrowheads="1"/>
                </p:cNvSpPr>
                <p:nvPr/>
              </p:nvSpPr>
              <p:spPr bwMode="auto">
                <a:xfrm>
                  <a:off x="2197" y="3267"/>
                  <a:ext cx="1404"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800" b="1">
                      <a:solidFill>
                        <a:schemeClr val="bg2"/>
                      </a:solidFill>
                      <a:latin typeface="Times New Roman" panose="02020603050405020304" pitchFamily="18" charset="0"/>
                    </a:rPr>
                    <a:t>Symmetric</a:t>
                  </a:r>
                </a:p>
                <a:p>
                  <a:pPr algn="ctr" eaLnBrk="0" hangingPunct="0"/>
                  <a:r>
                    <a:rPr lang="en-US" altLang="en-US" sz="2800" b="1">
                      <a:solidFill>
                        <a:schemeClr val="bg2"/>
                      </a:solidFill>
                      <a:latin typeface="Times New Roman" panose="02020603050405020304" pitchFamily="18" charset="0"/>
                    </a:rPr>
                    <a:t>(Not Skewed)</a:t>
                  </a:r>
                </a:p>
              </p:txBody>
            </p:sp>
            <p:sp>
              <p:nvSpPr>
                <p:cNvPr id="218138" name="Line 26"/>
                <p:cNvSpPr>
                  <a:spLocks noChangeShapeType="1"/>
                </p:cNvSpPr>
                <p:nvPr/>
              </p:nvSpPr>
              <p:spPr bwMode="auto">
                <a:xfrm>
                  <a:off x="2911" y="1487"/>
                  <a:ext cx="0" cy="1101"/>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39" name="Rectangle 27"/>
                <p:cNvSpPr>
                  <a:spLocks noChangeArrowheads="1"/>
                </p:cNvSpPr>
                <p:nvPr/>
              </p:nvSpPr>
              <p:spPr bwMode="auto">
                <a:xfrm>
                  <a:off x="2616" y="2713"/>
                  <a:ext cx="586" cy="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solidFill>
                        <a:srgbClr val="000000"/>
                      </a:solidFill>
                      <a:latin typeface="Times New Roman" panose="02020603050405020304" pitchFamily="18" charset="0"/>
                    </a:rPr>
                    <a:t>Mean</a:t>
                  </a:r>
                </a:p>
                <a:p>
                  <a:pPr algn="ctr" eaLnBrk="0" hangingPunct="0"/>
                  <a:r>
                    <a:rPr lang="en-US" altLang="en-US" b="1">
                      <a:solidFill>
                        <a:srgbClr val="000000"/>
                      </a:solidFill>
                      <a:latin typeface="Times New Roman" panose="02020603050405020304" pitchFamily="18" charset="0"/>
                    </a:rPr>
                    <a:t>Median</a:t>
                  </a:r>
                </a:p>
                <a:p>
                  <a:pPr algn="ctr" eaLnBrk="0" hangingPunct="0"/>
                  <a:r>
                    <a:rPr lang="en-US" altLang="en-US" b="1">
                      <a:solidFill>
                        <a:srgbClr val="000000"/>
                      </a:solidFill>
                      <a:latin typeface="Times New Roman" panose="02020603050405020304" pitchFamily="18" charset="0"/>
                    </a:rPr>
                    <a:t>Mode</a:t>
                  </a:r>
                </a:p>
              </p:txBody>
            </p:sp>
          </p:grpSp>
          <p:grpSp>
            <p:nvGrpSpPr>
              <p:cNvPr id="218140" name="Group 28"/>
              <p:cNvGrpSpPr>
                <a:grpSpLocks/>
              </p:cNvGrpSpPr>
              <p:nvPr/>
            </p:nvGrpSpPr>
            <p:grpSpPr bwMode="auto">
              <a:xfrm>
                <a:off x="3630" y="1365"/>
                <a:ext cx="1789" cy="2503"/>
                <a:chOff x="3630" y="1365"/>
                <a:chExt cx="1789" cy="2503"/>
              </a:xfrm>
            </p:grpSpPr>
            <p:sp>
              <p:nvSpPr>
                <p:cNvPr id="218141" name="Rectangle 29"/>
                <p:cNvSpPr>
                  <a:spLocks noChangeArrowheads="1"/>
                </p:cNvSpPr>
                <p:nvPr/>
              </p:nvSpPr>
              <p:spPr bwMode="auto">
                <a:xfrm>
                  <a:off x="3969" y="3274"/>
                  <a:ext cx="1034"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sz="2800" b="1">
                      <a:solidFill>
                        <a:schemeClr val="accent2"/>
                      </a:solidFill>
                      <a:latin typeface="Times New Roman" panose="02020603050405020304" pitchFamily="18" charset="0"/>
                    </a:rPr>
                    <a:t>Positively</a:t>
                  </a:r>
                </a:p>
                <a:p>
                  <a:pPr algn="ctr" eaLnBrk="0" hangingPunct="0"/>
                  <a:r>
                    <a:rPr lang="en-US" altLang="en-US" sz="2800" b="1">
                      <a:solidFill>
                        <a:schemeClr val="accent2"/>
                      </a:solidFill>
                      <a:latin typeface="Times New Roman" panose="02020603050405020304" pitchFamily="18" charset="0"/>
                    </a:rPr>
                    <a:t>Skewed</a:t>
                  </a:r>
                </a:p>
              </p:txBody>
            </p:sp>
            <p:grpSp>
              <p:nvGrpSpPr>
                <p:cNvPr id="218142" name="Group 30"/>
                <p:cNvGrpSpPr>
                  <a:grpSpLocks/>
                </p:cNvGrpSpPr>
                <p:nvPr/>
              </p:nvGrpSpPr>
              <p:grpSpPr bwMode="auto">
                <a:xfrm>
                  <a:off x="3630" y="1365"/>
                  <a:ext cx="1789" cy="1916"/>
                  <a:chOff x="3630" y="1365"/>
                  <a:chExt cx="1789" cy="1916"/>
                </a:xfrm>
              </p:grpSpPr>
              <p:sp>
                <p:nvSpPr>
                  <p:cNvPr id="218143" name="Line 31"/>
                  <p:cNvSpPr>
                    <a:spLocks noChangeShapeType="1"/>
                  </p:cNvSpPr>
                  <p:nvPr/>
                </p:nvSpPr>
                <p:spPr bwMode="auto">
                  <a:xfrm>
                    <a:off x="3839" y="2602"/>
                    <a:ext cx="1573"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8144" name="Group 32"/>
                  <p:cNvGrpSpPr>
                    <a:grpSpLocks/>
                  </p:cNvGrpSpPr>
                  <p:nvPr/>
                </p:nvGrpSpPr>
                <p:grpSpPr bwMode="auto">
                  <a:xfrm>
                    <a:off x="3630" y="1365"/>
                    <a:ext cx="1789" cy="1916"/>
                    <a:chOff x="3630" y="1365"/>
                    <a:chExt cx="1789" cy="1916"/>
                  </a:xfrm>
                </p:grpSpPr>
                <p:sp>
                  <p:nvSpPr>
                    <p:cNvPr id="218145" name="Freeform 33"/>
                    <p:cNvSpPr>
                      <a:spLocks/>
                    </p:cNvSpPr>
                    <p:nvPr/>
                  </p:nvSpPr>
                  <p:spPr bwMode="auto">
                    <a:xfrm>
                      <a:off x="3825" y="1365"/>
                      <a:ext cx="1594" cy="1240"/>
                    </a:xfrm>
                    <a:custGeom>
                      <a:avLst/>
                      <a:gdLst>
                        <a:gd name="T0" fmla="*/ 24 w 1594"/>
                        <a:gd name="T1" fmla="*/ 1122 h 1240"/>
                        <a:gd name="T2" fmla="*/ 51 w 1594"/>
                        <a:gd name="T3" fmla="*/ 931 h 1240"/>
                        <a:gd name="T4" fmla="*/ 78 w 1594"/>
                        <a:gd name="T5" fmla="*/ 734 h 1240"/>
                        <a:gd name="T6" fmla="*/ 106 w 1594"/>
                        <a:gd name="T7" fmla="*/ 553 h 1240"/>
                        <a:gd name="T8" fmla="*/ 132 w 1594"/>
                        <a:gd name="T9" fmla="*/ 397 h 1240"/>
                        <a:gd name="T10" fmla="*/ 160 w 1594"/>
                        <a:gd name="T11" fmla="*/ 267 h 1240"/>
                        <a:gd name="T12" fmla="*/ 187 w 1594"/>
                        <a:gd name="T13" fmla="*/ 166 h 1240"/>
                        <a:gd name="T14" fmla="*/ 214 w 1594"/>
                        <a:gd name="T15" fmla="*/ 92 h 1240"/>
                        <a:gd name="T16" fmla="*/ 241 w 1594"/>
                        <a:gd name="T17" fmla="*/ 41 h 1240"/>
                        <a:gd name="T18" fmla="*/ 268 w 1594"/>
                        <a:gd name="T19" fmla="*/ 11 h 1240"/>
                        <a:gd name="T20" fmla="*/ 295 w 1594"/>
                        <a:gd name="T21" fmla="*/ 0 h 1240"/>
                        <a:gd name="T22" fmla="*/ 322 w 1594"/>
                        <a:gd name="T23" fmla="*/ 4 h 1240"/>
                        <a:gd name="T24" fmla="*/ 349 w 1594"/>
                        <a:gd name="T25" fmla="*/ 22 h 1240"/>
                        <a:gd name="T26" fmla="*/ 377 w 1594"/>
                        <a:gd name="T27" fmla="*/ 50 h 1240"/>
                        <a:gd name="T28" fmla="*/ 404 w 1594"/>
                        <a:gd name="T29" fmla="*/ 86 h 1240"/>
                        <a:gd name="T30" fmla="*/ 430 w 1594"/>
                        <a:gd name="T31" fmla="*/ 130 h 1240"/>
                        <a:gd name="T32" fmla="*/ 458 w 1594"/>
                        <a:gd name="T33" fmla="*/ 177 h 1240"/>
                        <a:gd name="T34" fmla="*/ 485 w 1594"/>
                        <a:gd name="T35" fmla="*/ 228 h 1240"/>
                        <a:gd name="T36" fmla="*/ 512 w 1594"/>
                        <a:gd name="T37" fmla="*/ 280 h 1240"/>
                        <a:gd name="T38" fmla="*/ 539 w 1594"/>
                        <a:gd name="T39" fmla="*/ 334 h 1240"/>
                        <a:gd name="T40" fmla="*/ 566 w 1594"/>
                        <a:gd name="T41" fmla="*/ 388 h 1240"/>
                        <a:gd name="T42" fmla="*/ 594 w 1594"/>
                        <a:gd name="T43" fmla="*/ 441 h 1240"/>
                        <a:gd name="T44" fmla="*/ 620 w 1594"/>
                        <a:gd name="T45" fmla="*/ 494 h 1240"/>
                        <a:gd name="T46" fmla="*/ 647 w 1594"/>
                        <a:gd name="T47" fmla="*/ 545 h 1240"/>
                        <a:gd name="T48" fmla="*/ 675 w 1594"/>
                        <a:gd name="T49" fmla="*/ 594 h 1240"/>
                        <a:gd name="T50" fmla="*/ 702 w 1594"/>
                        <a:gd name="T51" fmla="*/ 641 h 1240"/>
                        <a:gd name="T52" fmla="*/ 729 w 1594"/>
                        <a:gd name="T53" fmla="*/ 687 h 1240"/>
                        <a:gd name="T54" fmla="*/ 756 w 1594"/>
                        <a:gd name="T55" fmla="*/ 730 h 1240"/>
                        <a:gd name="T56" fmla="*/ 783 w 1594"/>
                        <a:gd name="T57" fmla="*/ 770 h 1240"/>
                        <a:gd name="T58" fmla="*/ 810 w 1594"/>
                        <a:gd name="T59" fmla="*/ 808 h 1240"/>
                        <a:gd name="T60" fmla="*/ 837 w 1594"/>
                        <a:gd name="T61" fmla="*/ 844 h 1240"/>
                        <a:gd name="T62" fmla="*/ 864 w 1594"/>
                        <a:gd name="T63" fmla="*/ 876 h 1240"/>
                        <a:gd name="T64" fmla="*/ 892 w 1594"/>
                        <a:gd name="T65" fmla="*/ 907 h 1240"/>
                        <a:gd name="T66" fmla="*/ 918 w 1594"/>
                        <a:gd name="T67" fmla="*/ 935 h 1240"/>
                        <a:gd name="T68" fmla="*/ 946 w 1594"/>
                        <a:gd name="T69" fmla="*/ 962 h 1240"/>
                        <a:gd name="T70" fmla="*/ 973 w 1594"/>
                        <a:gd name="T71" fmla="*/ 987 h 1240"/>
                        <a:gd name="T72" fmla="*/ 1000 w 1594"/>
                        <a:gd name="T73" fmla="*/ 1009 h 1240"/>
                        <a:gd name="T74" fmla="*/ 1027 w 1594"/>
                        <a:gd name="T75" fmla="*/ 1030 h 1240"/>
                        <a:gd name="T76" fmla="*/ 1054 w 1594"/>
                        <a:gd name="T77" fmla="*/ 1049 h 1240"/>
                        <a:gd name="T78" fmla="*/ 1081 w 1594"/>
                        <a:gd name="T79" fmla="*/ 1067 h 1240"/>
                        <a:gd name="T80" fmla="*/ 1109 w 1594"/>
                        <a:gd name="T81" fmla="*/ 1083 h 1240"/>
                        <a:gd name="T82" fmla="*/ 1135 w 1594"/>
                        <a:gd name="T83" fmla="*/ 1098 h 1240"/>
                        <a:gd name="T84" fmla="*/ 1163 w 1594"/>
                        <a:gd name="T85" fmla="*/ 1112 h 1240"/>
                        <a:gd name="T86" fmla="*/ 1190 w 1594"/>
                        <a:gd name="T87" fmla="*/ 1124 h 1240"/>
                        <a:gd name="T88" fmla="*/ 1216 w 1594"/>
                        <a:gd name="T89" fmla="*/ 1135 h 1240"/>
                        <a:gd name="T90" fmla="*/ 1244 w 1594"/>
                        <a:gd name="T91" fmla="*/ 1145 h 1240"/>
                        <a:gd name="T92" fmla="*/ 1271 w 1594"/>
                        <a:gd name="T93" fmla="*/ 1154 h 1240"/>
                        <a:gd name="T94" fmla="*/ 1298 w 1594"/>
                        <a:gd name="T95" fmla="*/ 1162 h 1240"/>
                        <a:gd name="T96" fmla="*/ 1325 w 1594"/>
                        <a:gd name="T97" fmla="*/ 1170 h 1240"/>
                        <a:gd name="T98" fmla="*/ 1352 w 1594"/>
                        <a:gd name="T99" fmla="*/ 1178 h 1240"/>
                        <a:gd name="T100" fmla="*/ 1380 w 1594"/>
                        <a:gd name="T101" fmla="*/ 1183 h 1240"/>
                        <a:gd name="T102" fmla="*/ 1406 w 1594"/>
                        <a:gd name="T103" fmla="*/ 1189 h 1240"/>
                        <a:gd name="T104" fmla="*/ 1433 w 1594"/>
                        <a:gd name="T105" fmla="*/ 1194 h 1240"/>
                        <a:gd name="T106" fmla="*/ 1461 w 1594"/>
                        <a:gd name="T107" fmla="*/ 1199 h 1240"/>
                        <a:gd name="T108" fmla="*/ 1488 w 1594"/>
                        <a:gd name="T109" fmla="*/ 1202 h 1240"/>
                        <a:gd name="T110" fmla="*/ 1515 w 1594"/>
                        <a:gd name="T111" fmla="*/ 1207 h 1240"/>
                        <a:gd name="T112" fmla="*/ 1542 w 1594"/>
                        <a:gd name="T113" fmla="*/ 1210 h 1240"/>
                        <a:gd name="T114" fmla="*/ 1569 w 1594"/>
                        <a:gd name="T115" fmla="*/ 1213 h 1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4" h="1240">
                          <a:moveTo>
                            <a:pt x="0" y="1239"/>
                          </a:moveTo>
                          <a:lnTo>
                            <a:pt x="3" y="1231"/>
                          </a:lnTo>
                          <a:lnTo>
                            <a:pt x="6" y="1220"/>
                          </a:lnTo>
                          <a:lnTo>
                            <a:pt x="9" y="1208"/>
                          </a:lnTo>
                          <a:lnTo>
                            <a:pt x="12" y="1193"/>
                          </a:lnTo>
                          <a:lnTo>
                            <a:pt x="15" y="1176"/>
                          </a:lnTo>
                          <a:lnTo>
                            <a:pt x="18" y="1159"/>
                          </a:lnTo>
                          <a:lnTo>
                            <a:pt x="21" y="1141"/>
                          </a:lnTo>
                          <a:lnTo>
                            <a:pt x="24" y="1122"/>
                          </a:lnTo>
                          <a:lnTo>
                            <a:pt x="27" y="1102"/>
                          </a:lnTo>
                          <a:lnTo>
                            <a:pt x="30" y="1081"/>
                          </a:lnTo>
                          <a:lnTo>
                            <a:pt x="33" y="1060"/>
                          </a:lnTo>
                          <a:lnTo>
                            <a:pt x="36" y="1039"/>
                          </a:lnTo>
                          <a:lnTo>
                            <a:pt x="39" y="1018"/>
                          </a:lnTo>
                          <a:lnTo>
                            <a:pt x="42" y="997"/>
                          </a:lnTo>
                          <a:lnTo>
                            <a:pt x="45" y="974"/>
                          </a:lnTo>
                          <a:lnTo>
                            <a:pt x="48" y="953"/>
                          </a:lnTo>
                          <a:lnTo>
                            <a:pt x="51" y="931"/>
                          </a:lnTo>
                          <a:lnTo>
                            <a:pt x="55" y="908"/>
                          </a:lnTo>
                          <a:lnTo>
                            <a:pt x="57" y="886"/>
                          </a:lnTo>
                          <a:lnTo>
                            <a:pt x="60" y="864"/>
                          </a:lnTo>
                          <a:lnTo>
                            <a:pt x="63" y="842"/>
                          </a:lnTo>
                          <a:lnTo>
                            <a:pt x="66" y="820"/>
                          </a:lnTo>
                          <a:lnTo>
                            <a:pt x="69" y="799"/>
                          </a:lnTo>
                          <a:lnTo>
                            <a:pt x="72" y="776"/>
                          </a:lnTo>
                          <a:lnTo>
                            <a:pt x="76" y="755"/>
                          </a:lnTo>
                          <a:lnTo>
                            <a:pt x="78" y="734"/>
                          </a:lnTo>
                          <a:lnTo>
                            <a:pt x="81" y="713"/>
                          </a:lnTo>
                          <a:lnTo>
                            <a:pt x="85" y="692"/>
                          </a:lnTo>
                          <a:lnTo>
                            <a:pt x="87" y="671"/>
                          </a:lnTo>
                          <a:lnTo>
                            <a:pt x="90" y="650"/>
                          </a:lnTo>
                          <a:lnTo>
                            <a:pt x="93" y="631"/>
                          </a:lnTo>
                          <a:lnTo>
                            <a:pt x="97" y="611"/>
                          </a:lnTo>
                          <a:lnTo>
                            <a:pt x="99" y="591"/>
                          </a:lnTo>
                          <a:lnTo>
                            <a:pt x="102" y="572"/>
                          </a:lnTo>
                          <a:lnTo>
                            <a:pt x="106" y="553"/>
                          </a:lnTo>
                          <a:lnTo>
                            <a:pt x="108" y="534"/>
                          </a:lnTo>
                          <a:lnTo>
                            <a:pt x="111" y="516"/>
                          </a:lnTo>
                          <a:lnTo>
                            <a:pt x="115" y="498"/>
                          </a:lnTo>
                          <a:lnTo>
                            <a:pt x="118" y="480"/>
                          </a:lnTo>
                          <a:lnTo>
                            <a:pt x="120" y="463"/>
                          </a:lnTo>
                          <a:lnTo>
                            <a:pt x="123" y="446"/>
                          </a:lnTo>
                          <a:lnTo>
                            <a:pt x="127" y="429"/>
                          </a:lnTo>
                          <a:lnTo>
                            <a:pt x="129" y="412"/>
                          </a:lnTo>
                          <a:lnTo>
                            <a:pt x="132" y="397"/>
                          </a:lnTo>
                          <a:lnTo>
                            <a:pt x="136" y="381"/>
                          </a:lnTo>
                          <a:lnTo>
                            <a:pt x="139" y="365"/>
                          </a:lnTo>
                          <a:lnTo>
                            <a:pt x="141" y="350"/>
                          </a:lnTo>
                          <a:lnTo>
                            <a:pt x="145" y="335"/>
                          </a:lnTo>
                          <a:lnTo>
                            <a:pt x="148" y="321"/>
                          </a:lnTo>
                          <a:lnTo>
                            <a:pt x="150" y="307"/>
                          </a:lnTo>
                          <a:lnTo>
                            <a:pt x="153" y="294"/>
                          </a:lnTo>
                          <a:lnTo>
                            <a:pt x="157" y="280"/>
                          </a:lnTo>
                          <a:lnTo>
                            <a:pt x="160" y="267"/>
                          </a:lnTo>
                          <a:lnTo>
                            <a:pt x="162" y="255"/>
                          </a:lnTo>
                          <a:lnTo>
                            <a:pt x="166" y="242"/>
                          </a:lnTo>
                          <a:lnTo>
                            <a:pt x="169" y="230"/>
                          </a:lnTo>
                          <a:lnTo>
                            <a:pt x="171" y="219"/>
                          </a:lnTo>
                          <a:lnTo>
                            <a:pt x="175" y="208"/>
                          </a:lnTo>
                          <a:lnTo>
                            <a:pt x="178" y="197"/>
                          </a:lnTo>
                          <a:lnTo>
                            <a:pt x="181" y="187"/>
                          </a:lnTo>
                          <a:lnTo>
                            <a:pt x="184" y="177"/>
                          </a:lnTo>
                          <a:lnTo>
                            <a:pt x="187" y="166"/>
                          </a:lnTo>
                          <a:lnTo>
                            <a:pt x="190" y="156"/>
                          </a:lnTo>
                          <a:lnTo>
                            <a:pt x="192" y="147"/>
                          </a:lnTo>
                          <a:lnTo>
                            <a:pt x="196" y="139"/>
                          </a:lnTo>
                          <a:lnTo>
                            <a:pt x="199" y="130"/>
                          </a:lnTo>
                          <a:lnTo>
                            <a:pt x="202" y="122"/>
                          </a:lnTo>
                          <a:lnTo>
                            <a:pt x="205" y="114"/>
                          </a:lnTo>
                          <a:lnTo>
                            <a:pt x="208" y="106"/>
                          </a:lnTo>
                          <a:lnTo>
                            <a:pt x="211" y="98"/>
                          </a:lnTo>
                          <a:lnTo>
                            <a:pt x="214" y="92"/>
                          </a:lnTo>
                          <a:lnTo>
                            <a:pt x="217" y="85"/>
                          </a:lnTo>
                          <a:lnTo>
                            <a:pt x="220" y="78"/>
                          </a:lnTo>
                          <a:lnTo>
                            <a:pt x="223" y="73"/>
                          </a:lnTo>
                          <a:lnTo>
                            <a:pt x="226" y="66"/>
                          </a:lnTo>
                          <a:lnTo>
                            <a:pt x="229" y="60"/>
                          </a:lnTo>
                          <a:lnTo>
                            <a:pt x="232" y="55"/>
                          </a:lnTo>
                          <a:lnTo>
                            <a:pt x="235" y="50"/>
                          </a:lnTo>
                          <a:lnTo>
                            <a:pt x="238" y="46"/>
                          </a:lnTo>
                          <a:lnTo>
                            <a:pt x="241" y="41"/>
                          </a:lnTo>
                          <a:lnTo>
                            <a:pt x="244" y="37"/>
                          </a:lnTo>
                          <a:lnTo>
                            <a:pt x="247" y="32"/>
                          </a:lnTo>
                          <a:lnTo>
                            <a:pt x="250" y="29"/>
                          </a:lnTo>
                          <a:lnTo>
                            <a:pt x="253" y="26"/>
                          </a:lnTo>
                          <a:lnTo>
                            <a:pt x="256" y="22"/>
                          </a:lnTo>
                          <a:lnTo>
                            <a:pt x="259" y="19"/>
                          </a:lnTo>
                          <a:lnTo>
                            <a:pt x="262" y="17"/>
                          </a:lnTo>
                          <a:lnTo>
                            <a:pt x="265" y="13"/>
                          </a:lnTo>
                          <a:lnTo>
                            <a:pt x="268" y="11"/>
                          </a:lnTo>
                          <a:lnTo>
                            <a:pt x="271" y="9"/>
                          </a:lnTo>
                          <a:lnTo>
                            <a:pt x="274" y="8"/>
                          </a:lnTo>
                          <a:lnTo>
                            <a:pt x="277" y="6"/>
                          </a:lnTo>
                          <a:lnTo>
                            <a:pt x="280" y="4"/>
                          </a:lnTo>
                          <a:lnTo>
                            <a:pt x="283" y="3"/>
                          </a:lnTo>
                          <a:lnTo>
                            <a:pt x="286" y="2"/>
                          </a:lnTo>
                          <a:lnTo>
                            <a:pt x="289" y="1"/>
                          </a:lnTo>
                          <a:lnTo>
                            <a:pt x="292" y="1"/>
                          </a:lnTo>
                          <a:lnTo>
                            <a:pt x="295" y="0"/>
                          </a:lnTo>
                          <a:lnTo>
                            <a:pt x="298" y="0"/>
                          </a:lnTo>
                          <a:lnTo>
                            <a:pt x="301" y="0"/>
                          </a:lnTo>
                          <a:lnTo>
                            <a:pt x="304" y="0"/>
                          </a:lnTo>
                          <a:lnTo>
                            <a:pt x="307" y="1"/>
                          </a:lnTo>
                          <a:lnTo>
                            <a:pt x="310" y="1"/>
                          </a:lnTo>
                          <a:lnTo>
                            <a:pt x="314" y="2"/>
                          </a:lnTo>
                          <a:lnTo>
                            <a:pt x="316" y="2"/>
                          </a:lnTo>
                          <a:lnTo>
                            <a:pt x="319" y="3"/>
                          </a:lnTo>
                          <a:lnTo>
                            <a:pt x="322" y="4"/>
                          </a:lnTo>
                          <a:lnTo>
                            <a:pt x="325" y="7"/>
                          </a:lnTo>
                          <a:lnTo>
                            <a:pt x="328" y="8"/>
                          </a:lnTo>
                          <a:lnTo>
                            <a:pt x="331" y="9"/>
                          </a:lnTo>
                          <a:lnTo>
                            <a:pt x="335" y="11"/>
                          </a:lnTo>
                          <a:lnTo>
                            <a:pt x="337" y="13"/>
                          </a:lnTo>
                          <a:lnTo>
                            <a:pt x="340" y="16"/>
                          </a:lnTo>
                          <a:lnTo>
                            <a:pt x="344" y="18"/>
                          </a:lnTo>
                          <a:lnTo>
                            <a:pt x="346" y="20"/>
                          </a:lnTo>
                          <a:lnTo>
                            <a:pt x="349" y="22"/>
                          </a:lnTo>
                          <a:lnTo>
                            <a:pt x="353" y="25"/>
                          </a:lnTo>
                          <a:lnTo>
                            <a:pt x="356" y="28"/>
                          </a:lnTo>
                          <a:lnTo>
                            <a:pt x="358" y="30"/>
                          </a:lnTo>
                          <a:lnTo>
                            <a:pt x="361" y="34"/>
                          </a:lnTo>
                          <a:lnTo>
                            <a:pt x="365" y="37"/>
                          </a:lnTo>
                          <a:lnTo>
                            <a:pt x="367" y="40"/>
                          </a:lnTo>
                          <a:lnTo>
                            <a:pt x="370" y="44"/>
                          </a:lnTo>
                          <a:lnTo>
                            <a:pt x="374" y="47"/>
                          </a:lnTo>
                          <a:lnTo>
                            <a:pt x="377" y="50"/>
                          </a:lnTo>
                          <a:lnTo>
                            <a:pt x="379" y="54"/>
                          </a:lnTo>
                          <a:lnTo>
                            <a:pt x="383" y="58"/>
                          </a:lnTo>
                          <a:lnTo>
                            <a:pt x="386" y="61"/>
                          </a:lnTo>
                          <a:lnTo>
                            <a:pt x="388" y="66"/>
                          </a:lnTo>
                          <a:lnTo>
                            <a:pt x="391" y="69"/>
                          </a:lnTo>
                          <a:lnTo>
                            <a:pt x="395" y="74"/>
                          </a:lnTo>
                          <a:lnTo>
                            <a:pt x="398" y="78"/>
                          </a:lnTo>
                          <a:lnTo>
                            <a:pt x="400" y="83"/>
                          </a:lnTo>
                          <a:lnTo>
                            <a:pt x="404" y="86"/>
                          </a:lnTo>
                          <a:lnTo>
                            <a:pt x="407" y="90"/>
                          </a:lnTo>
                          <a:lnTo>
                            <a:pt x="409" y="95"/>
                          </a:lnTo>
                          <a:lnTo>
                            <a:pt x="413" y="99"/>
                          </a:lnTo>
                          <a:lnTo>
                            <a:pt x="416" y="105"/>
                          </a:lnTo>
                          <a:lnTo>
                            <a:pt x="419" y="109"/>
                          </a:lnTo>
                          <a:lnTo>
                            <a:pt x="421" y="114"/>
                          </a:lnTo>
                          <a:lnTo>
                            <a:pt x="425" y="120"/>
                          </a:lnTo>
                          <a:lnTo>
                            <a:pt x="428" y="124"/>
                          </a:lnTo>
                          <a:lnTo>
                            <a:pt x="430" y="130"/>
                          </a:lnTo>
                          <a:lnTo>
                            <a:pt x="434" y="134"/>
                          </a:lnTo>
                          <a:lnTo>
                            <a:pt x="437" y="140"/>
                          </a:lnTo>
                          <a:lnTo>
                            <a:pt x="440" y="144"/>
                          </a:lnTo>
                          <a:lnTo>
                            <a:pt x="443" y="150"/>
                          </a:lnTo>
                          <a:lnTo>
                            <a:pt x="446" y="155"/>
                          </a:lnTo>
                          <a:lnTo>
                            <a:pt x="449" y="161"/>
                          </a:lnTo>
                          <a:lnTo>
                            <a:pt x="451" y="165"/>
                          </a:lnTo>
                          <a:lnTo>
                            <a:pt x="455" y="171"/>
                          </a:lnTo>
                          <a:lnTo>
                            <a:pt x="458" y="177"/>
                          </a:lnTo>
                          <a:lnTo>
                            <a:pt x="461" y="182"/>
                          </a:lnTo>
                          <a:lnTo>
                            <a:pt x="464" y="188"/>
                          </a:lnTo>
                          <a:lnTo>
                            <a:pt x="467" y="193"/>
                          </a:lnTo>
                          <a:lnTo>
                            <a:pt x="470" y="199"/>
                          </a:lnTo>
                          <a:lnTo>
                            <a:pt x="473" y="204"/>
                          </a:lnTo>
                          <a:lnTo>
                            <a:pt x="476" y="210"/>
                          </a:lnTo>
                          <a:lnTo>
                            <a:pt x="479" y="216"/>
                          </a:lnTo>
                          <a:lnTo>
                            <a:pt x="482" y="221"/>
                          </a:lnTo>
                          <a:lnTo>
                            <a:pt x="485" y="228"/>
                          </a:lnTo>
                          <a:lnTo>
                            <a:pt x="488" y="233"/>
                          </a:lnTo>
                          <a:lnTo>
                            <a:pt x="491" y="239"/>
                          </a:lnTo>
                          <a:lnTo>
                            <a:pt x="494" y="245"/>
                          </a:lnTo>
                          <a:lnTo>
                            <a:pt x="497" y="250"/>
                          </a:lnTo>
                          <a:lnTo>
                            <a:pt x="500" y="257"/>
                          </a:lnTo>
                          <a:lnTo>
                            <a:pt x="503" y="263"/>
                          </a:lnTo>
                          <a:lnTo>
                            <a:pt x="506" y="268"/>
                          </a:lnTo>
                          <a:lnTo>
                            <a:pt x="509" y="274"/>
                          </a:lnTo>
                          <a:lnTo>
                            <a:pt x="512" y="280"/>
                          </a:lnTo>
                          <a:lnTo>
                            <a:pt x="515" y="286"/>
                          </a:lnTo>
                          <a:lnTo>
                            <a:pt x="518" y="292"/>
                          </a:lnTo>
                          <a:lnTo>
                            <a:pt x="521" y="298"/>
                          </a:lnTo>
                          <a:lnTo>
                            <a:pt x="524" y="304"/>
                          </a:lnTo>
                          <a:lnTo>
                            <a:pt x="527" y="311"/>
                          </a:lnTo>
                          <a:lnTo>
                            <a:pt x="530" y="316"/>
                          </a:lnTo>
                          <a:lnTo>
                            <a:pt x="533" y="322"/>
                          </a:lnTo>
                          <a:lnTo>
                            <a:pt x="536" y="328"/>
                          </a:lnTo>
                          <a:lnTo>
                            <a:pt x="539" y="334"/>
                          </a:lnTo>
                          <a:lnTo>
                            <a:pt x="542" y="340"/>
                          </a:lnTo>
                          <a:lnTo>
                            <a:pt x="545" y="346"/>
                          </a:lnTo>
                          <a:lnTo>
                            <a:pt x="548" y="352"/>
                          </a:lnTo>
                          <a:lnTo>
                            <a:pt x="552" y="358"/>
                          </a:lnTo>
                          <a:lnTo>
                            <a:pt x="554" y="364"/>
                          </a:lnTo>
                          <a:lnTo>
                            <a:pt x="557" y="370"/>
                          </a:lnTo>
                          <a:lnTo>
                            <a:pt x="560" y="377"/>
                          </a:lnTo>
                          <a:lnTo>
                            <a:pt x="563" y="382"/>
                          </a:lnTo>
                          <a:lnTo>
                            <a:pt x="566" y="388"/>
                          </a:lnTo>
                          <a:lnTo>
                            <a:pt x="569" y="394"/>
                          </a:lnTo>
                          <a:lnTo>
                            <a:pt x="572" y="400"/>
                          </a:lnTo>
                          <a:lnTo>
                            <a:pt x="575" y="406"/>
                          </a:lnTo>
                          <a:lnTo>
                            <a:pt x="578" y="412"/>
                          </a:lnTo>
                          <a:lnTo>
                            <a:pt x="582" y="418"/>
                          </a:lnTo>
                          <a:lnTo>
                            <a:pt x="584" y="423"/>
                          </a:lnTo>
                          <a:lnTo>
                            <a:pt x="587" y="430"/>
                          </a:lnTo>
                          <a:lnTo>
                            <a:pt x="590" y="436"/>
                          </a:lnTo>
                          <a:lnTo>
                            <a:pt x="594" y="441"/>
                          </a:lnTo>
                          <a:lnTo>
                            <a:pt x="596" y="448"/>
                          </a:lnTo>
                          <a:lnTo>
                            <a:pt x="599" y="454"/>
                          </a:lnTo>
                          <a:lnTo>
                            <a:pt x="603" y="459"/>
                          </a:lnTo>
                          <a:lnTo>
                            <a:pt x="605" y="465"/>
                          </a:lnTo>
                          <a:lnTo>
                            <a:pt x="608" y="471"/>
                          </a:lnTo>
                          <a:lnTo>
                            <a:pt x="612" y="477"/>
                          </a:lnTo>
                          <a:lnTo>
                            <a:pt x="615" y="483"/>
                          </a:lnTo>
                          <a:lnTo>
                            <a:pt x="617" y="488"/>
                          </a:lnTo>
                          <a:lnTo>
                            <a:pt x="620" y="494"/>
                          </a:lnTo>
                          <a:lnTo>
                            <a:pt x="624" y="501"/>
                          </a:lnTo>
                          <a:lnTo>
                            <a:pt x="626" y="506"/>
                          </a:lnTo>
                          <a:lnTo>
                            <a:pt x="629" y="512"/>
                          </a:lnTo>
                          <a:lnTo>
                            <a:pt x="633" y="517"/>
                          </a:lnTo>
                          <a:lnTo>
                            <a:pt x="636" y="523"/>
                          </a:lnTo>
                          <a:lnTo>
                            <a:pt x="638" y="528"/>
                          </a:lnTo>
                          <a:lnTo>
                            <a:pt x="642" y="534"/>
                          </a:lnTo>
                          <a:lnTo>
                            <a:pt x="645" y="540"/>
                          </a:lnTo>
                          <a:lnTo>
                            <a:pt x="647" y="545"/>
                          </a:lnTo>
                          <a:lnTo>
                            <a:pt x="650" y="551"/>
                          </a:lnTo>
                          <a:lnTo>
                            <a:pt x="654" y="556"/>
                          </a:lnTo>
                          <a:lnTo>
                            <a:pt x="657" y="562"/>
                          </a:lnTo>
                          <a:lnTo>
                            <a:pt x="659" y="568"/>
                          </a:lnTo>
                          <a:lnTo>
                            <a:pt x="663" y="573"/>
                          </a:lnTo>
                          <a:lnTo>
                            <a:pt x="666" y="579"/>
                          </a:lnTo>
                          <a:lnTo>
                            <a:pt x="668" y="583"/>
                          </a:lnTo>
                          <a:lnTo>
                            <a:pt x="672" y="589"/>
                          </a:lnTo>
                          <a:lnTo>
                            <a:pt x="675" y="594"/>
                          </a:lnTo>
                          <a:lnTo>
                            <a:pt x="678" y="600"/>
                          </a:lnTo>
                          <a:lnTo>
                            <a:pt x="680" y="606"/>
                          </a:lnTo>
                          <a:lnTo>
                            <a:pt x="684" y="610"/>
                          </a:lnTo>
                          <a:lnTo>
                            <a:pt x="687" y="616"/>
                          </a:lnTo>
                          <a:lnTo>
                            <a:pt x="689" y="621"/>
                          </a:lnTo>
                          <a:lnTo>
                            <a:pt x="693" y="626"/>
                          </a:lnTo>
                          <a:lnTo>
                            <a:pt x="696" y="631"/>
                          </a:lnTo>
                          <a:lnTo>
                            <a:pt x="699" y="637"/>
                          </a:lnTo>
                          <a:lnTo>
                            <a:pt x="702" y="641"/>
                          </a:lnTo>
                          <a:lnTo>
                            <a:pt x="705" y="647"/>
                          </a:lnTo>
                          <a:lnTo>
                            <a:pt x="708" y="651"/>
                          </a:lnTo>
                          <a:lnTo>
                            <a:pt x="710" y="657"/>
                          </a:lnTo>
                          <a:lnTo>
                            <a:pt x="714" y="663"/>
                          </a:lnTo>
                          <a:lnTo>
                            <a:pt x="717" y="667"/>
                          </a:lnTo>
                          <a:lnTo>
                            <a:pt x="720" y="671"/>
                          </a:lnTo>
                          <a:lnTo>
                            <a:pt x="723" y="677"/>
                          </a:lnTo>
                          <a:lnTo>
                            <a:pt x="726" y="682"/>
                          </a:lnTo>
                          <a:lnTo>
                            <a:pt x="729" y="687"/>
                          </a:lnTo>
                          <a:lnTo>
                            <a:pt x="732" y="692"/>
                          </a:lnTo>
                          <a:lnTo>
                            <a:pt x="735" y="696"/>
                          </a:lnTo>
                          <a:lnTo>
                            <a:pt x="738" y="702"/>
                          </a:lnTo>
                          <a:lnTo>
                            <a:pt x="741" y="706"/>
                          </a:lnTo>
                          <a:lnTo>
                            <a:pt x="744" y="711"/>
                          </a:lnTo>
                          <a:lnTo>
                            <a:pt x="747" y="715"/>
                          </a:lnTo>
                          <a:lnTo>
                            <a:pt x="750" y="721"/>
                          </a:lnTo>
                          <a:lnTo>
                            <a:pt x="753" y="725"/>
                          </a:lnTo>
                          <a:lnTo>
                            <a:pt x="756" y="730"/>
                          </a:lnTo>
                          <a:lnTo>
                            <a:pt x="759" y="734"/>
                          </a:lnTo>
                          <a:lnTo>
                            <a:pt x="762" y="738"/>
                          </a:lnTo>
                          <a:lnTo>
                            <a:pt x="765" y="743"/>
                          </a:lnTo>
                          <a:lnTo>
                            <a:pt x="768" y="747"/>
                          </a:lnTo>
                          <a:lnTo>
                            <a:pt x="771" y="752"/>
                          </a:lnTo>
                          <a:lnTo>
                            <a:pt x="774" y="756"/>
                          </a:lnTo>
                          <a:lnTo>
                            <a:pt x="777" y="761"/>
                          </a:lnTo>
                          <a:lnTo>
                            <a:pt x="780" y="765"/>
                          </a:lnTo>
                          <a:lnTo>
                            <a:pt x="783" y="770"/>
                          </a:lnTo>
                          <a:lnTo>
                            <a:pt x="786" y="774"/>
                          </a:lnTo>
                          <a:lnTo>
                            <a:pt x="789" y="778"/>
                          </a:lnTo>
                          <a:lnTo>
                            <a:pt x="792" y="782"/>
                          </a:lnTo>
                          <a:lnTo>
                            <a:pt x="795" y="787"/>
                          </a:lnTo>
                          <a:lnTo>
                            <a:pt x="798" y="791"/>
                          </a:lnTo>
                          <a:lnTo>
                            <a:pt x="801" y="795"/>
                          </a:lnTo>
                          <a:lnTo>
                            <a:pt x="804" y="799"/>
                          </a:lnTo>
                          <a:lnTo>
                            <a:pt x="807" y="803"/>
                          </a:lnTo>
                          <a:lnTo>
                            <a:pt x="810" y="808"/>
                          </a:lnTo>
                          <a:lnTo>
                            <a:pt x="813" y="811"/>
                          </a:lnTo>
                          <a:lnTo>
                            <a:pt x="816" y="816"/>
                          </a:lnTo>
                          <a:lnTo>
                            <a:pt x="819" y="819"/>
                          </a:lnTo>
                          <a:lnTo>
                            <a:pt x="822" y="823"/>
                          </a:lnTo>
                          <a:lnTo>
                            <a:pt x="825" y="828"/>
                          </a:lnTo>
                          <a:lnTo>
                            <a:pt x="828" y="831"/>
                          </a:lnTo>
                          <a:lnTo>
                            <a:pt x="831" y="836"/>
                          </a:lnTo>
                          <a:lnTo>
                            <a:pt x="834" y="839"/>
                          </a:lnTo>
                          <a:lnTo>
                            <a:pt x="837" y="844"/>
                          </a:lnTo>
                          <a:lnTo>
                            <a:pt x="840" y="847"/>
                          </a:lnTo>
                          <a:lnTo>
                            <a:pt x="843" y="850"/>
                          </a:lnTo>
                          <a:lnTo>
                            <a:pt x="846" y="855"/>
                          </a:lnTo>
                          <a:lnTo>
                            <a:pt x="849" y="858"/>
                          </a:lnTo>
                          <a:lnTo>
                            <a:pt x="852" y="861"/>
                          </a:lnTo>
                          <a:lnTo>
                            <a:pt x="855" y="866"/>
                          </a:lnTo>
                          <a:lnTo>
                            <a:pt x="858" y="869"/>
                          </a:lnTo>
                          <a:lnTo>
                            <a:pt x="862" y="873"/>
                          </a:lnTo>
                          <a:lnTo>
                            <a:pt x="864" y="876"/>
                          </a:lnTo>
                          <a:lnTo>
                            <a:pt x="867" y="879"/>
                          </a:lnTo>
                          <a:lnTo>
                            <a:pt x="870" y="884"/>
                          </a:lnTo>
                          <a:lnTo>
                            <a:pt x="873" y="887"/>
                          </a:lnTo>
                          <a:lnTo>
                            <a:pt x="876" y="890"/>
                          </a:lnTo>
                          <a:lnTo>
                            <a:pt x="879" y="894"/>
                          </a:lnTo>
                          <a:lnTo>
                            <a:pt x="883" y="897"/>
                          </a:lnTo>
                          <a:lnTo>
                            <a:pt x="885" y="900"/>
                          </a:lnTo>
                          <a:lnTo>
                            <a:pt x="888" y="904"/>
                          </a:lnTo>
                          <a:lnTo>
                            <a:pt x="892" y="907"/>
                          </a:lnTo>
                          <a:lnTo>
                            <a:pt x="894" y="911"/>
                          </a:lnTo>
                          <a:lnTo>
                            <a:pt x="897" y="914"/>
                          </a:lnTo>
                          <a:lnTo>
                            <a:pt x="901" y="916"/>
                          </a:lnTo>
                          <a:lnTo>
                            <a:pt x="904" y="919"/>
                          </a:lnTo>
                          <a:lnTo>
                            <a:pt x="906" y="923"/>
                          </a:lnTo>
                          <a:lnTo>
                            <a:pt x="909" y="926"/>
                          </a:lnTo>
                          <a:lnTo>
                            <a:pt x="913" y="930"/>
                          </a:lnTo>
                          <a:lnTo>
                            <a:pt x="915" y="933"/>
                          </a:lnTo>
                          <a:lnTo>
                            <a:pt x="918" y="935"/>
                          </a:lnTo>
                          <a:lnTo>
                            <a:pt x="922" y="938"/>
                          </a:lnTo>
                          <a:lnTo>
                            <a:pt x="925" y="942"/>
                          </a:lnTo>
                          <a:lnTo>
                            <a:pt x="927" y="945"/>
                          </a:lnTo>
                          <a:lnTo>
                            <a:pt x="931" y="947"/>
                          </a:lnTo>
                          <a:lnTo>
                            <a:pt x="934" y="951"/>
                          </a:lnTo>
                          <a:lnTo>
                            <a:pt x="936" y="954"/>
                          </a:lnTo>
                          <a:lnTo>
                            <a:pt x="940" y="956"/>
                          </a:lnTo>
                          <a:lnTo>
                            <a:pt x="943" y="960"/>
                          </a:lnTo>
                          <a:lnTo>
                            <a:pt x="946" y="962"/>
                          </a:lnTo>
                          <a:lnTo>
                            <a:pt x="948" y="965"/>
                          </a:lnTo>
                          <a:lnTo>
                            <a:pt x="952" y="968"/>
                          </a:lnTo>
                          <a:lnTo>
                            <a:pt x="955" y="971"/>
                          </a:lnTo>
                          <a:lnTo>
                            <a:pt x="957" y="973"/>
                          </a:lnTo>
                          <a:lnTo>
                            <a:pt x="961" y="976"/>
                          </a:lnTo>
                          <a:lnTo>
                            <a:pt x="964" y="979"/>
                          </a:lnTo>
                          <a:lnTo>
                            <a:pt x="967" y="982"/>
                          </a:lnTo>
                          <a:lnTo>
                            <a:pt x="970" y="984"/>
                          </a:lnTo>
                          <a:lnTo>
                            <a:pt x="973" y="987"/>
                          </a:lnTo>
                          <a:lnTo>
                            <a:pt x="976" y="990"/>
                          </a:lnTo>
                          <a:lnTo>
                            <a:pt x="978" y="992"/>
                          </a:lnTo>
                          <a:lnTo>
                            <a:pt x="982" y="994"/>
                          </a:lnTo>
                          <a:lnTo>
                            <a:pt x="985" y="997"/>
                          </a:lnTo>
                          <a:lnTo>
                            <a:pt x="988" y="1000"/>
                          </a:lnTo>
                          <a:lnTo>
                            <a:pt x="991" y="1002"/>
                          </a:lnTo>
                          <a:lnTo>
                            <a:pt x="994" y="1004"/>
                          </a:lnTo>
                          <a:lnTo>
                            <a:pt x="997" y="1007"/>
                          </a:lnTo>
                          <a:lnTo>
                            <a:pt x="1000" y="1009"/>
                          </a:lnTo>
                          <a:lnTo>
                            <a:pt x="1003" y="1012"/>
                          </a:lnTo>
                          <a:lnTo>
                            <a:pt x="1006" y="1014"/>
                          </a:lnTo>
                          <a:lnTo>
                            <a:pt x="1009" y="1017"/>
                          </a:lnTo>
                          <a:lnTo>
                            <a:pt x="1012" y="1019"/>
                          </a:lnTo>
                          <a:lnTo>
                            <a:pt x="1015" y="1021"/>
                          </a:lnTo>
                          <a:lnTo>
                            <a:pt x="1018" y="1023"/>
                          </a:lnTo>
                          <a:lnTo>
                            <a:pt x="1021" y="1026"/>
                          </a:lnTo>
                          <a:lnTo>
                            <a:pt x="1024" y="1028"/>
                          </a:lnTo>
                          <a:lnTo>
                            <a:pt x="1027" y="1030"/>
                          </a:lnTo>
                          <a:lnTo>
                            <a:pt x="1030" y="1032"/>
                          </a:lnTo>
                          <a:lnTo>
                            <a:pt x="1033" y="1035"/>
                          </a:lnTo>
                          <a:lnTo>
                            <a:pt x="1036" y="1037"/>
                          </a:lnTo>
                          <a:lnTo>
                            <a:pt x="1039" y="1039"/>
                          </a:lnTo>
                          <a:lnTo>
                            <a:pt x="1042" y="1041"/>
                          </a:lnTo>
                          <a:lnTo>
                            <a:pt x="1045" y="1043"/>
                          </a:lnTo>
                          <a:lnTo>
                            <a:pt x="1048" y="1046"/>
                          </a:lnTo>
                          <a:lnTo>
                            <a:pt x="1051" y="1047"/>
                          </a:lnTo>
                          <a:lnTo>
                            <a:pt x="1054" y="1049"/>
                          </a:lnTo>
                          <a:lnTo>
                            <a:pt x="1057" y="1051"/>
                          </a:lnTo>
                          <a:lnTo>
                            <a:pt x="1060" y="1054"/>
                          </a:lnTo>
                          <a:lnTo>
                            <a:pt x="1063" y="1056"/>
                          </a:lnTo>
                          <a:lnTo>
                            <a:pt x="1066" y="1057"/>
                          </a:lnTo>
                          <a:lnTo>
                            <a:pt x="1069" y="1059"/>
                          </a:lnTo>
                          <a:lnTo>
                            <a:pt x="1072" y="1061"/>
                          </a:lnTo>
                          <a:lnTo>
                            <a:pt x="1075" y="1064"/>
                          </a:lnTo>
                          <a:lnTo>
                            <a:pt x="1078" y="1065"/>
                          </a:lnTo>
                          <a:lnTo>
                            <a:pt x="1081" y="1067"/>
                          </a:lnTo>
                          <a:lnTo>
                            <a:pt x="1084" y="1069"/>
                          </a:lnTo>
                          <a:lnTo>
                            <a:pt x="1087" y="1070"/>
                          </a:lnTo>
                          <a:lnTo>
                            <a:pt x="1090" y="1073"/>
                          </a:lnTo>
                          <a:lnTo>
                            <a:pt x="1093" y="1075"/>
                          </a:lnTo>
                          <a:lnTo>
                            <a:pt x="1096" y="1076"/>
                          </a:lnTo>
                          <a:lnTo>
                            <a:pt x="1099" y="1078"/>
                          </a:lnTo>
                          <a:lnTo>
                            <a:pt x="1102" y="1079"/>
                          </a:lnTo>
                          <a:lnTo>
                            <a:pt x="1105" y="1081"/>
                          </a:lnTo>
                          <a:lnTo>
                            <a:pt x="1109" y="1083"/>
                          </a:lnTo>
                          <a:lnTo>
                            <a:pt x="1111" y="1085"/>
                          </a:lnTo>
                          <a:lnTo>
                            <a:pt x="1114" y="1086"/>
                          </a:lnTo>
                          <a:lnTo>
                            <a:pt x="1117" y="1088"/>
                          </a:lnTo>
                          <a:lnTo>
                            <a:pt x="1121" y="1089"/>
                          </a:lnTo>
                          <a:lnTo>
                            <a:pt x="1123" y="1092"/>
                          </a:lnTo>
                          <a:lnTo>
                            <a:pt x="1126" y="1093"/>
                          </a:lnTo>
                          <a:lnTo>
                            <a:pt x="1129" y="1095"/>
                          </a:lnTo>
                          <a:lnTo>
                            <a:pt x="1132" y="1096"/>
                          </a:lnTo>
                          <a:lnTo>
                            <a:pt x="1135" y="1098"/>
                          </a:lnTo>
                          <a:lnTo>
                            <a:pt x="1139" y="1099"/>
                          </a:lnTo>
                          <a:lnTo>
                            <a:pt x="1142" y="1100"/>
                          </a:lnTo>
                          <a:lnTo>
                            <a:pt x="1144" y="1103"/>
                          </a:lnTo>
                          <a:lnTo>
                            <a:pt x="1147" y="1104"/>
                          </a:lnTo>
                          <a:lnTo>
                            <a:pt x="1151" y="1105"/>
                          </a:lnTo>
                          <a:lnTo>
                            <a:pt x="1153" y="1107"/>
                          </a:lnTo>
                          <a:lnTo>
                            <a:pt x="1156" y="1108"/>
                          </a:lnTo>
                          <a:lnTo>
                            <a:pt x="1160" y="1109"/>
                          </a:lnTo>
                          <a:lnTo>
                            <a:pt x="1163" y="1112"/>
                          </a:lnTo>
                          <a:lnTo>
                            <a:pt x="1165" y="1113"/>
                          </a:lnTo>
                          <a:lnTo>
                            <a:pt x="1169" y="1114"/>
                          </a:lnTo>
                          <a:lnTo>
                            <a:pt x="1172" y="1115"/>
                          </a:lnTo>
                          <a:lnTo>
                            <a:pt x="1174" y="1117"/>
                          </a:lnTo>
                          <a:lnTo>
                            <a:pt x="1177" y="1118"/>
                          </a:lnTo>
                          <a:lnTo>
                            <a:pt x="1181" y="1119"/>
                          </a:lnTo>
                          <a:lnTo>
                            <a:pt x="1184" y="1121"/>
                          </a:lnTo>
                          <a:lnTo>
                            <a:pt x="1186" y="1122"/>
                          </a:lnTo>
                          <a:lnTo>
                            <a:pt x="1190" y="1124"/>
                          </a:lnTo>
                          <a:lnTo>
                            <a:pt x="1193" y="1125"/>
                          </a:lnTo>
                          <a:lnTo>
                            <a:pt x="1195" y="1126"/>
                          </a:lnTo>
                          <a:lnTo>
                            <a:pt x="1199" y="1127"/>
                          </a:lnTo>
                          <a:lnTo>
                            <a:pt x="1202" y="1128"/>
                          </a:lnTo>
                          <a:lnTo>
                            <a:pt x="1205" y="1130"/>
                          </a:lnTo>
                          <a:lnTo>
                            <a:pt x="1207" y="1131"/>
                          </a:lnTo>
                          <a:lnTo>
                            <a:pt x="1211" y="1132"/>
                          </a:lnTo>
                          <a:lnTo>
                            <a:pt x="1214" y="1134"/>
                          </a:lnTo>
                          <a:lnTo>
                            <a:pt x="1216" y="1135"/>
                          </a:lnTo>
                          <a:lnTo>
                            <a:pt x="1220" y="1136"/>
                          </a:lnTo>
                          <a:lnTo>
                            <a:pt x="1223" y="1137"/>
                          </a:lnTo>
                          <a:lnTo>
                            <a:pt x="1226" y="1138"/>
                          </a:lnTo>
                          <a:lnTo>
                            <a:pt x="1229" y="1140"/>
                          </a:lnTo>
                          <a:lnTo>
                            <a:pt x="1232" y="1141"/>
                          </a:lnTo>
                          <a:lnTo>
                            <a:pt x="1235" y="1142"/>
                          </a:lnTo>
                          <a:lnTo>
                            <a:pt x="1237" y="1143"/>
                          </a:lnTo>
                          <a:lnTo>
                            <a:pt x="1241" y="1144"/>
                          </a:lnTo>
                          <a:lnTo>
                            <a:pt x="1244" y="1145"/>
                          </a:lnTo>
                          <a:lnTo>
                            <a:pt x="1247" y="1146"/>
                          </a:lnTo>
                          <a:lnTo>
                            <a:pt x="1250" y="1147"/>
                          </a:lnTo>
                          <a:lnTo>
                            <a:pt x="1253" y="1149"/>
                          </a:lnTo>
                          <a:lnTo>
                            <a:pt x="1256" y="1149"/>
                          </a:lnTo>
                          <a:lnTo>
                            <a:pt x="1259" y="1150"/>
                          </a:lnTo>
                          <a:lnTo>
                            <a:pt x="1262" y="1151"/>
                          </a:lnTo>
                          <a:lnTo>
                            <a:pt x="1265" y="1152"/>
                          </a:lnTo>
                          <a:lnTo>
                            <a:pt x="1268" y="1153"/>
                          </a:lnTo>
                          <a:lnTo>
                            <a:pt x="1271" y="1154"/>
                          </a:lnTo>
                          <a:lnTo>
                            <a:pt x="1274" y="1155"/>
                          </a:lnTo>
                          <a:lnTo>
                            <a:pt x="1277" y="1156"/>
                          </a:lnTo>
                          <a:lnTo>
                            <a:pt x="1280" y="1157"/>
                          </a:lnTo>
                          <a:lnTo>
                            <a:pt x="1283" y="1157"/>
                          </a:lnTo>
                          <a:lnTo>
                            <a:pt x="1286" y="1159"/>
                          </a:lnTo>
                          <a:lnTo>
                            <a:pt x="1289" y="1160"/>
                          </a:lnTo>
                          <a:lnTo>
                            <a:pt x="1292" y="1161"/>
                          </a:lnTo>
                          <a:lnTo>
                            <a:pt x="1295" y="1162"/>
                          </a:lnTo>
                          <a:lnTo>
                            <a:pt x="1298" y="1162"/>
                          </a:lnTo>
                          <a:lnTo>
                            <a:pt x="1301" y="1163"/>
                          </a:lnTo>
                          <a:lnTo>
                            <a:pt x="1304" y="1164"/>
                          </a:lnTo>
                          <a:lnTo>
                            <a:pt x="1307" y="1165"/>
                          </a:lnTo>
                          <a:lnTo>
                            <a:pt x="1310" y="1166"/>
                          </a:lnTo>
                          <a:lnTo>
                            <a:pt x="1313" y="1166"/>
                          </a:lnTo>
                          <a:lnTo>
                            <a:pt x="1316" y="1167"/>
                          </a:lnTo>
                          <a:lnTo>
                            <a:pt x="1319" y="1169"/>
                          </a:lnTo>
                          <a:lnTo>
                            <a:pt x="1322" y="1170"/>
                          </a:lnTo>
                          <a:lnTo>
                            <a:pt x="1325" y="1170"/>
                          </a:lnTo>
                          <a:lnTo>
                            <a:pt x="1328" y="1171"/>
                          </a:lnTo>
                          <a:lnTo>
                            <a:pt x="1331" y="1172"/>
                          </a:lnTo>
                          <a:lnTo>
                            <a:pt x="1334" y="1172"/>
                          </a:lnTo>
                          <a:lnTo>
                            <a:pt x="1337" y="1173"/>
                          </a:lnTo>
                          <a:lnTo>
                            <a:pt x="1340" y="1174"/>
                          </a:lnTo>
                          <a:lnTo>
                            <a:pt x="1343" y="1175"/>
                          </a:lnTo>
                          <a:lnTo>
                            <a:pt x="1346" y="1175"/>
                          </a:lnTo>
                          <a:lnTo>
                            <a:pt x="1349" y="1176"/>
                          </a:lnTo>
                          <a:lnTo>
                            <a:pt x="1352" y="1178"/>
                          </a:lnTo>
                          <a:lnTo>
                            <a:pt x="1355" y="1178"/>
                          </a:lnTo>
                          <a:lnTo>
                            <a:pt x="1359" y="1179"/>
                          </a:lnTo>
                          <a:lnTo>
                            <a:pt x="1361" y="1179"/>
                          </a:lnTo>
                          <a:lnTo>
                            <a:pt x="1364" y="1180"/>
                          </a:lnTo>
                          <a:lnTo>
                            <a:pt x="1367" y="1181"/>
                          </a:lnTo>
                          <a:lnTo>
                            <a:pt x="1370" y="1181"/>
                          </a:lnTo>
                          <a:lnTo>
                            <a:pt x="1373" y="1182"/>
                          </a:lnTo>
                          <a:lnTo>
                            <a:pt x="1376" y="1182"/>
                          </a:lnTo>
                          <a:lnTo>
                            <a:pt x="1380" y="1183"/>
                          </a:lnTo>
                          <a:lnTo>
                            <a:pt x="1382" y="1184"/>
                          </a:lnTo>
                          <a:lnTo>
                            <a:pt x="1385" y="1184"/>
                          </a:lnTo>
                          <a:lnTo>
                            <a:pt x="1389" y="1185"/>
                          </a:lnTo>
                          <a:lnTo>
                            <a:pt x="1391" y="1185"/>
                          </a:lnTo>
                          <a:lnTo>
                            <a:pt x="1394" y="1186"/>
                          </a:lnTo>
                          <a:lnTo>
                            <a:pt x="1397" y="1186"/>
                          </a:lnTo>
                          <a:lnTo>
                            <a:pt x="1401" y="1188"/>
                          </a:lnTo>
                          <a:lnTo>
                            <a:pt x="1403" y="1189"/>
                          </a:lnTo>
                          <a:lnTo>
                            <a:pt x="1406" y="1189"/>
                          </a:lnTo>
                          <a:lnTo>
                            <a:pt x="1410" y="1190"/>
                          </a:lnTo>
                          <a:lnTo>
                            <a:pt x="1412" y="1190"/>
                          </a:lnTo>
                          <a:lnTo>
                            <a:pt x="1415" y="1191"/>
                          </a:lnTo>
                          <a:lnTo>
                            <a:pt x="1419" y="1191"/>
                          </a:lnTo>
                          <a:lnTo>
                            <a:pt x="1422" y="1192"/>
                          </a:lnTo>
                          <a:lnTo>
                            <a:pt x="1424" y="1192"/>
                          </a:lnTo>
                          <a:lnTo>
                            <a:pt x="1427" y="1193"/>
                          </a:lnTo>
                          <a:lnTo>
                            <a:pt x="1431" y="1193"/>
                          </a:lnTo>
                          <a:lnTo>
                            <a:pt x="1433" y="1194"/>
                          </a:lnTo>
                          <a:lnTo>
                            <a:pt x="1436" y="1194"/>
                          </a:lnTo>
                          <a:lnTo>
                            <a:pt x="1440" y="1195"/>
                          </a:lnTo>
                          <a:lnTo>
                            <a:pt x="1443" y="1195"/>
                          </a:lnTo>
                          <a:lnTo>
                            <a:pt x="1445" y="1197"/>
                          </a:lnTo>
                          <a:lnTo>
                            <a:pt x="1449" y="1197"/>
                          </a:lnTo>
                          <a:lnTo>
                            <a:pt x="1452" y="1197"/>
                          </a:lnTo>
                          <a:lnTo>
                            <a:pt x="1454" y="1198"/>
                          </a:lnTo>
                          <a:lnTo>
                            <a:pt x="1457" y="1198"/>
                          </a:lnTo>
                          <a:lnTo>
                            <a:pt x="1461" y="1199"/>
                          </a:lnTo>
                          <a:lnTo>
                            <a:pt x="1464" y="1199"/>
                          </a:lnTo>
                          <a:lnTo>
                            <a:pt x="1466" y="1200"/>
                          </a:lnTo>
                          <a:lnTo>
                            <a:pt x="1470" y="1200"/>
                          </a:lnTo>
                          <a:lnTo>
                            <a:pt x="1473" y="1201"/>
                          </a:lnTo>
                          <a:lnTo>
                            <a:pt x="1475" y="1201"/>
                          </a:lnTo>
                          <a:lnTo>
                            <a:pt x="1479" y="1201"/>
                          </a:lnTo>
                          <a:lnTo>
                            <a:pt x="1482" y="1202"/>
                          </a:lnTo>
                          <a:lnTo>
                            <a:pt x="1485" y="1202"/>
                          </a:lnTo>
                          <a:lnTo>
                            <a:pt x="1488" y="1202"/>
                          </a:lnTo>
                          <a:lnTo>
                            <a:pt x="1491" y="1203"/>
                          </a:lnTo>
                          <a:lnTo>
                            <a:pt x="1494" y="1203"/>
                          </a:lnTo>
                          <a:lnTo>
                            <a:pt x="1496" y="1204"/>
                          </a:lnTo>
                          <a:lnTo>
                            <a:pt x="1500" y="1204"/>
                          </a:lnTo>
                          <a:lnTo>
                            <a:pt x="1503" y="1204"/>
                          </a:lnTo>
                          <a:lnTo>
                            <a:pt x="1506" y="1205"/>
                          </a:lnTo>
                          <a:lnTo>
                            <a:pt x="1509" y="1205"/>
                          </a:lnTo>
                          <a:lnTo>
                            <a:pt x="1512" y="1207"/>
                          </a:lnTo>
                          <a:lnTo>
                            <a:pt x="1515" y="1207"/>
                          </a:lnTo>
                          <a:lnTo>
                            <a:pt x="1518" y="1207"/>
                          </a:lnTo>
                          <a:lnTo>
                            <a:pt x="1521" y="1208"/>
                          </a:lnTo>
                          <a:lnTo>
                            <a:pt x="1524" y="1208"/>
                          </a:lnTo>
                          <a:lnTo>
                            <a:pt x="1527" y="1208"/>
                          </a:lnTo>
                          <a:lnTo>
                            <a:pt x="1530" y="1209"/>
                          </a:lnTo>
                          <a:lnTo>
                            <a:pt x="1533" y="1209"/>
                          </a:lnTo>
                          <a:lnTo>
                            <a:pt x="1536" y="1209"/>
                          </a:lnTo>
                          <a:lnTo>
                            <a:pt x="1539" y="1210"/>
                          </a:lnTo>
                          <a:lnTo>
                            <a:pt x="1542" y="1210"/>
                          </a:lnTo>
                          <a:lnTo>
                            <a:pt x="1545" y="1210"/>
                          </a:lnTo>
                          <a:lnTo>
                            <a:pt x="1548" y="1211"/>
                          </a:lnTo>
                          <a:lnTo>
                            <a:pt x="1551" y="1211"/>
                          </a:lnTo>
                          <a:lnTo>
                            <a:pt x="1554" y="1211"/>
                          </a:lnTo>
                          <a:lnTo>
                            <a:pt x="1557" y="1211"/>
                          </a:lnTo>
                          <a:lnTo>
                            <a:pt x="1560" y="1212"/>
                          </a:lnTo>
                          <a:lnTo>
                            <a:pt x="1563" y="1212"/>
                          </a:lnTo>
                          <a:lnTo>
                            <a:pt x="1566" y="1212"/>
                          </a:lnTo>
                          <a:lnTo>
                            <a:pt x="1569" y="1213"/>
                          </a:lnTo>
                          <a:lnTo>
                            <a:pt x="1572" y="1213"/>
                          </a:lnTo>
                          <a:lnTo>
                            <a:pt x="1575" y="1213"/>
                          </a:lnTo>
                          <a:lnTo>
                            <a:pt x="1578" y="1214"/>
                          </a:lnTo>
                          <a:lnTo>
                            <a:pt x="1581" y="1214"/>
                          </a:lnTo>
                          <a:lnTo>
                            <a:pt x="1584" y="1214"/>
                          </a:lnTo>
                          <a:lnTo>
                            <a:pt x="1587" y="1214"/>
                          </a:lnTo>
                          <a:lnTo>
                            <a:pt x="1590" y="1216"/>
                          </a:lnTo>
                          <a:lnTo>
                            <a:pt x="1593" y="1216"/>
                          </a:lnTo>
                        </a:path>
                      </a:pathLst>
                    </a:custGeom>
                    <a:solidFill>
                      <a:srgbClr val="99CCFF"/>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8146" name="Line 34"/>
                    <p:cNvSpPr>
                      <a:spLocks noChangeShapeType="1"/>
                    </p:cNvSpPr>
                    <p:nvPr/>
                  </p:nvSpPr>
                  <p:spPr bwMode="auto">
                    <a:xfrm>
                      <a:off x="4120" y="1373"/>
                      <a:ext cx="0" cy="121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7" name="Line 35"/>
                    <p:cNvSpPr>
                      <a:spLocks noChangeShapeType="1"/>
                    </p:cNvSpPr>
                    <p:nvPr/>
                  </p:nvSpPr>
                  <p:spPr bwMode="auto">
                    <a:xfrm>
                      <a:off x="4339" y="1640"/>
                      <a:ext cx="0" cy="948"/>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8" name="Line 36"/>
                    <p:cNvSpPr>
                      <a:spLocks noChangeShapeType="1"/>
                    </p:cNvSpPr>
                    <p:nvPr/>
                  </p:nvSpPr>
                  <p:spPr bwMode="auto">
                    <a:xfrm>
                      <a:off x="4567" y="2105"/>
                      <a:ext cx="0" cy="480"/>
                    </a:xfrm>
                    <a:prstGeom prst="line">
                      <a:avLst/>
                    </a:prstGeom>
                    <a:noFill/>
                    <a:ln w="508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49" name="Rectangle 37"/>
                    <p:cNvSpPr>
                      <a:spLocks noChangeArrowheads="1"/>
                    </p:cNvSpPr>
                    <p:nvPr/>
                  </p:nvSpPr>
                  <p:spPr bwMode="auto">
                    <a:xfrm>
                      <a:off x="3630" y="2773"/>
                      <a:ext cx="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Mode</a:t>
                      </a:r>
                    </a:p>
                  </p:txBody>
                </p:sp>
                <p:sp>
                  <p:nvSpPr>
                    <p:cNvPr id="218150" name="Rectangle 38"/>
                    <p:cNvSpPr>
                      <a:spLocks noChangeArrowheads="1"/>
                    </p:cNvSpPr>
                    <p:nvPr/>
                  </p:nvSpPr>
                  <p:spPr bwMode="auto">
                    <a:xfrm>
                      <a:off x="4149" y="3052"/>
                      <a:ext cx="5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Median</a:t>
                      </a:r>
                    </a:p>
                  </p:txBody>
                </p:sp>
                <p:sp>
                  <p:nvSpPr>
                    <p:cNvPr id="218151" name="Rectangle 39"/>
                    <p:cNvSpPr>
                      <a:spLocks noChangeArrowheads="1"/>
                    </p:cNvSpPr>
                    <p:nvPr/>
                  </p:nvSpPr>
                  <p:spPr bwMode="auto">
                    <a:xfrm>
                      <a:off x="4836" y="2710"/>
                      <a:ext cx="46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latin typeface="Times New Roman" panose="02020603050405020304" pitchFamily="18" charset="0"/>
                        </a:rPr>
                        <a:t>Mean</a:t>
                      </a:r>
                    </a:p>
                  </p:txBody>
                </p:sp>
                <p:sp>
                  <p:nvSpPr>
                    <p:cNvPr id="218152" name="Arc 40"/>
                    <p:cNvSpPr>
                      <a:spLocks/>
                    </p:cNvSpPr>
                    <p:nvPr/>
                  </p:nvSpPr>
                  <p:spPr bwMode="auto">
                    <a:xfrm>
                      <a:off x="4589" y="2634"/>
                      <a:ext cx="280" cy="19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bg2"/>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3" name="Arc 41"/>
                    <p:cNvSpPr>
                      <a:spLocks/>
                    </p:cNvSpPr>
                    <p:nvPr/>
                  </p:nvSpPr>
                  <p:spPr bwMode="auto">
                    <a:xfrm>
                      <a:off x="4042" y="2640"/>
                      <a:ext cx="64" cy="271"/>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bg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154" name="Line 42"/>
                    <p:cNvSpPr>
                      <a:spLocks noChangeShapeType="1"/>
                    </p:cNvSpPr>
                    <p:nvPr/>
                  </p:nvSpPr>
                  <p:spPr bwMode="auto">
                    <a:xfrm>
                      <a:off x="4344" y="2649"/>
                      <a:ext cx="0" cy="403"/>
                    </a:xfrm>
                    <a:prstGeom prst="line">
                      <a:avLst/>
                    </a:prstGeom>
                    <a:noFill/>
                    <a:ln w="254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grpSp>
    </p:spTree>
    <p:extLst>
      <p:ext uri="{BB962C8B-B14F-4D97-AF65-F5344CB8AC3E}">
        <p14:creationId xmlns:p14="http://schemas.microsoft.com/office/powerpoint/2010/main" val="283309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t>‹#›</a:t>
            </a:r>
          </a:p>
        </p:txBody>
      </p:sp>
      <p:sp>
        <p:nvSpPr>
          <p:cNvPr id="5" name="TextBox 4"/>
          <p:cNvSpPr txBox="1"/>
          <p:nvPr/>
        </p:nvSpPr>
        <p:spPr>
          <a:xfrm>
            <a:off x="1978925" y="586854"/>
            <a:ext cx="4694592" cy="646331"/>
          </a:xfrm>
          <a:prstGeom prst="rect">
            <a:avLst/>
          </a:prstGeom>
          <a:noFill/>
        </p:spPr>
        <p:txBody>
          <a:bodyPr wrap="square" rtlCol="0">
            <a:spAutoFit/>
          </a:bodyPr>
          <a:lstStyle/>
          <a:p>
            <a:r>
              <a:rPr lang="en-US" sz="3600" b="1" u="sng" dirty="0">
                <a:solidFill>
                  <a:schemeClr val="accent2">
                    <a:lumMod val="75000"/>
                  </a:schemeClr>
                </a:solidFill>
                <a:latin typeface="Century Gothic" panose="020B0502020202020204" pitchFamily="34" charset="0"/>
                <a:ea typeface="新細明體" pitchFamily="18" charset="-120"/>
                <a:cs typeface="+mj-cs"/>
              </a:rPr>
              <a:t>Descriptive Statistics</a:t>
            </a:r>
          </a:p>
        </p:txBody>
      </p:sp>
      <p:sp>
        <p:nvSpPr>
          <p:cNvPr id="6" name="TextBox 5"/>
          <p:cNvSpPr txBox="1"/>
          <p:nvPr/>
        </p:nvSpPr>
        <p:spPr>
          <a:xfrm>
            <a:off x="259308" y="1828800"/>
            <a:ext cx="8475259" cy="3231654"/>
          </a:xfrm>
          <a:prstGeom prst="rect">
            <a:avLst/>
          </a:prstGeom>
          <a:noFill/>
        </p:spPr>
        <p:txBody>
          <a:bodyPr wrap="square" rtlCol="0">
            <a:spAutoFit/>
          </a:bodyPr>
          <a:lstStyle/>
          <a:p>
            <a:pPr lvl="1"/>
            <a:r>
              <a:rPr lang="en-US" altLang="en-US" sz="3600" dirty="0"/>
              <a:t>Continuous Data: Measure of Variance</a:t>
            </a:r>
          </a:p>
          <a:p>
            <a:pPr marL="1028700" lvl="1" indent="-571500">
              <a:buFont typeface="Wingdings" panose="05000000000000000000" pitchFamily="2" charset="2"/>
              <a:buChar char="Ø"/>
            </a:pPr>
            <a:r>
              <a:rPr lang="en-US" altLang="en-US" sz="3200" dirty="0"/>
              <a:t>Standard deviation</a:t>
            </a:r>
          </a:p>
          <a:p>
            <a:pPr marL="1028700" lvl="1" indent="-571500">
              <a:buFont typeface="Wingdings" panose="05000000000000000000" pitchFamily="2" charset="2"/>
              <a:buChar char="Ø"/>
            </a:pPr>
            <a:r>
              <a:rPr lang="en-US" altLang="en-US" sz="3200" dirty="0"/>
              <a:t>Range</a:t>
            </a:r>
          </a:p>
          <a:p>
            <a:pPr marL="1028700" lvl="1" indent="-571500">
              <a:buFont typeface="Wingdings" panose="05000000000000000000" pitchFamily="2" charset="2"/>
              <a:buChar char="Ø"/>
            </a:pPr>
            <a:r>
              <a:rPr lang="en-US" altLang="en-US" sz="3200" dirty="0"/>
              <a:t>Interquartile</a:t>
            </a:r>
          </a:p>
          <a:p>
            <a:pPr marL="571500" indent="-571500">
              <a:buFont typeface="Wingdings" panose="05000000000000000000" pitchFamily="2" charset="2"/>
              <a:buChar char="Ø"/>
            </a:pPr>
            <a:endParaRPr lang="en-US" sz="3600" dirty="0"/>
          </a:p>
        </p:txBody>
      </p:sp>
    </p:spTree>
    <p:extLst>
      <p:ext uri="{BB962C8B-B14F-4D97-AF65-F5344CB8AC3E}">
        <p14:creationId xmlns:p14="http://schemas.microsoft.com/office/powerpoint/2010/main" val="151028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dirty="0"/>
              <a:t>Range</a:t>
            </a:r>
          </a:p>
        </p:txBody>
      </p:sp>
      <p:sp>
        <p:nvSpPr>
          <p:cNvPr id="92163" name="Rectangle 3"/>
          <p:cNvSpPr>
            <a:spLocks noGrp="1" noChangeArrowheads="1"/>
          </p:cNvSpPr>
          <p:nvPr>
            <p:ph type="body" idx="1"/>
          </p:nvPr>
        </p:nvSpPr>
        <p:spPr>
          <a:xfrm>
            <a:off x="381000" y="1447800"/>
            <a:ext cx="8229600" cy="1557338"/>
          </a:xfrm>
        </p:spPr>
        <p:txBody>
          <a:bodyPr/>
          <a:lstStyle/>
          <a:p>
            <a:pPr>
              <a:lnSpc>
                <a:spcPct val="80000"/>
              </a:lnSpc>
              <a:buFont typeface="Wingdings" panose="05000000000000000000" pitchFamily="2" charset="2"/>
              <a:buNone/>
            </a:pPr>
            <a:r>
              <a:rPr lang="en-US" altLang="en-US" sz="2400"/>
              <a:t>The spread, or the distance, between the lowest and highest values of a variable.</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r>
              <a:rPr lang="en-US" altLang="en-US" sz="2400"/>
              <a:t>To get the range for a variable, you subtract its lowest value from its highest value.</a:t>
            </a:r>
          </a:p>
          <a:p>
            <a:pPr>
              <a:lnSpc>
                <a:spcPct val="80000"/>
              </a:lnSpc>
              <a:buFont typeface="Wingdings" panose="05000000000000000000" pitchFamily="2" charset="2"/>
              <a:buNone/>
            </a:pPr>
            <a:endParaRPr lang="en-US" altLang="en-US" sz="2400"/>
          </a:p>
          <a:p>
            <a:pPr>
              <a:lnSpc>
                <a:spcPct val="80000"/>
              </a:lnSpc>
              <a:buFont typeface="Wingdings" panose="05000000000000000000" pitchFamily="2" charset="2"/>
              <a:buNone/>
            </a:pPr>
            <a:endParaRPr lang="en-US" altLang="en-US" sz="2100"/>
          </a:p>
          <a:p>
            <a:pPr>
              <a:lnSpc>
                <a:spcPct val="80000"/>
              </a:lnSpc>
              <a:buFont typeface="Wingdings" panose="05000000000000000000" pitchFamily="2" charset="2"/>
              <a:buNone/>
            </a:pPr>
            <a:endParaRPr lang="en-US" altLang="en-US" sz="2100"/>
          </a:p>
          <a:p>
            <a:pPr>
              <a:lnSpc>
                <a:spcPct val="80000"/>
              </a:lnSpc>
              <a:buFont typeface="Wingdings" panose="05000000000000000000" pitchFamily="2" charset="2"/>
              <a:buNone/>
            </a:pPr>
            <a:endParaRPr lang="en-US" altLang="en-US" sz="2100"/>
          </a:p>
        </p:txBody>
      </p:sp>
      <p:sp>
        <p:nvSpPr>
          <p:cNvPr id="92164" name="Rectangle 4"/>
          <p:cNvSpPr>
            <a:spLocks noChangeArrowheads="1"/>
          </p:cNvSpPr>
          <p:nvPr/>
        </p:nvSpPr>
        <p:spPr bwMode="auto">
          <a:xfrm>
            <a:off x="609600" y="3200400"/>
            <a:ext cx="403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9pPr>
          </a:lstStyle>
          <a:p>
            <a:pPr>
              <a:buFont typeface="Wingdings" panose="05000000000000000000" pitchFamily="2" charset="2"/>
              <a:buNone/>
            </a:pPr>
            <a:r>
              <a:rPr lang="en-US" altLang="en-US" sz="2000"/>
              <a:t>Class A--IQs of 13 Students	</a:t>
            </a:r>
          </a:p>
          <a:p>
            <a:pPr>
              <a:buFont typeface="Wingdings" panose="05000000000000000000" pitchFamily="2" charset="2"/>
              <a:buNone/>
            </a:pPr>
            <a:r>
              <a:rPr lang="en-US" altLang="en-US" sz="2000"/>
              <a:t>102		115		</a:t>
            </a:r>
          </a:p>
          <a:p>
            <a:pPr>
              <a:buFont typeface="Wingdings" panose="05000000000000000000" pitchFamily="2" charset="2"/>
              <a:buNone/>
            </a:pPr>
            <a:r>
              <a:rPr lang="en-US" altLang="en-US" sz="2000"/>
              <a:t>128		109	</a:t>
            </a:r>
          </a:p>
          <a:p>
            <a:pPr>
              <a:buFont typeface="Wingdings" panose="05000000000000000000" pitchFamily="2" charset="2"/>
              <a:buNone/>
            </a:pPr>
            <a:r>
              <a:rPr lang="en-US" altLang="en-US" sz="2000"/>
              <a:t>131		</a:t>
            </a:r>
            <a:r>
              <a:rPr lang="en-US" altLang="en-US" sz="2000">
                <a:solidFill>
                  <a:srgbClr val="FD031B"/>
                </a:solidFill>
              </a:rPr>
              <a:t>89	</a:t>
            </a:r>
          </a:p>
          <a:p>
            <a:pPr>
              <a:buFont typeface="Wingdings" panose="05000000000000000000" pitchFamily="2" charset="2"/>
              <a:buNone/>
            </a:pPr>
            <a:r>
              <a:rPr lang="en-US" altLang="en-US" sz="2000"/>
              <a:t>98			106		</a:t>
            </a:r>
          </a:p>
          <a:p>
            <a:pPr>
              <a:buFont typeface="Wingdings" panose="05000000000000000000" pitchFamily="2" charset="2"/>
              <a:buNone/>
            </a:pPr>
            <a:r>
              <a:rPr lang="en-US" altLang="en-US" sz="2000">
                <a:solidFill>
                  <a:srgbClr val="FD031B"/>
                </a:solidFill>
              </a:rPr>
              <a:t>140</a:t>
            </a:r>
            <a:r>
              <a:rPr lang="en-US" altLang="en-US" sz="2000"/>
              <a:t>		119		</a:t>
            </a:r>
          </a:p>
          <a:p>
            <a:pPr>
              <a:buFont typeface="Wingdings" panose="05000000000000000000" pitchFamily="2" charset="2"/>
              <a:buNone/>
            </a:pPr>
            <a:r>
              <a:rPr lang="en-US" altLang="en-US" sz="2000"/>
              <a:t>93			97</a:t>
            </a:r>
          </a:p>
          <a:p>
            <a:pPr>
              <a:buFont typeface="Wingdings" panose="05000000000000000000" pitchFamily="2" charset="2"/>
              <a:buNone/>
            </a:pPr>
            <a:r>
              <a:rPr lang="en-US" altLang="en-US" sz="2000"/>
              <a:t>110</a:t>
            </a:r>
          </a:p>
          <a:p>
            <a:pPr>
              <a:buFont typeface="Wingdings" panose="05000000000000000000" pitchFamily="2" charset="2"/>
              <a:buNone/>
            </a:pPr>
            <a:r>
              <a:rPr lang="en-US" altLang="en-US" sz="2000" b="1"/>
              <a:t>Class A Range = 140 - 89 = 51</a:t>
            </a:r>
            <a:endParaRPr lang="en-US" altLang="en-US" sz="2000"/>
          </a:p>
        </p:txBody>
      </p:sp>
      <p:sp>
        <p:nvSpPr>
          <p:cNvPr id="92165" name="Rectangle 5"/>
          <p:cNvSpPr>
            <a:spLocks noChangeArrowheads="1"/>
          </p:cNvSpPr>
          <p:nvPr/>
        </p:nvSpPr>
        <p:spPr bwMode="auto">
          <a:xfrm>
            <a:off x="4495800" y="3241675"/>
            <a:ext cx="4038600"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defRPr>
            </a:lvl9pPr>
          </a:lstStyle>
          <a:p>
            <a:pPr>
              <a:buFont typeface="Wingdings" panose="05000000000000000000" pitchFamily="2" charset="2"/>
              <a:buNone/>
            </a:pPr>
            <a:r>
              <a:rPr lang="en-US" altLang="en-US" sz="2000"/>
              <a:t>Class B--IQs of 13 Students</a:t>
            </a:r>
          </a:p>
          <a:p>
            <a:pPr>
              <a:buFont typeface="Wingdings" panose="05000000000000000000" pitchFamily="2" charset="2"/>
              <a:buNone/>
            </a:pPr>
            <a:r>
              <a:rPr lang="en-US" altLang="en-US" sz="2000"/>
              <a:t>127		</a:t>
            </a:r>
            <a:r>
              <a:rPr lang="en-US" altLang="en-US" sz="2000">
                <a:solidFill>
                  <a:srgbClr val="FD031B"/>
                </a:solidFill>
              </a:rPr>
              <a:t>162</a:t>
            </a:r>
          </a:p>
          <a:p>
            <a:pPr>
              <a:buFont typeface="Wingdings" panose="05000000000000000000" pitchFamily="2" charset="2"/>
              <a:buNone/>
            </a:pPr>
            <a:r>
              <a:rPr lang="en-US" altLang="en-US" sz="2000"/>
              <a:t>131		103</a:t>
            </a:r>
          </a:p>
          <a:p>
            <a:pPr>
              <a:buFont typeface="Wingdings" panose="05000000000000000000" pitchFamily="2" charset="2"/>
              <a:buNone/>
            </a:pPr>
            <a:r>
              <a:rPr lang="en-US" altLang="en-US" sz="2000"/>
              <a:t>96			111</a:t>
            </a:r>
          </a:p>
          <a:p>
            <a:pPr>
              <a:buFont typeface="Wingdings" panose="05000000000000000000" pitchFamily="2" charset="2"/>
              <a:buNone/>
            </a:pPr>
            <a:r>
              <a:rPr lang="en-US" altLang="en-US" sz="2000">
                <a:solidFill>
                  <a:srgbClr val="FD031B"/>
                </a:solidFill>
              </a:rPr>
              <a:t>80	</a:t>
            </a:r>
            <a:r>
              <a:rPr lang="en-US" altLang="en-US" sz="2000"/>
              <a:t>		109 </a:t>
            </a:r>
          </a:p>
          <a:p>
            <a:pPr>
              <a:buFont typeface="Wingdings" panose="05000000000000000000" pitchFamily="2" charset="2"/>
              <a:buNone/>
            </a:pPr>
            <a:r>
              <a:rPr lang="en-US" altLang="en-US" sz="2000"/>
              <a:t>93			87</a:t>
            </a:r>
          </a:p>
          <a:p>
            <a:pPr>
              <a:buFont typeface="Wingdings" panose="05000000000000000000" pitchFamily="2" charset="2"/>
              <a:buNone/>
            </a:pPr>
            <a:r>
              <a:rPr lang="en-US" altLang="en-US" sz="2000"/>
              <a:t>120		105</a:t>
            </a:r>
          </a:p>
          <a:p>
            <a:pPr>
              <a:buFont typeface="Wingdings" panose="05000000000000000000" pitchFamily="2" charset="2"/>
              <a:buNone/>
            </a:pPr>
            <a:r>
              <a:rPr lang="en-US" altLang="en-US" sz="2000"/>
              <a:t>109</a:t>
            </a:r>
          </a:p>
          <a:p>
            <a:pPr>
              <a:buFont typeface="Wingdings" panose="05000000000000000000" pitchFamily="2" charset="2"/>
              <a:buNone/>
            </a:pPr>
            <a:r>
              <a:rPr lang="en-US" altLang="en-US" sz="2000" b="1"/>
              <a:t>Class B Range = 162 - 80 = 82 </a:t>
            </a:r>
          </a:p>
        </p:txBody>
      </p:sp>
    </p:spTree>
    <p:extLst>
      <p:ext uri="{BB962C8B-B14F-4D97-AF65-F5344CB8AC3E}">
        <p14:creationId xmlns:p14="http://schemas.microsoft.com/office/powerpoint/2010/main" val="1765682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dirty="0"/>
              <a:t>Interquartile Range</a:t>
            </a:r>
          </a:p>
        </p:txBody>
      </p:sp>
      <p:sp>
        <p:nvSpPr>
          <p:cNvPr id="115715" name="Rectangle 3"/>
          <p:cNvSpPr>
            <a:spLocks noGrp="1" noChangeArrowheads="1"/>
          </p:cNvSpPr>
          <p:nvPr>
            <p:ph type="body" idx="1"/>
          </p:nvPr>
        </p:nvSpPr>
        <p:spPr/>
        <p:txBody>
          <a:bodyPr/>
          <a:lstStyle/>
          <a:p>
            <a:pPr>
              <a:buFont typeface="Wingdings" panose="05000000000000000000" pitchFamily="2" charset="2"/>
              <a:buNone/>
            </a:pPr>
            <a:r>
              <a:rPr lang="en-US" altLang="en-US" sz="1600" dirty="0"/>
              <a:t>A quartile is the value that marks one of the divisions that breaks a series of values into four equal parts.</a:t>
            </a:r>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t>The median is a quartile and divides the cases in half.</a:t>
            </a:r>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t>25</a:t>
            </a:r>
            <a:r>
              <a:rPr lang="en-US" altLang="en-US" sz="1600" baseline="30000" dirty="0"/>
              <a:t>th</a:t>
            </a:r>
            <a:r>
              <a:rPr lang="en-US" altLang="en-US" sz="1600" dirty="0"/>
              <a:t> percentile is a quartile that divides the first ¼ of cases from the latter ¾.</a:t>
            </a:r>
          </a:p>
          <a:p>
            <a:pPr>
              <a:buFont typeface="Wingdings" panose="05000000000000000000" pitchFamily="2" charset="2"/>
              <a:buNone/>
            </a:pPr>
            <a:r>
              <a:rPr lang="en-US" altLang="en-US" sz="1600" dirty="0"/>
              <a:t>75</a:t>
            </a:r>
            <a:r>
              <a:rPr lang="en-US" altLang="en-US" sz="1600" baseline="30000" dirty="0"/>
              <a:t>th</a:t>
            </a:r>
            <a:r>
              <a:rPr lang="en-US" altLang="en-US" sz="1600" dirty="0"/>
              <a:t> percentile is a quartile that divides the first ¾ of cases from the latter ¼.</a:t>
            </a:r>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t>The interquartile range is the distance or range between the 25</a:t>
            </a:r>
            <a:r>
              <a:rPr lang="en-US" altLang="en-US" sz="1600" baseline="30000" dirty="0"/>
              <a:t>th</a:t>
            </a:r>
            <a:r>
              <a:rPr lang="en-US" altLang="en-US" sz="1600" dirty="0"/>
              <a:t> percentile and the 75</a:t>
            </a:r>
            <a:r>
              <a:rPr lang="en-US" altLang="en-US" sz="1600" baseline="30000" dirty="0"/>
              <a:t>th</a:t>
            </a:r>
            <a:r>
              <a:rPr lang="en-US" altLang="en-US" sz="1600" dirty="0"/>
              <a:t> percentile.  Below, what is the interquartile range?</a:t>
            </a:r>
          </a:p>
          <a:p>
            <a:pPr>
              <a:buFont typeface="Wingdings" panose="05000000000000000000" pitchFamily="2" charset="2"/>
              <a:buNone/>
            </a:pPr>
            <a:endParaRPr lang="en-US" altLang="en-US" sz="1600" dirty="0"/>
          </a:p>
        </p:txBody>
      </p:sp>
      <p:sp>
        <p:nvSpPr>
          <p:cNvPr id="115716" name="Freeform 4"/>
          <p:cNvSpPr>
            <a:spLocks/>
          </p:cNvSpPr>
          <p:nvPr/>
        </p:nvSpPr>
        <p:spPr bwMode="auto">
          <a:xfrm>
            <a:off x="381000" y="5410200"/>
            <a:ext cx="8382000" cy="762000"/>
          </a:xfrm>
          <a:custGeom>
            <a:avLst/>
            <a:gdLst>
              <a:gd name="T0" fmla="*/ 0 w 4656"/>
              <a:gd name="T1" fmla="*/ 672 h 720"/>
              <a:gd name="T2" fmla="*/ 672 w 4656"/>
              <a:gd name="T3" fmla="*/ 576 h 720"/>
              <a:gd name="T4" fmla="*/ 2064 w 4656"/>
              <a:gd name="T5" fmla="*/ 0 h 720"/>
              <a:gd name="T6" fmla="*/ 3840 w 4656"/>
              <a:gd name="T7" fmla="*/ 576 h 720"/>
              <a:gd name="T8" fmla="*/ 4656 w 4656"/>
              <a:gd name="T9" fmla="*/ 720 h 720"/>
            </a:gdLst>
            <a:ahLst/>
            <a:cxnLst>
              <a:cxn ang="0">
                <a:pos x="T0" y="T1"/>
              </a:cxn>
              <a:cxn ang="0">
                <a:pos x="T2" y="T3"/>
              </a:cxn>
              <a:cxn ang="0">
                <a:pos x="T4" y="T5"/>
              </a:cxn>
              <a:cxn ang="0">
                <a:pos x="T6" y="T7"/>
              </a:cxn>
              <a:cxn ang="0">
                <a:pos x="T8" y="T9"/>
              </a:cxn>
            </a:cxnLst>
            <a:rect l="0" t="0" r="r" b="b"/>
            <a:pathLst>
              <a:path w="4656" h="720">
                <a:moveTo>
                  <a:pt x="0" y="672"/>
                </a:moveTo>
                <a:cubicBezTo>
                  <a:pt x="164" y="680"/>
                  <a:pt x="328" y="688"/>
                  <a:pt x="672" y="576"/>
                </a:cubicBezTo>
                <a:cubicBezTo>
                  <a:pt x="1016" y="464"/>
                  <a:pt x="1536" y="0"/>
                  <a:pt x="2064" y="0"/>
                </a:cubicBezTo>
                <a:cubicBezTo>
                  <a:pt x="2592" y="0"/>
                  <a:pt x="3408" y="456"/>
                  <a:pt x="3840" y="576"/>
                </a:cubicBezTo>
                <a:cubicBezTo>
                  <a:pt x="4272" y="696"/>
                  <a:pt x="4512" y="696"/>
                  <a:pt x="4656" y="72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7" name="Line 5"/>
          <p:cNvSpPr>
            <a:spLocks noChangeShapeType="1"/>
          </p:cNvSpPr>
          <p:nvPr/>
        </p:nvSpPr>
        <p:spPr bwMode="auto">
          <a:xfrm>
            <a:off x="152400" y="6248400"/>
            <a:ext cx="876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18" name="Text Box 6"/>
          <p:cNvSpPr txBox="1">
            <a:spLocks noChangeArrowheads="1"/>
          </p:cNvSpPr>
          <p:nvPr/>
        </p:nvSpPr>
        <p:spPr bwMode="auto">
          <a:xfrm>
            <a:off x="304800" y="6477000"/>
            <a:ext cx="868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0                           250                     500                         750                                1000</a:t>
            </a:r>
          </a:p>
        </p:txBody>
      </p:sp>
      <p:sp>
        <p:nvSpPr>
          <p:cNvPr id="115719" name="Line 7"/>
          <p:cNvSpPr>
            <a:spLocks noChangeShapeType="1"/>
          </p:cNvSpPr>
          <p:nvPr/>
        </p:nvSpPr>
        <p:spPr bwMode="auto">
          <a:xfrm flipV="1">
            <a:off x="2438400" y="571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0" name="Line 8"/>
          <p:cNvSpPr>
            <a:spLocks noChangeShapeType="1"/>
          </p:cNvSpPr>
          <p:nvPr/>
        </p:nvSpPr>
        <p:spPr bwMode="auto">
          <a:xfrm flipV="1">
            <a:off x="6096000" y="5638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1" name="Line 9"/>
          <p:cNvSpPr>
            <a:spLocks noChangeShapeType="1"/>
          </p:cNvSpPr>
          <p:nvPr/>
        </p:nvSpPr>
        <p:spPr bwMode="auto">
          <a:xfrm flipV="1">
            <a:off x="4191000" y="5029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2" name="Text Box 10"/>
          <p:cNvSpPr txBox="1">
            <a:spLocks noChangeArrowheads="1"/>
          </p:cNvSpPr>
          <p:nvPr/>
        </p:nvSpPr>
        <p:spPr bwMode="auto">
          <a:xfrm>
            <a:off x="1219200" y="5029200"/>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25% of cases</a:t>
            </a:r>
          </a:p>
        </p:txBody>
      </p:sp>
      <p:sp>
        <p:nvSpPr>
          <p:cNvPr id="115723" name="Text Box 11"/>
          <p:cNvSpPr txBox="1">
            <a:spLocks noChangeArrowheads="1"/>
          </p:cNvSpPr>
          <p:nvPr/>
        </p:nvSpPr>
        <p:spPr bwMode="auto">
          <a:xfrm>
            <a:off x="2286000" y="4876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25%</a:t>
            </a:r>
          </a:p>
        </p:txBody>
      </p:sp>
      <p:sp>
        <p:nvSpPr>
          <p:cNvPr id="115724" name="Text Box 12"/>
          <p:cNvSpPr txBox="1">
            <a:spLocks noChangeArrowheads="1"/>
          </p:cNvSpPr>
          <p:nvPr/>
        </p:nvSpPr>
        <p:spPr bwMode="auto">
          <a:xfrm>
            <a:off x="5562600" y="4876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25%</a:t>
            </a:r>
          </a:p>
        </p:txBody>
      </p:sp>
      <p:sp>
        <p:nvSpPr>
          <p:cNvPr id="115725" name="Text Box 13"/>
          <p:cNvSpPr txBox="1">
            <a:spLocks noChangeArrowheads="1"/>
          </p:cNvSpPr>
          <p:nvPr/>
        </p:nvSpPr>
        <p:spPr bwMode="auto">
          <a:xfrm>
            <a:off x="7010400" y="4953000"/>
            <a:ext cx="838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25% of cases</a:t>
            </a:r>
          </a:p>
        </p:txBody>
      </p:sp>
      <p:sp>
        <p:nvSpPr>
          <p:cNvPr id="115726" name="Line 14"/>
          <p:cNvSpPr>
            <a:spLocks noChangeShapeType="1"/>
          </p:cNvSpPr>
          <p:nvPr/>
        </p:nvSpPr>
        <p:spPr bwMode="auto">
          <a:xfrm>
            <a:off x="1828800" y="54864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7" name="Line 15"/>
          <p:cNvSpPr>
            <a:spLocks noChangeShapeType="1"/>
          </p:cNvSpPr>
          <p:nvPr/>
        </p:nvSpPr>
        <p:spPr bwMode="auto">
          <a:xfrm>
            <a:off x="2819400" y="5257800"/>
            <a:ext cx="304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8" name="Line 16"/>
          <p:cNvSpPr>
            <a:spLocks noChangeShapeType="1"/>
          </p:cNvSpPr>
          <p:nvPr/>
        </p:nvSpPr>
        <p:spPr bwMode="auto">
          <a:xfrm flipH="1">
            <a:off x="5486400" y="5181600"/>
            <a:ext cx="15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9" name="Line 17"/>
          <p:cNvSpPr>
            <a:spLocks noChangeShapeType="1"/>
          </p:cNvSpPr>
          <p:nvPr/>
        </p:nvSpPr>
        <p:spPr bwMode="auto">
          <a:xfrm flipH="1">
            <a:off x="6781800" y="5410200"/>
            <a:ext cx="228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3588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58" y="249072"/>
            <a:ext cx="7772400" cy="1143000"/>
          </a:xfrm>
        </p:spPr>
        <p:txBody>
          <a:bodyPr/>
          <a:lstStyle/>
          <a:p>
            <a:r>
              <a:rPr lang="en-US" dirty="0"/>
              <a:t>Exploratory Data Analysis</a:t>
            </a:r>
          </a:p>
        </p:txBody>
      </p:sp>
      <p:sp>
        <p:nvSpPr>
          <p:cNvPr id="6" name="Slide Number Placeholder 5"/>
          <p:cNvSpPr>
            <a:spLocks noGrp="1"/>
          </p:cNvSpPr>
          <p:nvPr>
            <p:ph type="sldNum" sz="quarter" idx="12"/>
          </p:nvPr>
        </p:nvSpPr>
        <p:spPr/>
        <p:txBody>
          <a:bodyPr/>
          <a:lstStyle/>
          <a:p>
            <a:fld id="{E41FF95D-706E-406E-ADC9-51D35134FB52}" type="slidenum">
              <a:rPr lang="en-US" altLang="en-US" smtClean="0"/>
              <a:pPr/>
              <a:t>3</a:t>
            </a:fld>
            <a:endParaRPr lang="en-US" altLang="en-US"/>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716" y="1392072"/>
            <a:ext cx="8679977" cy="485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671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Standard Deviation</a:t>
            </a:r>
          </a:p>
        </p:txBody>
      </p:sp>
      <p:sp>
        <p:nvSpPr>
          <p:cNvPr id="102403" name="Rectangle 3"/>
          <p:cNvSpPr>
            <a:spLocks noGrp="1" noChangeArrowheads="1"/>
          </p:cNvSpPr>
          <p:nvPr>
            <p:ph type="body" idx="1"/>
          </p:nvPr>
        </p:nvSpPr>
        <p:spPr/>
        <p:txBody>
          <a:bodyPr/>
          <a:lstStyle/>
          <a:p>
            <a:pPr>
              <a:buFont typeface="Wingdings" panose="05000000000000000000" pitchFamily="2" charset="2"/>
              <a:buNone/>
            </a:pPr>
            <a:r>
              <a:rPr lang="en-US" altLang="en-US" sz="2400"/>
              <a:t>To convert variance into something of meaning, let’s create standard deviation.</a:t>
            </a:r>
          </a:p>
          <a:p>
            <a:pPr>
              <a:buFont typeface="Wingdings" panose="05000000000000000000" pitchFamily="2" charset="2"/>
              <a:buNone/>
            </a:pPr>
            <a:endParaRPr lang="en-US" altLang="en-US" sz="2400"/>
          </a:p>
          <a:p>
            <a:pPr>
              <a:buFont typeface="Wingdings" panose="05000000000000000000" pitchFamily="2" charset="2"/>
              <a:buNone/>
            </a:pPr>
            <a:r>
              <a:rPr lang="en-US" altLang="en-US" sz="2400"/>
              <a:t>The square root of the variance reveals the average deviation of the observations from the mean.</a:t>
            </a:r>
          </a:p>
          <a:p>
            <a:pPr>
              <a:buFont typeface="Wingdings" panose="05000000000000000000" pitchFamily="2" charset="2"/>
              <a:buNone/>
            </a:pPr>
            <a:endParaRPr lang="en-US" altLang="en-US" sz="2400"/>
          </a:p>
          <a:p>
            <a:pPr>
              <a:buFont typeface="Wingdings" panose="05000000000000000000" pitchFamily="2" charset="2"/>
              <a:buNone/>
            </a:pPr>
            <a:r>
              <a:rPr lang="en-US" altLang="en-US" sz="2400"/>
              <a:t>s.d.  = 	</a:t>
            </a:r>
            <a:r>
              <a:rPr lang="el-GR" altLang="en-US" sz="2400">
                <a:latin typeface="Times New Roman" panose="02020603050405020304" pitchFamily="18" charset="0"/>
                <a:cs typeface="Times New Roman" panose="02020603050405020304" pitchFamily="18" charset="0"/>
              </a:rPr>
              <a:t>Σ</a:t>
            </a:r>
            <a:r>
              <a:rPr lang="en-US" altLang="en-US" sz="2400"/>
              <a:t>(Y</a:t>
            </a:r>
            <a:r>
              <a:rPr lang="en-US" altLang="en-US" sz="2400" i="1"/>
              <a:t>i </a:t>
            </a:r>
            <a:r>
              <a:rPr lang="en-US" altLang="en-US" sz="2400"/>
              <a:t>– Y-bar)</a:t>
            </a:r>
            <a:r>
              <a:rPr lang="en-US" altLang="en-US" sz="2400" baseline="30000"/>
              <a:t>2</a:t>
            </a:r>
          </a:p>
          <a:p>
            <a:pPr>
              <a:buFont typeface="Wingdings" panose="05000000000000000000" pitchFamily="2" charset="2"/>
              <a:buNone/>
            </a:pPr>
            <a:r>
              <a:rPr lang="en-US" altLang="en-US" sz="2400" baseline="30000"/>
              <a:t>			</a:t>
            </a:r>
            <a:r>
              <a:rPr lang="en-US" altLang="en-US" sz="2400"/>
              <a:t>     n - 1</a:t>
            </a:r>
          </a:p>
        </p:txBody>
      </p:sp>
      <p:sp>
        <p:nvSpPr>
          <p:cNvPr id="102404" name="Freeform 4"/>
          <p:cNvSpPr>
            <a:spLocks/>
          </p:cNvSpPr>
          <p:nvPr/>
        </p:nvSpPr>
        <p:spPr bwMode="auto">
          <a:xfrm>
            <a:off x="1597025" y="4094163"/>
            <a:ext cx="3049588" cy="1130300"/>
          </a:xfrm>
          <a:custGeom>
            <a:avLst/>
            <a:gdLst>
              <a:gd name="T0" fmla="*/ 0 w 1921"/>
              <a:gd name="T1" fmla="*/ 548 h 712"/>
              <a:gd name="T2" fmla="*/ 82 w 1921"/>
              <a:gd name="T3" fmla="*/ 520 h 712"/>
              <a:gd name="T4" fmla="*/ 192 w 1921"/>
              <a:gd name="T5" fmla="*/ 712 h 712"/>
              <a:gd name="T6" fmla="*/ 237 w 1921"/>
              <a:gd name="T7" fmla="*/ 648 h 712"/>
              <a:gd name="T8" fmla="*/ 265 w 1921"/>
              <a:gd name="T9" fmla="*/ 621 h 712"/>
              <a:gd name="T10" fmla="*/ 320 w 1921"/>
              <a:gd name="T11" fmla="*/ 511 h 712"/>
              <a:gd name="T12" fmla="*/ 349 w 1921"/>
              <a:gd name="T13" fmla="*/ 317 h 712"/>
              <a:gd name="T14" fmla="*/ 390 w 1921"/>
              <a:gd name="T15" fmla="*/ 172 h 712"/>
              <a:gd name="T16" fmla="*/ 463 w 1921"/>
              <a:gd name="T17" fmla="*/ 69 h 712"/>
              <a:gd name="T18" fmla="*/ 1079 w 1921"/>
              <a:gd name="T19" fmla="*/ 82 h 712"/>
              <a:gd name="T20" fmla="*/ 1709 w 1921"/>
              <a:gd name="T21" fmla="*/ 36 h 712"/>
              <a:gd name="T22" fmla="*/ 1652 w 1921"/>
              <a:gd name="T23" fmla="*/ 38 h 712"/>
              <a:gd name="T24" fmla="*/ 1921 w 1921"/>
              <a:gd name="T25" fmla="*/ 2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1" h="712">
                <a:moveTo>
                  <a:pt x="0" y="548"/>
                </a:moveTo>
                <a:cubicBezTo>
                  <a:pt x="64" y="527"/>
                  <a:pt x="37" y="537"/>
                  <a:pt x="82" y="520"/>
                </a:cubicBezTo>
                <a:cubicBezTo>
                  <a:pt x="154" y="546"/>
                  <a:pt x="169" y="644"/>
                  <a:pt x="192" y="712"/>
                </a:cubicBezTo>
                <a:cubicBezTo>
                  <a:pt x="237" y="697"/>
                  <a:pt x="216" y="712"/>
                  <a:pt x="237" y="648"/>
                </a:cubicBezTo>
                <a:cubicBezTo>
                  <a:pt x="241" y="636"/>
                  <a:pt x="256" y="630"/>
                  <a:pt x="265" y="621"/>
                </a:cubicBezTo>
                <a:cubicBezTo>
                  <a:pt x="278" y="583"/>
                  <a:pt x="298" y="544"/>
                  <a:pt x="320" y="511"/>
                </a:cubicBezTo>
                <a:cubicBezTo>
                  <a:pt x="340" y="448"/>
                  <a:pt x="325" y="377"/>
                  <a:pt x="349" y="317"/>
                </a:cubicBezTo>
                <a:cubicBezTo>
                  <a:pt x="368" y="268"/>
                  <a:pt x="361" y="215"/>
                  <a:pt x="390" y="172"/>
                </a:cubicBezTo>
                <a:cubicBezTo>
                  <a:pt x="397" y="144"/>
                  <a:pt x="429" y="82"/>
                  <a:pt x="463" y="69"/>
                </a:cubicBezTo>
                <a:cubicBezTo>
                  <a:pt x="646" y="0"/>
                  <a:pt x="883" y="86"/>
                  <a:pt x="1079" y="82"/>
                </a:cubicBezTo>
                <a:cubicBezTo>
                  <a:pt x="1292" y="73"/>
                  <a:pt x="1497" y="45"/>
                  <a:pt x="1709" y="36"/>
                </a:cubicBezTo>
                <a:cubicBezTo>
                  <a:pt x="1849" y="13"/>
                  <a:pt x="1523" y="52"/>
                  <a:pt x="1652" y="38"/>
                </a:cubicBezTo>
                <a:cubicBezTo>
                  <a:pt x="1905" y="45"/>
                  <a:pt x="1919" y="23"/>
                  <a:pt x="1921" y="27"/>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5" name="Line 5"/>
          <p:cNvSpPr>
            <a:spLocks noChangeShapeType="1"/>
          </p:cNvSpPr>
          <p:nvPr/>
        </p:nvSpPr>
        <p:spPr bwMode="auto">
          <a:xfrm>
            <a:off x="2286000" y="4648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47720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en-US"/>
              <a:t>Standard Deviation</a:t>
            </a:r>
          </a:p>
        </p:txBody>
      </p:sp>
      <p:sp>
        <p:nvSpPr>
          <p:cNvPr id="103427" name="Rectangle 3"/>
          <p:cNvSpPr>
            <a:spLocks noGrp="1" noChangeArrowheads="1"/>
          </p:cNvSpPr>
          <p:nvPr>
            <p:ph type="body" idx="1"/>
          </p:nvPr>
        </p:nvSpPr>
        <p:spPr>
          <a:xfrm>
            <a:off x="457200" y="1752600"/>
            <a:ext cx="8229600" cy="5105400"/>
          </a:xfrm>
        </p:spPr>
        <p:txBody>
          <a:bodyPr/>
          <a:lstStyle/>
          <a:p>
            <a:pPr>
              <a:lnSpc>
                <a:spcPct val="80000"/>
              </a:lnSpc>
              <a:buFont typeface="Wingdings" panose="05000000000000000000" pitchFamily="2" charset="2"/>
              <a:buNone/>
            </a:pPr>
            <a:r>
              <a:rPr lang="en-US" altLang="en-US" sz="2400"/>
              <a:t>For Class A, the standard deviation is:  	</a:t>
            </a:r>
          </a:p>
          <a:p>
            <a:pPr>
              <a:lnSpc>
                <a:spcPct val="80000"/>
              </a:lnSpc>
              <a:buFont typeface="Wingdings" panose="05000000000000000000" pitchFamily="2" charset="2"/>
              <a:buNone/>
            </a:pPr>
            <a:endParaRPr lang="en-US" altLang="en-US" sz="2400"/>
          </a:p>
          <a:p>
            <a:pPr>
              <a:lnSpc>
                <a:spcPct val="80000"/>
              </a:lnSpc>
              <a:buFont typeface="Wingdings" panose="05000000000000000000" pitchFamily="2" charset="2"/>
              <a:buNone/>
            </a:pPr>
            <a:r>
              <a:rPr lang="en-US" altLang="en-US" sz="2400"/>
              <a:t>				235.45      = 15.34</a:t>
            </a:r>
          </a:p>
          <a:p>
            <a:pPr>
              <a:lnSpc>
                <a:spcPct val="80000"/>
              </a:lnSpc>
              <a:buFont typeface="Wingdings" panose="05000000000000000000" pitchFamily="2" charset="2"/>
              <a:buNone/>
            </a:pPr>
            <a:endParaRPr lang="en-US" altLang="en-US" sz="2400"/>
          </a:p>
          <a:p>
            <a:pPr>
              <a:lnSpc>
                <a:spcPct val="80000"/>
              </a:lnSpc>
              <a:buFont typeface="Wingdings" panose="05000000000000000000" pitchFamily="2" charset="2"/>
              <a:buNone/>
            </a:pPr>
            <a:r>
              <a:rPr lang="en-US" altLang="en-US" sz="2400"/>
              <a:t>The average of persons’ deviation from the mean IQ of 110.54 is 15.34 IQ points.</a:t>
            </a:r>
          </a:p>
          <a:p>
            <a:pPr>
              <a:lnSpc>
                <a:spcPct val="80000"/>
              </a:lnSpc>
              <a:buFont typeface="Wingdings" panose="05000000000000000000" pitchFamily="2" charset="2"/>
              <a:buNone/>
            </a:pPr>
            <a:endParaRPr lang="en-US" altLang="en-US" sz="2400"/>
          </a:p>
          <a:p>
            <a:pPr>
              <a:lnSpc>
                <a:spcPct val="80000"/>
              </a:lnSpc>
              <a:buFont typeface="Wingdings" panose="05000000000000000000" pitchFamily="2" charset="2"/>
              <a:buNone/>
            </a:pPr>
            <a:r>
              <a:rPr lang="en-US" altLang="en-US" sz="2400"/>
              <a:t>Review:</a:t>
            </a:r>
          </a:p>
          <a:p>
            <a:pPr>
              <a:lnSpc>
                <a:spcPct val="80000"/>
              </a:lnSpc>
              <a:buFont typeface="Wingdings" panose="05000000000000000000" pitchFamily="2" charset="2"/>
              <a:buNone/>
            </a:pPr>
            <a:r>
              <a:rPr lang="en-US" altLang="en-US" sz="2400"/>
              <a:t>1. Deviation</a:t>
            </a:r>
          </a:p>
          <a:p>
            <a:pPr>
              <a:lnSpc>
                <a:spcPct val="80000"/>
              </a:lnSpc>
              <a:buFont typeface="Wingdings" panose="05000000000000000000" pitchFamily="2" charset="2"/>
              <a:buNone/>
            </a:pPr>
            <a:r>
              <a:rPr lang="en-US" altLang="en-US" sz="2400"/>
              <a:t>2. Deviation squared</a:t>
            </a:r>
          </a:p>
          <a:p>
            <a:pPr>
              <a:lnSpc>
                <a:spcPct val="80000"/>
              </a:lnSpc>
              <a:buFont typeface="Wingdings" panose="05000000000000000000" pitchFamily="2" charset="2"/>
              <a:buNone/>
            </a:pPr>
            <a:r>
              <a:rPr lang="en-US" altLang="en-US" sz="2400"/>
              <a:t>3. Sum of squares</a:t>
            </a:r>
          </a:p>
          <a:p>
            <a:pPr>
              <a:lnSpc>
                <a:spcPct val="80000"/>
              </a:lnSpc>
              <a:buFont typeface="Wingdings" panose="05000000000000000000" pitchFamily="2" charset="2"/>
              <a:buNone/>
            </a:pPr>
            <a:r>
              <a:rPr lang="en-US" altLang="en-US" sz="2400"/>
              <a:t>4. Variance</a:t>
            </a:r>
          </a:p>
          <a:p>
            <a:pPr>
              <a:lnSpc>
                <a:spcPct val="80000"/>
              </a:lnSpc>
              <a:buFont typeface="Wingdings" panose="05000000000000000000" pitchFamily="2" charset="2"/>
              <a:buNone/>
            </a:pPr>
            <a:r>
              <a:rPr lang="en-US" altLang="en-US" sz="2400"/>
              <a:t>5. Standard deviation</a:t>
            </a:r>
          </a:p>
          <a:p>
            <a:pPr>
              <a:lnSpc>
                <a:spcPct val="80000"/>
              </a:lnSpc>
              <a:buFont typeface="Wingdings" panose="05000000000000000000" pitchFamily="2" charset="2"/>
              <a:buNone/>
            </a:pPr>
            <a:r>
              <a:rPr lang="en-US" altLang="en-US" sz="2400"/>
              <a:t>			</a:t>
            </a:r>
          </a:p>
          <a:p>
            <a:pPr>
              <a:lnSpc>
                <a:spcPct val="80000"/>
              </a:lnSpc>
              <a:buFont typeface="Wingdings" panose="05000000000000000000" pitchFamily="2" charset="2"/>
              <a:buNone/>
            </a:pPr>
            <a:endParaRPr lang="en-US" altLang="en-US" sz="2400"/>
          </a:p>
          <a:p>
            <a:pPr>
              <a:lnSpc>
                <a:spcPct val="80000"/>
              </a:lnSpc>
              <a:buFont typeface="Wingdings" panose="05000000000000000000" pitchFamily="2" charset="2"/>
              <a:buNone/>
            </a:pPr>
            <a:endParaRPr lang="en-US" altLang="en-US" sz="2100"/>
          </a:p>
          <a:p>
            <a:pPr>
              <a:lnSpc>
                <a:spcPct val="80000"/>
              </a:lnSpc>
              <a:buFont typeface="Wingdings" panose="05000000000000000000" pitchFamily="2" charset="2"/>
              <a:buNone/>
            </a:pPr>
            <a:endParaRPr lang="en-US" altLang="en-US" sz="2100"/>
          </a:p>
        </p:txBody>
      </p:sp>
      <p:sp>
        <p:nvSpPr>
          <p:cNvPr id="103428" name="Freeform 4"/>
          <p:cNvSpPr>
            <a:spLocks/>
          </p:cNvSpPr>
          <p:nvPr/>
        </p:nvSpPr>
        <p:spPr bwMode="auto">
          <a:xfrm>
            <a:off x="2667000" y="2362200"/>
            <a:ext cx="1727200" cy="442913"/>
          </a:xfrm>
          <a:custGeom>
            <a:avLst/>
            <a:gdLst>
              <a:gd name="T0" fmla="*/ 0 w 1088"/>
              <a:gd name="T1" fmla="*/ 197 h 279"/>
              <a:gd name="T2" fmla="*/ 110 w 1088"/>
              <a:gd name="T3" fmla="*/ 206 h 279"/>
              <a:gd name="T4" fmla="*/ 165 w 1088"/>
              <a:gd name="T5" fmla="*/ 279 h 279"/>
              <a:gd name="T6" fmla="*/ 220 w 1088"/>
              <a:gd name="T7" fmla="*/ 215 h 279"/>
              <a:gd name="T8" fmla="*/ 256 w 1088"/>
              <a:gd name="T9" fmla="*/ 78 h 279"/>
              <a:gd name="T10" fmla="*/ 357 w 1088"/>
              <a:gd name="T11" fmla="*/ 42 h 279"/>
              <a:gd name="T12" fmla="*/ 677 w 1088"/>
              <a:gd name="T13" fmla="*/ 23 h 279"/>
              <a:gd name="T14" fmla="*/ 1088 w 1088"/>
              <a:gd name="T15" fmla="*/ 5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8" h="279">
                <a:moveTo>
                  <a:pt x="0" y="197"/>
                </a:moveTo>
                <a:cubicBezTo>
                  <a:pt x="37" y="200"/>
                  <a:pt x="76" y="191"/>
                  <a:pt x="110" y="206"/>
                </a:cubicBezTo>
                <a:cubicBezTo>
                  <a:pt x="138" y="218"/>
                  <a:pt x="143" y="258"/>
                  <a:pt x="165" y="279"/>
                </a:cubicBezTo>
                <a:cubicBezTo>
                  <a:pt x="206" y="265"/>
                  <a:pt x="196" y="251"/>
                  <a:pt x="220" y="215"/>
                </a:cubicBezTo>
                <a:cubicBezTo>
                  <a:pt x="231" y="169"/>
                  <a:pt x="245" y="124"/>
                  <a:pt x="256" y="78"/>
                </a:cubicBezTo>
                <a:cubicBezTo>
                  <a:pt x="260" y="61"/>
                  <a:pt x="338" y="44"/>
                  <a:pt x="357" y="42"/>
                </a:cubicBezTo>
                <a:cubicBezTo>
                  <a:pt x="524" y="24"/>
                  <a:pt x="418" y="33"/>
                  <a:pt x="677" y="23"/>
                </a:cubicBezTo>
                <a:cubicBezTo>
                  <a:pt x="816" y="0"/>
                  <a:pt x="944" y="5"/>
                  <a:pt x="1088" y="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43488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Standard Deviation</a:t>
            </a:r>
          </a:p>
        </p:txBody>
      </p:sp>
      <p:sp>
        <p:nvSpPr>
          <p:cNvPr id="104451" name="Rectangle 3"/>
          <p:cNvSpPr>
            <a:spLocks noGrp="1" noChangeArrowheads="1"/>
          </p:cNvSpPr>
          <p:nvPr>
            <p:ph type="body" idx="1"/>
          </p:nvPr>
        </p:nvSpPr>
        <p:spPr>
          <a:xfrm>
            <a:off x="457200" y="1719263"/>
            <a:ext cx="8229600" cy="4910137"/>
          </a:xfrm>
        </p:spPr>
        <p:txBody>
          <a:bodyPr/>
          <a:lstStyle/>
          <a:p>
            <a:pPr marL="571500" indent="-571500">
              <a:buFont typeface="Wingdings" panose="05000000000000000000" pitchFamily="2" charset="2"/>
              <a:buAutoNum type="arabicPeriod"/>
            </a:pPr>
            <a:r>
              <a:rPr lang="en-US" altLang="en-US" sz="1800"/>
              <a:t>Larger s.d. = greater amounts of variation around the mean.</a:t>
            </a:r>
          </a:p>
          <a:p>
            <a:pPr marL="571500" indent="-571500">
              <a:buFont typeface="Wingdings" panose="05000000000000000000" pitchFamily="2" charset="2"/>
              <a:buNone/>
            </a:pPr>
            <a:r>
              <a:rPr lang="en-US" altLang="en-US" sz="1800"/>
              <a:t>	For example:</a:t>
            </a:r>
          </a:p>
          <a:p>
            <a:pPr marL="571500" indent="-571500">
              <a:buFont typeface="Wingdings" panose="05000000000000000000" pitchFamily="2" charset="2"/>
              <a:buNone/>
            </a:pPr>
            <a:endParaRPr lang="en-US" altLang="en-US"/>
          </a:p>
          <a:p>
            <a:pPr marL="571500" indent="-571500">
              <a:buFont typeface="Wingdings" panose="05000000000000000000" pitchFamily="2" charset="2"/>
              <a:buNone/>
            </a:pPr>
            <a:r>
              <a:rPr lang="en-US" altLang="en-US" sz="1800"/>
              <a:t>	 </a:t>
            </a:r>
          </a:p>
          <a:p>
            <a:pPr marL="571500" indent="-571500">
              <a:buFont typeface="Wingdings" panose="05000000000000000000" pitchFamily="2" charset="2"/>
              <a:buNone/>
            </a:pPr>
            <a:r>
              <a:rPr lang="en-US" altLang="en-US" sz="1800"/>
              <a:t>	 19	        25	    31		13	          25		  37</a:t>
            </a:r>
          </a:p>
          <a:p>
            <a:pPr marL="571500" indent="-571500">
              <a:buFont typeface="Wingdings" panose="05000000000000000000" pitchFamily="2" charset="2"/>
              <a:buNone/>
            </a:pPr>
            <a:r>
              <a:rPr lang="en-US" altLang="en-US" sz="1800"/>
              <a:t>		Y = 25					Y = 25</a:t>
            </a:r>
          </a:p>
          <a:p>
            <a:pPr marL="571500" indent="-571500">
              <a:buFont typeface="Wingdings" panose="05000000000000000000" pitchFamily="2" charset="2"/>
              <a:buNone/>
            </a:pPr>
            <a:r>
              <a:rPr lang="en-US" altLang="en-US" sz="1800"/>
              <a:t>		s.d. = 3					s.d. = 6</a:t>
            </a:r>
          </a:p>
          <a:p>
            <a:pPr marL="571500" indent="-571500">
              <a:buFont typeface="Wingdings" panose="05000000000000000000" pitchFamily="2" charset="2"/>
              <a:buAutoNum type="arabicPeriod" startAt="2"/>
            </a:pPr>
            <a:r>
              <a:rPr lang="en-US" altLang="en-US" sz="1800"/>
              <a:t>s.d. = 0 only when all values are the same (only when you have a constant and not a “variable”)</a:t>
            </a:r>
          </a:p>
          <a:p>
            <a:pPr marL="571500" indent="-571500">
              <a:buFont typeface="Wingdings" panose="05000000000000000000" pitchFamily="2" charset="2"/>
              <a:buAutoNum type="arabicPeriod" startAt="2"/>
            </a:pPr>
            <a:r>
              <a:rPr lang="en-US" altLang="en-US" sz="1800"/>
              <a:t>If you were to “rescale” a variable, the s.d. would change by the same magnitude—if we changed units above so the mean equaled 250, the s.d. on the left would be 30, and on the right, 60 </a:t>
            </a:r>
          </a:p>
          <a:p>
            <a:pPr marL="571500" indent="-571500">
              <a:buFont typeface="Wingdings" panose="05000000000000000000" pitchFamily="2" charset="2"/>
              <a:buAutoNum type="arabicPeriod" startAt="2"/>
            </a:pPr>
            <a:r>
              <a:rPr lang="en-US" altLang="en-US" sz="1800"/>
              <a:t>Like the mean, the s.d. will be inflated by an outlier case value.</a:t>
            </a:r>
          </a:p>
        </p:txBody>
      </p:sp>
      <p:sp>
        <p:nvSpPr>
          <p:cNvPr id="104452" name="Freeform 4"/>
          <p:cNvSpPr>
            <a:spLocks/>
          </p:cNvSpPr>
          <p:nvPr/>
        </p:nvSpPr>
        <p:spPr bwMode="auto">
          <a:xfrm>
            <a:off x="914400" y="2362200"/>
            <a:ext cx="2328863" cy="747713"/>
          </a:xfrm>
          <a:custGeom>
            <a:avLst/>
            <a:gdLst>
              <a:gd name="T0" fmla="*/ 23 w 1467"/>
              <a:gd name="T1" fmla="*/ 467 h 471"/>
              <a:gd name="T2" fmla="*/ 142 w 1467"/>
              <a:gd name="T3" fmla="*/ 448 h 471"/>
              <a:gd name="T4" fmla="*/ 169 w 1467"/>
              <a:gd name="T5" fmla="*/ 439 h 471"/>
              <a:gd name="T6" fmla="*/ 196 w 1467"/>
              <a:gd name="T7" fmla="*/ 421 h 471"/>
              <a:gd name="T8" fmla="*/ 251 w 1467"/>
              <a:gd name="T9" fmla="*/ 403 h 471"/>
              <a:gd name="T10" fmla="*/ 306 w 1467"/>
              <a:gd name="T11" fmla="*/ 375 h 471"/>
              <a:gd name="T12" fmla="*/ 388 w 1467"/>
              <a:gd name="T13" fmla="*/ 293 h 471"/>
              <a:gd name="T14" fmla="*/ 535 w 1467"/>
              <a:gd name="T15" fmla="*/ 156 h 471"/>
              <a:gd name="T16" fmla="*/ 608 w 1467"/>
              <a:gd name="T17" fmla="*/ 73 h 471"/>
              <a:gd name="T18" fmla="*/ 718 w 1467"/>
              <a:gd name="T19" fmla="*/ 9 h 471"/>
              <a:gd name="T20" fmla="*/ 800 w 1467"/>
              <a:gd name="T21" fmla="*/ 0 h 471"/>
              <a:gd name="T22" fmla="*/ 690 w 1467"/>
              <a:gd name="T23" fmla="*/ 9 h 471"/>
              <a:gd name="T24" fmla="*/ 681 w 1467"/>
              <a:gd name="T25" fmla="*/ 37 h 471"/>
              <a:gd name="T26" fmla="*/ 736 w 1467"/>
              <a:gd name="T27" fmla="*/ 19 h 471"/>
              <a:gd name="T28" fmla="*/ 891 w 1467"/>
              <a:gd name="T29" fmla="*/ 37 h 471"/>
              <a:gd name="T30" fmla="*/ 983 w 1467"/>
              <a:gd name="T31" fmla="*/ 110 h 471"/>
              <a:gd name="T32" fmla="*/ 992 w 1467"/>
              <a:gd name="T33" fmla="*/ 137 h 471"/>
              <a:gd name="T34" fmla="*/ 1010 w 1467"/>
              <a:gd name="T35" fmla="*/ 156 h 471"/>
              <a:gd name="T36" fmla="*/ 1028 w 1467"/>
              <a:gd name="T37" fmla="*/ 211 h 471"/>
              <a:gd name="T38" fmla="*/ 1047 w 1467"/>
              <a:gd name="T39" fmla="*/ 229 h 471"/>
              <a:gd name="T40" fmla="*/ 1102 w 1467"/>
              <a:gd name="T41" fmla="*/ 293 h 471"/>
              <a:gd name="T42" fmla="*/ 1184 w 1467"/>
              <a:gd name="T43" fmla="*/ 366 h 471"/>
              <a:gd name="T44" fmla="*/ 1266 w 1467"/>
              <a:gd name="T45" fmla="*/ 403 h 471"/>
              <a:gd name="T46" fmla="*/ 1467 w 1467"/>
              <a:gd name="T47" fmla="*/ 44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67" h="471">
                <a:moveTo>
                  <a:pt x="23" y="467"/>
                </a:moveTo>
                <a:cubicBezTo>
                  <a:pt x="106" y="444"/>
                  <a:pt x="0" y="471"/>
                  <a:pt x="142" y="448"/>
                </a:cubicBezTo>
                <a:cubicBezTo>
                  <a:pt x="151" y="446"/>
                  <a:pt x="169" y="439"/>
                  <a:pt x="169" y="439"/>
                </a:cubicBezTo>
                <a:cubicBezTo>
                  <a:pt x="178" y="433"/>
                  <a:pt x="186" y="425"/>
                  <a:pt x="196" y="421"/>
                </a:cubicBezTo>
                <a:cubicBezTo>
                  <a:pt x="214" y="413"/>
                  <a:pt x="251" y="403"/>
                  <a:pt x="251" y="403"/>
                </a:cubicBezTo>
                <a:cubicBezTo>
                  <a:pt x="268" y="391"/>
                  <a:pt x="290" y="388"/>
                  <a:pt x="306" y="375"/>
                </a:cubicBezTo>
                <a:cubicBezTo>
                  <a:pt x="341" y="347"/>
                  <a:pt x="339" y="309"/>
                  <a:pt x="388" y="293"/>
                </a:cubicBezTo>
                <a:cubicBezTo>
                  <a:pt x="435" y="249"/>
                  <a:pt x="490" y="201"/>
                  <a:pt x="535" y="156"/>
                </a:cubicBezTo>
                <a:cubicBezTo>
                  <a:pt x="561" y="130"/>
                  <a:pt x="578" y="96"/>
                  <a:pt x="608" y="73"/>
                </a:cubicBezTo>
                <a:cubicBezTo>
                  <a:pt x="634" y="54"/>
                  <a:pt x="681" y="15"/>
                  <a:pt x="718" y="9"/>
                </a:cubicBezTo>
                <a:cubicBezTo>
                  <a:pt x="745" y="4"/>
                  <a:pt x="827" y="0"/>
                  <a:pt x="800" y="0"/>
                </a:cubicBezTo>
                <a:cubicBezTo>
                  <a:pt x="763" y="0"/>
                  <a:pt x="727" y="6"/>
                  <a:pt x="690" y="9"/>
                </a:cubicBezTo>
                <a:cubicBezTo>
                  <a:pt x="687" y="18"/>
                  <a:pt x="671" y="35"/>
                  <a:pt x="681" y="37"/>
                </a:cubicBezTo>
                <a:cubicBezTo>
                  <a:pt x="700" y="41"/>
                  <a:pt x="736" y="19"/>
                  <a:pt x="736" y="19"/>
                </a:cubicBezTo>
                <a:cubicBezTo>
                  <a:pt x="788" y="23"/>
                  <a:pt x="844" y="16"/>
                  <a:pt x="891" y="37"/>
                </a:cubicBezTo>
                <a:cubicBezTo>
                  <a:pt x="933" y="56"/>
                  <a:pt x="952" y="81"/>
                  <a:pt x="983" y="110"/>
                </a:cubicBezTo>
                <a:cubicBezTo>
                  <a:pt x="986" y="119"/>
                  <a:pt x="987" y="129"/>
                  <a:pt x="992" y="137"/>
                </a:cubicBezTo>
                <a:cubicBezTo>
                  <a:pt x="996" y="145"/>
                  <a:pt x="1006" y="148"/>
                  <a:pt x="1010" y="156"/>
                </a:cubicBezTo>
                <a:cubicBezTo>
                  <a:pt x="1018" y="173"/>
                  <a:pt x="1022" y="193"/>
                  <a:pt x="1028" y="211"/>
                </a:cubicBezTo>
                <a:cubicBezTo>
                  <a:pt x="1031" y="219"/>
                  <a:pt x="1041" y="222"/>
                  <a:pt x="1047" y="229"/>
                </a:cubicBezTo>
                <a:cubicBezTo>
                  <a:pt x="1066" y="252"/>
                  <a:pt x="1080" y="272"/>
                  <a:pt x="1102" y="293"/>
                </a:cubicBezTo>
                <a:cubicBezTo>
                  <a:pt x="1116" y="336"/>
                  <a:pt x="1141" y="352"/>
                  <a:pt x="1184" y="366"/>
                </a:cubicBezTo>
                <a:cubicBezTo>
                  <a:pt x="1211" y="384"/>
                  <a:pt x="1237" y="388"/>
                  <a:pt x="1266" y="403"/>
                </a:cubicBezTo>
                <a:cubicBezTo>
                  <a:pt x="1334" y="438"/>
                  <a:pt x="1390" y="448"/>
                  <a:pt x="1467" y="4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3" name="Freeform 5"/>
          <p:cNvSpPr>
            <a:spLocks/>
          </p:cNvSpPr>
          <p:nvPr/>
        </p:nvSpPr>
        <p:spPr bwMode="auto">
          <a:xfrm>
            <a:off x="3657600" y="2743200"/>
            <a:ext cx="4267200" cy="366713"/>
          </a:xfrm>
          <a:custGeom>
            <a:avLst/>
            <a:gdLst>
              <a:gd name="T0" fmla="*/ 23 w 1467"/>
              <a:gd name="T1" fmla="*/ 467 h 471"/>
              <a:gd name="T2" fmla="*/ 142 w 1467"/>
              <a:gd name="T3" fmla="*/ 448 h 471"/>
              <a:gd name="T4" fmla="*/ 169 w 1467"/>
              <a:gd name="T5" fmla="*/ 439 h 471"/>
              <a:gd name="T6" fmla="*/ 196 w 1467"/>
              <a:gd name="T7" fmla="*/ 421 h 471"/>
              <a:gd name="T8" fmla="*/ 251 w 1467"/>
              <a:gd name="T9" fmla="*/ 403 h 471"/>
              <a:gd name="T10" fmla="*/ 306 w 1467"/>
              <a:gd name="T11" fmla="*/ 375 h 471"/>
              <a:gd name="T12" fmla="*/ 388 w 1467"/>
              <a:gd name="T13" fmla="*/ 293 h 471"/>
              <a:gd name="T14" fmla="*/ 535 w 1467"/>
              <a:gd name="T15" fmla="*/ 156 h 471"/>
              <a:gd name="T16" fmla="*/ 608 w 1467"/>
              <a:gd name="T17" fmla="*/ 73 h 471"/>
              <a:gd name="T18" fmla="*/ 718 w 1467"/>
              <a:gd name="T19" fmla="*/ 9 h 471"/>
              <a:gd name="T20" fmla="*/ 800 w 1467"/>
              <a:gd name="T21" fmla="*/ 0 h 471"/>
              <a:gd name="T22" fmla="*/ 690 w 1467"/>
              <a:gd name="T23" fmla="*/ 9 h 471"/>
              <a:gd name="T24" fmla="*/ 681 w 1467"/>
              <a:gd name="T25" fmla="*/ 37 h 471"/>
              <a:gd name="T26" fmla="*/ 736 w 1467"/>
              <a:gd name="T27" fmla="*/ 19 h 471"/>
              <a:gd name="T28" fmla="*/ 891 w 1467"/>
              <a:gd name="T29" fmla="*/ 37 h 471"/>
              <a:gd name="T30" fmla="*/ 983 w 1467"/>
              <a:gd name="T31" fmla="*/ 110 h 471"/>
              <a:gd name="T32" fmla="*/ 992 w 1467"/>
              <a:gd name="T33" fmla="*/ 137 h 471"/>
              <a:gd name="T34" fmla="*/ 1010 w 1467"/>
              <a:gd name="T35" fmla="*/ 156 h 471"/>
              <a:gd name="T36" fmla="*/ 1028 w 1467"/>
              <a:gd name="T37" fmla="*/ 211 h 471"/>
              <a:gd name="T38" fmla="*/ 1047 w 1467"/>
              <a:gd name="T39" fmla="*/ 229 h 471"/>
              <a:gd name="T40" fmla="*/ 1102 w 1467"/>
              <a:gd name="T41" fmla="*/ 293 h 471"/>
              <a:gd name="T42" fmla="*/ 1184 w 1467"/>
              <a:gd name="T43" fmla="*/ 366 h 471"/>
              <a:gd name="T44" fmla="*/ 1266 w 1467"/>
              <a:gd name="T45" fmla="*/ 403 h 471"/>
              <a:gd name="T46" fmla="*/ 1467 w 1467"/>
              <a:gd name="T47" fmla="*/ 44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67" h="471">
                <a:moveTo>
                  <a:pt x="23" y="467"/>
                </a:moveTo>
                <a:cubicBezTo>
                  <a:pt x="106" y="444"/>
                  <a:pt x="0" y="471"/>
                  <a:pt x="142" y="448"/>
                </a:cubicBezTo>
                <a:cubicBezTo>
                  <a:pt x="151" y="446"/>
                  <a:pt x="169" y="439"/>
                  <a:pt x="169" y="439"/>
                </a:cubicBezTo>
                <a:cubicBezTo>
                  <a:pt x="178" y="433"/>
                  <a:pt x="186" y="425"/>
                  <a:pt x="196" y="421"/>
                </a:cubicBezTo>
                <a:cubicBezTo>
                  <a:pt x="214" y="413"/>
                  <a:pt x="251" y="403"/>
                  <a:pt x="251" y="403"/>
                </a:cubicBezTo>
                <a:cubicBezTo>
                  <a:pt x="268" y="391"/>
                  <a:pt x="290" y="388"/>
                  <a:pt x="306" y="375"/>
                </a:cubicBezTo>
                <a:cubicBezTo>
                  <a:pt x="341" y="347"/>
                  <a:pt x="339" y="309"/>
                  <a:pt x="388" y="293"/>
                </a:cubicBezTo>
                <a:cubicBezTo>
                  <a:pt x="435" y="249"/>
                  <a:pt x="490" y="201"/>
                  <a:pt x="535" y="156"/>
                </a:cubicBezTo>
                <a:cubicBezTo>
                  <a:pt x="561" y="130"/>
                  <a:pt x="578" y="96"/>
                  <a:pt x="608" y="73"/>
                </a:cubicBezTo>
                <a:cubicBezTo>
                  <a:pt x="634" y="54"/>
                  <a:pt x="681" y="15"/>
                  <a:pt x="718" y="9"/>
                </a:cubicBezTo>
                <a:cubicBezTo>
                  <a:pt x="745" y="4"/>
                  <a:pt x="827" y="0"/>
                  <a:pt x="800" y="0"/>
                </a:cubicBezTo>
                <a:cubicBezTo>
                  <a:pt x="763" y="0"/>
                  <a:pt x="727" y="6"/>
                  <a:pt x="690" y="9"/>
                </a:cubicBezTo>
                <a:cubicBezTo>
                  <a:pt x="687" y="18"/>
                  <a:pt x="671" y="35"/>
                  <a:pt x="681" y="37"/>
                </a:cubicBezTo>
                <a:cubicBezTo>
                  <a:pt x="700" y="41"/>
                  <a:pt x="736" y="19"/>
                  <a:pt x="736" y="19"/>
                </a:cubicBezTo>
                <a:cubicBezTo>
                  <a:pt x="788" y="23"/>
                  <a:pt x="844" y="16"/>
                  <a:pt x="891" y="37"/>
                </a:cubicBezTo>
                <a:cubicBezTo>
                  <a:pt x="933" y="56"/>
                  <a:pt x="952" y="81"/>
                  <a:pt x="983" y="110"/>
                </a:cubicBezTo>
                <a:cubicBezTo>
                  <a:pt x="986" y="119"/>
                  <a:pt x="987" y="129"/>
                  <a:pt x="992" y="137"/>
                </a:cubicBezTo>
                <a:cubicBezTo>
                  <a:pt x="996" y="145"/>
                  <a:pt x="1006" y="148"/>
                  <a:pt x="1010" y="156"/>
                </a:cubicBezTo>
                <a:cubicBezTo>
                  <a:pt x="1018" y="173"/>
                  <a:pt x="1022" y="193"/>
                  <a:pt x="1028" y="211"/>
                </a:cubicBezTo>
                <a:cubicBezTo>
                  <a:pt x="1031" y="219"/>
                  <a:pt x="1041" y="222"/>
                  <a:pt x="1047" y="229"/>
                </a:cubicBezTo>
                <a:cubicBezTo>
                  <a:pt x="1066" y="252"/>
                  <a:pt x="1080" y="272"/>
                  <a:pt x="1102" y="293"/>
                </a:cubicBezTo>
                <a:cubicBezTo>
                  <a:pt x="1116" y="336"/>
                  <a:pt x="1141" y="352"/>
                  <a:pt x="1184" y="366"/>
                </a:cubicBezTo>
                <a:cubicBezTo>
                  <a:pt x="1211" y="384"/>
                  <a:pt x="1237" y="388"/>
                  <a:pt x="1266" y="403"/>
                </a:cubicBezTo>
                <a:cubicBezTo>
                  <a:pt x="1334" y="438"/>
                  <a:pt x="1390" y="448"/>
                  <a:pt x="1467" y="4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4" name="Line 6"/>
          <p:cNvSpPr>
            <a:spLocks noChangeShapeType="1"/>
          </p:cNvSpPr>
          <p:nvPr/>
        </p:nvSpPr>
        <p:spPr bwMode="auto">
          <a:xfrm>
            <a:off x="914400" y="31242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5" name="Line 7"/>
          <p:cNvSpPr>
            <a:spLocks noChangeShapeType="1"/>
          </p:cNvSpPr>
          <p:nvPr/>
        </p:nvSpPr>
        <p:spPr bwMode="auto">
          <a:xfrm>
            <a:off x="3733800" y="3124200"/>
            <a:ext cx="419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6" name="Line 8"/>
          <p:cNvSpPr>
            <a:spLocks noChangeShapeType="1"/>
          </p:cNvSpPr>
          <p:nvPr/>
        </p:nvSpPr>
        <p:spPr bwMode="auto">
          <a:xfrm>
            <a:off x="1447800" y="3657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57" name="Line 9"/>
          <p:cNvSpPr>
            <a:spLocks noChangeShapeType="1"/>
          </p:cNvSpPr>
          <p:nvPr/>
        </p:nvSpPr>
        <p:spPr bwMode="auto">
          <a:xfrm>
            <a:off x="6019800" y="36576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2121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Standard Deviation</a:t>
            </a:r>
          </a:p>
        </p:txBody>
      </p:sp>
      <p:sp>
        <p:nvSpPr>
          <p:cNvPr id="118787" name="Rectangle 3"/>
          <p:cNvSpPr>
            <a:spLocks noGrp="1" noChangeArrowheads="1"/>
          </p:cNvSpPr>
          <p:nvPr>
            <p:ph type="body" idx="1"/>
          </p:nvPr>
        </p:nvSpPr>
        <p:spPr/>
        <p:txBody>
          <a:bodyPr/>
          <a:lstStyle/>
          <a:p>
            <a:r>
              <a:rPr lang="en-US" altLang="en-US"/>
              <a:t>Note about computational formulas:</a:t>
            </a:r>
          </a:p>
          <a:p>
            <a:pPr lvl="1"/>
            <a:r>
              <a:rPr lang="en-US" altLang="en-US"/>
              <a:t>Your book provides a useful short-cut formula for computing the variance and standard deviation.  </a:t>
            </a:r>
          </a:p>
          <a:p>
            <a:pPr lvl="1"/>
            <a:r>
              <a:rPr lang="en-US" altLang="en-US"/>
              <a:t>This is intended to make hand calculations as quick as possible.  </a:t>
            </a:r>
          </a:p>
          <a:p>
            <a:pPr lvl="1"/>
            <a:r>
              <a:rPr lang="en-US" altLang="en-US"/>
              <a:t>They obscure the conceptual understanding of our statistics.</a:t>
            </a:r>
          </a:p>
          <a:p>
            <a:pPr lvl="1"/>
            <a:r>
              <a:rPr lang="en-US" altLang="en-US"/>
              <a:t>SPSS and the computer are “computational formulas” now.</a:t>
            </a:r>
          </a:p>
        </p:txBody>
      </p:sp>
    </p:spTree>
    <p:extLst>
      <p:ext uri="{BB962C8B-B14F-4D97-AF65-F5344CB8AC3E}">
        <p14:creationId xmlns:p14="http://schemas.microsoft.com/office/powerpoint/2010/main" val="2265657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sz="2400"/>
              <a:t>Practical Application for Understanding </a:t>
            </a:r>
            <a:br>
              <a:rPr lang="en-US" altLang="en-US" sz="2400"/>
            </a:br>
            <a:r>
              <a:rPr lang="en-US" altLang="en-US" sz="2400"/>
              <a:t>Variance and Standard Deviation</a:t>
            </a:r>
          </a:p>
        </p:txBody>
      </p:sp>
      <p:sp>
        <p:nvSpPr>
          <p:cNvPr id="177155" name="Rectangle 3"/>
          <p:cNvSpPr>
            <a:spLocks noGrp="1" noChangeArrowheads="1"/>
          </p:cNvSpPr>
          <p:nvPr>
            <p:ph type="body" idx="1"/>
          </p:nvPr>
        </p:nvSpPr>
        <p:spPr>
          <a:xfrm>
            <a:off x="457200" y="1719263"/>
            <a:ext cx="8229600" cy="4910137"/>
          </a:xfrm>
        </p:spPr>
        <p:txBody>
          <a:bodyPr/>
          <a:lstStyle/>
          <a:p>
            <a:pPr>
              <a:lnSpc>
                <a:spcPct val="90000"/>
              </a:lnSpc>
              <a:buFont typeface="Wingdings" panose="05000000000000000000" pitchFamily="2" charset="2"/>
              <a:buNone/>
            </a:pPr>
            <a:r>
              <a:rPr lang="en-US" altLang="en-US" sz="2000"/>
              <a:t>Even though we live in a world where we pay real dollars for goods and services (not percentages of income), most American employers issue raises based on percent of salary.  </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None/>
            </a:pPr>
            <a:r>
              <a:rPr lang="en-US" altLang="en-US" sz="2000"/>
              <a:t>Why do supervisors think the most fair raise is a percentage raise?</a:t>
            </a:r>
          </a:p>
          <a:p>
            <a:pPr>
              <a:lnSpc>
                <a:spcPct val="90000"/>
              </a:lnSpc>
              <a:buFont typeface="Wingdings" panose="05000000000000000000" pitchFamily="2" charset="2"/>
              <a:buNone/>
            </a:pPr>
            <a:r>
              <a:rPr lang="en-US" altLang="en-US" sz="2000"/>
              <a:t>Answer:  1) Because higher paid persons win the most money.</a:t>
            </a:r>
          </a:p>
          <a:p>
            <a:pPr>
              <a:lnSpc>
                <a:spcPct val="90000"/>
              </a:lnSpc>
              <a:buFont typeface="Wingdings" panose="05000000000000000000" pitchFamily="2" charset="2"/>
              <a:buNone/>
            </a:pPr>
            <a:r>
              <a:rPr lang="en-US" altLang="en-US" sz="2000"/>
              <a:t>               2) The easiest thing to do is raise everyone’s salary by a 	       fixed percent.</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None/>
            </a:pPr>
            <a:r>
              <a:rPr lang="en-US" altLang="en-US" sz="2000"/>
              <a:t>If your budget went up by 5%, salaries can go up by 5%.</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None/>
            </a:pPr>
            <a:r>
              <a:rPr lang="en-US" altLang="en-US" sz="2000"/>
              <a:t>The problem is that the flat percent raise gives unequal increased rewards. . . </a:t>
            </a:r>
          </a:p>
        </p:txBody>
      </p:sp>
    </p:spTree>
    <p:extLst>
      <p:ext uri="{BB962C8B-B14F-4D97-AF65-F5344CB8AC3E}">
        <p14:creationId xmlns:p14="http://schemas.microsoft.com/office/powerpoint/2010/main" val="2813255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sz="2800"/>
              <a:t>Practical Application for Understanding </a:t>
            </a:r>
            <a:br>
              <a:rPr lang="en-US" altLang="en-US" sz="2800"/>
            </a:br>
            <a:r>
              <a:rPr lang="en-US" altLang="en-US" sz="2800"/>
              <a:t>Variance and Standard Deviation</a:t>
            </a:r>
          </a:p>
        </p:txBody>
      </p:sp>
      <p:sp>
        <p:nvSpPr>
          <p:cNvPr id="179203" name="Rectangle 3"/>
          <p:cNvSpPr>
            <a:spLocks noGrp="1" noChangeArrowheads="1"/>
          </p:cNvSpPr>
          <p:nvPr>
            <p:ph type="body" idx="1"/>
          </p:nvPr>
        </p:nvSpPr>
        <p:spPr/>
        <p:txBody>
          <a:bodyPr/>
          <a:lstStyle/>
          <a:p>
            <a:pPr>
              <a:buFont typeface="Wingdings" panose="05000000000000000000" pitchFamily="2" charset="2"/>
              <a:buNone/>
            </a:pPr>
            <a:r>
              <a:rPr lang="en-US" altLang="en-US" sz="1800"/>
              <a:t>Acme Toilet Cleaning Services </a:t>
            </a:r>
          </a:p>
          <a:p>
            <a:pPr>
              <a:buFont typeface="Wingdings" panose="05000000000000000000" pitchFamily="2" charset="2"/>
              <a:buNone/>
            </a:pPr>
            <a:r>
              <a:rPr lang="en-US" altLang="en-US" sz="1800"/>
              <a:t>Salary Pool:  $200,000</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a:t>Incomes:</a:t>
            </a:r>
          </a:p>
          <a:p>
            <a:pPr>
              <a:buFont typeface="Wingdings" panose="05000000000000000000" pitchFamily="2" charset="2"/>
              <a:buNone/>
            </a:pPr>
            <a:r>
              <a:rPr lang="en-US" altLang="en-US" sz="1800"/>
              <a:t>President: $100K; Manager: 50K; Secretary: 40K; and Toilet Cleaner: 10K</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a:t>Mean:  $50K</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a:t>Range: $90K</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a:t>Variance: $1,050,000,000			These can be considered 						“measures of inequality”</a:t>
            </a:r>
          </a:p>
          <a:p>
            <a:pPr>
              <a:buFont typeface="Wingdings" panose="05000000000000000000" pitchFamily="2" charset="2"/>
              <a:buNone/>
            </a:pPr>
            <a:r>
              <a:rPr lang="en-US" altLang="en-US" sz="1800"/>
              <a:t>Standard Deviation: $32.4K</a:t>
            </a:r>
          </a:p>
          <a:p>
            <a:pPr>
              <a:buFont typeface="Wingdings" panose="05000000000000000000" pitchFamily="2" charset="2"/>
              <a:buNone/>
            </a:pPr>
            <a:endParaRPr lang="en-US" altLang="en-US" sz="1800"/>
          </a:p>
          <a:p>
            <a:pPr>
              <a:buFont typeface="Wingdings" panose="05000000000000000000" pitchFamily="2" charset="2"/>
              <a:buNone/>
            </a:pPr>
            <a:r>
              <a:rPr lang="en-US" altLang="en-US" sz="1800"/>
              <a:t>Now, let’s apply a 5% raise.</a:t>
            </a:r>
          </a:p>
        </p:txBody>
      </p:sp>
      <p:sp>
        <p:nvSpPr>
          <p:cNvPr id="179204" name="AutoShape 4"/>
          <p:cNvSpPr>
            <a:spLocks/>
          </p:cNvSpPr>
          <p:nvPr/>
        </p:nvSpPr>
        <p:spPr bwMode="auto">
          <a:xfrm>
            <a:off x="4038600" y="4495800"/>
            <a:ext cx="533400" cy="1524000"/>
          </a:xfrm>
          <a:prstGeom prst="rightBrace">
            <a:avLst>
              <a:gd name="adj1" fmla="val 2381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69994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en-US" sz="2800"/>
              <a:t>Practical Application for Understanding </a:t>
            </a:r>
            <a:br>
              <a:rPr lang="en-US" altLang="en-US" sz="2800"/>
            </a:br>
            <a:r>
              <a:rPr lang="en-US" altLang="en-US" sz="2800"/>
              <a:t>Variance and Standard Deviation</a:t>
            </a:r>
          </a:p>
        </p:txBody>
      </p:sp>
      <p:sp>
        <p:nvSpPr>
          <p:cNvPr id="181251" name="Rectangle 3"/>
          <p:cNvSpPr>
            <a:spLocks noGrp="1" noChangeArrowheads="1"/>
          </p:cNvSpPr>
          <p:nvPr>
            <p:ph type="body" idx="1"/>
          </p:nvPr>
        </p:nvSpPr>
        <p:spPr>
          <a:xfrm>
            <a:off x="457200" y="1719263"/>
            <a:ext cx="8229600" cy="4986337"/>
          </a:xfrm>
        </p:spPr>
        <p:txBody>
          <a:bodyPr/>
          <a:lstStyle/>
          <a:p>
            <a:pPr>
              <a:lnSpc>
                <a:spcPct val="90000"/>
              </a:lnSpc>
              <a:buFont typeface="Wingdings" panose="05000000000000000000" pitchFamily="2" charset="2"/>
              <a:buNone/>
            </a:pPr>
            <a:r>
              <a:rPr lang="en-US" altLang="en-US" sz="1600"/>
              <a:t>After a 5% raise, the pool of money increases by $10K to $210,000</a:t>
            </a:r>
          </a:p>
          <a:p>
            <a:pPr>
              <a:lnSpc>
                <a:spcPct val="90000"/>
              </a:lnSpc>
              <a:buFont typeface="Wingdings" panose="05000000000000000000" pitchFamily="2" charset="2"/>
              <a:buNone/>
            </a:pPr>
            <a:r>
              <a:rPr lang="en-US" altLang="en-US" sz="1600"/>
              <a:t>Incomes:</a:t>
            </a:r>
          </a:p>
          <a:p>
            <a:pPr>
              <a:lnSpc>
                <a:spcPct val="90000"/>
              </a:lnSpc>
              <a:buFont typeface="Wingdings" panose="05000000000000000000" pitchFamily="2" charset="2"/>
              <a:buNone/>
            </a:pPr>
            <a:r>
              <a:rPr lang="en-US" altLang="en-US" sz="1600"/>
              <a:t>President: $105K; Manager: 52.5K; Secretary: 42K; and Toilet Cleaner: 10.5K</a:t>
            </a:r>
          </a:p>
          <a:p>
            <a:pPr>
              <a:lnSpc>
                <a:spcPct val="90000"/>
              </a:lnSpc>
              <a:buFont typeface="Wingdings" panose="05000000000000000000" pitchFamily="2" charset="2"/>
              <a:buNone/>
            </a:pPr>
            <a:r>
              <a:rPr lang="en-US" altLang="en-US" sz="1600"/>
              <a:t>Mean:  $52.5K – went up by 5%</a:t>
            </a:r>
          </a:p>
          <a:p>
            <a:pPr>
              <a:lnSpc>
                <a:spcPct val="90000"/>
              </a:lnSpc>
              <a:buFont typeface="Wingdings" panose="05000000000000000000" pitchFamily="2" charset="2"/>
              <a:buNone/>
            </a:pPr>
            <a:r>
              <a:rPr lang="en-US" altLang="en-US" sz="1600"/>
              <a:t>Range: $94.5K – went up by 5%</a:t>
            </a:r>
          </a:p>
          <a:p>
            <a:pPr>
              <a:lnSpc>
                <a:spcPct val="90000"/>
              </a:lnSpc>
              <a:buFont typeface="Wingdings" panose="05000000000000000000" pitchFamily="2" charset="2"/>
              <a:buNone/>
            </a:pPr>
            <a:r>
              <a:rPr lang="en-US" altLang="en-US" sz="1600"/>
              <a:t>Variance: $1,157,625,000			Measures of Inequality</a:t>
            </a:r>
          </a:p>
          <a:p>
            <a:pPr>
              <a:lnSpc>
                <a:spcPct val="90000"/>
              </a:lnSpc>
              <a:buFont typeface="Wingdings" panose="05000000000000000000" pitchFamily="2" charset="2"/>
              <a:buNone/>
            </a:pPr>
            <a:r>
              <a:rPr lang="en-US" altLang="en-US" sz="1600"/>
              <a:t>Standard Deviation: $34K –went up by 5%</a:t>
            </a:r>
          </a:p>
          <a:p>
            <a:pPr>
              <a:lnSpc>
                <a:spcPct val="90000"/>
              </a:lnSpc>
              <a:buFont typeface="Wingdings" panose="05000000000000000000" pitchFamily="2" charset="2"/>
              <a:buNone/>
            </a:pPr>
            <a:endParaRPr lang="en-US" altLang="en-US" sz="1600"/>
          </a:p>
          <a:p>
            <a:pPr>
              <a:lnSpc>
                <a:spcPct val="90000"/>
              </a:lnSpc>
              <a:buFont typeface="Wingdings" panose="05000000000000000000" pitchFamily="2" charset="2"/>
              <a:buNone/>
            </a:pPr>
            <a:r>
              <a:rPr lang="en-US" altLang="en-US" sz="1600"/>
              <a:t>The flat percentage raise increased inequality.  The top earner got 50% of the new money.  The bottom earner got 5% of the new money.  Measures of inequality went up by 5%.</a:t>
            </a:r>
          </a:p>
          <a:p>
            <a:pPr>
              <a:lnSpc>
                <a:spcPct val="90000"/>
              </a:lnSpc>
              <a:buFont typeface="Wingdings" panose="05000000000000000000" pitchFamily="2" charset="2"/>
              <a:buNone/>
            </a:pPr>
            <a:endParaRPr lang="en-US" altLang="en-US" sz="1600"/>
          </a:p>
          <a:p>
            <a:pPr>
              <a:lnSpc>
                <a:spcPct val="90000"/>
              </a:lnSpc>
              <a:buFont typeface="Wingdings" panose="05000000000000000000" pitchFamily="2" charset="2"/>
              <a:buNone/>
            </a:pPr>
            <a:r>
              <a:rPr lang="en-US" altLang="en-US" sz="1600"/>
              <a:t>Last year’s statistics:</a:t>
            </a:r>
          </a:p>
          <a:p>
            <a:pPr>
              <a:lnSpc>
                <a:spcPct val="90000"/>
              </a:lnSpc>
              <a:buFont typeface="Wingdings" panose="05000000000000000000" pitchFamily="2" charset="2"/>
              <a:buNone/>
            </a:pPr>
            <a:r>
              <a:rPr lang="en-US" altLang="en-US" sz="1600"/>
              <a:t>Acme Toilet Cleaning Services annual payroll of $200K</a:t>
            </a:r>
          </a:p>
          <a:p>
            <a:pPr>
              <a:lnSpc>
                <a:spcPct val="90000"/>
              </a:lnSpc>
              <a:buFont typeface="Wingdings" panose="05000000000000000000" pitchFamily="2" charset="2"/>
              <a:buNone/>
            </a:pPr>
            <a:r>
              <a:rPr lang="en-US" altLang="en-US" sz="1600"/>
              <a:t>Incomes:</a:t>
            </a:r>
          </a:p>
          <a:p>
            <a:pPr>
              <a:lnSpc>
                <a:spcPct val="90000"/>
              </a:lnSpc>
              <a:buFont typeface="Wingdings" panose="05000000000000000000" pitchFamily="2" charset="2"/>
              <a:buNone/>
            </a:pPr>
            <a:r>
              <a:rPr lang="en-US" altLang="en-US" sz="1600"/>
              <a:t>$100K, 50K, 40K, and 10K</a:t>
            </a:r>
          </a:p>
          <a:p>
            <a:pPr>
              <a:lnSpc>
                <a:spcPct val="90000"/>
              </a:lnSpc>
              <a:buFont typeface="Wingdings" panose="05000000000000000000" pitchFamily="2" charset="2"/>
              <a:buNone/>
            </a:pPr>
            <a:r>
              <a:rPr lang="en-US" altLang="en-US" sz="1600"/>
              <a:t>Mean:  $50K</a:t>
            </a:r>
          </a:p>
          <a:p>
            <a:pPr>
              <a:lnSpc>
                <a:spcPct val="90000"/>
              </a:lnSpc>
              <a:buFont typeface="Wingdings" panose="05000000000000000000" pitchFamily="2" charset="2"/>
              <a:buNone/>
            </a:pPr>
            <a:r>
              <a:rPr lang="en-US" altLang="en-US" sz="1600"/>
              <a:t>Range: $90K;  Variance: $1,050,000,000; Standard Deviation: $32.4K</a:t>
            </a:r>
          </a:p>
          <a:p>
            <a:pPr>
              <a:lnSpc>
                <a:spcPct val="90000"/>
              </a:lnSpc>
              <a:buFont typeface="Wingdings" panose="05000000000000000000" pitchFamily="2" charset="2"/>
              <a:buNone/>
            </a:pPr>
            <a:endParaRPr lang="en-US" altLang="en-US" sz="1600"/>
          </a:p>
        </p:txBody>
      </p:sp>
      <p:sp>
        <p:nvSpPr>
          <p:cNvPr id="181252" name="AutoShape 4"/>
          <p:cNvSpPr>
            <a:spLocks/>
          </p:cNvSpPr>
          <p:nvPr/>
        </p:nvSpPr>
        <p:spPr bwMode="auto">
          <a:xfrm>
            <a:off x="4572000" y="2895600"/>
            <a:ext cx="304800" cy="762000"/>
          </a:xfrm>
          <a:prstGeom prst="rightBrace">
            <a:avLst>
              <a:gd name="adj1" fmla="val 2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42608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z="2800"/>
              <a:t>Practical Application for Understanding </a:t>
            </a:r>
            <a:br>
              <a:rPr lang="en-US" altLang="en-US" sz="2800"/>
            </a:br>
            <a:r>
              <a:rPr lang="en-US" altLang="en-US" sz="2800"/>
              <a:t>Variance and Standard Deviation</a:t>
            </a:r>
          </a:p>
        </p:txBody>
      </p:sp>
      <p:sp>
        <p:nvSpPr>
          <p:cNvPr id="18329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800"/>
              <a:t>The flat percentage raise increased inequality.  The top earner got 50% of the new money.  The bottom earner got 5% of the new money.  Inequality increased by 5%.</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r>
              <a:rPr lang="en-US" altLang="en-US" sz="1800"/>
              <a:t>Since we pay for goods and services in real dollars, not in percentages, there are substantially more new things the top earners can purchase compared with the bottom earner for the rest of their employment years.</a:t>
            </a:r>
          </a:p>
          <a:p>
            <a:pPr>
              <a:lnSpc>
                <a:spcPct val="80000"/>
              </a:lnSpc>
              <a:buFont typeface="Wingdings" panose="05000000000000000000" pitchFamily="2" charset="2"/>
              <a:buNone/>
            </a:pPr>
            <a:r>
              <a:rPr lang="en-US" altLang="en-US" sz="1800"/>
              <a:t> </a:t>
            </a:r>
          </a:p>
          <a:p>
            <a:pPr>
              <a:lnSpc>
                <a:spcPct val="80000"/>
              </a:lnSpc>
              <a:buFont typeface="Wingdings" panose="05000000000000000000" pitchFamily="2" charset="2"/>
              <a:buNone/>
            </a:pPr>
            <a:r>
              <a:rPr lang="en-US" altLang="en-US" sz="1800"/>
              <a:t>Acme Toilet Cleaning Services is giving the earners $5,000, $2,500, $2,000, and $500 more respectively </a:t>
            </a:r>
            <a:r>
              <a:rPr lang="en-US" altLang="en-US" sz="1800" b="1" i="1"/>
              <a:t>each and every year forever</a:t>
            </a:r>
            <a:r>
              <a:rPr lang="en-US" altLang="en-US" sz="1800"/>
              <a:t>.</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r>
              <a:rPr lang="en-US" altLang="en-US" sz="1800"/>
              <a:t>What does this mean in terms of compounding raises?</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r>
              <a:rPr lang="en-US" altLang="en-US" sz="1800"/>
              <a:t>	Acme is essentially saying:  “Each year we’ll buy you a new TV, in addition to everything else you buy, here’s what you’ll get:”</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endParaRPr lang="en-US" altLang="en-US" sz="1800"/>
          </a:p>
        </p:txBody>
      </p:sp>
    </p:spTree>
    <p:extLst>
      <p:ext uri="{BB962C8B-B14F-4D97-AF65-F5344CB8AC3E}">
        <p14:creationId xmlns:p14="http://schemas.microsoft.com/office/powerpoint/2010/main" val="3429275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sz="2800"/>
              <a:t>Practical Application for Understanding </a:t>
            </a:r>
            <a:br>
              <a:rPr lang="en-US" altLang="en-US" sz="2800"/>
            </a:br>
            <a:r>
              <a:rPr lang="en-US" altLang="en-US" sz="2800"/>
              <a:t>Variance and Standard Deviation</a:t>
            </a:r>
          </a:p>
        </p:txBody>
      </p:sp>
      <p:pic>
        <p:nvPicPr>
          <p:cNvPr id="1853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905000"/>
            <a:ext cx="7010400" cy="3687763"/>
          </a:xfrm>
          <a:noFill/>
          <a:ln/>
        </p:spPr>
      </p:pic>
      <p:sp>
        <p:nvSpPr>
          <p:cNvPr id="185348" name="Rectangle 4"/>
          <p:cNvSpPr>
            <a:spLocks noChangeArrowheads="1"/>
          </p:cNvSpPr>
          <p:nvPr/>
        </p:nvSpPr>
        <p:spPr bwMode="auto">
          <a:xfrm>
            <a:off x="1066800" y="5715000"/>
            <a:ext cx="743585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tx2"/>
              </a:buClr>
              <a:buSzPct val="70000"/>
              <a:buFont typeface="Wingdings" panose="05000000000000000000" pitchFamily="2" charset="2"/>
              <a:buNone/>
            </a:pPr>
            <a:r>
              <a:rPr lang="en-US" altLang="en-US"/>
              <a:t>The gap between the rich and poor expands.  </a:t>
            </a:r>
          </a:p>
          <a:p>
            <a:pPr>
              <a:lnSpc>
                <a:spcPct val="80000"/>
              </a:lnSpc>
              <a:spcBef>
                <a:spcPct val="20000"/>
              </a:spcBef>
              <a:buClr>
                <a:schemeClr val="tx2"/>
              </a:buClr>
              <a:buSzPct val="70000"/>
              <a:buFont typeface="Wingdings" panose="05000000000000000000" pitchFamily="2" charset="2"/>
              <a:buNone/>
            </a:pPr>
            <a:r>
              <a:rPr lang="en-US" altLang="en-US"/>
              <a:t>This is why some progressive organizations give a percentage raise with a flat increase for lowest wage earners.  For example, 5% or $1,000, whichever is greater.</a:t>
            </a:r>
          </a:p>
        </p:txBody>
      </p:sp>
      <p:sp>
        <p:nvSpPr>
          <p:cNvPr id="185349" name="Text Box 5"/>
          <p:cNvSpPr txBox="1">
            <a:spLocks noChangeArrowheads="1"/>
          </p:cNvSpPr>
          <p:nvPr/>
        </p:nvSpPr>
        <p:spPr bwMode="auto">
          <a:xfrm>
            <a:off x="1066800" y="1600200"/>
            <a:ext cx="693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Toilet Cleaner	Secretary	Manager		President</a:t>
            </a:r>
          </a:p>
        </p:txBody>
      </p:sp>
    </p:spTree>
    <p:extLst>
      <p:ext uri="{BB962C8B-B14F-4D97-AF65-F5344CB8AC3E}">
        <p14:creationId xmlns:p14="http://schemas.microsoft.com/office/powerpoint/2010/main" val="1540135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539" y="2198973"/>
            <a:ext cx="7042150" cy="2468561"/>
          </a:xfrm>
        </p:spPr>
        <p:txBody>
          <a:bodyPr/>
          <a:lstStyle/>
          <a:p>
            <a:r>
              <a:rPr lang="en-US" dirty="0"/>
              <a:t>Visualization</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7954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EF2679-8B40-4AC1-A1A0-70AB7613463F}"/>
              </a:ext>
            </a:extLst>
          </p:cNvPr>
          <p:cNvSpPr>
            <a:spLocks noGrp="1"/>
          </p:cNvSpPr>
          <p:nvPr>
            <p:ph type="ftr" sz="quarter" idx="10"/>
          </p:nvPr>
        </p:nvSpPr>
        <p:spPr/>
        <p:txBody>
          <a:bodyPr/>
          <a:lstStyle/>
          <a:p>
            <a:pPr>
              <a:defRPr/>
            </a:pPr>
            <a:r>
              <a:rPr lang="en-GB"/>
              <a:t>‹#›</a:t>
            </a:r>
          </a:p>
        </p:txBody>
      </p:sp>
      <p:sp>
        <p:nvSpPr>
          <p:cNvPr id="3" name="TextBox 2">
            <a:extLst>
              <a:ext uri="{FF2B5EF4-FFF2-40B4-BE49-F238E27FC236}">
                <a16:creationId xmlns:a16="http://schemas.microsoft.com/office/drawing/2014/main" id="{F0D55330-4C56-4B35-A7AF-5BB2A4996D2A}"/>
              </a:ext>
            </a:extLst>
          </p:cNvPr>
          <p:cNvSpPr txBox="1"/>
          <p:nvPr/>
        </p:nvSpPr>
        <p:spPr>
          <a:xfrm>
            <a:off x="1275907" y="1786270"/>
            <a:ext cx="1851789" cy="2308324"/>
          </a:xfrm>
          <a:prstGeom prst="rect">
            <a:avLst/>
          </a:prstGeom>
          <a:noFill/>
        </p:spPr>
        <p:txBody>
          <a:bodyPr wrap="none" rtlCol="0">
            <a:spAutoFit/>
          </a:bodyPr>
          <a:lstStyle/>
          <a:p>
            <a:r>
              <a:rPr lang="en-US" dirty="0">
                <a:highlight>
                  <a:srgbClr val="FFFF00"/>
                </a:highlight>
              </a:rPr>
              <a:t>15,000      2</a:t>
            </a:r>
          </a:p>
          <a:p>
            <a:r>
              <a:rPr lang="en-US" dirty="0"/>
              <a:t>20,000       5</a:t>
            </a:r>
          </a:p>
          <a:p>
            <a:r>
              <a:rPr lang="en-US" dirty="0"/>
              <a:t>30,000       10</a:t>
            </a:r>
          </a:p>
          <a:p>
            <a:r>
              <a:rPr lang="en-US" dirty="0">
                <a:solidFill>
                  <a:srgbClr val="FF0000"/>
                </a:solidFill>
                <a:highlight>
                  <a:srgbClr val="FFFF00"/>
                </a:highlight>
              </a:rPr>
              <a:t>35,000         1</a:t>
            </a:r>
          </a:p>
          <a:p>
            <a:r>
              <a:rPr lang="en-US" dirty="0"/>
              <a:t>40,000           20</a:t>
            </a:r>
          </a:p>
          <a:p>
            <a:r>
              <a:rPr lang="en-US" dirty="0"/>
              <a:t>50,000         10</a:t>
            </a:r>
          </a:p>
          <a:p>
            <a:endParaRPr lang="en-US" dirty="0"/>
          </a:p>
          <a:p>
            <a:r>
              <a:rPr lang="en-US" dirty="0"/>
              <a:t>6 category </a:t>
            </a:r>
          </a:p>
        </p:txBody>
      </p:sp>
      <p:sp>
        <p:nvSpPr>
          <p:cNvPr id="4" name="TextBox 3">
            <a:extLst>
              <a:ext uri="{FF2B5EF4-FFF2-40B4-BE49-F238E27FC236}">
                <a16:creationId xmlns:a16="http://schemas.microsoft.com/office/drawing/2014/main" id="{8FCF80B1-5807-4346-A28B-1E8F347A5DB2}"/>
              </a:ext>
            </a:extLst>
          </p:cNvPr>
          <p:cNvSpPr txBox="1"/>
          <p:nvPr/>
        </p:nvSpPr>
        <p:spPr>
          <a:xfrm>
            <a:off x="4412512" y="1935126"/>
            <a:ext cx="2563522" cy="2585323"/>
          </a:xfrm>
          <a:prstGeom prst="rect">
            <a:avLst/>
          </a:prstGeom>
          <a:noFill/>
        </p:spPr>
        <p:txBody>
          <a:bodyPr wrap="none" rtlCol="0">
            <a:spAutoFit/>
          </a:bodyPr>
          <a:lstStyle/>
          <a:p>
            <a:r>
              <a:rPr lang="en-US" dirty="0"/>
              <a:t>4 bins </a:t>
            </a:r>
          </a:p>
          <a:p>
            <a:r>
              <a:rPr lang="en-US" dirty="0"/>
              <a:t>15k -20 k = rank 1(7)</a:t>
            </a:r>
          </a:p>
          <a:p>
            <a:r>
              <a:rPr lang="en-US" dirty="0"/>
              <a:t>21k – 30k = rank 2 (10)</a:t>
            </a:r>
          </a:p>
          <a:p>
            <a:r>
              <a:rPr lang="en-US" dirty="0"/>
              <a:t>31-40 = rank 3 (21)</a:t>
            </a:r>
          </a:p>
          <a:p>
            <a:r>
              <a:rPr lang="en-US" dirty="0"/>
              <a:t>41-50 = rank 4 (30)</a:t>
            </a:r>
          </a:p>
          <a:p>
            <a:endParaRPr lang="en-US" dirty="0"/>
          </a:p>
          <a:p>
            <a:r>
              <a:rPr lang="en-US" dirty="0"/>
              <a:t>4 bins </a:t>
            </a:r>
          </a:p>
          <a:p>
            <a:endParaRPr lang="en-US" dirty="0"/>
          </a:p>
          <a:p>
            <a:endParaRPr lang="en-US" dirty="0"/>
          </a:p>
        </p:txBody>
      </p:sp>
      <p:cxnSp>
        <p:nvCxnSpPr>
          <p:cNvPr id="6" name="Straight Arrow Connector 5">
            <a:extLst>
              <a:ext uri="{FF2B5EF4-FFF2-40B4-BE49-F238E27FC236}">
                <a16:creationId xmlns:a16="http://schemas.microsoft.com/office/drawing/2014/main" id="{51B661FA-2613-4483-8EA1-C62AAB9F5E47}"/>
              </a:ext>
            </a:extLst>
          </p:cNvPr>
          <p:cNvCxnSpPr/>
          <p:nvPr/>
        </p:nvCxnSpPr>
        <p:spPr bwMode="auto">
          <a:xfrm>
            <a:off x="3127696" y="2371060"/>
            <a:ext cx="795718" cy="0"/>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41875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a:t>‹#›</a:t>
            </a:r>
          </a:p>
        </p:txBody>
      </p:sp>
      <p:sp>
        <p:nvSpPr>
          <p:cNvPr id="3" name="TextBox 2"/>
          <p:cNvSpPr txBox="1"/>
          <p:nvPr/>
        </p:nvSpPr>
        <p:spPr>
          <a:xfrm>
            <a:off x="2643126" y="2661312"/>
            <a:ext cx="3236784" cy="1077218"/>
          </a:xfrm>
          <a:prstGeom prst="rect">
            <a:avLst/>
          </a:prstGeom>
          <a:noFill/>
        </p:spPr>
        <p:txBody>
          <a:bodyPr wrap="none" rtlCol="0">
            <a:spAutoFit/>
          </a:bodyPr>
          <a:lstStyle/>
          <a:p>
            <a:r>
              <a:rPr lang="en-US" sz="3200" dirty="0"/>
              <a:t>Categorical Data</a:t>
            </a:r>
          </a:p>
          <a:p>
            <a:pPr marL="457200" indent="-457200">
              <a:buFont typeface="Wingdings" panose="05000000000000000000" pitchFamily="2" charset="2"/>
              <a:buChar char="Ø"/>
            </a:pPr>
            <a:r>
              <a:rPr lang="en-US" sz="3000" dirty="0"/>
              <a:t>Bar Chart</a:t>
            </a:r>
          </a:p>
        </p:txBody>
      </p:sp>
      <p:sp>
        <p:nvSpPr>
          <p:cNvPr id="4" name="TextBox 3"/>
          <p:cNvSpPr txBox="1"/>
          <p:nvPr/>
        </p:nvSpPr>
        <p:spPr>
          <a:xfrm>
            <a:off x="2918346" y="479266"/>
            <a:ext cx="3330054" cy="984885"/>
          </a:xfrm>
          <a:prstGeom prst="rect">
            <a:avLst/>
          </a:prstGeom>
          <a:noFill/>
        </p:spPr>
        <p:txBody>
          <a:bodyPr wrap="square" rtlCol="0">
            <a:spAutoFit/>
          </a:bodyPr>
          <a:lstStyle/>
          <a:p>
            <a:r>
              <a:rPr lang="en-US" sz="4000" dirty="0"/>
              <a:t> Visualization</a:t>
            </a:r>
          </a:p>
          <a:p>
            <a:endParaRPr lang="en-US" dirty="0"/>
          </a:p>
        </p:txBody>
      </p:sp>
    </p:spTree>
    <p:extLst>
      <p:ext uri="{BB962C8B-B14F-4D97-AF65-F5344CB8AC3E}">
        <p14:creationId xmlns:p14="http://schemas.microsoft.com/office/powerpoint/2010/main" val="849722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en-US"/>
              <a:t>Bar Graphs</a:t>
            </a:r>
          </a:p>
        </p:txBody>
      </p:sp>
      <p:sp>
        <p:nvSpPr>
          <p:cNvPr id="369667" name="Rectangle 3"/>
          <p:cNvSpPr>
            <a:spLocks noGrp="1" noChangeArrowheads="1"/>
          </p:cNvSpPr>
          <p:nvPr>
            <p:ph type="body" idx="1"/>
          </p:nvPr>
        </p:nvSpPr>
        <p:spPr>
          <a:xfrm>
            <a:off x="485775" y="1417637"/>
            <a:ext cx="8229600" cy="5174231"/>
          </a:xfrm>
        </p:spPr>
        <p:txBody>
          <a:bodyPr/>
          <a:lstStyle/>
          <a:p>
            <a:r>
              <a:rPr lang="en-US" altLang="en-US" sz="2900" dirty="0"/>
              <a:t>For categorical data</a:t>
            </a:r>
          </a:p>
          <a:p>
            <a:r>
              <a:rPr lang="en-US" altLang="en-US" sz="2900" dirty="0"/>
              <a:t>Like a histogram, but with gaps between bars</a:t>
            </a:r>
          </a:p>
          <a:p>
            <a:r>
              <a:rPr lang="en-US" altLang="en-US" sz="2900" dirty="0"/>
              <a:t>Useful for showing two samples side-by-side</a:t>
            </a:r>
          </a:p>
        </p:txBody>
      </p:sp>
      <p:pic>
        <p:nvPicPr>
          <p:cNvPr id="369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156" y="3280343"/>
            <a:ext cx="4178300" cy="331152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3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GB"/>
              <a:t>‹#›</a:t>
            </a:r>
          </a:p>
        </p:txBody>
      </p:sp>
      <p:sp>
        <p:nvSpPr>
          <p:cNvPr id="3" name="TextBox 2"/>
          <p:cNvSpPr txBox="1"/>
          <p:nvPr/>
        </p:nvSpPr>
        <p:spPr>
          <a:xfrm>
            <a:off x="2614725" y="2838734"/>
            <a:ext cx="3937296" cy="1508105"/>
          </a:xfrm>
          <a:prstGeom prst="rect">
            <a:avLst/>
          </a:prstGeom>
          <a:noFill/>
        </p:spPr>
        <p:txBody>
          <a:bodyPr wrap="none" rtlCol="0">
            <a:spAutoFit/>
          </a:bodyPr>
          <a:lstStyle/>
          <a:p>
            <a:r>
              <a:rPr lang="en-US" sz="3200" dirty="0"/>
              <a:t>Continuous Data</a:t>
            </a:r>
          </a:p>
          <a:p>
            <a:pPr marL="457200" indent="-457200">
              <a:buFont typeface="Wingdings" panose="05000000000000000000" pitchFamily="2" charset="2"/>
              <a:buChar char="Ø"/>
            </a:pPr>
            <a:r>
              <a:rPr lang="en-US" sz="3000" dirty="0"/>
              <a:t>Histogram</a:t>
            </a:r>
          </a:p>
          <a:p>
            <a:pPr marL="457200" indent="-457200">
              <a:buFont typeface="Wingdings" panose="05000000000000000000" pitchFamily="2" charset="2"/>
              <a:buChar char="Ø"/>
            </a:pPr>
            <a:r>
              <a:rPr lang="en-US" sz="3000" dirty="0"/>
              <a:t>Box &amp; Whisker Plot</a:t>
            </a:r>
          </a:p>
        </p:txBody>
      </p:sp>
      <p:sp>
        <p:nvSpPr>
          <p:cNvPr id="4" name="TextBox 3"/>
          <p:cNvSpPr txBox="1"/>
          <p:nvPr/>
        </p:nvSpPr>
        <p:spPr>
          <a:xfrm>
            <a:off x="2918346" y="479266"/>
            <a:ext cx="3330054" cy="984885"/>
          </a:xfrm>
          <a:prstGeom prst="rect">
            <a:avLst/>
          </a:prstGeom>
          <a:noFill/>
        </p:spPr>
        <p:txBody>
          <a:bodyPr wrap="square" rtlCol="0">
            <a:spAutoFit/>
          </a:bodyPr>
          <a:lstStyle/>
          <a:p>
            <a:r>
              <a:rPr lang="en-US" sz="4000" dirty="0"/>
              <a:t> Visualization</a:t>
            </a:r>
          </a:p>
          <a:p>
            <a:endParaRPr lang="en-US" dirty="0"/>
          </a:p>
        </p:txBody>
      </p:sp>
    </p:spTree>
    <p:extLst>
      <p:ext uri="{BB962C8B-B14F-4D97-AF65-F5344CB8AC3E}">
        <p14:creationId xmlns:p14="http://schemas.microsoft.com/office/powerpoint/2010/main" val="3676589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85775" y="274638"/>
            <a:ext cx="7042150" cy="715962"/>
          </a:xfrm>
        </p:spPr>
        <p:txBody>
          <a:bodyPr/>
          <a:lstStyle/>
          <a:p>
            <a:pPr eaLnBrk="1" hangingPunct="1"/>
            <a:r>
              <a:rPr lang="en-US" altLang="he-IL" dirty="0"/>
              <a:t>Single Variable Visualization</a:t>
            </a:r>
          </a:p>
        </p:txBody>
      </p:sp>
      <p:sp>
        <p:nvSpPr>
          <p:cNvPr id="8195" name="Rectangle 3"/>
          <p:cNvSpPr>
            <a:spLocks noGrp="1" noChangeArrowheads="1"/>
          </p:cNvSpPr>
          <p:nvPr>
            <p:ph idx="1"/>
          </p:nvPr>
        </p:nvSpPr>
        <p:spPr>
          <a:xfrm>
            <a:off x="685800" y="990600"/>
            <a:ext cx="7772400" cy="1676400"/>
          </a:xfrm>
        </p:spPr>
        <p:txBody>
          <a:bodyPr/>
          <a:lstStyle/>
          <a:p>
            <a:pPr eaLnBrk="1" hangingPunct="1">
              <a:lnSpc>
                <a:spcPct val="90000"/>
              </a:lnSpc>
            </a:pPr>
            <a:r>
              <a:rPr lang="en-US" altLang="he-IL" sz="2400" dirty="0"/>
              <a:t>Histogram:</a:t>
            </a:r>
          </a:p>
          <a:p>
            <a:pPr lvl="1" eaLnBrk="1" hangingPunct="1">
              <a:lnSpc>
                <a:spcPct val="90000"/>
              </a:lnSpc>
            </a:pPr>
            <a:r>
              <a:rPr lang="en-US" altLang="he-IL" sz="2000" dirty="0"/>
              <a:t>Shows center, variability, </a:t>
            </a:r>
            <a:r>
              <a:rPr lang="en-US" altLang="he-IL" sz="2000" dirty="0" err="1"/>
              <a:t>skewness</a:t>
            </a:r>
            <a:r>
              <a:rPr lang="en-US" altLang="he-IL" sz="2000" dirty="0"/>
              <a:t>, modality, </a:t>
            </a:r>
          </a:p>
          <a:p>
            <a:pPr lvl="1" eaLnBrk="1" hangingPunct="1">
              <a:lnSpc>
                <a:spcPct val="90000"/>
              </a:lnSpc>
            </a:pPr>
            <a:r>
              <a:rPr lang="en-US" altLang="he-IL" sz="2000" dirty="0"/>
              <a:t>outliers, or strange patterns.</a:t>
            </a:r>
          </a:p>
          <a:p>
            <a:pPr lvl="1" eaLnBrk="1" hangingPunct="1">
              <a:lnSpc>
                <a:spcPct val="90000"/>
              </a:lnSpc>
            </a:pPr>
            <a:r>
              <a:rPr lang="en-US" altLang="he-IL" sz="2000" dirty="0"/>
              <a:t>Bin width and position matter</a:t>
            </a:r>
          </a:p>
          <a:p>
            <a:pPr lvl="1" eaLnBrk="1" hangingPunct="1">
              <a:lnSpc>
                <a:spcPct val="90000"/>
              </a:lnSpc>
            </a:pPr>
            <a:r>
              <a:rPr lang="en-US" altLang="he-IL" sz="2000" dirty="0"/>
              <a:t>Beware of real </a:t>
            </a:r>
            <a:r>
              <a:rPr lang="en-US" altLang="he-IL" sz="2000" dirty="0" err="1"/>
              <a:t>zeros</a:t>
            </a:r>
            <a:endParaRPr lang="en-US" altLang="he-IL" sz="2000" dirty="0"/>
          </a:p>
          <a:p>
            <a:pPr lvl="1">
              <a:lnSpc>
                <a:spcPct val="90000"/>
              </a:lnSpc>
            </a:pPr>
            <a:r>
              <a:rPr lang="en-US" altLang="en-US" sz="2000" b="1" i="1" dirty="0"/>
              <a:t>No gaps between bars</a:t>
            </a:r>
            <a:endParaRPr lang="en-US" altLang="en-US" sz="2000" dirty="0"/>
          </a:p>
          <a:p>
            <a:pPr marL="457200" lvl="1" indent="0" eaLnBrk="1" hangingPunct="1">
              <a:lnSpc>
                <a:spcPct val="90000"/>
              </a:lnSpc>
              <a:buNone/>
            </a:pPr>
            <a:endParaRPr lang="en-US" altLang="he-IL" sz="2000" dirty="0"/>
          </a:p>
        </p:txBody>
      </p:sp>
      <p:sp>
        <p:nvSpPr>
          <p:cNvPr id="8196" name="Slide Number Placeholder 8"/>
          <p:cNvSpPr>
            <a:spLocks noGrp="1"/>
          </p:cNvSpPr>
          <p:nvPr>
            <p:ph type="sldNum" sz="quarter" idx="4294967295"/>
          </p:nvPr>
        </p:nvSpPr>
        <p:spPr>
          <a:xfrm>
            <a:off x="6553200" y="64008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ＭＳ Ｐゴシック"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ＭＳ Ｐゴシック"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ＭＳ Ｐゴシック"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9pPr>
          </a:lstStyle>
          <a:p>
            <a:pPr>
              <a:spcBef>
                <a:spcPct val="0"/>
              </a:spcBef>
              <a:buFontTx/>
              <a:buNone/>
            </a:pPr>
            <a:fld id="{F4E43E2A-2D2C-465C-A813-5BA80DF202D0}" type="slidenum">
              <a:rPr lang="en-US" altLang="he-IL" sz="1400">
                <a:latin typeface="Times" panose="02020603050405020304" pitchFamily="18" charset="0"/>
              </a:rPr>
              <a:pPr>
                <a:spcBef>
                  <a:spcPct val="0"/>
                </a:spcBef>
                <a:buFontTx/>
                <a:buNone/>
              </a:pPr>
              <a:t>43</a:t>
            </a:fld>
            <a:endParaRPr lang="en-US" altLang="he-IL" sz="1400" dirty="0">
              <a:latin typeface="Times" panose="02020603050405020304" pitchFamily="18" charset="0"/>
            </a:endParaRPr>
          </a:p>
        </p:txBody>
      </p:sp>
      <p:pic>
        <p:nvPicPr>
          <p:cNvPr id="81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3352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276600"/>
            <a:ext cx="34036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3352800"/>
            <a:ext cx="32194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333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he-IL"/>
              <a:t>Issues with Histograms</a:t>
            </a:r>
          </a:p>
        </p:txBody>
      </p:sp>
      <p:sp>
        <p:nvSpPr>
          <p:cNvPr id="9219" name="Rectangle 3"/>
          <p:cNvSpPr>
            <a:spLocks noGrp="1" noChangeArrowheads="1"/>
          </p:cNvSpPr>
          <p:nvPr>
            <p:ph idx="1"/>
          </p:nvPr>
        </p:nvSpPr>
        <p:spPr>
          <a:xfrm>
            <a:off x="485775" y="1519450"/>
            <a:ext cx="8229600" cy="4525963"/>
          </a:xfrm>
        </p:spPr>
        <p:txBody>
          <a:bodyPr/>
          <a:lstStyle/>
          <a:p>
            <a:pPr eaLnBrk="1" hangingPunct="1"/>
            <a:r>
              <a:rPr lang="en-US" altLang="he-IL" sz="2400" dirty="0"/>
              <a:t>For small data sets, histograms can be misleading.  </a:t>
            </a:r>
          </a:p>
          <a:p>
            <a:pPr lvl="1" eaLnBrk="1" hangingPunct="1"/>
            <a:r>
              <a:rPr lang="en-US" altLang="he-IL" sz="2000" dirty="0"/>
              <a:t>Small changes in the data, bins, or anchor can deceive</a:t>
            </a:r>
          </a:p>
          <a:p>
            <a:pPr eaLnBrk="1" hangingPunct="1"/>
            <a:endParaRPr lang="en-US" altLang="he-IL" sz="2400" dirty="0"/>
          </a:p>
          <a:p>
            <a:pPr eaLnBrk="1" hangingPunct="1"/>
            <a:r>
              <a:rPr lang="en-US" altLang="he-IL" sz="2400" dirty="0"/>
              <a:t>For large data sets, histograms can be quite effective at illustrating general properties of the distribution.</a:t>
            </a:r>
          </a:p>
          <a:p>
            <a:pPr eaLnBrk="1" hangingPunct="1"/>
            <a:endParaRPr lang="en-US" altLang="he-IL" sz="2400" dirty="0"/>
          </a:p>
          <a:p>
            <a:pPr eaLnBrk="1" hangingPunct="1"/>
            <a:r>
              <a:rPr lang="en-US" altLang="he-IL" sz="2400" dirty="0"/>
              <a:t>Histograms effectively only work with 1 variable at a time</a:t>
            </a:r>
          </a:p>
          <a:p>
            <a:pPr lvl="1" eaLnBrk="1" hangingPunct="1"/>
            <a:r>
              <a:rPr lang="en-US" altLang="he-IL" sz="2000" dirty="0"/>
              <a:t>But ‘small multiples’ can be effective</a:t>
            </a:r>
          </a:p>
        </p:txBody>
      </p:sp>
    </p:spTree>
    <p:extLst>
      <p:ext uri="{BB962C8B-B14F-4D97-AF65-F5344CB8AC3E}">
        <p14:creationId xmlns:p14="http://schemas.microsoft.com/office/powerpoint/2010/main" val="2115449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
            <a:ext cx="6096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57200" y="2667000"/>
            <a:ext cx="2362200" cy="120015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dist="20000" dir="5400000" rotWithShape="0">
              <a:srgbClr val="808080">
                <a:alpha val="37999"/>
              </a:srgbClr>
            </a:outerShdw>
          </a:effectLst>
        </p:spPr>
        <p:txBody>
          <a:bodyPr>
            <a:spAutoFit/>
          </a:bodyPr>
          <a:lstStyle/>
          <a:p>
            <a:pPr>
              <a:defRPr/>
            </a:pPr>
            <a:r>
              <a:rPr lang="en-US">
                <a:solidFill>
                  <a:schemeClr val="dk1"/>
                </a:solidFill>
                <a:latin typeface="+mn-lt"/>
                <a:ea typeface="+mn-ea"/>
              </a:rPr>
              <a:t>But be careful with axes and scales!</a:t>
            </a:r>
          </a:p>
        </p:txBody>
      </p:sp>
    </p:spTree>
    <p:extLst>
      <p:ext uri="{BB962C8B-B14F-4D97-AF65-F5344CB8AC3E}">
        <p14:creationId xmlns:p14="http://schemas.microsoft.com/office/powerpoint/2010/main" val="2307951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Box-Plots</a:t>
            </a:r>
          </a:p>
        </p:txBody>
      </p:sp>
      <p:sp>
        <p:nvSpPr>
          <p:cNvPr id="67587" name="Rectangle 3"/>
          <p:cNvSpPr>
            <a:spLocks noGrp="1" noChangeArrowheads="1"/>
          </p:cNvSpPr>
          <p:nvPr>
            <p:ph type="body" idx="1"/>
          </p:nvPr>
        </p:nvSpPr>
        <p:spPr>
          <a:xfrm>
            <a:off x="485775" y="1417638"/>
            <a:ext cx="8229600" cy="4525962"/>
          </a:xfrm>
        </p:spPr>
        <p:txBody>
          <a:bodyPr/>
          <a:lstStyle/>
          <a:p>
            <a:pPr>
              <a:buFont typeface="Wingdings" panose="05000000000000000000" pitchFamily="2" charset="2"/>
              <a:buNone/>
            </a:pPr>
            <a:r>
              <a:rPr lang="en-US" altLang="en-US" dirty="0"/>
              <a:t>A way to graphically portray almost all the descriptive statistics at once is the box-plot.</a:t>
            </a:r>
          </a:p>
          <a:p>
            <a:pPr>
              <a:buFont typeface="Wingdings" panose="05000000000000000000" pitchFamily="2" charset="2"/>
              <a:buNone/>
            </a:pPr>
            <a:r>
              <a:rPr lang="en-US" altLang="en-US" dirty="0"/>
              <a:t>A box-plot shows:	Upper and lower quartiles</a:t>
            </a:r>
          </a:p>
          <a:p>
            <a:pPr>
              <a:buFont typeface="Wingdings" panose="05000000000000000000" pitchFamily="2" charset="2"/>
              <a:buNone/>
            </a:pPr>
            <a:r>
              <a:rPr lang="en-US" altLang="en-US" dirty="0"/>
              <a:t>					Mean</a:t>
            </a:r>
          </a:p>
          <a:p>
            <a:pPr>
              <a:buFont typeface="Wingdings" panose="05000000000000000000" pitchFamily="2" charset="2"/>
              <a:buNone/>
            </a:pPr>
            <a:r>
              <a:rPr lang="en-US" altLang="en-US" dirty="0"/>
              <a:t>					Median</a:t>
            </a:r>
          </a:p>
          <a:p>
            <a:pPr>
              <a:buFont typeface="Wingdings" panose="05000000000000000000" pitchFamily="2" charset="2"/>
              <a:buNone/>
            </a:pPr>
            <a:r>
              <a:rPr lang="en-US" altLang="en-US" dirty="0"/>
              <a:t>					Range</a:t>
            </a:r>
          </a:p>
          <a:p>
            <a:pPr>
              <a:buFont typeface="Wingdings" panose="05000000000000000000" pitchFamily="2" charset="2"/>
              <a:buNone/>
            </a:pPr>
            <a:r>
              <a:rPr lang="en-US" altLang="en-US" dirty="0"/>
              <a:t>					Outliers (1.5 IQR)</a:t>
            </a:r>
          </a:p>
        </p:txBody>
      </p:sp>
    </p:spTree>
    <p:extLst>
      <p:ext uri="{BB962C8B-B14F-4D97-AF65-F5344CB8AC3E}">
        <p14:creationId xmlns:p14="http://schemas.microsoft.com/office/powerpoint/2010/main" val="2157526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Grp="1" noChangeArrowheads="1"/>
          </p:cNvSpPr>
          <p:nvPr>
            <p:ph type="title"/>
          </p:nvPr>
        </p:nvSpPr>
        <p:spPr/>
        <p:txBody>
          <a:bodyPr/>
          <a:lstStyle/>
          <a:p>
            <a:r>
              <a:rPr lang="en-US" altLang="en-US"/>
              <a:t>Box-Plots</a:t>
            </a:r>
          </a:p>
        </p:txBody>
      </p:sp>
      <p:pic>
        <p:nvPicPr>
          <p:cNvPr id="6861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12925" y="1719263"/>
            <a:ext cx="5516563" cy="4411662"/>
          </a:xfrm>
          <a:noFill/>
          <a:ln/>
        </p:spPr>
      </p:pic>
      <p:sp>
        <p:nvSpPr>
          <p:cNvPr id="68615" name="Text Box 7"/>
          <p:cNvSpPr txBox="1">
            <a:spLocks noChangeArrowheads="1"/>
          </p:cNvSpPr>
          <p:nvPr/>
        </p:nvSpPr>
        <p:spPr bwMode="auto">
          <a:xfrm>
            <a:off x="6477000" y="38862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123.5</a:t>
            </a:r>
          </a:p>
        </p:txBody>
      </p:sp>
      <p:sp>
        <p:nvSpPr>
          <p:cNvPr id="68616" name="Text Box 8"/>
          <p:cNvSpPr txBox="1">
            <a:spLocks noChangeArrowheads="1"/>
          </p:cNvSpPr>
          <p:nvPr/>
        </p:nvSpPr>
        <p:spPr bwMode="auto">
          <a:xfrm>
            <a:off x="6477000" y="48006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96.5</a:t>
            </a:r>
          </a:p>
        </p:txBody>
      </p:sp>
      <p:sp>
        <p:nvSpPr>
          <p:cNvPr id="68617" name="Text Box 9"/>
          <p:cNvSpPr txBox="1">
            <a:spLocks noChangeArrowheads="1"/>
          </p:cNvSpPr>
          <p:nvPr/>
        </p:nvSpPr>
        <p:spPr bwMode="auto">
          <a:xfrm>
            <a:off x="6553200" y="449580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106.5</a:t>
            </a:r>
          </a:p>
        </p:txBody>
      </p:sp>
      <p:sp>
        <p:nvSpPr>
          <p:cNvPr id="68618" name="Text Box 10"/>
          <p:cNvSpPr txBox="1">
            <a:spLocks noChangeArrowheads="1"/>
          </p:cNvSpPr>
          <p:nvPr/>
        </p:nvSpPr>
        <p:spPr bwMode="auto">
          <a:xfrm>
            <a:off x="5410200" y="53340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82</a:t>
            </a:r>
          </a:p>
        </p:txBody>
      </p:sp>
      <p:sp>
        <p:nvSpPr>
          <p:cNvPr id="68619" name="Text Box 11"/>
          <p:cNvSpPr txBox="1">
            <a:spLocks noChangeArrowheads="1"/>
          </p:cNvSpPr>
          <p:nvPr/>
        </p:nvSpPr>
        <p:spPr bwMode="auto">
          <a:xfrm>
            <a:off x="5410200" y="2438400"/>
            <a:ext cx="144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162</a:t>
            </a:r>
          </a:p>
        </p:txBody>
      </p:sp>
      <p:sp>
        <p:nvSpPr>
          <p:cNvPr id="68620" name="Text Box 12"/>
          <p:cNvSpPr txBox="1">
            <a:spLocks noChangeArrowheads="1"/>
          </p:cNvSpPr>
          <p:nvPr/>
        </p:nvSpPr>
        <p:spPr bwMode="auto">
          <a:xfrm>
            <a:off x="2286000" y="44196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M=110.5</a:t>
            </a:r>
          </a:p>
        </p:txBody>
      </p:sp>
      <p:sp>
        <p:nvSpPr>
          <p:cNvPr id="68621" name="Text Box 13"/>
          <p:cNvSpPr txBox="1">
            <a:spLocks noChangeArrowheads="1"/>
          </p:cNvSpPr>
          <p:nvPr/>
        </p:nvSpPr>
        <p:spPr bwMode="auto">
          <a:xfrm>
            <a:off x="3048000" y="19050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IQR = 27;  There is no outlier.</a:t>
            </a:r>
          </a:p>
        </p:txBody>
      </p:sp>
    </p:spTree>
    <p:extLst>
      <p:ext uri="{BB962C8B-B14F-4D97-AF65-F5344CB8AC3E}">
        <p14:creationId xmlns:p14="http://schemas.microsoft.com/office/powerpoint/2010/main" val="989328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IQV—Index of Qualitative Variation</a:t>
            </a:r>
          </a:p>
        </p:txBody>
      </p:sp>
      <p:sp>
        <p:nvSpPr>
          <p:cNvPr id="187395" name="Rectangle 3"/>
          <p:cNvSpPr>
            <a:spLocks noGrp="1" noChangeArrowheads="1"/>
          </p:cNvSpPr>
          <p:nvPr>
            <p:ph type="body" idx="1"/>
          </p:nvPr>
        </p:nvSpPr>
        <p:spPr/>
        <p:txBody>
          <a:bodyPr/>
          <a:lstStyle/>
          <a:p>
            <a:pPr>
              <a:lnSpc>
                <a:spcPct val="90000"/>
              </a:lnSpc>
            </a:pPr>
            <a:r>
              <a:rPr lang="en-US" altLang="en-US"/>
              <a:t>For nominal variables</a:t>
            </a:r>
          </a:p>
          <a:p>
            <a:pPr>
              <a:lnSpc>
                <a:spcPct val="90000"/>
              </a:lnSpc>
            </a:pPr>
            <a:r>
              <a:rPr lang="en-US" altLang="en-US"/>
              <a:t>Statistic for determining the dispersion of cases across categories of a variable.</a:t>
            </a:r>
          </a:p>
          <a:p>
            <a:pPr>
              <a:lnSpc>
                <a:spcPct val="90000"/>
              </a:lnSpc>
            </a:pPr>
            <a:r>
              <a:rPr lang="en-US" altLang="en-US"/>
              <a:t>Ranges from 0 (no dispersion or variety) to 1 (maximum dispersion or variety)</a:t>
            </a:r>
          </a:p>
          <a:p>
            <a:pPr>
              <a:lnSpc>
                <a:spcPct val="90000"/>
              </a:lnSpc>
            </a:pPr>
            <a:r>
              <a:rPr lang="en-US" altLang="en-US"/>
              <a:t>1 refers to even numbers of cases in all categories, NOT that cases are distributed like population proportions </a:t>
            </a:r>
          </a:p>
          <a:p>
            <a:pPr>
              <a:lnSpc>
                <a:spcPct val="90000"/>
              </a:lnSpc>
            </a:pPr>
            <a:r>
              <a:rPr lang="en-US" altLang="en-US"/>
              <a:t>IQV is affected by the number of categories</a:t>
            </a:r>
          </a:p>
        </p:txBody>
      </p:sp>
    </p:spTree>
    <p:extLst>
      <p:ext uri="{BB962C8B-B14F-4D97-AF65-F5344CB8AC3E}">
        <p14:creationId xmlns:p14="http://schemas.microsoft.com/office/powerpoint/2010/main" val="730045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a:t>IQV—Index of Qualitative Variation</a:t>
            </a:r>
          </a:p>
        </p:txBody>
      </p:sp>
      <p:sp>
        <p:nvSpPr>
          <p:cNvPr id="189443" name="Rectangle 3"/>
          <p:cNvSpPr>
            <a:spLocks noGrp="1" noChangeArrowheads="1"/>
          </p:cNvSpPr>
          <p:nvPr>
            <p:ph type="body" idx="1"/>
          </p:nvPr>
        </p:nvSpPr>
        <p:spPr/>
        <p:txBody>
          <a:bodyPr/>
          <a:lstStyle/>
          <a:p>
            <a:pPr>
              <a:buFont typeface="Wingdings" panose="05000000000000000000" pitchFamily="2" charset="2"/>
              <a:buNone/>
            </a:pPr>
            <a:r>
              <a:rPr lang="en-US" altLang="en-US"/>
              <a:t>To calculate:</a:t>
            </a:r>
          </a:p>
          <a:p>
            <a:pPr>
              <a:buFont typeface="Wingdings" panose="05000000000000000000" pitchFamily="2" charset="2"/>
              <a:buNone/>
            </a:pPr>
            <a:r>
              <a:rPr lang="en-US" altLang="en-US"/>
              <a:t>			K(100</a:t>
            </a:r>
            <a:r>
              <a:rPr lang="en-US" altLang="en-US" baseline="30000"/>
              <a:t>2</a:t>
            </a:r>
            <a:r>
              <a:rPr lang="en-US" altLang="en-US"/>
              <a:t> – </a:t>
            </a:r>
            <a:r>
              <a:rPr lang="el-GR" altLang="en-US">
                <a:cs typeface="Arial" panose="020B0604020202020204" pitchFamily="34" charset="0"/>
              </a:rPr>
              <a:t>Σ</a:t>
            </a:r>
            <a:r>
              <a:rPr lang="en-US" altLang="en-US">
                <a:cs typeface="Arial" panose="020B0604020202020204" pitchFamily="34" charset="0"/>
              </a:rPr>
              <a:t> cat.%</a:t>
            </a:r>
            <a:r>
              <a:rPr lang="en-US" altLang="en-US" baseline="30000">
                <a:cs typeface="Arial" panose="020B0604020202020204" pitchFamily="34" charset="0"/>
              </a:rPr>
              <a:t>2</a:t>
            </a:r>
            <a:r>
              <a:rPr lang="en-US" altLang="en-US">
                <a:cs typeface="Arial" panose="020B0604020202020204" pitchFamily="34" charset="0"/>
              </a:rPr>
              <a:t>)</a:t>
            </a:r>
            <a:endParaRPr lang="el-GR" altLang="en-US">
              <a:cs typeface="Arial" panose="020B0604020202020204" pitchFamily="34" charset="0"/>
            </a:endParaRPr>
          </a:p>
          <a:p>
            <a:pPr>
              <a:buFont typeface="Wingdings" panose="05000000000000000000" pitchFamily="2" charset="2"/>
              <a:buNone/>
            </a:pPr>
            <a:r>
              <a:rPr lang="en-US" altLang="en-US"/>
              <a:t>	IQV =	     100</a:t>
            </a:r>
            <a:r>
              <a:rPr lang="en-US" altLang="en-US" baseline="30000"/>
              <a:t>2</a:t>
            </a:r>
            <a:r>
              <a:rPr lang="en-US" altLang="en-US"/>
              <a:t>(K – 1)</a:t>
            </a:r>
          </a:p>
          <a:p>
            <a:pPr>
              <a:buFont typeface="Wingdings" panose="05000000000000000000" pitchFamily="2" charset="2"/>
              <a:buNone/>
            </a:pPr>
            <a:endParaRPr lang="en-US" altLang="en-US"/>
          </a:p>
          <a:p>
            <a:pPr>
              <a:buFont typeface="Wingdings" panose="05000000000000000000" pitchFamily="2" charset="2"/>
              <a:buNone/>
            </a:pPr>
            <a:r>
              <a:rPr lang="en-US" altLang="en-US"/>
              <a:t>K=# of categories</a:t>
            </a:r>
          </a:p>
          <a:p>
            <a:pPr>
              <a:buFont typeface="Wingdings" panose="05000000000000000000" pitchFamily="2" charset="2"/>
              <a:buNone/>
            </a:pPr>
            <a:r>
              <a:rPr lang="en-US" altLang="en-US"/>
              <a:t>Cat.% = percentage in each category</a:t>
            </a:r>
          </a:p>
          <a:p>
            <a:pPr>
              <a:buFont typeface="Wingdings" panose="05000000000000000000" pitchFamily="2" charset="2"/>
              <a:buNone/>
            </a:pPr>
            <a:endParaRPr lang="en-US" altLang="en-US"/>
          </a:p>
        </p:txBody>
      </p:sp>
      <p:sp>
        <p:nvSpPr>
          <p:cNvPr id="189444" name="Line 4"/>
          <p:cNvSpPr>
            <a:spLocks noChangeShapeType="1"/>
          </p:cNvSpPr>
          <p:nvPr/>
        </p:nvSpPr>
        <p:spPr bwMode="auto">
          <a:xfrm>
            <a:off x="2133600" y="2819400"/>
            <a:ext cx="34290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6995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he-IL" b="1" u="sng" dirty="0">
                <a:solidFill>
                  <a:schemeClr val="accent2">
                    <a:lumMod val="75000"/>
                  </a:schemeClr>
                </a:solidFill>
                <a:latin typeface="Century Gothic" panose="020B0502020202020204" pitchFamily="34" charset="0"/>
                <a:ea typeface="新細明體" pitchFamily="18" charset="-120"/>
              </a:rPr>
              <a:t>EDA and Visualization</a:t>
            </a:r>
          </a:p>
        </p:txBody>
      </p:sp>
      <p:sp>
        <p:nvSpPr>
          <p:cNvPr id="4099" name="Rectangle 3"/>
          <p:cNvSpPr>
            <a:spLocks noGrp="1" noChangeArrowheads="1"/>
          </p:cNvSpPr>
          <p:nvPr>
            <p:ph idx="1"/>
          </p:nvPr>
        </p:nvSpPr>
        <p:spPr>
          <a:xfrm>
            <a:off x="485775" y="1295400"/>
            <a:ext cx="7772400" cy="5257800"/>
          </a:xfrm>
        </p:spPr>
        <p:txBody>
          <a:bodyPr/>
          <a:lstStyle/>
          <a:p>
            <a:pPr eaLnBrk="1" hangingPunct="1">
              <a:lnSpc>
                <a:spcPct val="90000"/>
              </a:lnSpc>
            </a:pPr>
            <a:endParaRPr lang="en-US" altLang="he-IL" sz="2400" dirty="0"/>
          </a:p>
          <a:p>
            <a:pPr eaLnBrk="1" hangingPunct="1">
              <a:lnSpc>
                <a:spcPct val="90000"/>
              </a:lnSpc>
            </a:pPr>
            <a:r>
              <a:rPr lang="en-US" altLang="he-IL" sz="2400" dirty="0"/>
              <a:t>Exploratory Data Analysis (EDA) and Visualization are very important steps in any analysis task. </a:t>
            </a:r>
          </a:p>
          <a:p>
            <a:pPr eaLnBrk="1" hangingPunct="1">
              <a:lnSpc>
                <a:spcPct val="90000"/>
              </a:lnSpc>
            </a:pPr>
            <a:endParaRPr lang="en-US" altLang="he-IL" sz="2400" dirty="0"/>
          </a:p>
          <a:p>
            <a:pPr eaLnBrk="1" hangingPunct="1">
              <a:lnSpc>
                <a:spcPct val="90000"/>
              </a:lnSpc>
            </a:pPr>
            <a:r>
              <a:rPr lang="en-US" altLang="he-IL" sz="2400" dirty="0"/>
              <a:t>get to know your data!</a:t>
            </a:r>
          </a:p>
          <a:p>
            <a:pPr lvl="1" eaLnBrk="1" hangingPunct="1">
              <a:lnSpc>
                <a:spcPct val="90000"/>
              </a:lnSpc>
            </a:pPr>
            <a:r>
              <a:rPr lang="en-US" altLang="he-IL" sz="2000" dirty="0"/>
              <a:t>distributions (symmetric, normal, skewed)</a:t>
            </a:r>
          </a:p>
          <a:p>
            <a:pPr lvl="1" eaLnBrk="1" hangingPunct="1">
              <a:lnSpc>
                <a:spcPct val="90000"/>
              </a:lnSpc>
            </a:pPr>
            <a:r>
              <a:rPr lang="en-US" altLang="he-IL" sz="2000" dirty="0"/>
              <a:t>data quality problems</a:t>
            </a:r>
          </a:p>
          <a:p>
            <a:pPr lvl="1" eaLnBrk="1" hangingPunct="1">
              <a:lnSpc>
                <a:spcPct val="90000"/>
              </a:lnSpc>
            </a:pPr>
            <a:r>
              <a:rPr lang="en-US" altLang="he-IL" sz="2000" dirty="0"/>
              <a:t>outliers</a:t>
            </a:r>
          </a:p>
          <a:p>
            <a:pPr lvl="1" eaLnBrk="1" hangingPunct="1">
              <a:lnSpc>
                <a:spcPct val="90000"/>
              </a:lnSpc>
            </a:pPr>
            <a:r>
              <a:rPr lang="en-US" altLang="he-IL" sz="2000" dirty="0"/>
              <a:t>correlations and inter-relationships</a:t>
            </a:r>
          </a:p>
          <a:p>
            <a:pPr lvl="1" eaLnBrk="1" hangingPunct="1">
              <a:lnSpc>
                <a:spcPct val="90000"/>
              </a:lnSpc>
            </a:pPr>
            <a:r>
              <a:rPr lang="en-US" altLang="he-IL" sz="2000" dirty="0"/>
              <a:t>subsets of interest</a:t>
            </a:r>
          </a:p>
          <a:p>
            <a:pPr lvl="1" eaLnBrk="1" hangingPunct="1">
              <a:lnSpc>
                <a:spcPct val="90000"/>
              </a:lnSpc>
            </a:pPr>
            <a:r>
              <a:rPr lang="en-US" altLang="he-IL" sz="2000" dirty="0"/>
              <a:t>suggest functional relationships</a:t>
            </a:r>
          </a:p>
          <a:p>
            <a:pPr eaLnBrk="1" hangingPunct="1">
              <a:lnSpc>
                <a:spcPct val="90000"/>
              </a:lnSpc>
            </a:pPr>
            <a:endParaRPr lang="en-US" altLang="he-IL" sz="2400" dirty="0"/>
          </a:p>
          <a:p>
            <a:pPr eaLnBrk="1" hangingPunct="1">
              <a:lnSpc>
                <a:spcPct val="90000"/>
              </a:lnSpc>
            </a:pPr>
            <a:r>
              <a:rPr lang="en-US" altLang="he-IL" sz="2400" dirty="0"/>
              <a:t>Sometimes EDA or </a:t>
            </a:r>
            <a:r>
              <a:rPr lang="en-US" altLang="he-IL" sz="2400" dirty="0" err="1"/>
              <a:t>viz</a:t>
            </a:r>
            <a:r>
              <a:rPr lang="en-US" altLang="he-IL" sz="2400" dirty="0"/>
              <a:t> might be the goal!</a:t>
            </a:r>
          </a:p>
          <a:p>
            <a:pPr lvl="1" eaLnBrk="1" hangingPunct="1">
              <a:lnSpc>
                <a:spcPct val="90000"/>
              </a:lnSpc>
              <a:buFontTx/>
              <a:buNone/>
            </a:pPr>
            <a:endParaRPr lang="en-US" altLang="he-IL" sz="2000" dirty="0"/>
          </a:p>
        </p:txBody>
      </p:sp>
      <p:sp>
        <p:nvSpPr>
          <p:cNvPr id="4100" name="Slide Number Placeholder 4"/>
          <p:cNvSpPr>
            <a:spLocks noGrp="1"/>
          </p:cNvSpPr>
          <p:nvPr>
            <p:ph type="sldNum" sz="quarter" idx="4294967295"/>
          </p:nvPr>
        </p:nvSpPr>
        <p:spPr>
          <a:xfrm>
            <a:off x="6553200" y="64008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ＭＳ Ｐゴシック"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ＭＳ Ｐゴシック"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ＭＳ Ｐゴシック"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9pPr>
          </a:lstStyle>
          <a:p>
            <a:pPr>
              <a:spcBef>
                <a:spcPct val="0"/>
              </a:spcBef>
              <a:buFontTx/>
              <a:buNone/>
            </a:pPr>
            <a:fld id="{7910B97E-BC14-4162-8A12-5516A1AF2A73}" type="slidenum">
              <a:rPr lang="en-US" altLang="he-IL" sz="1400">
                <a:latin typeface="Times" panose="02020603050405020304" pitchFamily="18" charset="0"/>
              </a:rPr>
              <a:pPr>
                <a:spcBef>
                  <a:spcPct val="0"/>
                </a:spcBef>
                <a:buFontTx/>
                <a:buNone/>
              </a:pPr>
              <a:t>5</a:t>
            </a:fld>
            <a:endParaRPr lang="en-US" altLang="he-IL" sz="1400">
              <a:latin typeface="Times" panose="02020603050405020304" pitchFamily="18" charset="0"/>
            </a:endParaRPr>
          </a:p>
        </p:txBody>
      </p:sp>
    </p:spTree>
    <p:extLst>
      <p:ext uri="{BB962C8B-B14F-4D97-AF65-F5344CB8AC3E}">
        <p14:creationId xmlns:p14="http://schemas.microsoft.com/office/powerpoint/2010/main" val="2595092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t>IQV—Index of Qualitative Variation</a:t>
            </a:r>
          </a:p>
        </p:txBody>
      </p:sp>
      <p:sp>
        <p:nvSpPr>
          <p:cNvPr id="191491" name="Rectangle 3"/>
          <p:cNvSpPr>
            <a:spLocks noGrp="1" noChangeArrowheads="1"/>
          </p:cNvSpPr>
          <p:nvPr>
            <p:ph type="body" idx="1"/>
          </p:nvPr>
        </p:nvSpPr>
        <p:spPr>
          <a:xfrm>
            <a:off x="457200" y="1719263"/>
            <a:ext cx="8229600" cy="4757737"/>
          </a:xfrm>
        </p:spPr>
        <p:txBody>
          <a:bodyPr/>
          <a:lstStyle/>
          <a:p>
            <a:pPr>
              <a:buFont typeface="Wingdings" panose="05000000000000000000" pitchFamily="2" charset="2"/>
              <a:buNone/>
            </a:pPr>
            <a:r>
              <a:rPr lang="en-US" altLang="en-US" sz="1600"/>
              <a:t>Problem:  Is SJSU more diverse than UC Berkeley?</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Solution:  Calculate IQV for each campus to determine which is higher.</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SJSU:				UC Berkeley:</a:t>
            </a:r>
          </a:p>
          <a:p>
            <a:pPr>
              <a:buFont typeface="Wingdings" panose="05000000000000000000" pitchFamily="2" charset="2"/>
              <a:buNone/>
            </a:pPr>
            <a:r>
              <a:rPr lang="en-US" altLang="en-US" sz="1600"/>
              <a:t>Percent	Category			Percent	Category</a:t>
            </a:r>
          </a:p>
          <a:p>
            <a:pPr>
              <a:buFont typeface="Wingdings" panose="05000000000000000000" pitchFamily="2" charset="2"/>
              <a:buNone/>
            </a:pPr>
            <a:r>
              <a:rPr lang="en-US" altLang="en-US" sz="1600"/>
              <a:t>00.6 	Native American		00.6	Native American</a:t>
            </a:r>
          </a:p>
          <a:p>
            <a:pPr>
              <a:buFont typeface="Wingdings" panose="05000000000000000000" pitchFamily="2" charset="2"/>
              <a:buNone/>
            </a:pPr>
            <a:r>
              <a:rPr lang="en-US" altLang="en-US" sz="1600"/>
              <a:t>06.1 	Black			03.9	Black</a:t>
            </a:r>
          </a:p>
          <a:p>
            <a:pPr>
              <a:buFont typeface="Wingdings" panose="05000000000000000000" pitchFamily="2" charset="2"/>
              <a:buNone/>
            </a:pPr>
            <a:r>
              <a:rPr lang="en-US" altLang="en-US" sz="1600"/>
              <a:t>39.3	Asian/PI			47.0	Asian/PI</a:t>
            </a:r>
          </a:p>
          <a:p>
            <a:pPr>
              <a:buFont typeface="Wingdings" panose="05000000000000000000" pitchFamily="2" charset="2"/>
              <a:buNone/>
            </a:pPr>
            <a:r>
              <a:rPr lang="en-US" altLang="en-US" sz="1600"/>
              <a:t>19.5	Latino			13.0	Latino</a:t>
            </a:r>
          </a:p>
          <a:p>
            <a:pPr>
              <a:buFont typeface="Wingdings" panose="05000000000000000000" pitchFamily="2" charset="2"/>
              <a:buNone/>
            </a:pPr>
            <a:r>
              <a:rPr lang="en-US" altLang="en-US" sz="1600"/>
              <a:t>34.5	White			35.5	White</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What can we say before calculating?  Which campus is more evenly distributed?</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		  K (100</a:t>
            </a:r>
            <a:r>
              <a:rPr lang="en-US" altLang="en-US" sz="1600" baseline="30000"/>
              <a:t>2</a:t>
            </a:r>
            <a:r>
              <a:rPr lang="en-US" altLang="en-US" sz="1600"/>
              <a:t> – </a:t>
            </a:r>
            <a:r>
              <a:rPr lang="el-GR" altLang="en-US" sz="1600">
                <a:cs typeface="Arial" panose="020B0604020202020204" pitchFamily="34" charset="0"/>
              </a:rPr>
              <a:t>Σ</a:t>
            </a:r>
            <a:r>
              <a:rPr lang="en-US" altLang="en-US" sz="1600">
                <a:cs typeface="Arial" panose="020B0604020202020204" pitchFamily="34" charset="0"/>
              </a:rPr>
              <a:t> cat.%</a:t>
            </a:r>
            <a:r>
              <a:rPr lang="en-US" altLang="en-US" sz="1600" baseline="30000">
                <a:cs typeface="Arial" panose="020B0604020202020204" pitchFamily="34" charset="0"/>
              </a:rPr>
              <a:t>2</a:t>
            </a:r>
            <a:r>
              <a:rPr lang="en-US" altLang="en-US" sz="1600">
                <a:cs typeface="Arial" panose="020B0604020202020204" pitchFamily="34" charset="0"/>
              </a:rPr>
              <a:t>)</a:t>
            </a:r>
            <a:endParaRPr lang="el-GR" altLang="en-US" sz="1600">
              <a:cs typeface="Arial" panose="020B0604020202020204" pitchFamily="34" charset="0"/>
            </a:endParaRPr>
          </a:p>
          <a:p>
            <a:pPr>
              <a:buFont typeface="Wingdings" panose="05000000000000000000" pitchFamily="2" charset="2"/>
              <a:buNone/>
            </a:pPr>
            <a:r>
              <a:rPr lang="en-US" altLang="en-US" sz="1600"/>
              <a:t>	IQV =	       100</a:t>
            </a:r>
            <a:r>
              <a:rPr lang="en-US" altLang="en-US" sz="1600" baseline="30000"/>
              <a:t>2</a:t>
            </a:r>
            <a:r>
              <a:rPr lang="en-US" altLang="en-US" sz="1600"/>
              <a:t>(K – 1)</a:t>
            </a:r>
          </a:p>
        </p:txBody>
      </p:sp>
      <p:sp>
        <p:nvSpPr>
          <p:cNvPr id="191493" name="Line 5"/>
          <p:cNvSpPr>
            <a:spLocks noChangeShapeType="1"/>
          </p:cNvSpPr>
          <p:nvPr/>
        </p:nvSpPr>
        <p:spPr bwMode="auto">
          <a:xfrm>
            <a:off x="1447800" y="61722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60904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57200" y="122238"/>
            <a:ext cx="7543800" cy="639762"/>
          </a:xfrm>
        </p:spPr>
        <p:txBody>
          <a:bodyPr/>
          <a:lstStyle/>
          <a:p>
            <a:r>
              <a:rPr lang="en-US" altLang="en-US" sz="2000"/>
              <a:t>IQV—Index of Qualitative Variation</a:t>
            </a:r>
          </a:p>
        </p:txBody>
      </p:sp>
      <p:sp>
        <p:nvSpPr>
          <p:cNvPr id="193539" name="Rectangle 3"/>
          <p:cNvSpPr>
            <a:spLocks noGrp="1" noChangeArrowheads="1"/>
          </p:cNvSpPr>
          <p:nvPr>
            <p:ph type="body" idx="1"/>
          </p:nvPr>
        </p:nvSpPr>
        <p:spPr>
          <a:xfrm>
            <a:off x="457200" y="914400"/>
            <a:ext cx="8534400" cy="5791200"/>
          </a:xfrm>
        </p:spPr>
        <p:txBody>
          <a:bodyPr/>
          <a:lstStyle/>
          <a:p>
            <a:pPr>
              <a:buFont typeface="Wingdings" panose="05000000000000000000" pitchFamily="2" charset="2"/>
              <a:buNone/>
            </a:pPr>
            <a:r>
              <a:rPr lang="en-US" altLang="en-US" sz="1600"/>
              <a:t>Problem:  Is SJSU more diverse than UC Berkeley?   YES</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Solution:  Calculate IQV for each campus to determine which is higher.</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SJSU:					UC Berkeley:</a:t>
            </a:r>
          </a:p>
          <a:p>
            <a:pPr>
              <a:buFont typeface="Wingdings" panose="05000000000000000000" pitchFamily="2" charset="2"/>
              <a:buNone/>
            </a:pPr>
            <a:r>
              <a:rPr lang="en-US" altLang="en-US" sz="1600"/>
              <a:t>Percent	Category		 %</a:t>
            </a:r>
            <a:r>
              <a:rPr lang="en-US" altLang="en-US" sz="1600" baseline="30000"/>
              <a:t>2</a:t>
            </a:r>
            <a:r>
              <a:rPr lang="en-US" altLang="en-US" sz="1600"/>
              <a:t> 		Percent	Category		 %</a:t>
            </a:r>
            <a:r>
              <a:rPr lang="en-US" altLang="en-US" sz="1600" baseline="30000"/>
              <a:t>2</a:t>
            </a:r>
            <a:endParaRPr lang="en-US" altLang="en-US" sz="1600"/>
          </a:p>
          <a:p>
            <a:pPr>
              <a:buFont typeface="Wingdings" panose="05000000000000000000" pitchFamily="2" charset="2"/>
              <a:buNone/>
            </a:pPr>
            <a:r>
              <a:rPr lang="en-US" altLang="en-US" sz="1600"/>
              <a:t>00.6 	Native American	      0.36		00.6	Native American	      0.36</a:t>
            </a:r>
          </a:p>
          <a:p>
            <a:pPr>
              <a:buFont typeface="Wingdings" panose="05000000000000000000" pitchFamily="2" charset="2"/>
              <a:buNone/>
            </a:pPr>
            <a:r>
              <a:rPr lang="en-US" altLang="en-US" sz="1600"/>
              <a:t>06.1 	Black		    37.21		03.9	Black		    15.21</a:t>
            </a:r>
          </a:p>
          <a:p>
            <a:pPr>
              <a:buFont typeface="Wingdings" panose="05000000000000000000" pitchFamily="2" charset="2"/>
              <a:buNone/>
            </a:pPr>
            <a:r>
              <a:rPr lang="en-US" altLang="en-US" sz="1600"/>
              <a:t>39.3	Asian/PI		1544.49		47.0	Asian/PI		2209.00</a:t>
            </a:r>
          </a:p>
          <a:p>
            <a:pPr>
              <a:buFont typeface="Wingdings" panose="05000000000000000000" pitchFamily="2" charset="2"/>
              <a:buNone/>
            </a:pPr>
            <a:r>
              <a:rPr lang="en-US" altLang="en-US" sz="1600"/>
              <a:t>19.5	Latino		  380.25		13.0	Latino		  169.00</a:t>
            </a:r>
          </a:p>
          <a:p>
            <a:pPr>
              <a:buFont typeface="Wingdings" panose="05000000000000000000" pitchFamily="2" charset="2"/>
              <a:buNone/>
            </a:pPr>
            <a:r>
              <a:rPr lang="en-US" altLang="en-US" sz="1600"/>
              <a:t>34.5	White		1190.25		35.5	White		1260.25</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K = 5	             </a:t>
            </a:r>
            <a:r>
              <a:rPr lang="el-GR" altLang="en-US" sz="1600">
                <a:cs typeface="Arial" panose="020B0604020202020204" pitchFamily="34" charset="0"/>
              </a:rPr>
              <a:t>Σ</a:t>
            </a:r>
            <a:r>
              <a:rPr lang="en-US" altLang="en-US" sz="1600">
                <a:cs typeface="Arial" panose="020B0604020202020204" pitchFamily="34" charset="0"/>
              </a:rPr>
              <a:t> cat.%</a:t>
            </a:r>
            <a:r>
              <a:rPr lang="en-US" altLang="en-US" sz="1600" baseline="30000">
                <a:cs typeface="Arial" panose="020B0604020202020204" pitchFamily="34" charset="0"/>
              </a:rPr>
              <a:t>2 </a:t>
            </a:r>
            <a:r>
              <a:rPr lang="en-US" altLang="en-US" sz="1600">
                <a:cs typeface="Arial" panose="020B0604020202020204" pitchFamily="34" charset="0"/>
              </a:rPr>
              <a:t>=   3152.56		k = 5                     </a:t>
            </a:r>
            <a:r>
              <a:rPr lang="el-GR" altLang="en-US" sz="1600">
                <a:cs typeface="Arial" panose="020B0604020202020204" pitchFamily="34" charset="0"/>
              </a:rPr>
              <a:t>Σ</a:t>
            </a:r>
            <a:r>
              <a:rPr lang="en-US" altLang="en-US" sz="1600">
                <a:cs typeface="Arial" panose="020B0604020202020204" pitchFamily="34" charset="0"/>
              </a:rPr>
              <a:t> cat.%</a:t>
            </a:r>
            <a:r>
              <a:rPr lang="en-US" altLang="en-US" sz="1600" baseline="30000">
                <a:cs typeface="Arial" panose="020B0604020202020204" pitchFamily="34" charset="0"/>
              </a:rPr>
              <a:t>2 </a:t>
            </a:r>
            <a:r>
              <a:rPr lang="en-US" altLang="en-US" sz="1600">
                <a:cs typeface="Arial" panose="020B0604020202020204" pitchFamily="34" charset="0"/>
              </a:rPr>
              <a:t>=   3653.82</a:t>
            </a:r>
            <a:endParaRPr lang="en-US" altLang="en-US" sz="1600"/>
          </a:p>
          <a:p>
            <a:pPr>
              <a:buFont typeface="Wingdings" panose="05000000000000000000" pitchFamily="2" charset="2"/>
              <a:buNone/>
            </a:pPr>
            <a:r>
              <a:rPr lang="en-US" altLang="en-US" sz="1600"/>
              <a:t>100</a:t>
            </a:r>
            <a:r>
              <a:rPr lang="en-US" altLang="en-US" sz="1600" baseline="30000"/>
              <a:t>2</a:t>
            </a:r>
            <a:r>
              <a:rPr lang="en-US" altLang="en-US" sz="1600"/>
              <a:t> = 10000</a:t>
            </a:r>
          </a:p>
          <a:p>
            <a:pPr>
              <a:buFont typeface="Wingdings" panose="05000000000000000000" pitchFamily="2" charset="2"/>
              <a:buNone/>
            </a:pPr>
            <a:r>
              <a:rPr lang="en-US" altLang="en-US" sz="1600"/>
              <a:t>		  K (100</a:t>
            </a:r>
            <a:r>
              <a:rPr lang="en-US" altLang="en-US" sz="1600" baseline="30000"/>
              <a:t>2</a:t>
            </a:r>
            <a:r>
              <a:rPr lang="en-US" altLang="en-US" sz="1600"/>
              <a:t> – </a:t>
            </a:r>
            <a:r>
              <a:rPr lang="el-GR" altLang="en-US" sz="1600">
                <a:cs typeface="Arial" panose="020B0604020202020204" pitchFamily="34" charset="0"/>
              </a:rPr>
              <a:t>Σ</a:t>
            </a:r>
            <a:r>
              <a:rPr lang="en-US" altLang="en-US" sz="1600">
                <a:cs typeface="Arial" panose="020B0604020202020204" pitchFamily="34" charset="0"/>
              </a:rPr>
              <a:t> cat.%</a:t>
            </a:r>
            <a:r>
              <a:rPr lang="en-US" altLang="en-US" sz="1600" baseline="30000">
                <a:cs typeface="Arial" panose="020B0604020202020204" pitchFamily="34" charset="0"/>
              </a:rPr>
              <a:t>2</a:t>
            </a:r>
            <a:r>
              <a:rPr lang="en-US" altLang="en-US" sz="1600">
                <a:cs typeface="Arial" panose="020B0604020202020204" pitchFamily="34" charset="0"/>
              </a:rPr>
              <a:t>)</a:t>
            </a:r>
            <a:endParaRPr lang="el-GR" altLang="en-US" sz="1600">
              <a:cs typeface="Arial" panose="020B0604020202020204" pitchFamily="34" charset="0"/>
            </a:endParaRPr>
          </a:p>
          <a:p>
            <a:pPr>
              <a:buFont typeface="Wingdings" panose="05000000000000000000" pitchFamily="2" charset="2"/>
              <a:buNone/>
            </a:pPr>
            <a:r>
              <a:rPr lang="en-US" altLang="en-US" sz="1600"/>
              <a:t>	IQV =	       100</a:t>
            </a:r>
            <a:r>
              <a:rPr lang="en-US" altLang="en-US" sz="1600" baseline="30000"/>
              <a:t>2</a:t>
            </a:r>
            <a:r>
              <a:rPr lang="en-US" altLang="en-US" sz="1600"/>
              <a:t>(K – 1)</a:t>
            </a:r>
          </a:p>
          <a:p>
            <a:pPr>
              <a:buFont typeface="Wingdings" panose="05000000000000000000" pitchFamily="2" charset="2"/>
              <a:buNone/>
            </a:pPr>
            <a:endParaRPr lang="en-US" altLang="en-US" sz="1600"/>
          </a:p>
          <a:p>
            <a:pPr>
              <a:buFont typeface="Wingdings" panose="05000000000000000000" pitchFamily="2" charset="2"/>
              <a:buNone/>
            </a:pPr>
            <a:r>
              <a:rPr lang="en-US" altLang="en-US" sz="1600"/>
              <a:t>5(10000 – 3152.56) = 34237.2   		5(10000 – 3653.82) = 31730.9</a:t>
            </a:r>
          </a:p>
          <a:p>
            <a:pPr>
              <a:buFont typeface="Wingdings" panose="05000000000000000000" pitchFamily="2" charset="2"/>
              <a:buNone/>
            </a:pPr>
            <a:r>
              <a:rPr lang="en-US" altLang="en-US" sz="1600"/>
              <a:t>10000(5 – 1) = 40000  SJSU IQV = .856		10000(5 – 1) = 40000       UCB IQV =.793</a:t>
            </a:r>
          </a:p>
        </p:txBody>
      </p:sp>
      <p:sp>
        <p:nvSpPr>
          <p:cNvPr id="193540" name="Line 4"/>
          <p:cNvSpPr>
            <a:spLocks noChangeShapeType="1"/>
          </p:cNvSpPr>
          <p:nvPr/>
        </p:nvSpPr>
        <p:spPr bwMode="auto">
          <a:xfrm>
            <a:off x="1447800" y="53340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34242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&amp; Answer Session</a:t>
            </a:r>
            <a:endParaRPr lang="en-US" dirty="0"/>
          </a:p>
        </p:txBody>
      </p:sp>
      <p:sp>
        <p:nvSpPr>
          <p:cNvPr id="3" name="Content Placeholder 2"/>
          <p:cNvSpPr>
            <a:spLocks noGrp="1"/>
          </p:cNvSpPr>
          <p:nvPr>
            <p:ph idx="1"/>
          </p:nvPr>
        </p:nvSpPr>
        <p:spPr/>
        <p:txBody>
          <a:bodyPr/>
          <a:lstStyle/>
          <a:p>
            <a:pPr marL="0" indent="0" algn="ctr">
              <a:buNone/>
            </a:pPr>
            <a:r>
              <a:rPr lang="en-US" altLang="en-US" sz="9600"/>
              <a:t> </a:t>
            </a:r>
          </a:p>
          <a:p>
            <a:pPr marL="0" indent="0" algn="ctr">
              <a:buNone/>
            </a:pPr>
            <a:r>
              <a:rPr lang="en-US" altLang="en-US" sz="9600"/>
              <a:t>Q </a:t>
            </a:r>
            <a:r>
              <a:rPr lang="en-US" altLang="en-US" sz="9600" dirty="0"/>
              <a:t>&amp; A</a:t>
            </a: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89726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a:xfrm>
            <a:off x="658645" y="60325"/>
            <a:ext cx="7255209" cy="1143000"/>
          </a:xfrm>
        </p:spPr>
        <p:txBody>
          <a:bodyPr/>
          <a:lstStyle/>
          <a:p>
            <a:r>
              <a:rPr lang="en-US" altLang="he-IL" b="1" u="sng" dirty="0">
                <a:solidFill>
                  <a:schemeClr val="accent2">
                    <a:lumMod val="75000"/>
                  </a:schemeClr>
                </a:solidFill>
                <a:latin typeface="Century Gothic" panose="020B0502020202020204" pitchFamily="34" charset="0"/>
                <a:ea typeface="新細明體" pitchFamily="18" charset="-120"/>
              </a:rPr>
              <a:t>Data Visualization – cake bakery</a:t>
            </a:r>
            <a:endParaRPr lang="he-IL" altLang="he-IL" b="1" u="sng" dirty="0">
              <a:solidFill>
                <a:schemeClr val="accent2">
                  <a:lumMod val="75000"/>
                </a:schemeClr>
              </a:solidFill>
              <a:latin typeface="Century Gothic" panose="020B0502020202020204" pitchFamily="34" charset="0"/>
              <a:ea typeface="新細明體" pitchFamily="18" charset="-120"/>
            </a:endParaRPr>
          </a:p>
        </p:txBody>
      </p:sp>
      <p:sp>
        <p:nvSpPr>
          <p:cNvPr id="5123" name="Content Placeholder 7"/>
          <p:cNvSpPr>
            <a:spLocks noGrp="1"/>
          </p:cNvSpPr>
          <p:nvPr>
            <p:ph idx="1"/>
          </p:nvPr>
        </p:nvSpPr>
        <p:spPr/>
        <p:txBody>
          <a:bodyPr/>
          <a:lstStyle/>
          <a:p>
            <a:endParaRPr lang="he-IL" altLang="he-IL"/>
          </a:p>
        </p:txBody>
      </p:sp>
      <p:sp>
        <p:nvSpPr>
          <p:cNvPr id="5124" name="Slide Number Placeholder 3"/>
          <p:cNvSpPr>
            <a:spLocks noGrp="1"/>
          </p:cNvSpPr>
          <p:nvPr>
            <p:ph type="sldNum" sz="quarter" idx="4294967295"/>
          </p:nvPr>
        </p:nvSpPr>
        <p:spPr>
          <a:xfrm>
            <a:off x="6553200" y="64008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ＭＳ Ｐゴシック"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ＭＳ Ｐゴシック"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ＭＳ Ｐゴシック"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ＭＳ Ｐゴシック" panose="020B0600070205080204" pitchFamily="34" charset="-128"/>
              </a:defRPr>
            </a:lvl9pPr>
          </a:lstStyle>
          <a:p>
            <a:pPr>
              <a:spcBef>
                <a:spcPct val="0"/>
              </a:spcBef>
              <a:buFontTx/>
              <a:buNone/>
            </a:pPr>
            <a:fld id="{8A6419B0-47B9-466A-B235-10CCE0A11526}" type="slidenum">
              <a:rPr lang="en-US" altLang="he-IL" sz="1400">
                <a:latin typeface="Times" panose="02020603050405020304" pitchFamily="18" charset="0"/>
              </a:rPr>
              <a:pPr>
                <a:spcBef>
                  <a:spcPct val="0"/>
                </a:spcBef>
                <a:buFontTx/>
                <a:buNone/>
              </a:pPr>
              <a:t>6</a:t>
            </a:fld>
            <a:endParaRPr lang="en-US" altLang="he-IL" sz="1400">
              <a:latin typeface="Times" panose="02020603050405020304" pitchFamily="18" charset="0"/>
            </a:endParaRPr>
          </a:p>
        </p:txBody>
      </p:sp>
      <p:pic>
        <p:nvPicPr>
          <p:cNvPr id="51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203325"/>
            <a:ext cx="714375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86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t>‹#›</a:t>
            </a:r>
          </a:p>
        </p:txBody>
      </p:sp>
      <p:sp>
        <p:nvSpPr>
          <p:cNvPr id="5" name="Title 1"/>
          <p:cNvSpPr txBox="1">
            <a:spLocks/>
          </p:cNvSpPr>
          <p:nvPr/>
        </p:nvSpPr>
        <p:spPr bwMode="auto">
          <a:xfrm>
            <a:off x="958850" y="2906713"/>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a:lstStyle>
          <a:p>
            <a:r>
              <a:rPr lang="en-US" altLang="en-US" b="1" kern="0"/>
              <a:t>Exploring Data </a:t>
            </a:r>
            <a:endParaRPr lang="en-US" altLang="en-US" b="1" kern="0" dirty="0"/>
          </a:p>
        </p:txBody>
      </p:sp>
    </p:spTree>
    <p:extLst>
      <p:ext uri="{BB962C8B-B14F-4D97-AF65-F5344CB8AC3E}">
        <p14:creationId xmlns:p14="http://schemas.microsoft.com/office/powerpoint/2010/main" val="413650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AutoShape 2"/>
          <p:cNvSpPr>
            <a:spLocks/>
          </p:cNvSpPr>
          <p:nvPr/>
        </p:nvSpPr>
        <p:spPr bwMode="auto">
          <a:xfrm>
            <a:off x="1874838" y="1608138"/>
            <a:ext cx="333375" cy="3368675"/>
          </a:xfrm>
          <a:prstGeom prst="leftBrace">
            <a:avLst>
              <a:gd name="adj1" fmla="val 0"/>
              <a:gd name="adj2" fmla="val 49745"/>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5602" name="AutoShape 3"/>
          <p:cNvSpPr>
            <a:spLocks/>
          </p:cNvSpPr>
          <p:nvPr/>
        </p:nvSpPr>
        <p:spPr bwMode="auto">
          <a:xfrm>
            <a:off x="4471988" y="3416300"/>
            <a:ext cx="322262" cy="3140075"/>
          </a:xfrm>
          <a:prstGeom prst="leftBrace">
            <a:avLst>
              <a:gd name="adj1" fmla="val 0"/>
              <a:gd name="adj2" fmla="val 4964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5603" name="Text Box 4"/>
          <p:cNvSpPr txBox="1">
            <a:spLocks noChangeArrowheads="1"/>
          </p:cNvSpPr>
          <p:nvPr/>
        </p:nvSpPr>
        <p:spPr bwMode="auto">
          <a:xfrm>
            <a:off x="4975225" y="3705225"/>
            <a:ext cx="3816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Ø"/>
            </a:pPr>
            <a:r>
              <a:rPr lang="en-GB" altLang="en-US" sz="1200" b="1" dirty="0"/>
              <a:t>Bar chart</a:t>
            </a:r>
          </a:p>
          <a:p>
            <a:pPr eaLnBrk="1" hangingPunct="1">
              <a:spcBef>
                <a:spcPct val="50000"/>
              </a:spcBef>
              <a:buFont typeface="Wingdings" panose="05000000000000000000" pitchFamily="2" charset="2"/>
              <a:buChar char="Ø"/>
            </a:pPr>
            <a:r>
              <a:rPr lang="en-GB" altLang="en-US" sz="1200" b="1" dirty="0"/>
              <a:t>Clustered bar charts (two categorical variables)</a:t>
            </a:r>
          </a:p>
          <a:p>
            <a:pPr eaLnBrk="1" hangingPunct="1">
              <a:spcBef>
                <a:spcPct val="50000"/>
              </a:spcBef>
              <a:buFont typeface="Wingdings" panose="05000000000000000000" pitchFamily="2" charset="2"/>
              <a:buChar char="Ø"/>
            </a:pPr>
            <a:r>
              <a:rPr lang="en-GB" altLang="en-US" sz="1200" b="1" dirty="0"/>
              <a:t>Bar charts with error bars</a:t>
            </a:r>
          </a:p>
        </p:txBody>
      </p:sp>
      <p:sp>
        <p:nvSpPr>
          <p:cNvPr id="25604" name="Text Box 5"/>
          <p:cNvSpPr txBox="1">
            <a:spLocks noChangeArrowheads="1"/>
          </p:cNvSpPr>
          <p:nvPr/>
        </p:nvSpPr>
        <p:spPr bwMode="auto">
          <a:xfrm>
            <a:off x="4983163" y="4995863"/>
            <a:ext cx="352107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Ø"/>
            </a:pPr>
            <a:r>
              <a:rPr lang="en-GB" altLang="en-US" sz="1200" b="1" dirty="0"/>
              <a:t>Histogram (can be plotted against a categorical variable)</a:t>
            </a:r>
          </a:p>
          <a:p>
            <a:pPr eaLnBrk="1" hangingPunct="1">
              <a:spcBef>
                <a:spcPct val="50000"/>
              </a:spcBef>
              <a:buFont typeface="Wingdings" panose="05000000000000000000" pitchFamily="2" charset="2"/>
              <a:buChar char="Ø"/>
            </a:pPr>
            <a:r>
              <a:rPr lang="en-GB" altLang="en-US" sz="1200" b="1" dirty="0"/>
              <a:t>Box &amp; Whisker plot (can be plotted against a categorical variable)</a:t>
            </a:r>
          </a:p>
          <a:p>
            <a:pPr eaLnBrk="1" hangingPunct="1">
              <a:spcBef>
                <a:spcPct val="50000"/>
              </a:spcBef>
              <a:buFont typeface="Wingdings" panose="05000000000000000000" pitchFamily="2" charset="2"/>
              <a:buChar char="Ø"/>
            </a:pPr>
            <a:r>
              <a:rPr lang="en-GB" altLang="en-US" sz="1200" b="1" dirty="0"/>
              <a:t>Dot plot (can be plotted against a categorical variable)</a:t>
            </a:r>
          </a:p>
          <a:p>
            <a:pPr eaLnBrk="1" hangingPunct="1">
              <a:spcBef>
                <a:spcPct val="50000"/>
              </a:spcBef>
              <a:buFont typeface="Wingdings" panose="05000000000000000000" pitchFamily="2" charset="2"/>
              <a:buChar char="Ø"/>
            </a:pPr>
            <a:r>
              <a:rPr lang="en-GB" altLang="en-US" sz="1200" b="1" dirty="0"/>
              <a:t>Scatter plot (two continuous variables)</a:t>
            </a:r>
          </a:p>
        </p:txBody>
      </p:sp>
      <p:sp>
        <p:nvSpPr>
          <p:cNvPr id="25605" name="AutoShape 6"/>
          <p:cNvSpPr>
            <a:spLocks/>
          </p:cNvSpPr>
          <p:nvPr/>
        </p:nvSpPr>
        <p:spPr bwMode="auto">
          <a:xfrm>
            <a:off x="4471988" y="225425"/>
            <a:ext cx="323850" cy="2979738"/>
          </a:xfrm>
          <a:prstGeom prst="leftBrace">
            <a:avLst>
              <a:gd name="adj1" fmla="val 0"/>
              <a:gd name="adj2" fmla="val 4677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25606" name="Text Box 7"/>
          <p:cNvSpPr txBox="1">
            <a:spLocks noChangeArrowheads="1"/>
          </p:cNvSpPr>
          <p:nvPr/>
        </p:nvSpPr>
        <p:spPr bwMode="auto">
          <a:xfrm>
            <a:off x="4975225" y="1479550"/>
            <a:ext cx="10096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Ø"/>
            </a:pPr>
            <a:r>
              <a:rPr lang="en-GB" altLang="en-US" sz="1200" b="1" dirty="0"/>
              <a:t>Mean</a:t>
            </a:r>
          </a:p>
          <a:p>
            <a:pPr eaLnBrk="1" hangingPunct="1">
              <a:spcBef>
                <a:spcPct val="50000"/>
              </a:spcBef>
              <a:buFont typeface="Wingdings" panose="05000000000000000000" pitchFamily="2" charset="2"/>
              <a:buChar char="Ø"/>
            </a:pPr>
            <a:r>
              <a:rPr lang="en-GB" altLang="en-US" sz="1200" b="1" dirty="0"/>
              <a:t>Median</a:t>
            </a:r>
          </a:p>
          <a:p>
            <a:pPr eaLnBrk="1" hangingPunct="1">
              <a:spcBef>
                <a:spcPct val="50000"/>
              </a:spcBef>
              <a:buFont typeface="Wingdings" panose="05000000000000000000" pitchFamily="2" charset="2"/>
              <a:buChar char="Ø"/>
            </a:pPr>
            <a:r>
              <a:rPr lang="en-GB" altLang="en-US" sz="1200" b="1" dirty="0"/>
              <a:t>e</a:t>
            </a:r>
          </a:p>
        </p:txBody>
      </p:sp>
      <p:sp>
        <p:nvSpPr>
          <p:cNvPr id="25607" name="Text Box 8"/>
          <p:cNvSpPr txBox="1">
            <a:spLocks noChangeArrowheads="1"/>
          </p:cNvSpPr>
          <p:nvPr/>
        </p:nvSpPr>
        <p:spPr bwMode="auto">
          <a:xfrm>
            <a:off x="4975225" y="2479675"/>
            <a:ext cx="26638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Ø"/>
            </a:pPr>
            <a:r>
              <a:rPr lang="en-GB" altLang="en-US" sz="1200" b="1" dirty="0"/>
              <a:t>Standard deviation</a:t>
            </a:r>
          </a:p>
          <a:p>
            <a:pPr eaLnBrk="1" hangingPunct="1">
              <a:spcBef>
                <a:spcPct val="50000"/>
              </a:spcBef>
              <a:buFont typeface="Wingdings" panose="05000000000000000000" pitchFamily="2" charset="2"/>
              <a:buChar char="Ø"/>
            </a:pPr>
            <a:r>
              <a:rPr lang="en-GB" altLang="en-US" sz="1200" b="1" dirty="0"/>
              <a:t>Range (Min, Max)</a:t>
            </a:r>
          </a:p>
          <a:p>
            <a:pPr eaLnBrk="1" hangingPunct="1">
              <a:spcBef>
                <a:spcPct val="50000"/>
              </a:spcBef>
              <a:buFont typeface="Wingdings" panose="05000000000000000000" pitchFamily="2" charset="2"/>
              <a:buChar char="Ø"/>
            </a:pPr>
            <a:r>
              <a:rPr lang="en-GB" altLang="en-US" sz="1200" b="1" dirty="0"/>
              <a:t>Inter-quartile range (LQ, UQ)</a:t>
            </a:r>
          </a:p>
        </p:txBody>
      </p:sp>
      <p:sp>
        <p:nvSpPr>
          <p:cNvPr id="25608" name="Text Box 10"/>
          <p:cNvSpPr txBox="1">
            <a:spLocks noChangeArrowheads="1"/>
          </p:cNvSpPr>
          <p:nvPr/>
        </p:nvSpPr>
        <p:spPr bwMode="auto">
          <a:xfrm>
            <a:off x="4970463" y="490538"/>
            <a:ext cx="29479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Ø"/>
            </a:pPr>
            <a:r>
              <a:rPr lang="en-GB" altLang="en-US" sz="1200" b="1"/>
              <a:t>Frequency</a:t>
            </a:r>
          </a:p>
          <a:p>
            <a:pPr eaLnBrk="1" hangingPunct="1">
              <a:spcBef>
                <a:spcPct val="50000"/>
              </a:spcBef>
              <a:buFont typeface="Wingdings" panose="05000000000000000000" pitchFamily="2" charset="2"/>
              <a:buChar char="Ø"/>
            </a:pPr>
            <a:r>
              <a:rPr lang="en-GB" altLang="en-US" sz="1200" b="1"/>
              <a:t>Percentage (Row, Column or Total)</a:t>
            </a:r>
          </a:p>
        </p:txBody>
      </p:sp>
      <p:sp>
        <p:nvSpPr>
          <p:cNvPr id="25609" name="Text Box 64"/>
          <p:cNvSpPr>
            <a:spLocks noChangeArrowheads="1"/>
          </p:cNvSpPr>
          <p:nvPr/>
        </p:nvSpPr>
        <p:spPr bwMode="auto">
          <a:xfrm>
            <a:off x="292100" y="3130550"/>
            <a:ext cx="1558925"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GB" altLang="en-US" sz="1400" b="1"/>
              <a:t>Exploring data</a:t>
            </a:r>
            <a:endParaRPr lang="en-GB" altLang="en-US" sz="1400" b="1">
              <a:solidFill>
                <a:srgbClr val="CC0000"/>
              </a:solidFill>
            </a:endParaRPr>
          </a:p>
        </p:txBody>
      </p:sp>
      <p:sp>
        <p:nvSpPr>
          <p:cNvPr id="25610" name="Text Box 64"/>
          <p:cNvSpPr>
            <a:spLocks noChangeArrowheads="1"/>
          </p:cNvSpPr>
          <p:nvPr/>
        </p:nvSpPr>
        <p:spPr bwMode="auto">
          <a:xfrm>
            <a:off x="2208213" y="1435100"/>
            <a:ext cx="2246312"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v"/>
            </a:pPr>
            <a:r>
              <a:rPr lang="en-GB" altLang="en-US" sz="1400" b="1" dirty="0"/>
              <a:t> Descriptive statistics</a:t>
            </a:r>
            <a:endParaRPr lang="en-GB" altLang="en-US" sz="1400" b="1" dirty="0">
              <a:solidFill>
                <a:srgbClr val="CC0000"/>
              </a:solidFill>
            </a:endParaRPr>
          </a:p>
        </p:txBody>
      </p:sp>
      <p:sp>
        <p:nvSpPr>
          <p:cNvPr id="25611" name="Text Box 64"/>
          <p:cNvSpPr>
            <a:spLocks noChangeArrowheads="1"/>
          </p:cNvSpPr>
          <p:nvPr/>
        </p:nvSpPr>
        <p:spPr bwMode="auto">
          <a:xfrm>
            <a:off x="2200275" y="4803775"/>
            <a:ext cx="2260600" cy="346075"/>
          </a:xfrm>
          <a:prstGeom prst="roundRect">
            <a:avLst>
              <a:gd name="adj" fmla="val 16667"/>
            </a:avLst>
          </a:prstGeom>
          <a:solidFill>
            <a:schemeClr val="bg1"/>
          </a:solidFill>
          <a:ln w="19050">
            <a:solidFill>
              <a:srgbClr val="FE3E14"/>
            </a:solidFill>
            <a:miter lim="800000"/>
            <a:headEnd/>
            <a:tailEnd/>
          </a:ln>
        </p:spPr>
        <p:txBody>
          <a:bodyPr lIns="54000" rIns="54000">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v"/>
            </a:pPr>
            <a:r>
              <a:rPr lang="en-GB" altLang="en-US" sz="1400"/>
              <a:t> </a:t>
            </a:r>
            <a:r>
              <a:rPr lang="en-GB" altLang="en-US" sz="1400" b="1"/>
              <a:t>Graphical illustrations</a:t>
            </a:r>
          </a:p>
        </p:txBody>
      </p:sp>
      <p:sp>
        <p:nvSpPr>
          <p:cNvPr id="25612" name="Text Box 64"/>
          <p:cNvSpPr>
            <a:spLocks noChangeArrowheads="1"/>
          </p:cNvSpPr>
          <p:nvPr/>
        </p:nvSpPr>
        <p:spPr bwMode="auto">
          <a:xfrm>
            <a:off x="4794250" y="136525"/>
            <a:ext cx="1863725"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q"/>
            </a:pPr>
            <a:r>
              <a:rPr lang="en-GB" altLang="en-US" sz="1400"/>
              <a:t> </a:t>
            </a:r>
            <a:r>
              <a:rPr lang="en-GB" altLang="en-US" sz="1400" b="1"/>
              <a:t>Categorical data</a:t>
            </a:r>
          </a:p>
        </p:txBody>
      </p:sp>
      <p:sp>
        <p:nvSpPr>
          <p:cNvPr id="25613" name="Text Box 64"/>
          <p:cNvSpPr>
            <a:spLocks noChangeArrowheads="1"/>
          </p:cNvSpPr>
          <p:nvPr/>
        </p:nvSpPr>
        <p:spPr bwMode="auto">
          <a:xfrm>
            <a:off x="4830763" y="1133475"/>
            <a:ext cx="3732212" cy="341313"/>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q"/>
            </a:pPr>
            <a:r>
              <a:rPr lang="en-GB" altLang="en-US" sz="1400" dirty="0"/>
              <a:t> </a:t>
            </a:r>
            <a:r>
              <a:rPr lang="en-GB" altLang="en-US" sz="1400" b="1" dirty="0"/>
              <a:t>Continuous data: Measure of location</a:t>
            </a:r>
          </a:p>
        </p:txBody>
      </p:sp>
      <p:sp>
        <p:nvSpPr>
          <p:cNvPr id="25614" name="Text Box 64"/>
          <p:cNvSpPr>
            <a:spLocks noChangeArrowheads="1"/>
          </p:cNvSpPr>
          <p:nvPr/>
        </p:nvSpPr>
        <p:spPr bwMode="auto">
          <a:xfrm>
            <a:off x="4830763" y="2120900"/>
            <a:ext cx="3662362"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q"/>
            </a:pPr>
            <a:r>
              <a:rPr lang="en-GB" altLang="en-US" sz="1400" dirty="0"/>
              <a:t> </a:t>
            </a:r>
            <a:r>
              <a:rPr lang="en-GB" altLang="en-US" sz="1400" b="1" dirty="0"/>
              <a:t>Continuous data: Measure of variation</a:t>
            </a:r>
          </a:p>
        </p:txBody>
      </p:sp>
      <p:sp>
        <p:nvSpPr>
          <p:cNvPr id="25615" name="Text Box 64"/>
          <p:cNvSpPr>
            <a:spLocks noChangeArrowheads="1"/>
          </p:cNvSpPr>
          <p:nvPr/>
        </p:nvSpPr>
        <p:spPr bwMode="auto">
          <a:xfrm>
            <a:off x="4794250" y="3351213"/>
            <a:ext cx="1863725"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q"/>
            </a:pPr>
            <a:r>
              <a:rPr lang="en-GB" altLang="en-US" sz="1400"/>
              <a:t> </a:t>
            </a:r>
            <a:r>
              <a:rPr lang="en-GB" altLang="en-US" sz="1400" b="1"/>
              <a:t>Categorical data</a:t>
            </a:r>
          </a:p>
        </p:txBody>
      </p:sp>
      <p:sp>
        <p:nvSpPr>
          <p:cNvPr id="25616" name="Text Box 64"/>
          <p:cNvSpPr>
            <a:spLocks noChangeArrowheads="1"/>
          </p:cNvSpPr>
          <p:nvPr/>
        </p:nvSpPr>
        <p:spPr bwMode="auto">
          <a:xfrm>
            <a:off x="4794250" y="4630738"/>
            <a:ext cx="1863725" cy="346075"/>
          </a:xfrm>
          <a:prstGeom prst="roundRect">
            <a:avLst>
              <a:gd name="adj" fmla="val 16667"/>
            </a:avLst>
          </a:prstGeom>
          <a:solidFill>
            <a:schemeClr val="bg1"/>
          </a:solidFill>
          <a:ln w="19050">
            <a:solidFill>
              <a:srgbClr val="FE3E14"/>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 typeface="Wingdings" panose="05000000000000000000" pitchFamily="2" charset="2"/>
              <a:buChar char="q"/>
            </a:pPr>
            <a:r>
              <a:rPr lang="en-GB" altLang="en-US" sz="1400"/>
              <a:t> </a:t>
            </a:r>
            <a:r>
              <a:rPr lang="en-GB" altLang="en-US" sz="1400" b="1"/>
              <a:t>Continuous data</a:t>
            </a:r>
          </a:p>
        </p:txBody>
      </p:sp>
    </p:spTree>
    <p:custDataLst>
      <p:tags r:id="rId1"/>
    </p:custDataLst>
    <p:extLst>
      <p:ext uri="{BB962C8B-B14F-4D97-AF65-F5344CB8AC3E}">
        <p14:creationId xmlns:p14="http://schemas.microsoft.com/office/powerpoint/2010/main" val="269401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3A7294-89B5-4D9A-96F1-6F890850C682}"/>
              </a:ext>
            </a:extLst>
          </p:cNvPr>
          <p:cNvSpPr>
            <a:spLocks noGrp="1"/>
          </p:cNvSpPr>
          <p:nvPr>
            <p:ph type="ftr" sz="quarter" idx="10"/>
          </p:nvPr>
        </p:nvSpPr>
        <p:spPr/>
        <p:txBody>
          <a:bodyPr/>
          <a:lstStyle/>
          <a:p>
            <a:pPr>
              <a:defRPr/>
            </a:pPr>
            <a:r>
              <a:rPr lang="en-GB"/>
              <a:t>‹#›</a:t>
            </a:r>
          </a:p>
        </p:txBody>
      </p:sp>
      <p:pic>
        <p:nvPicPr>
          <p:cNvPr id="3074" name="Picture 2" descr="Data Classification">
            <a:extLst>
              <a:ext uri="{FF2B5EF4-FFF2-40B4-BE49-F238E27FC236}">
                <a16:creationId xmlns:a16="http://schemas.microsoft.com/office/drawing/2014/main" id="{844F217A-9AC5-4EB3-A1E2-A0D8B047B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44" y="1275907"/>
            <a:ext cx="7719237" cy="434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69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APUtemplate-Level_M</Template>
  <TotalTime>824</TotalTime>
  <Pages>11</Pages>
  <Words>2924</Words>
  <Application>Microsoft Office PowerPoint</Application>
  <PresentationFormat>On-screen Show (4:3)</PresentationFormat>
  <Paragraphs>490</Paragraphs>
  <Slides>52</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Arial</vt:lpstr>
      <vt:lpstr>Calibri</vt:lpstr>
      <vt:lpstr>Century Gothic</vt:lpstr>
      <vt:lpstr>Times</vt:lpstr>
      <vt:lpstr>Times New Roman</vt:lpstr>
      <vt:lpstr>Wingdings</vt:lpstr>
      <vt:lpstr>UCTI-Template-foundation-level</vt:lpstr>
      <vt:lpstr>Equation</vt:lpstr>
      <vt:lpstr>Data Management CT051-3-M</vt:lpstr>
      <vt:lpstr>Exploratory Data Analysis</vt:lpstr>
      <vt:lpstr>Exploratory Data Analysis</vt:lpstr>
      <vt:lpstr>PowerPoint Presentation</vt:lpstr>
      <vt:lpstr>EDA and Visualization</vt:lpstr>
      <vt:lpstr>Data Visualization – cake bakery</vt:lpstr>
      <vt:lpstr>PowerPoint Presentation</vt:lpstr>
      <vt:lpstr>PowerPoint Presentation</vt:lpstr>
      <vt:lpstr>PowerPoint Presentation</vt:lpstr>
      <vt:lpstr>Exercise</vt:lpstr>
      <vt:lpstr>Exercise</vt:lpstr>
      <vt:lpstr>InterQuartile Range (IQR)</vt:lpstr>
      <vt:lpstr>Interquartile Range with an Odd Sample Size</vt:lpstr>
      <vt:lpstr>Interquartile Range with Even Sample Size</vt:lpstr>
      <vt:lpstr>Exercise</vt:lpstr>
      <vt:lpstr>Categorical Data</vt:lpstr>
      <vt:lpstr>Categorical Data</vt:lpstr>
      <vt:lpstr>PowerPoint Presentation</vt:lpstr>
      <vt:lpstr>PowerPoint Presentation</vt:lpstr>
      <vt:lpstr>PowerPoint Presentation</vt:lpstr>
      <vt:lpstr>Central value</vt:lpstr>
      <vt:lpstr>Central value: The Mean</vt:lpstr>
      <vt:lpstr>Central value: The Mean</vt:lpstr>
      <vt:lpstr>Central value: The Median</vt:lpstr>
      <vt:lpstr>When to Use What</vt:lpstr>
      <vt:lpstr>Mean, Median, Mode</vt:lpstr>
      <vt:lpstr>PowerPoint Presentation</vt:lpstr>
      <vt:lpstr>Range</vt:lpstr>
      <vt:lpstr>Interquartile Range</vt:lpstr>
      <vt:lpstr>Standard Deviation</vt:lpstr>
      <vt:lpstr>Standard Deviation</vt:lpstr>
      <vt:lpstr>Standard Deviation</vt:lpstr>
      <vt:lpstr>Standard Deviation</vt:lpstr>
      <vt:lpstr>Practical Application for Understanding  Variance and Standard Deviation</vt:lpstr>
      <vt:lpstr>Practical Application for Understanding  Variance and Standard Deviation</vt:lpstr>
      <vt:lpstr>Practical Application for Understanding  Variance and Standard Deviation</vt:lpstr>
      <vt:lpstr>Practical Application for Understanding  Variance and Standard Deviation</vt:lpstr>
      <vt:lpstr>Practical Application for Understanding  Variance and Standard Deviation</vt:lpstr>
      <vt:lpstr>Visualization</vt:lpstr>
      <vt:lpstr>PowerPoint Presentation</vt:lpstr>
      <vt:lpstr>Bar Graphs</vt:lpstr>
      <vt:lpstr>PowerPoint Presentation</vt:lpstr>
      <vt:lpstr>Single Variable Visualization</vt:lpstr>
      <vt:lpstr>Issues with Histograms</vt:lpstr>
      <vt:lpstr>PowerPoint Presentation</vt:lpstr>
      <vt:lpstr>Box-Plots</vt:lpstr>
      <vt:lpstr>Box-Plots</vt:lpstr>
      <vt:lpstr>IQV—Index of Qualitative Variation</vt:lpstr>
      <vt:lpstr>IQV—Index of Qualitative Variation</vt:lpstr>
      <vt:lpstr>IQV—Index of Qualitative Variation</vt:lpstr>
      <vt:lpstr>IQV—Index of Qualitative Variation</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CT051-3-M</dc:title>
  <dc:subject>MSc</dc:subject>
  <dc:creator>Manoj Jayabalan</dc:creator>
  <cp:lastModifiedBy>Dr. Murugananthan Velayutham</cp:lastModifiedBy>
  <cp:revision>96</cp:revision>
  <cp:lastPrinted>1995-11-02T09:23:42Z</cp:lastPrinted>
  <dcterms:created xsi:type="dcterms:W3CDTF">2016-03-02T10:59:44Z</dcterms:created>
  <dcterms:modified xsi:type="dcterms:W3CDTF">2022-05-18T21:47:23Z</dcterms:modified>
</cp:coreProperties>
</file>