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256" r:id="rId2"/>
    <p:sldId id="697" r:id="rId3"/>
    <p:sldId id="698" r:id="rId4"/>
    <p:sldId id="559" r:id="rId5"/>
    <p:sldId id="560" r:id="rId6"/>
    <p:sldId id="561" r:id="rId7"/>
    <p:sldId id="562" r:id="rId8"/>
    <p:sldId id="564" r:id="rId9"/>
    <p:sldId id="563" r:id="rId10"/>
    <p:sldId id="699" r:id="rId11"/>
    <p:sldId id="455" r:id="rId12"/>
    <p:sldId id="565" r:id="rId13"/>
    <p:sldId id="680" r:id="rId14"/>
    <p:sldId id="700" r:id="rId15"/>
    <p:sldId id="701" r:id="rId16"/>
    <p:sldId id="702" r:id="rId17"/>
    <p:sldId id="588" r:id="rId18"/>
    <p:sldId id="642" r:id="rId19"/>
    <p:sldId id="681" r:id="rId20"/>
    <p:sldId id="703" r:id="rId21"/>
    <p:sldId id="630" r:id="rId22"/>
    <p:sldId id="687" r:id="rId23"/>
    <p:sldId id="688" r:id="rId24"/>
    <p:sldId id="635" r:id="rId25"/>
    <p:sldId id="636" r:id="rId26"/>
    <p:sldId id="637" r:id="rId27"/>
    <p:sldId id="638" r:id="rId28"/>
    <p:sldId id="643" r:id="rId29"/>
    <p:sldId id="640" r:id="rId30"/>
    <p:sldId id="682" r:id="rId31"/>
    <p:sldId id="662" r:id="rId32"/>
    <p:sldId id="663" r:id="rId33"/>
    <p:sldId id="664" r:id="rId34"/>
    <p:sldId id="665" r:id="rId35"/>
    <p:sldId id="625" r:id="rId36"/>
    <p:sldId id="696" r:id="rId3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A3740B6-497D-44B1-AF6E-D4E4956CB36C}" type="slidenum"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14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C983062-9FBE-452E-8237-C7372BBF231F}" type="slidenum"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52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8D6-6FB4-489D-9CDD-4F95C32F13C0}" type="slidenum">
              <a:rPr lang="en-US"/>
              <a:pPr/>
              <a:t>5</a:t>
            </a:fld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“Then, what exactly is a data warehouse?” Data warehouses have been </a:t>
            </a:r>
            <a:r>
              <a:rPr lang="en-US" dirty="0" err="1"/>
              <a:t>deﬁned</a:t>
            </a:r>
            <a:r>
              <a:rPr lang="en-US" dirty="0"/>
              <a:t> in many</a:t>
            </a:r>
          </a:p>
          <a:p>
            <a:r>
              <a:rPr lang="en-US" dirty="0"/>
              <a:t>ways, making it </a:t>
            </a:r>
            <a:r>
              <a:rPr lang="en-US" dirty="0" err="1"/>
              <a:t>difﬁcult</a:t>
            </a:r>
            <a:r>
              <a:rPr lang="en-US" dirty="0"/>
              <a:t> to formulate a rigorous </a:t>
            </a:r>
            <a:r>
              <a:rPr lang="en-US" dirty="0" err="1"/>
              <a:t>deﬁnition</a:t>
            </a:r>
            <a:r>
              <a:rPr lang="en-US" dirty="0"/>
              <a:t>. Loosely speaking, a data</a:t>
            </a:r>
          </a:p>
          <a:p>
            <a:r>
              <a:rPr lang="en-US" dirty="0"/>
              <a:t>warehouse refers to a database that is maintained separately from an organization’s </a:t>
            </a:r>
            <a:r>
              <a:rPr lang="en-US" dirty="0" err="1"/>
              <a:t>oper</a:t>
            </a:r>
            <a:r>
              <a:rPr lang="en-US" dirty="0"/>
              <a:t>-</a:t>
            </a:r>
          </a:p>
          <a:p>
            <a:r>
              <a:rPr lang="en-US" dirty="0" err="1"/>
              <a:t>ational</a:t>
            </a:r>
            <a:r>
              <a:rPr lang="en-US" dirty="0"/>
              <a:t> databases. Data warehouse systems allow for the integration of a variety of </a:t>
            </a:r>
            <a:r>
              <a:rPr lang="en-US" dirty="0" err="1"/>
              <a:t>appli</a:t>
            </a:r>
            <a:r>
              <a:rPr lang="en-US" dirty="0"/>
              <a:t>-</a:t>
            </a:r>
          </a:p>
          <a:p>
            <a:r>
              <a:rPr lang="en-US" dirty="0" err="1"/>
              <a:t>cation</a:t>
            </a:r>
            <a:r>
              <a:rPr lang="en-US" dirty="0"/>
              <a:t> systems. They support information processing by providing a solid platform of</a:t>
            </a:r>
          </a:p>
          <a:p>
            <a:r>
              <a:rPr lang="en-US" dirty="0"/>
              <a:t>consolidated historical data for analysis.</a:t>
            </a:r>
          </a:p>
          <a:p>
            <a:endParaRPr lang="en-US" dirty="0"/>
          </a:p>
          <a:p>
            <a:r>
              <a:rPr lang="en-US" dirty="0"/>
              <a:t>In sum, a data warehouse is a semantically consistent data store that serves as a phys-</a:t>
            </a:r>
          </a:p>
          <a:p>
            <a:r>
              <a:rPr lang="en-US" dirty="0" err="1"/>
              <a:t>ical</a:t>
            </a:r>
            <a:r>
              <a:rPr lang="en-US" dirty="0"/>
              <a:t> implementation of a decision support data model and stores the information on</a:t>
            </a:r>
          </a:p>
          <a:p>
            <a:r>
              <a:rPr lang="en-US" dirty="0"/>
              <a:t>which an enterprise needs to make strategic decisions. A data warehouse is also often</a:t>
            </a:r>
          </a:p>
          <a:p>
            <a:r>
              <a:rPr lang="en-US" dirty="0"/>
              <a:t>viewed as an architecture, constructed by integrating data from multiple heterogeneous</a:t>
            </a:r>
          </a:p>
          <a:p>
            <a:r>
              <a:rPr lang="en-US" dirty="0"/>
              <a:t>sources to support structured and/or ad hoc queries, analytical reporting, and decision</a:t>
            </a:r>
          </a:p>
          <a:p>
            <a:r>
              <a:rPr lang="en-US" dirty="0"/>
              <a:t>making.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 2-D view of sales data for </a:t>
            </a:r>
            <a:r>
              <a:rPr lang="en-US" dirty="0" err="1"/>
              <a:t>AllElectronics</a:t>
            </a:r>
            <a:r>
              <a:rPr lang="en-US" dirty="0"/>
              <a:t> according to the dimensions time and item,</a:t>
            </a:r>
          </a:p>
          <a:p>
            <a:r>
              <a:rPr lang="en-US" dirty="0"/>
              <a:t>where the sales are from branches located in the city of Vancouver. The measure </a:t>
            </a:r>
            <a:r>
              <a:rPr lang="en-US" dirty="0" err="1"/>
              <a:t>dis</a:t>
            </a:r>
            <a:r>
              <a:rPr lang="en-US" dirty="0"/>
              <a:t>-</a:t>
            </a:r>
          </a:p>
          <a:p>
            <a:r>
              <a:rPr lang="en-US" dirty="0"/>
              <a:t>played is dollars sold (in thousands).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942D3-F4AE-4F3F-A518-5563027D61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suppose that we would like to view the sales data with a third dimension. For</a:t>
            </a:r>
          </a:p>
          <a:p>
            <a:r>
              <a:rPr lang="en-US" dirty="0"/>
              <a:t>instance, suppose we would like to view the data according to time and item, as well as</a:t>
            </a:r>
          </a:p>
          <a:p>
            <a:r>
              <a:rPr lang="en-US" dirty="0"/>
              <a:t>location for the cities Chicago, New York, Toronto, and Vancouver.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942D3-F4AE-4F3F-A518-5563027D61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4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53F15-08D8-4B8B-B2B5-BAC51B46552C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20381-4B4F-474D-92E2-ADA6ED9CAE04}" type="slidenum">
              <a:rPr lang="en-US"/>
              <a:pPr/>
              <a:t>18</a:t>
            </a:fld>
            <a:endParaRPr lang="en-US"/>
          </a:p>
        </p:txBody>
      </p:sp>
      <p:sp>
        <p:nvSpPr>
          <p:cNvPr id="88883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0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AE07D-1A0D-460B-8739-8053CD270577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6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0789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6980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80772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2B23E04-F919-4594-9A42-B8E8FF00F3FF}" type="datetime4">
              <a:rPr lang="en-US"/>
              <a:pPr/>
              <a:t>July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28956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46A66D-0963-4DE9-AFA3-A697DF3C84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4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5154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879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23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8065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8867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1513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9900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946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333478D-FBAA-4589-9CE5-7D82467C70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br>
              <a:rPr lang="en-US" dirty="0"/>
            </a:br>
            <a:r>
              <a:rPr lang="en-US" sz="2000" dirty="0"/>
              <a:t>CT051-3-M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6 – Data Warehouse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are organizations using the information from data warehouses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Many organizations use this information to support business decision making activities:</a:t>
            </a:r>
          </a:p>
          <a:p>
            <a:endParaRPr lang="en-US" sz="2400" dirty="0"/>
          </a:p>
          <a:p>
            <a:r>
              <a:rPr lang="en-US" sz="2400" dirty="0"/>
              <a:t>Increasing customer focus, which includes the analysis of customer buying patterns (such as buying preference, buying time, budget cycles, and appetites for spending).</a:t>
            </a:r>
          </a:p>
          <a:p>
            <a:endParaRPr lang="en-US" sz="2400" dirty="0"/>
          </a:p>
          <a:p>
            <a:r>
              <a:rPr lang="en-US" sz="2400" dirty="0"/>
              <a:t>Repositioning products and managing product portfolios by comparing the performance of sales by quarter, by year, and by geographic regions in order to </a:t>
            </a:r>
            <a:r>
              <a:rPr lang="en-US" sz="2400" dirty="0" err="1"/>
              <a:t>ﬁne</a:t>
            </a:r>
            <a:r>
              <a:rPr lang="en-US" sz="2400" dirty="0"/>
              <a:t>-tune production strategies.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Mining: Concepts and Techniques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93038" cy="6096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OLTP vs. OLAP</a:t>
            </a:r>
          </a:p>
        </p:txBody>
      </p:sp>
      <p:graphicFrame>
        <p:nvGraphicFramePr>
          <p:cNvPr id="547843" name="Object 3"/>
          <p:cNvGraphicFramePr>
            <a:graphicFrameLocks noGrp="1"/>
          </p:cNvGraphicFramePr>
          <p:nvPr>
            <p:ph type="tbl" idx="1"/>
          </p:nvPr>
        </p:nvGraphicFramePr>
        <p:xfrm>
          <a:off x="635000" y="1749425"/>
          <a:ext cx="7861300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3" imgW="11527161" imgH="6860715" progId="Word.Document.8">
                  <p:embed/>
                </p:oleObj>
              </mc:Choice>
              <mc:Fallback>
                <p:oleObj name="Document" r:id="rId3" imgW="11527161" imgH="6860715" progId="Word.Document.8">
                  <p:embed/>
                  <p:pic>
                    <p:nvPicPr>
                      <p:cNvPr id="54784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749425"/>
                        <a:ext cx="7861300" cy="467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44" name="Line 4"/>
          <p:cNvSpPr>
            <a:spLocks noChangeShapeType="1"/>
          </p:cNvSpPr>
          <p:nvPr/>
        </p:nvSpPr>
        <p:spPr bwMode="auto">
          <a:xfrm flipH="1">
            <a:off x="838200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5" name="Line 5"/>
          <p:cNvSpPr>
            <a:spLocks noChangeShapeType="1"/>
          </p:cNvSpPr>
          <p:nvPr/>
        </p:nvSpPr>
        <p:spPr bwMode="auto">
          <a:xfrm flipH="1">
            <a:off x="685800" y="6400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6" name="Line 6"/>
          <p:cNvSpPr>
            <a:spLocks noChangeShapeType="1"/>
          </p:cNvSpPr>
          <p:nvPr/>
        </p:nvSpPr>
        <p:spPr bwMode="auto">
          <a:xfrm>
            <a:off x="8610600" y="16764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7" name="Line 7"/>
          <p:cNvSpPr>
            <a:spLocks noChangeShapeType="1"/>
          </p:cNvSpPr>
          <p:nvPr/>
        </p:nvSpPr>
        <p:spPr bwMode="auto">
          <a:xfrm>
            <a:off x="685800" y="16764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93038" cy="554038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Why Separate Data Warehouse?</a:t>
            </a:r>
          </a:p>
        </p:txBody>
      </p:sp>
      <p:sp>
        <p:nvSpPr>
          <p:cNvPr id="800771" name="Rectangle 2051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/>
              <a:t>High performance for both systems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DBMS— tuned for OLTP: access methods, indexing, concurrency control, recovery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Warehouse—tuned for OLAP: complex OLAP queries, multidimensional view, consolidation.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Different functions and different data:</a:t>
            </a:r>
          </a:p>
          <a:p>
            <a:pPr lvl="1">
              <a:lnSpc>
                <a:spcPct val="90000"/>
              </a:lnSpc>
            </a:pPr>
            <a:r>
              <a:rPr lang="en-US" sz="2400" u="sng" dirty="0">
                <a:solidFill>
                  <a:schemeClr val="hlink"/>
                </a:solidFill>
              </a:rPr>
              <a:t>missing data</a:t>
            </a:r>
            <a:r>
              <a:rPr lang="en-US" sz="2400" dirty="0"/>
              <a:t>: Decision support requires historical data which operational DBs do not typically maintain</a:t>
            </a:r>
          </a:p>
          <a:p>
            <a:pPr lvl="1">
              <a:lnSpc>
                <a:spcPct val="90000"/>
              </a:lnSpc>
            </a:pPr>
            <a:r>
              <a:rPr lang="en-US" sz="2400" u="sng" dirty="0">
                <a:solidFill>
                  <a:schemeClr val="hlink"/>
                </a:solidFill>
              </a:rPr>
              <a:t>data consolidation</a:t>
            </a:r>
            <a:r>
              <a:rPr lang="en-US" sz="2400" dirty="0"/>
              <a:t>:  DS requires consolidation (aggregation, summarization) of data from heterogeneous sources</a:t>
            </a:r>
          </a:p>
          <a:p>
            <a:pPr lvl="1">
              <a:lnSpc>
                <a:spcPct val="90000"/>
              </a:lnSpc>
            </a:pPr>
            <a:r>
              <a:rPr lang="en-US" sz="2400" u="sng" dirty="0">
                <a:solidFill>
                  <a:schemeClr val="hlink"/>
                </a:solidFill>
              </a:rPr>
              <a:t>data quality</a:t>
            </a:r>
            <a:r>
              <a:rPr lang="en-US" sz="2400" dirty="0"/>
              <a:t>: different sources typically use inconsistent data representations, codes and formats which have to be reconciled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67600" cy="9144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Data Warehousing and OLAP</a:t>
            </a:r>
          </a:p>
        </p:txBody>
      </p:sp>
      <p:sp>
        <p:nvSpPr>
          <p:cNvPr id="930819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8077200" cy="4495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70000"/>
              </a:lnSpc>
            </a:pPr>
            <a:r>
              <a:rPr lang="en-US" sz="2400" dirty="0"/>
              <a:t>What is a data warehouse? 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chemeClr val="hlink"/>
                </a:solidFill>
              </a:rPr>
              <a:t>A multi-dimensional data model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Data warehouse architecture</a:t>
            </a:r>
          </a:p>
          <a:p>
            <a:pPr>
              <a:lnSpc>
                <a:spcPct val="170000"/>
              </a:lnSpc>
              <a:buNone/>
            </a:pPr>
            <a:endParaRPr lang="en-US" sz="2400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2-D view of sales data for </a:t>
            </a:r>
            <a:r>
              <a:rPr lang="en-US" dirty="0" err="1"/>
              <a:t>AllElectronics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Mining: Concepts and Techniques</a:t>
            </a:r>
          </a:p>
        </p:txBody>
      </p:sp>
      <p:pic>
        <p:nvPicPr>
          <p:cNvPr id="574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273" y="2624138"/>
            <a:ext cx="8492727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7042150" cy="838200"/>
          </a:xfrm>
        </p:spPr>
        <p:txBody>
          <a:bodyPr/>
          <a:lstStyle/>
          <a:p>
            <a:r>
              <a:rPr lang="en-US" sz="3200" dirty="0"/>
              <a:t>3-D view of sales data for </a:t>
            </a:r>
            <a:r>
              <a:rPr lang="en-US" sz="3200" dirty="0" err="1"/>
              <a:t>AllElectronics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Mining: Concepts and Techniques</a:t>
            </a:r>
          </a:p>
        </p:txBody>
      </p:sp>
      <p:pic>
        <p:nvPicPr>
          <p:cNvPr id="575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962" y="914400"/>
            <a:ext cx="7911324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 bwMode="auto">
          <a:xfrm rot="5400000">
            <a:off x="1524794" y="2438400"/>
            <a:ext cx="1828006" cy="7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182394" y="2437606"/>
            <a:ext cx="1828006" cy="7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3429794" y="2437606"/>
            <a:ext cx="1828006" cy="7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-126206" y="2437606"/>
            <a:ext cx="1828006" cy="7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6172200" y="2286000"/>
            <a:ext cx="1600200" cy="9906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19600" y="2235200"/>
            <a:ext cx="16002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603500" y="2247900"/>
            <a:ext cx="16002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00100" y="2260600"/>
            <a:ext cx="16002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6200000">
            <a:off x="5334000" y="2628900"/>
            <a:ext cx="10668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1720850" y="2597150"/>
            <a:ext cx="1016000" cy="3429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200000">
            <a:off x="3486150" y="2609850"/>
            <a:ext cx="1130300" cy="33019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D View of sales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Mining: Concepts and Techniques</a:t>
            </a:r>
          </a:p>
        </p:txBody>
      </p:sp>
      <p:pic>
        <p:nvPicPr>
          <p:cNvPr id="575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85" y="2286000"/>
            <a:ext cx="873931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477000" cy="8382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From Tables and Spreadsheets to Data Cubes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153400" cy="462915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sz="2000" dirty="0"/>
              <a:t>A data warehouse is based on a </a:t>
            </a:r>
            <a:r>
              <a:rPr lang="en-US" sz="2000" dirty="0">
                <a:solidFill>
                  <a:schemeClr val="hlink"/>
                </a:solidFill>
              </a:rPr>
              <a:t>multidimensional data model</a:t>
            </a:r>
            <a:r>
              <a:rPr lang="en-US" sz="2000" dirty="0"/>
              <a:t> which views data in the form of a data cube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 data cube, such as </a:t>
            </a:r>
            <a:r>
              <a:rPr lang="en-US" sz="2000" dirty="0">
                <a:solidFill>
                  <a:schemeClr val="folHlink"/>
                </a:solidFill>
              </a:rPr>
              <a:t>sales</a:t>
            </a:r>
            <a:r>
              <a:rPr lang="en-US" sz="2000" dirty="0"/>
              <a:t>, allows data to be modeled and viewed in multiple dimensions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Dimension tables, such as </a:t>
            </a:r>
            <a:r>
              <a:rPr lang="en-US" sz="2000" dirty="0">
                <a:solidFill>
                  <a:schemeClr val="folHlink"/>
                </a:solidFill>
              </a:rPr>
              <a:t>item (</a:t>
            </a:r>
            <a:r>
              <a:rPr lang="en-US" sz="2000" dirty="0" err="1">
                <a:solidFill>
                  <a:schemeClr val="folHlink"/>
                </a:solidFill>
              </a:rPr>
              <a:t>item_name</a:t>
            </a:r>
            <a:r>
              <a:rPr lang="en-US" sz="2000" dirty="0">
                <a:solidFill>
                  <a:schemeClr val="folHlink"/>
                </a:solidFill>
              </a:rPr>
              <a:t>, brand, type),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folHlink"/>
                </a:solidFill>
              </a:rPr>
              <a:t> time(day, week, month, quarter, year)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Fact table contains measures (such as </a:t>
            </a:r>
            <a:r>
              <a:rPr lang="en-US" sz="2000" dirty="0" err="1">
                <a:solidFill>
                  <a:schemeClr val="folHlink"/>
                </a:solidFill>
              </a:rPr>
              <a:t>dollars_sold</a:t>
            </a:r>
            <a:r>
              <a:rPr lang="en-US" sz="2000" dirty="0"/>
              <a:t>) and keys to each of the related dimension tables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In data warehousing literature, an n-D base cube is called a </a:t>
            </a:r>
            <a:r>
              <a:rPr lang="en-US" sz="2000" dirty="0">
                <a:solidFill>
                  <a:schemeClr val="hlink"/>
                </a:solidFill>
              </a:rPr>
              <a:t>base </a:t>
            </a:r>
            <a:r>
              <a:rPr lang="en-US" sz="2000" dirty="0" err="1">
                <a:solidFill>
                  <a:schemeClr val="hlink"/>
                </a:solidFill>
              </a:rPr>
              <a:t>cuboid</a:t>
            </a:r>
            <a:r>
              <a:rPr lang="en-US" sz="2000" dirty="0"/>
              <a:t>. The top most 0-D </a:t>
            </a:r>
            <a:r>
              <a:rPr lang="en-US" sz="2000" dirty="0" err="1"/>
              <a:t>cuboid</a:t>
            </a:r>
            <a:r>
              <a:rPr lang="en-US" sz="2000" dirty="0"/>
              <a:t>, which holds the highest-level of summarization, is called the </a:t>
            </a:r>
            <a:r>
              <a:rPr lang="en-US" sz="2000" dirty="0">
                <a:solidFill>
                  <a:schemeClr val="hlink"/>
                </a:solidFill>
              </a:rPr>
              <a:t>apex </a:t>
            </a:r>
            <a:r>
              <a:rPr lang="en-US" sz="2000" dirty="0" err="1">
                <a:solidFill>
                  <a:schemeClr val="hlink"/>
                </a:solidFill>
              </a:rPr>
              <a:t>cuboid</a:t>
            </a:r>
            <a:r>
              <a:rPr lang="en-US" sz="2000" dirty="0"/>
              <a:t>.  The lattice of cuboids forms a </a:t>
            </a:r>
            <a:r>
              <a:rPr lang="en-US" sz="2000" dirty="0">
                <a:solidFill>
                  <a:schemeClr val="hlink"/>
                </a:solidFill>
              </a:rPr>
              <a:t>data cube.</a:t>
            </a: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5791200" cy="6096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Cube: A Lattice of Cuboids</a:t>
            </a:r>
          </a:p>
        </p:txBody>
      </p:sp>
      <p:sp>
        <p:nvSpPr>
          <p:cNvPr id="887811" name="AutoShape 3"/>
          <p:cNvSpPr>
            <a:spLocks noChangeArrowheads="1"/>
          </p:cNvSpPr>
          <p:nvPr/>
        </p:nvSpPr>
        <p:spPr bwMode="auto">
          <a:xfrm>
            <a:off x="2971800" y="22860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12" name="AutoShape 4"/>
          <p:cNvSpPr>
            <a:spLocks noChangeArrowheads="1"/>
          </p:cNvSpPr>
          <p:nvPr/>
        </p:nvSpPr>
        <p:spPr bwMode="auto">
          <a:xfrm>
            <a:off x="1295400" y="31242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13" name="AutoShape 5"/>
          <p:cNvSpPr>
            <a:spLocks noChangeArrowheads="1"/>
          </p:cNvSpPr>
          <p:nvPr/>
        </p:nvSpPr>
        <p:spPr bwMode="auto">
          <a:xfrm>
            <a:off x="2438400" y="31242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14" name="AutoShape 6"/>
          <p:cNvSpPr>
            <a:spLocks noChangeArrowheads="1"/>
          </p:cNvSpPr>
          <p:nvPr/>
        </p:nvSpPr>
        <p:spPr bwMode="auto">
          <a:xfrm>
            <a:off x="3581400" y="31242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15" name="AutoShape 7"/>
          <p:cNvSpPr>
            <a:spLocks noChangeArrowheads="1"/>
          </p:cNvSpPr>
          <p:nvPr/>
        </p:nvSpPr>
        <p:spPr bwMode="auto">
          <a:xfrm>
            <a:off x="2743200" y="41148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16" name="AutoShape 8"/>
          <p:cNvSpPr>
            <a:spLocks noChangeArrowheads="1"/>
          </p:cNvSpPr>
          <p:nvPr/>
        </p:nvSpPr>
        <p:spPr bwMode="auto">
          <a:xfrm>
            <a:off x="4724400" y="41148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17" name="AutoShape 9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18" name="AutoShape 10"/>
          <p:cNvSpPr>
            <a:spLocks noChangeArrowheads="1"/>
          </p:cNvSpPr>
          <p:nvPr/>
        </p:nvSpPr>
        <p:spPr bwMode="auto">
          <a:xfrm>
            <a:off x="1676400" y="41148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19" name="AutoShape 11"/>
          <p:cNvSpPr>
            <a:spLocks noChangeArrowheads="1"/>
          </p:cNvSpPr>
          <p:nvPr/>
        </p:nvSpPr>
        <p:spPr bwMode="auto">
          <a:xfrm>
            <a:off x="609600" y="41148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20" name="AutoShape 12"/>
          <p:cNvSpPr>
            <a:spLocks noChangeArrowheads="1"/>
          </p:cNvSpPr>
          <p:nvPr/>
        </p:nvSpPr>
        <p:spPr bwMode="auto">
          <a:xfrm>
            <a:off x="4572000" y="32004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21" name="AutoShape 13"/>
          <p:cNvSpPr>
            <a:spLocks noChangeArrowheads="1"/>
          </p:cNvSpPr>
          <p:nvPr/>
        </p:nvSpPr>
        <p:spPr bwMode="auto">
          <a:xfrm>
            <a:off x="1295400" y="51816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22" name="AutoShape 14"/>
          <p:cNvSpPr>
            <a:spLocks noChangeArrowheads="1"/>
          </p:cNvSpPr>
          <p:nvPr/>
        </p:nvSpPr>
        <p:spPr bwMode="auto">
          <a:xfrm>
            <a:off x="5638800" y="41148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23" name="AutoShape 15"/>
          <p:cNvSpPr>
            <a:spLocks noChangeArrowheads="1"/>
          </p:cNvSpPr>
          <p:nvPr/>
        </p:nvSpPr>
        <p:spPr bwMode="auto">
          <a:xfrm>
            <a:off x="3048000" y="61722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24" name="AutoShape 16"/>
          <p:cNvSpPr>
            <a:spLocks noChangeArrowheads="1"/>
          </p:cNvSpPr>
          <p:nvPr/>
        </p:nvSpPr>
        <p:spPr bwMode="auto">
          <a:xfrm>
            <a:off x="4419600" y="51816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25" name="AutoShape 17"/>
          <p:cNvSpPr>
            <a:spLocks noChangeArrowheads="1"/>
          </p:cNvSpPr>
          <p:nvPr/>
        </p:nvSpPr>
        <p:spPr bwMode="auto">
          <a:xfrm>
            <a:off x="3352800" y="51816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26" name="AutoShape 18"/>
          <p:cNvSpPr>
            <a:spLocks noChangeArrowheads="1"/>
          </p:cNvSpPr>
          <p:nvPr/>
        </p:nvSpPr>
        <p:spPr bwMode="auto">
          <a:xfrm>
            <a:off x="2286000" y="51816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27" name="Text Box 19"/>
          <p:cNvSpPr txBox="1">
            <a:spLocks noChangeArrowheads="1"/>
          </p:cNvSpPr>
          <p:nvPr/>
        </p:nvSpPr>
        <p:spPr bwMode="auto">
          <a:xfrm>
            <a:off x="2803525" y="1919288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all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28" name="Text Box 20"/>
          <p:cNvSpPr txBox="1">
            <a:spLocks noChangeArrowheads="1"/>
          </p:cNvSpPr>
          <p:nvPr/>
        </p:nvSpPr>
        <p:spPr bwMode="auto">
          <a:xfrm>
            <a:off x="1203325" y="2757488"/>
            <a:ext cx="633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time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29" name="Text Box 21"/>
          <p:cNvSpPr txBox="1">
            <a:spLocks noChangeArrowheads="1"/>
          </p:cNvSpPr>
          <p:nvPr/>
        </p:nvSpPr>
        <p:spPr bwMode="auto">
          <a:xfrm>
            <a:off x="2346325" y="2757488"/>
            <a:ext cx="633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item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30" name="Text Box 22"/>
          <p:cNvSpPr txBox="1">
            <a:spLocks noChangeArrowheads="1"/>
          </p:cNvSpPr>
          <p:nvPr/>
        </p:nvSpPr>
        <p:spPr bwMode="auto">
          <a:xfrm>
            <a:off x="3489325" y="2757488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location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31" name="Text Box 23"/>
          <p:cNvSpPr txBox="1">
            <a:spLocks noChangeArrowheads="1"/>
          </p:cNvSpPr>
          <p:nvPr/>
        </p:nvSpPr>
        <p:spPr bwMode="auto">
          <a:xfrm>
            <a:off x="4632325" y="2757488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supplier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32" name="Line 24"/>
          <p:cNvSpPr>
            <a:spLocks noChangeShapeType="1"/>
          </p:cNvSpPr>
          <p:nvPr/>
        </p:nvSpPr>
        <p:spPr bwMode="auto">
          <a:xfrm flipH="1">
            <a:off x="1371600" y="23622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33" name="Line 25"/>
          <p:cNvSpPr>
            <a:spLocks noChangeShapeType="1"/>
          </p:cNvSpPr>
          <p:nvPr/>
        </p:nvSpPr>
        <p:spPr bwMode="auto">
          <a:xfrm flipH="1">
            <a:off x="2590800" y="2362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34" name="Line 26"/>
          <p:cNvSpPr>
            <a:spLocks noChangeShapeType="1"/>
          </p:cNvSpPr>
          <p:nvPr/>
        </p:nvSpPr>
        <p:spPr bwMode="auto">
          <a:xfrm>
            <a:off x="3048000" y="23622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35" name="Line 27"/>
          <p:cNvSpPr>
            <a:spLocks noChangeShapeType="1"/>
          </p:cNvSpPr>
          <p:nvPr/>
        </p:nvSpPr>
        <p:spPr bwMode="auto">
          <a:xfrm>
            <a:off x="3048000" y="23622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36" name="Line 28"/>
          <p:cNvSpPr>
            <a:spLocks noChangeShapeType="1"/>
          </p:cNvSpPr>
          <p:nvPr/>
        </p:nvSpPr>
        <p:spPr bwMode="auto">
          <a:xfrm flipH="1">
            <a:off x="685800" y="32004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37" name="Line 29"/>
          <p:cNvSpPr>
            <a:spLocks noChangeShapeType="1"/>
          </p:cNvSpPr>
          <p:nvPr/>
        </p:nvSpPr>
        <p:spPr bwMode="auto">
          <a:xfrm>
            <a:off x="1371600" y="3200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38" name="Line 30"/>
          <p:cNvSpPr>
            <a:spLocks noChangeShapeType="1"/>
          </p:cNvSpPr>
          <p:nvPr/>
        </p:nvSpPr>
        <p:spPr bwMode="auto">
          <a:xfrm>
            <a:off x="1371600" y="32004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39" name="Line 31"/>
          <p:cNvSpPr>
            <a:spLocks noChangeShapeType="1"/>
          </p:cNvSpPr>
          <p:nvPr/>
        </p:nvSpPr>
        <p:spPr bwMode="auto">
          <a:xfrm flipH="1">
            <a:off x="685800" y="32004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40" name="Line 32"/>
          <p:cNvSpPr>
            <a:spLocks noChangeShapeType="1"/>
          </p:cNvSpPr>
          <p:nvPr/>
        </p:nvSpPr>
        <p:spPr bwMode="auto">
          <a:xfrm>
            <a:off x="2590800" y="32004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41" name="Line 33"/>
          <p:cNvSpPr>
            <a:spLocks noChangeShapeType="1"/>
          </p:cNvSpPr>
          <p:nvPr/>
        </p:nvSpPr>
        <p:spPr bwMode="auto">
          <a:xfrm>
            <a:off x="2590800" y="3200400"/>
            <a:ext cx="2209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42" name="Line 34"/>
          <p:cNvSpPr>
            <a:spLocks noChangeShapeType="1"/>
          </p:cNvSpPr>
          <p:nvPr/>
        </p:nvSpPr>
        <p:spPr bwMode="auto">
          <a:xfrm>
            <a:off x="3657600" y="32004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43" name="Line 35"/>
          <p:cNvSpPr>
            <a:spLocks noChangeShapeType="1"/>
          </p:cNvSpPr>
          <p:nvPr/>
        </p:nvSpPr>
        <p:spPr bwMode="auto">
          <a:xfrm>
            <a:off x="3657600" y="32004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44" name="Line 36"/>
          <p:cNvSpPr>
            <a:spLocks noChangeShapeType="1"/>
          </p:cNvSpPr>
          <p:nvPr/>
        </p:nvSpPr>
        <p:spPr bwMode="auto">
          <a:xfrm flipH="1">
            <a:off x="1752600" y="32004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45" name="Line 37"/>
          <p:cNvSpPr>
            <a:spLocks noChangeShapeType="1"/>
          </p:cNvSpPr>
          <p:nvPr/>
        </p:nvSpPr>
        <p:spPr bwMode="auto">
          <a:xfrm flipH="1">
            <a:off x="2819400" y="32766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46" name="Line 38"/>
          <p:cNvSpPr>
            <a:spLocks noChangeShapeType="1"/>
          </p:cNvSpPr>
          <p:nvPr/>
        </p:nvSpPr>
        <p:spPr bwMode="auto">
          <a:xfrm>
            <a:off x="4724400" y="32766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47" name="Line 39"/>
          <p:cNvSpPr>
            <a:spLocks noChangeShapeType="1"/>
          </p:cNvSpPr>
          <p:nvPr/>
        </p:nvSpPr>
        <p:spPr bwMode="auto">
          <a:xfrm>
            <a:off x="4724400" y="3276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48" name="Line 40"/>
          <p:cNvSpPr>
            <a:spLocks noChangeShapeType="1"/>
          </p:cNvSpPr>
          <p:nvPr/>
        </p:nvSpPr>
        <p:spPr bwMode="auto">
          <a:xfrm>
            <a:off x="685800" y="4191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49" name="Line 41"/>
          <p:cNvSpPr>
            <a:spLocks noChangeShapeType="1"/>
          </p:cNvSpPr>
          <p:nvPr/>
        </p:nvSpPr>
        <p:spPr bwMode="auto">
          <a:xfrm>
            <a:off x="685800" y="41910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50" name="Line 42"/>
          <p:cNvSpPr>
            <a:spLocks noChangeShapeType="1"/>
          </p:cNvSpPr>
          <p:nvPr/>
        </p:nvSpPr>
        <p:spPr bwMode="auto">
          <a:xfrm flipH="1">
            <a:off x="1371600" y="4191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51" name="Line 43"/>
          <p:cNvSpPr>
            <a:spLocks noChangeShapeType="1"/>
          </p:cNvSpPr>
          <p:nvPr/>
        </p:nvSpPr>
        <p:spPr bwMode="auto">
          <a:xfrm>
            <a:off x="1752600" y="41910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52" name="Line 44"/>
          <p:cNvSpPr>
            <a:spLocks noChangeShapeType="1"/>
          </p:cNvSpPr>
          <p:nvPr/>
        </p:nvSpPr>
        <p:spPr bwMode="auto">
          <a:xfrm flipH="1">
            <a:off x="2362200" y="41910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53" name="Line 45"/>
          <p:cNvSpPr>
            <a:spLocks noChangeShapeType="1"/>
          </p:cNvSpPr>
          <p:nvPr/>
        </p:nvSpPr>
        <p:spPr bwMode="auto">
          <a:xfrm>
            <a:off x="2819400" y="41910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54" name="Line 46"/>
          <p:cNvSpPr>
            <a:spLocks noChangeShapeType="1"/>
          </p:cNvSpPr>
          <p:nvPr/>
        </p:nvSpPr>
        <p:spPr bwMode="auto">
          <a:xfrm flipH="1">
            <a:off x="1371600" y="4191000"/>
            <a:ext cx="2514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55" name="Line 47"/>
          <p:cNvSpPr>
            <a:spLocks noChangeShapeType="1"/>
          </p:cNvSpPr>
          <p:nvPr/>
        </p:nvSpPr>
        <p:spPr bwMode="auto">
          <a:xfrm>
            <a:off x="3886200" y="41910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56" name="Line 48"/>
          <p:cNvSpPr>
            <a:spLocks noChangeShapeType="1"/>
          </p:cNvSpPr>
          <p:nvPr/>
        </p:nvSpPr>
        <p:spPr bwMode="auto">
          <a:xfrm flipH="1">
            <a:off x="2362200" y="4191000"/>
            <a:ext cx="2438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57" name="Line 49"/>
          <p:cNvSpPr>
            <a:spLocks noChangeShapeType="1"/>
          </p:cNvSpPr>
          <p:nvPr/>
        </p:nvSpPr>
        <p:spPr bwMode="auto">
          <a:xfrm flipH="1">
            <a:off x="4495800" y="41910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58" name="Line 50"/>
          <p:cNvSpPr>
            <a:spLocks noChangeShapeType="1"/>
          </p:cNvSpPr>
          <p:nvPr/>
        </p:nvSpPr>
        <p:spPr bwMode="auto">
          <a:xfrm flipH="1">
            <a:off x="4495800" y="4191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59" name="Line 51"/>
          <p:cNvSpPr>
            <a:spLocks noChangeShapeType="1"/>
          </p:cNvSpPr>
          <p:nvPr/>
        </p:nvSpPr>
        <p:spPr bwMode="auto">
          <a:xfrm flipH="1">
            <a:off x="3429000" y="4191000"/>
            <a:ext cx="2286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60" name="Line 52"/>
          <p:cNvSpPr>
            <a:spLocks noChangeShapeType="1"/>
          </p:cNvSpPr>
          <p:nvPr/>
        </p:nvSpPr>
        <p:spPr bwMode="auto">
          <a:xfrm>
            <a:off x="1371600" y="5334000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61" name="Line 53"/>
          <p:cNvSpPr>
            <a:spLocks noChangeShapeType="1"/>
          </p:cNvSpPr>
          <p:nvPr/>
        </p:nvSpPr>
        <p:spPr bwMode="auto">
          <a:xfrm>
            <a:off x="2362200" y="52578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62" name="Line 54"/>
          <p:cNvSpPr>
            <a:spLocks noChangeShapeType="1"/>
          </p:cNvSpPr>
          <p:nvPr/>
        </p:nvSpPr>
        <p:spPr bwMode="auto">
          <a:xfrm flipH="1">
            <a:off x="3200400" y="5257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63" name="Line 55"/>
          <p:cNvSpPr>
            <a:spLocks noChangeShapeType="1"/>
          </p:cNvSpPr>
          <p:nvPr/>
        </p:nvSpPr>
        <p:spPr bwMode="auto">
          <a:xfrm flipH="1">
            <a:off x="3124200" y="53340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864" name="Text Box 56"/>
          <p:cNvSpPr txBox="1">
            <a:spLocks noChangeArrowheads="1"/>
          </p:cNvSpPr>
          <p:nvPr/>
        </p:nvSpPr>
        <p:spPr bwMode="auto">
          <a:xfrm>
            <a:off x="136525" y="3719513"/>
            <a:ext cx="1006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time,item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65" name="Text Box 57"/>
          <p:cNvSpPr txBox="1">
            <a:spLocks noChangeArrowheads="1"/>
          </p:cNvSpPr>
          <p:nvPr/>
        </p:nvSpPr>
        <p:spPr bwMode="auto">
          <a:xfrm>
            <a:off x="1279525" y="3719513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time,location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66" name="Text Box 58"/>
          <p:cNvSpPr txBox="1">
            <a:spLocks noChangeArrowheads="1"/>
          </p:cNvSpPr>
          <p:nvPr/>
        </p:nvSpPr>
        <p:spPr bwMode="auto">
          <a:xfrm>
            <a:off x="2270125" y="4252913"/>
            <a:ext cx="1333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time,supplier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67" name="Text Box 59"/>
          <p:cNvSpPr txBox="1">
            <a:spLocks noChangeArrowheads="1"/>
          </p:cNvSpPr>
          <p:nvPr/>
        </p:nvSpPr>
        <p:spPr bwMode="auto">
          <a:xfrm>
            <a:off x="3336925" y="3719513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item,location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68" name="Text Box 60"/>
          <p:cNvSpPr txBox="1">
            <a:spLocks noChangeArrowheads="1"/>
          </p:cNvSpPr>
          <p:nvPr/>
        </p:nvSpPr>
        <p:spPr bwMode="auto">
          <a:xfrm>
            <a:off x="4251325" y="4329113"/>
            <a:ext cx="1333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item,supplier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69" name="Text Box 61"/>
          <p:cNvSpPr txBox="1">
            <a:spLocks noChangeArrowheads="1"/>
          </p:cNvSpPr>
          <p:nvPr/>
        </p:nvSpPr>
        <p:spPr bwMode="auto">
          <a:xfrm>
            <a:off x="5394325" y="3719513"/>
            <a:ext cx="163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location,supplier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70" name="Text Box 62"/>
          <p:cNvSpPr txBox="1">
            <a:spLocks noChangeArrowheads="1"/>
          </p:cNvSpPr>
          <p:nvPr/>
        </p:nvSpPr>
        <p:spPr bwMode="auto">
          <a:xfrm>
            <a:off x="136525" y="4938713"/>
            <a:ext cx="174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time,item,location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71" name="Text Box 63"/>
          <p:cNvSpPr txBox="1">
            <a:spLocks noChangeArrowheads="1"/>
          </p:cNvSpPr>
          <p:nvPr/>
        </p:nvSpPr>
        <p:spPr bwMode="auto">
          <a:xfrm>
            <a:off x="1660525" y="5497513"/>
            <a:ext cx="156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latin typeface="Times New Roman" pitchFamily="18" charset="0"/>
                <a:ea typeface="宋体" pitchFamily="2" charset="-122"/>
              </a:rPr>
              <a:t>time,item,supplier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72" name="Text Box 64"/>
          <p:cNvSpPr txBox="1">
            <a:spLocks noChangeArrowheads="1"/>
          </p:cNvSpPr>
          <p:nvPr/>
        </p:nvSpPr>
        <p:spPr bwMode="auto">
          <a:xfrm>
            <a:off x="2727325" y="4811713"/>
            <a:ext cx="1831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latin typeface="Times New Roman" pitchFamily="18" charset="0"/>
                <a:ea typeface="宋体" pitchFamily="2" charset="-122"/>
              </a:rPr>
              <a:t>time,location,supplier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74" name="Text Box 66"/>
          <p:cNvSpPr txBox="1">
            <a:spLocks noChangeArrowheads="1"/>
          </p:cNvSpPr>
          <p:nvPr/>
        </p:nvSpPr>
        <p:spPr bwMode="auto">
          <a:xfrm>
            <a:off x="3946525" y="5472113"/>
            <a:ext cx="2074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item,location,supplier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75" name="Text Box 67"/>
          <p:cNvSpPr txBox="1">
            <a:spLocks noChangeArrowheads="1"/>
          </p:cNvSpPr>
          <p:nvPr/>
        </p:nvSpPr>
        <p:spPr bwMode="auto">
          <a:xfrm>
            <a:off x="1965325" y="6310313"/>
            <a:ext cx="266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time, item, location, supplier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76" name="Text Box 68"/>
          <p:cNvSpPr txBox="1">
            <a:spLocks noChangeArrowheads="1"/>
          </p:cNvSpPr>
          <p:nvPr/>
        </p:nvSpPr>
        <p:spPr bwMode="auto">
          <a:xfrm>
            <a:off x="6858000" y="2057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latin typeface="Times New Roman" pitchFamily="18" charset="0"/>
                <a:ea typeface="宋体" pitchFamily="2" charset="-122"/>
              </a:rPr>
              <a:t>0-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D(apex) cuboid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77" name="Text Box 69"/>
          <p:cNvSpPr txBox="1">
            <a:spLocks noChangeArrowheads="1"/>
          </p:cNvSpPr>
          <p:nvPr/>
        </p:nvSpPr>
        <p:spPr bwMode="auto">
          <a:xfrm>
            <a:off x="6842125" y="2986088"/>
            <a:ext cx="1431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latin typeface="Times New Roman" pitchFamily="18" charset="0"/>
                <a:ea typeface="宋体" pitchFamily="2" charset="-122"/>
              </a:rPr>
              <a:t>1-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D cuboids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78" name="Text Box 70"/>
          <p:cNvSpPr txBox="1">
            <a:spLocks noChangeArrowheads="1"/>
          </p:cNvSpPr>
          <p:nvPr/>
        </p:nvSpPr>
        <p:spPr bwMode="auto">
          <a:xfrm>
            <a:off x="6842125" y="4052888"/>
            <a:ext cx="1431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latin typeface="Times New Roman" pitchFamily="18" charset="0"/>
                <a:ea typeface="宋体" pitchFamily="2" charset="-122"/>
              </a:rPr>
              <a:t>2-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D cuboids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79" name="Text Box 71"/>
          <p:cNvSpPr txBox="1">
            <a:spLocks noChangeArrowheads="1"/>
          </p:cNvSpPr>
          <p:nvPr/>
        </p:nvSpPr>
        <p:spPr bwMode="auto">
          <a:xfrm>
            <a:off x="6842125" y="4967288"/>
            <a:ext cx="1431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latin typeface="Times New Roman" pitchFamily="18" charset="0"/>
                <a:ea typeface="宋体" pitchFamily="2" charset="-122"/>
              </a:rPr>
              <a:t>3-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D cuboids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7880" name="Text Box 72"/>
          <p:cNvSpPr txBox="1">
            <a:spLocks noChangeArrowheads="1"/>
          </p:cNvSpPr>
          <p:nvPr/>
        </p:nvSpPr>
        <p:spPr bwMode="auto">
          <a:xfrm>
            <a:off x="6918325" y="5881688"/>
            <a:ext cx="1952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latin typeface="Times New Roman" pitchFamily="18" charset="0"/>
                <a:ea typeface="宋体" pitchFamily="2" charset="-122"/>
              </a:rPr>
              <a:t>4-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D(base) cuboid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5486400" cy="8382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/>
              <a:t>Conceptual Modeling of Data Warehouses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82000" cy="485775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sz="2400" dirty="0"/>
              <a:t>Modeling data warehouses: dimensions &amp; measures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sz="2400" u="sng" dirty="0">
                <a:solidFill>
                  <a:schemeClr val="hlink"/>
                </a:solidFill>
              </a:rPr>
              <a:t>Star schema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6666"/>
                </a:solidFill>
              </a:rPr>
              <a:t>A fact table in the middle connected to a set of dimension tables 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sz="2400" u="sng" dirty="0">
                <a:solidFill>
                  <a:schemeClr val="hlink"/>
                </a:solidFill>
              </a:rPr>
              <a:t>Snowflake schema</a:t>
            </a:r>
            <a:r>
              <a:rPr lang="en-US" sz="2400" dirty="0"/>
              <a:t>:  </a:t>
            </a:r>
            <a:r>
              <a:rPr lang="en-US" sz="2400" dirty="0">
                <a:solidFill>
                  <a:srgbClr val="006666"/>
                </a:solidFill>
              </a:rPr>
              <a:t>A refinement of star schema where some dimensional hierarchy is </a:t>
            </a:r>
            <a:r>
              <a:rPr lang="en-US" sz="2400" dirty="0">
                <a:solidFill>
                  <a:schemeClr val="folHlink"/>
                </a:solidFill>
              </a:rPr>
              <a:t>normalized</a:t>
            </a:r>
            <a:r>
              <a:rPr lang="en-US" sz="2400" dirty="0">
                <a:solidFill>
                  <a:srgbClr val="006666"/>
                </a:solidFill>
              </a:rPr>
              <a:t> into a set of smaller dimension tables</a:t>
            </a:r>
            <a:r>
              <a:rPr lang="en-US" sz="2400" dirty="0"/>
              <a:t>, forming a shape similar to snowflake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sz="2400" u="sng" dirty="0">
                <a:solidFill>
                  <a:schemeClr val="hlink"/>
                </a:solidFill>
              </a:rPr>
              <a:t>Fact constellations</a:t>
            </a:r>
            <a:r>
              <a:rPr lang="en-US" sz="2400" dirty="0"/>
              <a:t>:  </a:t>
            </a:r>
            <a:r>
              <a:rPr lang="en-US" sz="2400" dirty="0">
                <a:solidFill>
                  <a:srgbClr val="006666"/>
                </a:solidFill>
              </a:rPr>
              <a:t>Multiple fact tables share dimension tables</a:t>
            </a:r>
            <a:r>
              <a:rPr lang="en-US" sz="2400" dirty="0"/>
              <a:t>, viewed as a collection of stars, therefore called </a:t>
            </a:r>
            <a:r>
              <a:rPr lang="en-US" sz="2400" dirty="0">
                <a:solidFill>
                  <a:schemeClr val="folHlink"/>
                </a:solidFill>
              </a:rPr>
              <a:t>galaxy schema</a:t>
            </a:r>
            <a:r>
              <a:rPr lang="en-US" sz="2400" dirty="0"/>
              <a:t> or fact constellation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lecture, YOU should be able to:</a:t>
            </a:r>
          </a:p>
          <a:p>
            <a:r>
              <a:rPr lang="en-US" dirty="0"/>
              <a:t>Explain data warehouse and OLAP concepts</a:t>
            </a:r>
          </a:p>
          <a:p>
            <a:r>
              <a:rPr lang="en-US" dirty="0"/>
              <a:t>Explain the data warehouse architecture and schemes</a:t>
            </a:r>
          </a:p>
          <a:p>
            <a:r>
              <a:rPr lang="en-US" dirty="0"/>
              <a:t>Introduce the concept of OLAP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219200"/>
            <a:ext cx="8229600" cy="4525962"/>
          </a:xfrm>
        </p:spPr>
        <p:txBody>
          <a:bodyPr/>
          <a:lstStyle/>
          <a:p>
            <a:r>
              <a:rPr lang="en-US" sz="2800" dirty="0"/>
              <a:t>The most common modeling paradigm is the star schema, in which the data warehouse contains :</a:t>
            </a:r>
          </a:p>
          <a:p>
            <a:r>
              <a:rPr lang="en-US" sz="2800" dirty="0"/>
              <a:t>(1) a large central table (fact table) containing the bulk of the data, with no redundancy, and </a:t>
            </a:r>
          </a:p>
          <a:p>
            <a:endParaRPr lang="en-US" sz="2800" dirty="0"/>
          </a:p>
          <a:p>
            <a:r>
              <a:rPr lang="en-US" sz="2800" dirty="0"/>
              <a:t>(2) a set of smaller attendant tables (dimension tables), one for each dimension. The schema graph resembles a starburst, with the dimension tables displayed in a radial pattern around the central fact 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Mining: Concepts and Techniques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1488"/>
            <a:ext cx="7226300" cy="442912"/>
          </a:xfrm>
        </p:spPr>
        <p:txBody>
          <a:bodyPr/>
          <a:lstStyle/>
          <a:p>
            <a:r>
              <a:rPr lang="en-US" dirty="0"/>
              <a:t>Example of Star Schema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idx="1"/>
          </p:nvPr>
        </p:nvSpPr>
        <p:spPr>
          <a:xfrm>
            <a:off x="6419850" y="1676400"/>
            <a:ext cx="2495550" cy="4305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   </a:t>
            </a:r>
          </a:p>
        </p:txBody>
      </p:sp>
      <p:sp>
        <p:nvSpPr>
          <p:cNvPr id="875525" name="Rectangle 5"/>
          <p:cNvSpPr>
            <a:spLocks noChangeArrowheads="1"/>
          </p:cNvSpPr>
          <p:nvPr/>
        </p:nvSpPr>
        <p:spPr bwMode="auto">
          <a:xfrm>
            <a:off x="3548063" y="3162300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5526" name="Group 6"/>
          <p:cNvGrpSpPr>
            <a:grpSpLocks/>
          </p:cNvGrpSpPr>
          <p:nvPr/>
        </p:nvGrpSpPr>
        <p:grpSpPr bwMode="auto">
          <a:xfrm>
            <a:off x="304800" y="1295400"/>
            <a:ext cx="1819275" cy="2163763"/>
            <a:chOff x="277" y="1164"/>
            <a:chExt cx="1133" cy="1341"/>
          </a:xfrm>
        </p:grpSpPr>
        <p:sp>
          <p:nvSpPr>
            <p:cNvPr id="875527" name="Rectangle 7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875528" name="Rectangle 8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875529" name="Group 9"/>
          <p:cNvGrpSpPr>
            <a:grpSpLocks/>
          </p:cNvGrpSpPr>
          <p:nvPr/>
        </p:nvGrpSpPr>
        <p:grpSpPr bwMode="auto">
          <a:xfrm>
            <a:off x="6604000" y="3867150"/>
            <a:ext cx="1908175" cy="1884363"/>
            <a:chOff x="684" y="2196"/>
            <a:chExt cx="1189" cy="1168"/>
          </a:xfrm>
        </p:grpSpPr>
        <p:sp>
          <p:nvSpPr>
            <p:cNvPr id="875530" name="Rectangle 10"/>
            <p:cNvSpPr>
              <a:spLocks noChangeArrowheads="1"/>
            </p:cNvSpPr>
            <p:nvPr/>
          </p:nvSpPr>
          <p:spPr bwMode="auto">
            <a:xfrm>
              <a:off x="684" y="2450"/>
              <a:ext cx="1189" cy="9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province_or_street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875531" name="Rectangle 11"/>
            <p:cNvSpPr>
              <a:spLocks noChangeArrowheads="1"/>
            </p:cNvSpPr>
            <p:nvPr/>
          </p:nvSpPr>
          <p:spPr bwMode="auto">
            <a:xfrm>
              <a:off x="684" y="2196"/>
              <a:ext cx="630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875532" name="Rectangle 12"/>
          <p:cNvSpPr>
            <a:spLocks noChangeArrowheads="1"/>
          </p:cNvSpPr>
          <p:nvPr/>
        </p:nvSpPr>
        <p:spPr bwMode="auto">
          <a:xfrm>
            <a:off x="3451225" y="22796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Sales Fact Table</a:t>
            </a:r>
          </a:p>
        </p:txBody>
      </p:sp>
      <p:sp>
        <p:nvSpPr>
          <p:cNvPr id="875533" name="Rectangle 13"/>
          <p:cNvSpPr>
            <a:spLocks noChangeArrowheads="1"/>
          </p:cNvSpPr>
          <p:nvPr/>
        </p:nvSpPr>
        <p:spPr bwMode="auto">
          <a:xfrm>
            <a:off x="3548063" y="2697163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34" name="Rectangle 14"/>
          <p:cNvSpPr>
            <a:spLocks noChangeArrowheads="1"/>
          </p:cNvSpPr>
          <p:nvPr/>
        </p:nvSpPr>
        <p:spPr bwMode="auto">
          <a:xfrm>
            <a:off x="3581400" y="2743200"/>
            <a:ext cx="2057400" cy="396875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           time_key</a:t>
            </a:r>
          </a:p>
        </p:txBody>
      </p:sp>
      <p:sp>
        <p:nvSpPr>
          <p:cNvPr id="875535" name="Rectangle 15"/>
          <p:cNvSpPr>
            <a:spLocks noChangeArrowheads="1"/>
          </p:cNvSpPr>
          <p:nvPr/>
        </p:nvSpPr>
        <p:spPr bwMode="auto">
          <a:xfrm>
            <a:off x="3582988" y="3192463"/>
            <a:ext cx="2016125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875536" name="Rectangle 16"/>
          <p:cNvSpPr>
            <a:spLocks noChangeArrowheads="1"/>
          </p:cNvSpPr>
          <p:nvPr/>
        </p:nvSpPr>
        <p:spPr bwMode="auto">
          <a:xfrm>
            <a:off x="3548063" y="3627438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37" name="Rectangle 17"/>
          <p:cNvSpPr>
            <a:spLocks noChangeArrowheads="1"/>
          </p:cNvSpPr>
          <p:nvPr/>
        </p:nvSpPr>
        <p:spPr bwMode="auto">
          <a:xfrm>
            <a:off x="3582988" y="3638550"/>
            <a:ext cx="20669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branch_key</a:t>
            </a:r>
          </a:p>
        </p:txBody>
      </p:sp>
      <p:sp>
        <p:nvSpPr>
          <p:cNvPr id="875538" name="Rectangle 18"/>
          <p:cNvSpPr>
            <a:spLocks noChangeArrowheads="1"/>
          </p:cNvSpPr>
          <p:nvPr/>
        </p:nvSpPr>
        <p:spPr bwMode="auto">
          <a:xfrm>
            <a:off x="3548063" y="4090988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39" name="Rectangle 19"/>
          <p:cNvSpPr>
            <a:spLocks noChangeArrowheads="1"/>
          </p:cNvSpPr>
          <p:nvPr/>
        </p:nvSpPr>
        <p:spPr bwMode="auto">
          <a:xfrm>
            <a:off x="3581400" y="4114800"/>
            <a:ext cx="2065338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875540" name="Rectangle 20"/>
          <p:cNvSpPr>
            <a:spLocks noChangeArrowheads="1"/>
          </p:cNvSpPr>
          <p:nvPr/>
        </p:nvSpPr>
        <p:spPr bwMode="auto">
          <a:xfrm>
            <a:off x="3548063" y="4556125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41" name="Rectangle 21"/>
          <p:cNvSpPr>
            <a:spLocks noChangeArrowheads="1"/>
          </p:cNvSpPr>
          <p:nvPr/>
        </p:nvSpPr>
        <p:spPr bwMode="auto">
          <a:xfrm>
            <a:off x="3582988" y="4606925"/>
            <a:ext cx="198755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875542" name="Rectangle 22"/>
          <p:cNvSpPr>
            <a:spLocks noChangeArrowheads="1"/>
          </p:cNvSpPr>
          <p:nvPr/>
        </p:nvSpPr>
        <p:spPr bwMode="auto">
          <a:xfrm>
            <a:off x="3548063" y="5021263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43" name="Rectangle 23"/>
          <p:cNvSpPr>
            <a:spLocks noChangeArrowheads="1"/>
          </p:cNvSpPr>
          <p:nvPr/>
        </p:nvSpPr>
        <p:spPr bwMode="auto">
          <a:xfrm>
            <a:off x="3582988" y="5051425"/>
            <a:ext cx="199390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875544" name="Rectangle 24"/>
          <p:cNvSpPr>
            <a:spLocks noChangeArrowheads="1"/>
          </p:cNvSpPr>
          <p:nvPr/>
        </p:nvSpPr>
        <p:spPr bwMode="auto">
          <a:xfrm>
            <a:off x="3548063" y="548640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45" name="Rectangle 25"/>
          <p:cNvSpPr>
            <a:spLocks noChangeArrowheads="1"/>
          </p:cNvSpPr>
          <p:nvPr/>
        </p:nvSpPr>
        <p:spPr bwMode="auto">
          <a:xfrm>
            <a:off x="3563938" y="5497513"/>
            <a:ext cx="1995487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875546" name="Rectangle 26"/>
          <p:cNvSpPr>
            <a:spLocks noChangeArrowheads="1"/>
          </p:cNvSpPr>
          <p:nvPr/>
        </p:nvSpPr>
        <p:spPr bwMode="auto">
          <a:xfrm>
            <a:off x="2057400" y="59055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Measures</a:t>
            </a:r>
          </a:p>
        </p:txBody>
      </p:sp>
      <p:sp>
        <p:nvSpPr>
          <p:cNvPr id="875547" name="Line 27"/>
          <p:cNvSpPr>
            <a:spLocks noChangeShapeType="1"/>
          </p:cNvSpPr>
          <p:nvPr/>
        </p:nvSpPr>
        <p:spPr bwMode="auto">
          <a:xfrm flipV="1">
            <a:off x="2771775" y="478155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48" name="Line 28"/>
          <p:cNvSpPr>
            <a:spLocks noChangeShapeType="1"/>
          </p:cNvSpPr>
          <p:nvPr/>
        </p:nvSpPr>
        <p:spPr bwMode="auto">
          <a:xfrm flipV="1">
            <a:off x="2752725" y="5324475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49" name="Line 29"/>
          <p:cNvSpPr>
            <a:spLocks noChangeShapeType="1"/>
          </p:cNvSpPr>
          <p:nvPr/>
        </p:nvSpPr>
        <p:spPr bwMode="auto">
          <a:xfrm flipV="1">
            <a:off x="2752725" y="569277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50" name="Line 30"/>
          <p:cNvSpPr>
            <a:spLocks noChangeShapeType="1"/>
          </p:cNvSpPr>
          <p:nvPr/>
        </p:nvSpPr>
        <p:spPr bwMode="auto">
          <a:xfrm flipH="1">
            <a:off x="2328863" y="394970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51" name="Line 31"/>
          <p:cNvSpPr>
            <a:spLocks noChangeShapeType="1"/>
          </p:cNvSpPr>
          <p:nvPr/>
        </p:nvSpPr>
        <p:spPr bwMode="auto">
          <a:xfrm flipH="1" flipV="1">
            <a:off x="2133600" y="2514600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52" name="Line 32"/>
          <p:cNvSpPr>
            <a:spLocks noChangeShapeType="1"/>
          </p:cNvSpPr>
          <p:nvPr/>
        </p:nvSpPr>
        <p:spPr bwMode="auto">
          <a:xfrm>
            <a:off x="5580063" y="4356100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53" name="Line 33"/>
          <p:cNvSpPr>
            <a:spLocks noChangeShapeType="1"/>
          </p:cNvSpPr>
          <p:nvPr/>
        </p:nvSpPr>
        <p:spPr bwMode="auto">
          <a:xfrm flipV="1">
            <a:off x="5580063" y="2709863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5554" name="Group 34"/>
          <p:cNvGrpSpPr>
            <a:grpSpLocks/>
          </p:cNvGrpSpPr>
          <p:nvPr/>
        </p:nvGrpSpPr>
        <p:grpSpPr bwMode="auto">
          <a:xfrm>
            <a:off x="6610350" y="1600200"/>
            <a:ext cx="1438275" cy="1925638"/>
            <a:chOff x="3796" y="983"/>
            <a:chExt cx="896" cy="1194"/>
          </a:xfrm>
        </p:grpSpPr>
        <p:sp>
          <p:nvSpPr>
            <p:cNvPr id="875555" name="Rectangle 35"/>
            <p:cNvSpPr>
              <a:spLocks noChangeArrowheads="1"/>
            </p:cNvSpPr>
            <p:nvPr/>
          </p:nvSpPr>
          <p:spPr bwMode="auto">
            <a:xfrm>
              <a:off x="3796" y="1262"/>
              <a:ext cx="896" cy="91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875556" name="Text Box 36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875557" name="Group 37"/>
          <p:cNvGrpSpPr>
            <a:grpSpLocks/>
          </p:cNvGrpSpPr>
          <p:nvPr/>
        </p:nvGrpSpPr>
        <p:grpSpPr bwMode="auto">
          <a:xfrm>
            <a:off x="838200" y="3886200"/>
            <a:ext cx="1509713" cy="1393825"/>
            <a:chOff x="3844" y="2426"/>
            <a:chExt cx="939" cy="864"/>
          </a:xfrm>
        </p:grpSpPr>
        <p:sp>
          <p:nvSpPr>
            <p:cNvPr id="875558" name="Rectangle 38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875559" name="Text Box 39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branch</a:t>
              </a:r>
            </a:p>
          </p:txBody>
        </p:sp>
      </p:grp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363" y="782638"/>
            <a:ext cx="7226300" cy="442912"/>
          </a:xfrm>
        </p:spPr>
        <p:txBody>
          <a:bodyPr/>
          <a:lstStyle/>
          <a:p>
            <a:r>
              <a:rPr lang="en-US"/>
              <a:t>Example of Snowflake Schema</a:t>
            </a:r>
          </a:p>
        </p:txBody>
      </p:sp>
      <p:sp>
        <p:nvSpPr>
          <p:cNvPr id="939012" name="Rectangle 4"/>
          <p:cNvSpPr>
            <a:spLocks noChangeArrowheads="1"/>
          </p:cNvSpPr>
          <p:nvPr/>
        </p:nvSpPr>
        <p:spPr bwMode="auto">
          <a:xfrm>
            <a:off x="3317875" y="3105150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9013" name="Group 5"/>
          <p:cNvGrpSpPr>
            <a:grpSpLocks/>
          </p:cNvGrpSpPr>
          <p:nvPr/>
        </p:nvGrpSpPr>
        <p:grpSpPr bwMode="auto">
          <a:xfrm>
            <a:off x="304800" y="1295400"/>
            <a:ext cx="1819275" cy="2163763"/>
            <a:chOff x="277" y="1164"/>
            <a:chExt cx="1133" cy="1341"/>
          </a:xfrm>
        </p:grpSpPr>
        <p:sp>
          <p:nvSpPr>
            <p:cNvPr id="939014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939015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939016" name="Group 8"/>
          <p:cNvGrpSpPr>
            <a:grpSpLocks/>
          </p:cNvGrpSpPr>
          <p:nvPr/>
        </p:nvGrpSpPr>
        <p:grpSpPr bwMode="auto">
          <a:xfrm>
            <a:off x="5867400" y="3810000"/>
            <a:ext cx="1374775" cy="1331913"/>
            <a:chOff x="684" y="2196"/>
            <a:chExt cx="1298" cy="834"/>
          </a:xfrm>
        </p:grpSpPr>
        <p:sp>
          <p:nvSpPr>
            <p:cNvPr id="939017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298" cy="5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city_key</a:t>
              </a:r>
            </a:p>
          </p:txBody>
        </p:sp>
        <p:sp>
          <p:nvSpPr>
            <p:cNvPr id="939018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953" cy="2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939019" name="Rectangle 11"/>
          <p:cNvSpPr>
            <a:spLocks noChangeArrowheads="1"/>
          </p:cNvSpPr>
          <p:nvPr/>
        </p:nvSpPr>
        <p:spPr bwMode="auto">
          <a:xfrm>
            <a:off x="3275013" y="21526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Sales Fact Table</a:t>
            </a:r>
          </a:p>
        </p:txBody>
      </p:sp>
      <p:sp>
        <p:nvSpPr>
          <p:cNvPr id="939020" name="Rectangle 12"/>
          <p:cNvSpPr>
            <a:spLocks noChangeArrowheads="1"/>
          </p:cNvSpPr>
          <p:nvPr/>
        </p:nvSpPr>
        <p:spPr bwMode="auto">
          <a:xfrm>
            <a:off x="3317875" y="2640013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1" name="Rectangle 13"/>
          <p:cNvSpPr>
            <a:spLocks noChangeArrowheads="1"/>
          </p:cNvSpPr>
          <p:nvPr/>
        </p:nvSpPr>
        <p:spPr bwMode="auto">
          <a:xfrm>
            <a:off x="3351213" y="2686050"/>
            <a:ext cx="2057400" cy="396875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           time_key</a:t>
            </a:r>
          </a:p>
        </p:txBody>
      </p:sp>
      <p:sp>
        <p:nvSpPr>
          <p:cNvPr id="939022" name="Rectangle 14"/>
          <p:cNvSpPr>
            <a:spLocks noChangeArrowheads="1"/>
          </p:cNvSpPr>
          <p:nvPr/>
        </p:nvSpPr>
        <p:spPr bwMode="auto">
          <a:xfrm>
            <a:off x="3352800" y="3135313"/>
            <a:ext cx="2016125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939023" name="Rectangle 15"/>
          <p:cNvSpPr>
            <a:spLocks noChangeArrowheads="1"/>
          </p:cNvSpPr>
          <p:nvPr/>
        </p:nvSpPr>
        <p:spPr bwMode="auto">
          <a:xfrm>
            <a:off x="3317875" y="3570288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4" name="Rectangle 16"/>
          <p:cNvSpPr>
            <a:spLocks noChangeArrowheads="1"/>
          </p:cNvSpPr>
          <p:nvPr/>
        </p:nvSpPr>
        <p:spPr bwMode="auto">
          <a:xfrm>
            <a:off x="3352800" y="3581400"/>
            <a:ext cx="20669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branch_key</a:t>
            </a:r>
          </a:p>
        </p:txBody>
      </p:sp>
      <p:sp>
        <p:nvSpPr>
          <p:cNvPr id="939025" name="Rectangle 17"/>
          <p:cNvSpPr>
            <a:spLocks noChangeArrowheads="1"/>
          </p:cNvSpPr>
          <p:nvPr/>
        </p:nvSpPr>
        <p:spPr bwMode="auto">
          <a:xfrm>
            <a:off x="3317875" y="4033838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6" name="Rectangle 18"/>
          <p:cNvSpPr>
            <a:spLocks noChangeArrowheads="1"/>
          </p:cNvSpPr>
          <p:nvPr/>
        </p:nvSpPr>
        <p:spPr bwMode="auto">
          <a:xfrm>
            <a:off x="3351213" y="4057650"/>
            <a:ext cx="2065337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939027" name="Rectangle 19"/>
          <p:cNvSpPr>
            <a:spLocks noChangeArrowheads="1"/>
          </p:cNvSpPr>
          <p:nvPr/>
        </p:nvSpPr>
        <p:spPr bwMode="auto">
          <a:xfrm>
            <a:off x="3317875" y="4498975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8" name="Rectangle 20"/>
          <p:cNvSpPr>
            <a:spLocks noChangeArrowheads="1"/>
          </p:cNvSpPr>
          <p:nvPr/>
        </p:nvSpPr>
        <p:spPr bwMode="auto">
          <a:xfrm>
            <a:off x="3352800" y="4549775"/>
            <a:ext cx="198755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939029" name="Rectangle 21"/>
          <p:cNvSpPr>
            <a:spLocks noChangeArrowheads="1"/>
          </p:cNvSpPr>
          <p:nvPr/>
        </p:nvSpPr>
        <p:spPr bwMode="auto">
          <a:xfrm>
            <a:off x="3317875" y="4964113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0" name="Rectangle 22"/>
          <p:cNvSpPr>
            <a:spLocks noChangeArrowheads="1"/>
          </p:cNvSpPr>
          <p:nvPr/>
        </p:nvSpPr>
        <p:spPr bwMode="auto">
          <a:xfrm>
            <a:off x="3352800" y="4994275"/>
            <a:ext cx="199390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939031" name="Rectangle 23"/>
          <p:cNvSpPr>
            <a:spLocks noChangeArrowheads="1"/>
          </p:cNvSpPr>
          <p:nvPr/>
        </p:nvSpPr>
        <p:spPr bwMode="auto">
          <a:xfrm>
            <a:off x="3317875" y="5429250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2" name="Rectangle 24"/>
          <p:cNvSpPr>
            <a:spLocks noChangeArrowheads="1"/>
          </p:cNvSpPr>
          <p:nvPr/>
        </p:nvSpPr>
        <p:spPr bwMode="auto">
          <a:xfrm>
            <a:off x="3333750" y="5440363"/>
            <a:ext cx="1995488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939033" name="Rectangle 25"/>
          <p:cNvSpPr>
            <a:spLocks noChangeArrowheads="1"/>
          </p:cNvSpPr>
          <p:nvPr/>
        </p:nvSpPr>
        <p:spPr bwMode="auto">
          <a:xfrm>
            <a:off x="1676400" y="58674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Measures</a:t>
            </a:r>
          </a:p>
        </p:txBody>
      </p:sp>
      <p:sp>
        <p:nvSpPr>
          <p:cNvPr id="939034" name="Line 26"/>
          <p:cNvSpPr>
            <a:spLocks noChangeShapeType="1"/>
          </p:cNvSpPr>
          <p:nvPr/>
        </p:nvSpPr>
        <p:spPr bwMode="auto">
          <a:xfrm flipV="1">
            <a:off x="2590800" y="472440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5" name="Line 27"/>
          <p:cNvSpPr>
            <a:spLocks noChangeShapeType="1"/>
          </p:cNvSpPr>
          <p:nvPr/>
        </p:nvSpPr>
        <p:spPr bwMode="auto">
          <a:xfrm flipV="1">
            <a:off x="2571750" y="5267325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6" name="Line 28"/>
          <p:cNvSpPr>
            <a:spLocks noChangeShapeType="1"/>
          </p:cNvSpPr>
          <p:nvPr/>
        </p:nvSpPr>
        <p:spPr bwMode="auto">
          <a:xfrm flipV="1">
            <a:off x="2571750" y="563562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7" name="Line 29"/>
          <p:cNvSpPr>
            <a:spLocks noChangeShapeType="1"/>
          </p:cNvSpPr>
          <p:nvPr/>
        </p:nvSpPr>
        <p:spPr bwMode="auto">
          <a:xfrm flipH="1">
            <a:off x="2133600" y="388620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8" name="Line 30"/>
          <p:cNvSpPr>
            <a:spLocks noChangeShapeType="1"/>
          </p:cNvSpPr>
          <p:nvPr/>
        </p:nvSpPr>
        <p:spPr bwMode="auto">
          <a:xfrm flipH="1" flipV="1">
            <a:off x="2133600" y="2514600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9" name="Line 31"/>
          <p:cNvSpPr>
            <a:spLocks noChangeShapeType="1"/>
          </p:cNvSpPr>
          <p:nvPr/>
        </p:nvSpPr>
        <p:spPr bwMode="auto">
          <a:xfrm>
            <a:off x="5410200" y="42672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40" name="Line 32"/>
          <p:cNvSpPr>
            <a:spLocks noChangeShapeType="1"/>
          </p:cNvSpPr>
          <p:nvPr/>
        </p:nvSpPr>
        <p:spPr bwMode="auto">
          <a:xfrm flipV="1">
            <a:off x="5334000" y="2819400"/>
            <a:ext cx="6096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9041" name="Group 33"/>
          <p:cNvGrpSpPr>
            <a:grpSpLocks/>
          </p:cNvGrpSpPr>
          <p:nvPr/>
        </p:nvGrpSpPr>
        <p:grpSpPr bwMode="auto">
          <a:xfrm>
            <a:off x="5943600" y="1524000"/>
            <a:ext cx="1374775" cy="1924050"/>
            <a:chOff x="3796" y="983"/>
            <a:chExt cx="857" cy="1193"/>
          </a:xfrm>
        </p:grpSpPr>
        <p:sp>
          <p:nvSpPr>
            <p:cNvPr id="939042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57" cy="91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supplier_key</a:t>
              </a:r>
            </a:p>
          </p:txBody>
        </p:sp>
        <p:sp>
          <p:nvSpPr>
            <p:cNvPr id="939043" name="Text Box 35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939044" name="Group 36"/>
          <p:cNvGrpSpPr>
            <a:grpSpLocks/>
          </p:cNvGrpSpPr>
          <p:nvPr/>
        </p:nvGrpSpPr>
        <p:grpSpPr bwMode="auto">
          <a:xfrm>
            <a:off x="609600" y="3886200"/>
            <a:ext cx="1509713" cy="1393825"/>
            <a:chOff x="3844" y="2426"/>
            <a:chExt cx="939" cy="864"/>
          </a:xfrm>
        </p:grpSpPr>
        <p:sp>
          <p:nvSpPr>
            <p:cNvPr id="939045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939046" name="Text Box 38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branch</a:t>
              </a:r>
            </a:p>
          </p:txBody>
        </p:sp>
      </p:grpSp>
      <p:grpSp>
        <p:nvGrpSpPr>
          <p:cNvPr id="939048" name="Group 40"/>
          <p:cNvGrpSpPr>
            <a:grpSpLocks/>
          </p:cNvGrpSpPr>
          <p:nvPr/>
        </p:nvGrpSpPr>
        <p:grpSpPr bwMode="auto">
          <a:xfrm>
            <a:off x="7694613" y="1981200"/>
            <a:ext cx="1449387" cy="998538"/>
            <a:chOff x="3789" y="855"/>
            <a:chExt cx="903" cy="1172"/>
          </a:xfrm>
        </p:grpSpPr>
        <p:sp>
          <p:nvSpPr>
            <p:cNvPr id="939049" name="Rectangle 41"/>
            <p:cNvSpPr>
              <a:spLocks noChangeArrowheads="1"/>
            </p:cNvSpPr>
            <p:nvPr/>
          </p:nvSpPr>
          <p:spPr bwMode="auto">
            <a:xfrm>
              <a:off x="3796" y="1263"/>
              <a:ext cx="896" cy="7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supplier_key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939050" name="Text Box 42"/>
            <p:cNvSpPr txBox="1">
              <a:spLocks noChangeArrowheads="1"/>
            </p:cNvSpPr>
            <p:nvPr/>
          </p:nvSpPr>
          <p:spPr bwMode="auto">
            <a:xfrm>
              <a:off x="3789" y="855"/>
              <a:ext cx="732" cy="5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supplier</a:t>
              </a:r>
            </a:p>
          </p:txBody>
        </p:sp>
      </p:grpSp>
      <p:sp>
        <p:nvSpPr>
          <p:cNvPr id="939051" name="Line 43"/>
          <p:cNvSpPr>
            <a:spLocks noChangeShapeType="1"/>
          </p:cNvSpPr>
          <p:nvPr/>
        </p:nvSpPr>
        <p:spPr bwMode="auto">
          <a:xfrm flipV="1">
            <a:off x="7239000" y="2971800"/>
            <a:ext cx="533400" cy="3048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9053" name="Group 45"/>
          <p:cNvGrpSpPr>
            <a:grpSpLocks/>
          </p:cNvGrpSpPr>
          <p:nvPr/>
        </p:nvGrpSpPr>
        <p:grpSpPr bwMode="auto">
          <a:xfrm>
            <a:off x="7543800" y="4800600"/>
            <a:ext cx="1722438" cy="1485900"/>
            <a:chOff x="684" y="2196"/>
            <a:chExt cx="1627" cy="930"/>
          </a:xfrm>
        </p:grpSpPr>
        <p:sp>
          <p:nvSpPr>
            <p:cNvPr id="939054" name="Rectangle 46"/>
            <p:cNvSpPr>
              <a:spLocks noChangeArrowheads="1"/>
            </p:cNvSpPr>
            <p:nvPr/>
          </p:nvSpPr>
          <p:spPr bwMode="auto">
            <a:xfrm>
              <a:off x="684" y="2450"/>
              <a:ext cx="1627" cy="6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city_key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province_or_street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939055" name="Rectangle 47"/>
            <p:cNvSpPr>
              <a:spLocks noChangeArrowheads="1"/>
            </p:cNvSpPr>
            <p:nvPr/>
          </p:nvSpPr>
          <p:spPr bwMode="auto">
            <a:xfrm>
              <a:off x="684" y="2196"/>
              <a:ext cx="541" cy="2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city</a:t>
              </a:r>
            </a:p>
          </p:txBody>
        </p:sp>
      </p:grpSp>
      <p:sp>
        <p:nvSpPr>
          <p:cNvPr id="939056" name="Line 48"/>
          <p:cNvSpPr>
            <a:spLocks noChangeShapeType="1"/>
          </p:cNvSpPr>
          <p:nvPr/>
        </p:nvSpPr>
        <p:spPr bwMode="auto">
          <a:xfrm>
            <a:off x="7162800" y="51054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6446838" cy="692150"/>
          </a:xfrm>
        </p:spPr>
        <p:txBody>
          <a:bodyPr/>
          <a:lstStyle/>
          <a:p>
            <a:r>
              <a:rPr lang="en-US"/>
              <a:t>Example of Fact Constellation</a:t>
            </a:r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2895600" y="3048000"/>
            <a:ext cx="16081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0037" name="Group 5"/>
          <p:cNvGrpSpPr>
            <a:grpSpLocks/>
          </p:cNvGrpSpPr>
          <p:nvPr/>
        </p:nvGrpSpPr>
        <p:grpSpPr bwMode="auto">
          <a:xfrm>
            <a:off x="228600" y="1219200"/>
            <a:ext cx="1639888" cy="1982788"/>
            <a:chOff x="277" y="1164"/>
            <a:chExt cx="1021" cy="1229"/>
          </a:xfrm>
        </p:grpSpPr>
        <p:sp>
          <p:nvSpPr>
            <p:cNvPr id="940038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21" cy="97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940039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374" cy="23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940040" name="Group 8"/>
          <p:cNvGrpSpPr>
            <a:grpSpLocks/>
          </p:cNvGrpSpPr>
          <p:nvPr/>
        </p:nvGrpSpPr>
        <p:grpSpPr bwMode="auto">
          <a:xfrm>
            <a:off x="5105400" y="4038600"/>
            <a:ext cx="1722438" cy="1733550"/>
            <a:chOff x="684" y="2196"/>
            <a:chExt cx="1073" cy="1075"/>
          </a:xfrm>
        </p:grpSpPr>
        <p:sp>
          <p:nvSpPr>
            <p:cNvPr id="940041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073" cy="82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province_or_street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940042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580" cy="2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2743200" y="2133600"/>
            <a:ext cx="169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Sales Fact Table</a:t>
            </a: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2895600" y="25908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2895600" y="2667000"/>
            <a:ext cx="1601788" cy="366713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time_key</a:t>
            </a: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2895600" y="3124200"/>
            <a:ext cx="1600200" cy="3667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 item_key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2895600" y="350520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2895600" y="3505200"/>
            <a:ext cx="1600200" cy="3667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branch_key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2895600" y="39624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2894013" y="3981450"/>
            <a:ext cx="15938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location_key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2860675" y="4419600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2895600" y="4473575"/>
            <a:ext cx="158115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units_sold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2860675" y="4876800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2895600" y="4918075"/>
            <a:ext cx="158750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dollars_sold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2860675" y="533400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876550" y="5364163"/>
            <a:ext cx="1587500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 avg_sales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1295400" y="5715000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Measures</a:t>
            </a:r>
          </a:p>
        </p:txBody>
      </p:sp>
      <p:sp>
        <p:nvSpPr>
          <p:cNvPr id="940058" name="Line 26"/>
          <p:cNvSpPr>
            <a:spLocks noChangeShapeType="1"/>
          </p:cNvSpPr>
          <p:nvPr/>
        </p:nvSpPr>
        <p:spPr bwMode="auto">
          <a:xfrm flipV="1">
            <a:off x="2084388" y="4648200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59" name="Line 27"/>
          <p:cNvSpPr>
            <a:spLocks noChangeShapeType="1"/>
          </p:cNvSpPr>
          <p:nvPr/>
        </p:nvSpPr>
        <p:spPr bwMode="auto">
          <a:xfrm flipV="1">
            <a:off x="2065338" y="5191125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60" name="Line 28"/>
          <p:cNvSpPr>
            <a:spLocks noChangeShapeType="1"/>
          </p:cNvSpPr>
          <p:nvPr/>
        </p:nvSpPr>
        <p:spPr bwMode="auto">
          <a:xfrm flipV="1">
            <a:off x="2065338" y="555942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61" name="Line 29"/>
          <p:cNvSpPr>
            <a:spLocks noChangeShapeType="1"/>
          </p:cNvSpPr>
          <p:nvPr/>
        </p:nvSpPr>
        <p:spPr bwMode="auto">
          <a:xfrm flipH="1">
            <a:off x="1641475" y="381635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62" name="Line 30"/>
          <p:cNvSpPr>
            <a:spLocks noChangeShapeType="1"/>
          </p:cNvSpPr>
          <p:nvPr/>
        </p:nvSpPr>
        <p:spPr bwMode="auto">
          <a:xfrm flipH="1" flipV="1">
            <a:off x="1905000" y="23622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63" name="Line 31"/>
          <p:cNvSpPr>
            <a:spLocks noChangeShapeType="1"/>
          </p:cNvSpPr>
          <p:nvPr/>
        </p:nvSpPr>
        <p:spPr bwMode="auto">
          <a:xfrm>
            <a:off x="4572000" y="4267200"/>
            <a:ext cx="533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64" name="Line 32"/>
          <p:cNvSpPr>
            <a:spLocks noChangeShapeType="1"/>
          </p:cNvSpPr>
          <p:nvPr/>
        </p:nvSpPr>
        <p:spPr bwMode="auto">
          <a:xfrm flipV="1">
            <a:off x="4495800" y="2743200"/>
            <a:ext cx="762000" cy="5254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0065" name="Group 33"/>
          <p:cNvGrpSpPr>
            <a:grpSpLocks/>
          </p:cNvGrpSpPr>
          <p:nvPr/>
        </p:nvGrpSpPr>
        <p:grpSpPr bwMode="auto">
          <a:xfrm>
            <a:off x="5181600" y="1524000"/>
            <a:ext cx="1303338" cy="1744663"/>
            <a:chOff x="3796" y="1002"/>
            <a:chExt cx="812" cy="1081"/>
          </a:xfrm>
        </p:grpSpPr>
        <p:sp>
          <p:nvSpPr>
            <p:cNvPr id="940066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12" cy="82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940067" name="Text Box 35"/>
            <p:cNvSpPr txBox="1">
              <a:spLocks noChangeArrowheads="1"/>
            </p:cNvSpPr>
            <p:nvPr/>
          </p:nvSpPr>
          <p:spPr bwMode="auto">
            <a:xfrm>
              <a:off x="3953" y="1002"/>
              <a:ext cx="401" cy="25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940068" name="Group 36"/>
          <p:cNvGrpSpPr>
            <a:grpSpLocks/>
          </p:cNvGrpSpPr>
          <p:nvPr/>
        </p:nvGrpSpPr>
        <p:grpSpPr bwMode="auto">
          <a:xfrm>
            <a:off x="304800" y="3962400"/>
            <a:ext cx="1290638" cy="1230313"/>
            <a:chOff x="3896" y="2472"/>
            <a:chExt cx="803" cy="762"/>
          </a:xfrm>
        </p:grpSpPr>
        <p:sp>
          <p:nvSpPr>
            <p:cNvPr id="940069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03" cy="51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940070" name="Text Box 38"/>
            <p:cNvSpPr txBox="1">
              <a:spLocks noChangeArrowheads="1"/>
            </p:cNvSpPr>
            <p:nvPr/>
          </p:nvSpPr>
          <p:spPr bwMode="auto">
            <a:xfrm>
              <a:off x="3907" y="2472"/>
              <a:ext cx="507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branch</a:t>
              </a:r>
            </a:p>
          </p:txBody>
        </p:sp>
      </p:grp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7011988" y="2495550"/>
            <a:ext cx="16081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6859588" y="158115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Shipping Fact Table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7011988" y="20383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7011988" y="2114550"/>
            <a:ext cx="1601787" cy="366713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time_key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7011988" y="2571750"/>
            <a:ext cx="1600200" cy="3667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 item_key</a:t>
            </a:r>
          </a:p>
        </p:txBody>
      </p:sp>
      <p:sp>
        <p:nvSpPr>
          <p:cNvPr id="940076" name="Rectangle 44"/>
          <p:cNvSpPr>
            <a:spLocks noChangeArrowheads="1"/>
          </p:cNvSpPr>
          <p:nvPr/>
        </p:nvSpPr>
        <p:spPr bwMode="auto">
          <a:xfrm>
            <a:off x="7011988" y="295275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77" name="Rectangle 45"/>
          <p:cNvSpPr>
            <a:spLocks noChangeArrowheads="1"/>
          </p:cNvSpPr>
          <p:nvPr/>
        </p:nvSpPr>
        <p:spPr bwMode="auto">
          <a:xfrm>
            <a:off x="7011988" y="2952750"/>
            <a:ext cx="1600200" cy="3667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shipper_key</a:t>
            </a:r>
          </a:p>
        </p:txBody>
      </p:sp>
      <p:sp>
        <p:nvSpPr>
          <p:cNvPr id="940078" name="Rectangle 46"/>
          <p:cNvSpPr>
            <a:spLocks noChangeArrowheads="1"/>
          </p:cNvSpPr>
          <p:nvPr/>
        </p:nvSpPr>
        <p:spPr bwMode="auto">
          <a:xfrm>
            <a:off x="7011988" y="34099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79" name="Rectangle 47"/>
          <p:cNvSpPr>
            <a:spLocks noChangeArrowheads="1"/>
          </p:cNvSpPr>
          <p:nvPr/>
        </p:nvSpPr>
        <p:spPr bwMode="auto">
          <a:xfrm>
            <a:off x="7010400" y="3429000"/>
            <a:ext cx="15938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from_location</a:t>
            </a:r>
          </a:p>
        </p:txBody>
      </p:sp>
      <p:sp>
        <p:nvSpPr>
          <p:cNvPr id="940080" name="Rectangle 48"/>
          <p:cNvSpPr>
            <a:spLocks noChangeArrowheads="1"/>
          </p:cNvSpPr>
          <p:nvPr/>
        </p:nvSpPr>
        <p:spPr bwMode="auto">
          <a:xfrm>
            <a:off x="6977063" y="3867150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7011988" y="3943350"/>
            <a:ext cx="15557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to_location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6977063" y="4324350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7011988" y="4365625"/>
            <a:ext cx="157480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dollars_cost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6977063" y="478155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6992938" y="4811713"/>
            <a:ext cx="1625600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units_shipped</a:t>
            </a:r>
          </a:p>
        </p:txBody>
      </p:sp>
      <p:sp>
        <p:nvSpPr>
          <p:cNvPr id="940087" name="Line 55"/>
          <p:cNvSpPr>
            <a:spLocks noChangeShapeType="1"/>
          </p:cNvSpPr>
          <p:nvPr/>
        </p:nvSpPr>
        <p:spPr bwMode="auto">
          <a:xfrm flipH="1" flipV="1">
            <a:off x="6629400" y="15240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88" name="Line 56"/>
          <p:cNvSpPr>
            <a:spLocks noChangeShapeType="1"/>
          </p:cNvSpPr>
          <p:nvPr/>
        </p:nvSpPr>
        <p:spPr bwMode="auto">
          <a:xfrm flipH="1">
            <a:off x="2743200" y="15240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89" name="Line 57"/>
          <p:cNvSpPr>
            <a:spLocks noChangeShapeType="1"/>
          </p:cNvSpPr>
          <p:nvPr/>
        </p:nvSpPr>
        <p:spPr bwMode="auto">
          <a:xfrm flipH="1">
            <a:off x="1905000" y="15240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90" name="Line 58"/>
          <p:cNvSpPr>
            <a:spLocks noChangeShapeType="1"/>
          </p:cNvSpPr>
          <p:nvPr/>
        </p:nvSpPr>
        <p:spPr bwMode="auto">
          <a:xfrm flipH="1" flipV="1">
            <a:off x="6553200" y="2667000"/>
            <a:ext cx="533400" cy="76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91" name="Line 59"/>
          <p:cNvSpPr>
            <a:spLocks noChangeShapeType="1"/>
          </p:cNvSpPr>
          <p:nvPr/>
        </p:nvSpPr>
        <p:spPr bwMode="auto">
          <a:xfrm flipH="1">
            <a:off x="6248400" y="36576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92" name="Line 60"/>
          <p:cNvSpPr>
            <a:spLocks noChangeShapeType="1"/>
          </p:cNvSpPr>
          <p:nvPr/>
        </p:nvSpPr>
        <p:spPr bwMode="auto">
          <a:xfrm flipH="1">
            <a:off x="6477000" y="41910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93" name="Line 61"/>
          <p:cNvSpPr>
            <a:spLocks noChangeShapeType="1"/>
          </p:cNvSpPr>
          <p:nvPr/>
        </p:nvSpPr>
        <p:spPr bwMode="auto">
          <a:xfrm>
            <a:off x="8991600" y="32004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940095" name="Group 63"/>
          <p:cNvGrpSpPr>
            <a:grpSpLocks/>
          </p:cNvGrpSpPr>
          <p:nvPr/>
        </p:nvGrpSpPr>
        <p:grpSpPr bwMode="auto">
          <a:xfrm>
            <a:off x="7612063" y="5410200"/>
            <a:ext cx="1344612" cy="1473200"/>
            <a:chOff x="3891" y="2472"/>
            <a:chExt cx="836" cy="911"/>
          </a:xfrm>
        </p:grpSpPr>
        <p:sp>
          <p:nvSpPr>
            <p:cNvPr id="940096" name="Rectangle 64"/>
            <p:cNvSpPr>
              <a:spLocks noChangeArrowheads="1"/>
            </p:cNvSpPr>
            <p:nvPr/>
          </p:nvSpPr>
          <p:spPr bwMode="auto">
            <a:xfrm>
              <a:off x="3896" y="2715"/>
              <a:ext cx="831" cy="6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shipper_key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shipper_type</a:t>
              </a:r>
            </a:p>
          </p:txBody>
        </p:sp>
        <p:sp>
          <p:nvSpPr>
            <p:cNvPr id="940097" name="Text Box 65"/>
            <p:cNvSpPr txBox="1">
              <a:spLocks noChangeArrowheads="1"/>
            </p:cNvSpPr>
            <p:nvPr/>
          </p:nvSpPr>
          <p:spPr bwMode="auto">
            <a:xfrm>
              <a:off x="3891" y="2472"/>
              <a:ext cx="539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shipper</a:t>
              </a:r>
            </a:p>
          </p:txBody>
        </p:sp>
      </p:grpSp>
      <p:sp>
        <p:nvSpPr>
          <p:cNvPr id="940098" name="Line 66"/>
          <p:cNvSpPr>
            <a:spLocks noChangeShapeType="1"/>
          </p:cNvSpPr>
          <p:nvPr/>
        </p:nvSpPr>
        <p:spPr bwMode="auto">
          <a:xfrm flipH="1">
            <a:off x="8610600" y="48006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099" name="Line 67"/>
          <p:cNvSpPr>
            <a:spLocks noChangeShapeType="1"/>
          </p:cNvSpPr>
          <p:nvPr/>
        </p:nvSpPr>
        <p:spPr bwMode="auto">
          <a:xfrm>
            <a:off x="8610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0100" name="Line 68"/>
          <p:cNvSpPr>
            <a:spLocks noChangeShapeType="1"/>
          </p:cNvSpPr>
          <p:nvPr/>
        </p:nvSpPr>
        <p:spPr bwMode="auto">
          <a:xfrm flipH="1" flipV="1">
            <a:off x="5867400" y="57912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01000" cy="609600"/>
          </a:xfrm>
        </p:spPr>
        <p:txBody>
          <a:bodyPr/>
          <a:lstStyle/>
          <a:p>
            <a:r>
              <a:rPr lang="en-US" sz="3200" dirty="0"/>
              <a:t>A Concept Hierarchy: Dimension (location)</a:t>
            </a:r>
          </a:p>
        </p:txBody>
      </p:sp>
      <p:sp>
        <p:nvSpPr>
          <p:cNvPr id="880643" name="Text Box 3"/>
          <p:cNvSpPr txBox="1">
            <a:spLocks noChangeArrowheads="1"/>
          </p:cNvSpPr>
          <p:nvPr/>
        </p:nvSpPr>
        <p:spPr bwMode="auto">
          <a:xfrm>
            <a:off x="4876800" y="1447800"/>
            <a:ext cx="48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all</a:t>
            </a:r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3352800" y="2438400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Europe</a:t>
            </a:r>
          </a:p>
        </p:txBody>
      </p:sp>
      <p:sp>
        <p:nvSpPr>
          <p:cNvPr id="880645" name="Text Box 5"/>
          <p:cNvSpPr txBox="1">
            <a:spLocks noChangeArrowheads="1"/>
          </p:cNvSpPr>
          <p:nvPr/>
        </p:nvSpPr>
        <p:spPr bwMode="auto">
          <a:xfrm>
            <a:off x="6400800" y="2438400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North_America</a:t>
            </a:r>
          </a:p>
        </p:txBody>
      </p:sp>
      <p:sp>
        <p:nvSpPr>
          <p:cNvPr id="880646" name="Text Box 6"/>
          <p:cNvSpPr txBox="1">
            <a:spLocks noChangeArrowheads="1"/>
          </p:cNvSpPr>
          <p:nvPr/>
        </p:nvSpPr>
        <p:spPr bwMode="auto">
          <a:xfrm>
            <a:off x="8029575" y="350520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Mexico</a:t>
            </a:r>
          </a:p>
        </p:txBody>
      </p:sp>
      <p:sp>
        <p:nvSpPr>
          <p:cNvPr id="880647" name="Text Box 7"/>
          <p:cNvSpPr txBox="1">
            <a:spLocks noChangeArrowheads="1"/>
          </p:cNvSpPr>
          <p:nvPr/>
        </p:nvSpPr>
        <p:spPr bwMode="auto">
          <a:xfrm>
            <a:off x="5943600" y="35052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Canada</a:t>
            </a:r>
          </a:p>
        </p:txBody>
      </p:sp>
      <p:sp>
        <p:nvSpPr>
          <p:cNvPr id="880648" name="Text Box 8"/>
          <p:cNvSpPr txBox="1">
            <a:spLocks noChangeArrowheads="1"/>
          </p:cNvSpPr>
          <p:nvPr/>
        </p:nvSpPr>
        <p:spPr bwMode="auto">
          <a:xfrm>
            <a:off x="4227513" y="3505200"/>
            <a:ext cx="87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Spain</a:t>
            </a:r>
          </a:p>
        </p:txBody>
      </p:sp>
      <p:sp>
        <p:nvSpPr>
          <p:cNvPr id="880649" name="Text Box 9"/>
          <p:cNvSpPr txBox="1">
            <a:spLocks noChangeArrowheads="1"/>
          </p:cNvSpPr>
          <p:nvPr/>
        </p:nvSpPr>
        <p:spPr bwMode="auto">
          <a:xfrm>
            <a:off x="2209800" y="3505200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Germany</a:t>
            </a:r>
          </a:p>
        </p:txBody>
      </p:sp>
      <p:sp>
        <p:nvSpPr>
          <p:cNvPr id="880650" name="Text Box 10"/>
          <p:cNvSpPr txBox="1">
            <a:spLocks noChangeArrowheads="1"/>
          </p:cNvSpPr>
          <p:nvPr/>
        </p:nvSpPr>
        <p:spPr bwMode="auto">
          <a:xfrm>
            <a:off x="4876800" y="4572000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Vancouver</a:t>
            </a:r>
          </a:p>
        </p:txBody>
      </p:sp>
      <p:sp>
        <p:nvSpPr>
          <p:cNvPr id="880651" name="Text Box 11"/>
          <p:cNvSpPr txBox="1">
            <a:spLocks noChangeArrowheads="1"/>
          </p:cNvSpPr>
          <p:nvPr/>
        </p:nvSpPr>
        <p:spPr bwMode="auto">
          <a:xfrm>
            <a:off x="6019800" y="55626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M. Wind</a:t>
            </a:r>
          </a:p>
        </p:txBody>
      </p:sp>
      <p:sp>
        <p:nvSpPr>
          <p:cNvPr id="880652" name="Text Box 12"/>
          <p:cNvSpPr txBox="1">
            <a:spLocks noChangeArrowheads="1"/>
          </p:cNvSpPr>
          <p:nvPr/>
        </p:nvSpPr>
        <p:spPr bwMode="auto">
          <a:xfrm>
            <a:off x="4191000" y="55626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L. Chan</a:t>
            </a:r>
          </a:p>
        </p:txBody>
      </p:sp>
      <p:sp>
        <p:nvSpPr>
          <p:cNvPr id="880653" name="Text Box 13"/>
          <p:cNvSpPr txBox="1">
            <a:spLocks noChangeArrowheads="1"/>
          </p:cNvSpPr>
          <p:nvPr/>
        </p:nvSpPr>
        <p:spPr bwMode="auto">
          <a:xfrm>
            <a:off x="5334000" y="24384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880654" name="Text Box 14"/>
          <p:cNvSpPr txBox="1">
            <a:spLocks noChangeArrowheads="1"/>
          </p:cNvSpPr>
          <p:nvPr/>
        </p:nvSpPr>
        <p:spPr bwMode="auto">
          <a:xfrm>
            <a:off x="7391400" y="3505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880655" name="Text Box 15"/>
          <p:cNvSpPr txBox="1">
            <a:spLocks noChangeArrowheads="1"/>
          </p:cNvSpPr>
          <p:nvPr/>
        </p:nvSpPr>
        <p:spPr bwMode="auto">
          <a:xfrm>
            <a:off x="3657600" y="3505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880656" name="Text Box 16"/>
          <p:cNvSpPr txBox="1">
            <a:spLocks noChangeArrowheads="1"/>
          </p:cNvSpPr>
          <p:nvPr/>
        </p:nvSpPr>
        <p:spPr bwMode="auto">
          <a:xfrm>
            <a:off x="3429000" y="4648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880657" name="Text Box 17"/>
          <p:cNvSpPr txBox="1">
            <a:spLocks noChangeArrowheads="1"/>
          </p:cNvSpPr>
          <p:nvPr/>
        </p:nvSpPr>
        <p:spPr bwMode="auto">
          <a:xfrm>
            <a:off x="6477000" y="45720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880658" name="Text Box 18"/>
          <p:cNvSpPr txBox="1">
            <a:spLocks noChangeArrowheads="1"/>
          </p:cNvSpPr>
          <p:nvPr/>
        </p:nvSpPr>
        <p:spPr bwMode="auto">
          <a:xfrm>
            <a:off x="5486400" y="5562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880659" name="Line 19"/>
          <p:cNvSpPr>
            <a:spLocks noChangeShapeType="1"/>
          </p:cNvSpPr>
          <p:nvPr/>
        </p:nvSpPr>
        <p:spPr bwMode="auto">
          <a:xfrm flipH="1">
            <a:off x="3886200" y="1828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0" name="Line 20"/>
          <p:cNvSpPr>
            <a:spLocks noChangeShapeType="1"/>
          </p:cNvSpPr>
          <p:nvPr/>
        </p:nvSpPr>
        <p:spPr bwMode="auto">
          <a:xfrm>
            <a:off x="5105400" y="1828800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1" name="Line 21"/>
          <p:cNvSpPr>
            <a:spLocks noChangeShapeType="1"/>
          </p:cNvSpPr>
          <p:nvPr/>
        </p:nvSpPr>
        <p:spPr bwMode="auto">
          <a:xfrm flipH="1">
            <a:off x="2819400" y="2819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2" name="Line 22"/>
          <p:cNvSpPr>
            <a:spLocks noChangeShapeType="1"/>
          </p:cNvSpPr>
          <p:nvPr/>
        </p:nvSpPr>
        <p:spPr bwMode="auto">
          <a:xfrm>
            <a:off x="3810000" y="2819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3" name="Line 23"/>
          <p:cNvSpPr>
            <a:spLocks noChangeShapeType="1"/>
          </p:cNvSpPr>
          <p:nvPr/>
        </p:nvSpPr>
        <p:spPr bwMode="auto">
          <a:xfrm flipH="1">
            <a:off x="6477000" y="2819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4" name="Line 24"/>
          <p:cNvSpPr>
            <a:spLocks noChangeShapeType="1"/>
          </p:cNvSpPr>
          <p:nvPr/>
        </p:nvSpPr>
        <p:spPr bwMode="auto">
          <a:xfrm>
            <a:off x="7467600" y="2819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5" name="Line 25"/>
          <p:cNvSpPr>
            <a:spLocks noChangeShapeType="1"/>
          </p:cNvSpPr>
          <p:nvPr/>
        </p:nvSpPr>
        <p:spPr bwMode="auto">
          <a:xfrm flipH="1">
            <a:off x="2362200" y="3886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6" name="Line 26"/>
          <p:cNvSpPr>
            <a:spLocks noChangeShapeType="1"/>
          </p:cNvSpPr>
          <p:nvPr/>
        </p:nvSpPr>
        <p:spPr bwMode="auto">
          <a:xfrm>
            <a:off x="2895600" y="38862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7" name="Line 27"/>
          <p:cNvSpPr>
            <a:spLocks noChangeShapeType="1"/>
          </p:cNvSpPr>
          <p:nvPr/>
        </p:nvSpPr>
        <p:spPr bwMode="auto">
          <a:xfrm flipH="1">
            <a:off x="41910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8" name="Line 28"/>
          <p:cNvSpPr>
            <a:spLocks noChangeShapeType="1"/>
          </p:cNvSpPr>
          <p:nvPr/>
        </p:nvSpPr>
        <p:spPr bwMode="auto">
          <a:xfrm>
            <a:off x="45720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9" name="Line 29"/>
          <p:cNvSpPr>
            <a:spLocks noChangeShapeType="1"/>
          </p:cNvSpPr>
          <p:nvPr/>
        </p:nvSpPr>
        <p:spPr bwMode="auto">
          <a:xfrm flipH="1">
            <a:off x="82296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0" name="Line 30"/>
          <p:cNvSpPr>
            <a:spLocks noChangeShapeType="1"/>
          </p:cNvSpPr>
          <p:nvPr/>
        </p:nvSpPr>
        <p:spPr bwMode="auto">
          <a:xfrm>
            <a:off x="86106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1" name="Line 31"/>
          <p:cNvSpPr>
            <a:spLocks noChangeShapeType="1"/>
          </p:cNvSpPr>
          <p:nvPr/>
        </p:nvSpPr>
        <p:spPr bwMode="auto">
          <a:xfrm flipH="1">
            <a:off x="2057400" y="5105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2" name="Line 32"/>
          <p:cNvSpPr>
            <a:spLocks noChangeShapeType="1"/>
          </p:cNvSpPr>
          <p:nvPr/>
        </p:nvSpPr>
        <p:spPr bwMode="auto">
          <a:xfrm>
            <a:off x="2438400" y="5105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3" name="Line 33"/>
          <p:cNvSpPr>
            <a:spLocks noChangeShapeType="1"/>
          </p:cNvSpPr>
          <p:nvPr/>
        </p:nvSpPr>
        <p:spPr bwMode="auto">
          <a:xfrm flipH="1">
            <a:off x="4876800" y="4953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4" name="Line 34"/>
          <p:cNvSpPr>
            <a:spLocks noChangeShapeType="1"/>
          </p:cNvSpPr>
          <p:nvPr/>
        </p:nvSpPr>
        <p:spPr bwMode="auto">
          <a:xfrm>
            <a:off x="5562600" y="4953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5" name="Text Box 35"/>
          <p:cNvSpPr txBox="1">
            <a:spLocks noChangeArrowheads="1"/>
          </p:cNvSpPr>
          <p:nvPr/>
        </p:nvSpPr>
        <p:spPr bwMode="auto">
          <a:xfrm>
            <a:off x="304800" y="1524000"/>
            <a:ext cx="48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80676" name="Text Box 36"/>
          <p:cNvSpPr txBox="1">
            <a:spLocks noChangeArrowheads="1"/>
          </p:cNvSpPr>
          <p:nvPr/>
        </p:nvSpPr>
        <p:spPr bwMode="auto">
          <a:xfrm>
            <a:off x="228600" y="2514600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region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80677" name="Text Box 37"/>
          <p:cNvSpPr txBox="1">
            <a:spLocks noChangeArrowheads="1"/>
          </p:cNvSpPr>
          <p:nvPr/>
        </p:nvSpPr>
        <p:spPr bwMode="auto">
          <a:xfrm>
            <a:off x="304800" y="56388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office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80678" name="Line 38"/>
          <p:cNvSpPr>
            <a:spLocks noChangeShapeType="1"/>
          </p:cNvSpPr>
          <p:nvPr/>
        </p:nvSpPr>
        <p:spPr bwMode="auto">
          <a:xfrm flipH="1">
            <a:off x="73152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9" name="Line 39"/>
          <p:cNvSpPr>
            <a:spLocks noChangeShapeType="1"/>
          </p:cNvSpPr>
          <p:nvPr/>
        </p:nvSpPr>
        <p:spPr bwMode="auto">
          <a:xfrm>
            <a:off x="76962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0" name="Line 40"/>
          <p:cNvSpPr>
            <a:spLocks noChangeShapeType="1"/>
          </p:cNvSpPr>
          <p:nvPr/>
        </p:nvSpPr>
        <p:spPr bwMode="auto">
          <a:xfrm flipH="1">
            <a:off x="5638800" y="3886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1" name="Line 41"/>
          <p:cNvSpPr>
            <a:spLocks noChangeShapeType="1"/>
          </p:cNvSpPr>
          <p:nvPr/>
        </p:nvSpPr>
        <p:spPr bwMode="auto">
          <a:xfrm>
            <a:off x="6400800" y="38862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2" name="Text Box 42"/>
          <p:cNvSpPr txBox="1">
            <a:spLocks noChangeArrowheads="1"/>
          </p:cNvSpPr>
          <p:nvPr/>
        </p:nvSpPr>
        <p:spPr bwMode="auto">
          <a:xfrm>
            <a:off x="228600" y="358140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country</a:t>
            </a:r>
          </a:p>
        </p:txBody>
      </p:sp>
      <p:sp>
        <p:nvSpPr>
          <p:cNvPr id="880683" name="Line 43"/>
          <p:cNvSpPr>
            <a:spLocks noChangeShapeType="1"/>
          </p:cNvSpPr>
          <p:nvPr/>
        </p:nvSpPr>
        <p:spPr bwMode="auto">
          <a:xfrm>
            <a:off x="609600" y="1905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4" name="Line 44"/>
          <p:cNvSpPr>
            <a:spLocks noChangeShapeType="1"/>
          </p:cNvSpPr>
          <p:nvPr/>
        </p:nvSpPr>
        <p:spPr bwMode="auto">
          <a:xfrm>
            <a:off x="609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5" name="Line 45"/>
          <p:cNvSpPr>
            <a:spLocks noChangeShapeType="1"/>
          </p:cNvSpPr>
          <p:nvPr/>
        </p:nvSpPr>
        <p:spPr bwMode="auto">
          <a:xfrm>
            <a:off x="609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6" name="Line 46"/>
          <p:cNvSpPr>
            <a:spLocks noChangeShapeType="1"/>
          </p:cNvSpPr>
          <p:nvPr/>
        </p:nvSpPr>
        <p:spPr bwMode="auto">
          <a:xfrm>
            <a:off x="609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7" name="Text Box 47"/>
          <p:cNvSpPr txBox="1">
            <a:spLocks noChangeArrowheads="1"/>
          </p:cNvSpPr>
          <p:nvPr/>
        </p:nvSpPr>
        <p:spPr bwMode="auto">
          <a:xfrm>
            <a:off x="7086600" y="46482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Toronto</a:t>
            </a:r>
          </a:p>
        </p:txBody>
      </p:sp>
      <p:sp>
        <p:nvSpPr>
          <p:cNvPr id="880688" name="Text Box 48"/>
          <p:cNvSpPr txBox="1">
            <a:spLocks noChangeArrowheads="1"/>
          </p:cNvSpPr>
          <p:nvPr/>
        </p:nvSpPr>
        <p:spPr bwMode="auto">
          <a:xfrm>
            <a:off x="1828800" y="464820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Frankfurt</a:t>
            </a:r>
          </a:p>
        </p:txBody>
      </p:sp>
      <p:sp>
        <p:nvSpPr>
          <p:cNvPr id="880689" name="Text Box 49"/>
          <p:cNvSpPr txBox="1">
            <a:spLocks noChangeArrowheads="1"/>
          </p:cNvSpPr>
          <p:nvPr/>
        </p:nvSpPr>
        <p:spPr bwMode="auto">
          <a:xfrm>
            <a:off x="304800" y="4648200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city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162800" cy="609600"/>
          </a:xfrm>
        </p:spPr>
        <p:txBody>
          <a:bodyPr/>
          <a:lstStyle/>
          <a:p>
            <a:r>
              <a:rPr lang="en-US" sz="3200" dirty="0"/>
              <a:t>View of Warehouses and Hierarchies</a:t>
            </a:r>
            <a:endParaRPr lang="en-US" dirty="0"/>
          </a:p>
        </p:txBody>
      </p:sp>
      <p:pic>
        <p:nvPicPr>
          <p:cNvPr id="881667" name="Picture 3" descr="D:\users\winstone\NewBMaps\worksp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73175"/>
            <a:ext cx="6858000" cy="5260975"/>
          </a:xfrm>
          <a:prstGeom prst="rect">
            <a:avLst/>
          </a:prstGeom>
          <a:noFill/>
        </p:spPr>
      </p:pic>
      <p:pic>
        <p:nvPicPr>
          <p:cNvPr id="881668" name="Picture 4" descr="D:\users\winstone\NewBMaps\reghier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133600"/>
            <a:ext cx="2171700" cy="4467225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Multidimensional Data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62100"/>
            <a:ext cx="8001000" cy="4572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Sales volume as a function of product, month, and region</a:t>
            </a:r>
          </a:p>
        </p:txBody>
      </p:sp>
      <p:sp>
        <p:nvSpPr>
          <p:cNvPr id="882692" name="AutoShape 4"/>
          <p:cNvSpPr>
            <a:spLocks noChangeArrowheads="1"/>
          </p:cNvSpPr>
          <p:nvPr/>
        </p:nvSpPr>
        <p:spPr bwMode="auto">
          <a:xfrm>
            <a:off x="1377950" y="3130550"/>
            <a:ext cx="3263900" cy="2882900"/>
          </a:xfrm>
          <a:prstGeom prst="cube">
            <a:avLst>
              <a:gd name="adj" fmla="val 24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693" name="Line 5"/>
          <p:cNvSpPr>
            <a:spLocks noChangeShapeType="1"/>
          </p:cNvSpPr>
          <p:nvPr/>
        </p:nvSpPr>
        <p:spPr bwMode="auto">
          <a:xfrm>
            <a:off x="1371600" y="41910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694" name="Line 6"/>
          <p:cNvSpPr>
            <a:spLocks noChangeShapeType="1"/>
          </p:cNvSpPr>
          <p:nvPr/>
        </p:nvSpPr>
        <p:spPr bwMode="auto">
          <a:xfrm>
            <a:off x="1371600" y="44958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695" name="Line 7"/>
          <p:cNvSpPr>
            <a:spLocks noChangeShapeType="1"/>
          </p:cNvSpPr>
          <p:nvPr/>
        </p:nvSpPr>
        <p:spPr bwMode="auto">
          <a:xfrm>
            <a:off x="1371600" y="48768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696" name="Line 8"/>
          <p:cNvSpPr>
            <a:spLocks noChangeShapeType="1"/>
          </p:cNvSpPr>
          <p:nvPr/>
        </p:nvSpPr>
        <p:spPr bwMode="auto">
          <a:xfrm>
            <a:off x="1371600" y="51816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697" name="Line 9"/>
          <p:cNvSpPr>
            <a:spLocks noChangeShapeType="1"/>
          </p:cNvSpPr>
          <p:nvPr/>
        </p:nvSpPr>
        <p:spPr bwMode="auto">
          <a:xfrm>
            <a:off x="1371600" y="5486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698" name="Line 10"/>
          <p:cNvSpPr>
            <a:spLocks noChangeShapeType="1"/>
          </p:cNvSpPr>
          <p:nvPr/>
        </p:nvSpPr>
        <p:spPr bwMode="auto">
          <a:xfrm>
            <a:off x="1371600" y="57912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699" name="Line 11"/>
          <p:cNvSpPr>
            <a:spLocks noChangeShapeType="1"/>
          </p:cNvSpPr>
          <p:nvPr/>
        </p:nvSpPr>
        <p:spPr bwMode="auto">
          <a:xfrm>
            <a:off x="16764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00" name="Line 12"/>
          <p:cNvSpPr>
            <a:spLocks noChangeShapeType="1"/>
          </p:cNvSpPr>
          <p:nvPr/>
        </p:nvSpPr>
        <p:spPr bwMode="auto">
          <a:xfrm>
            <a:off x="23622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01" name="Line 13"/>
          <p:cNvSpPr>
            <a:spLocks noChangeShapeType="1"/>
          </p:cNvSpPr>
          <p:nvPr/>
        </p:nvSpPr>
        <p:spPr bwMode="auto">
          <a:xfrm>
            <a:off x="27432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02" name="Line 14"/>
          <p:cNvSpPr>
            <a:spLocks noChangeShapeType="1"/>
          </p:cNvSpPr>
          <p:nvPr/>
        </p:nvSpPr>
        <p:spPr bwMode="auto">
          <a:xfrm>
            <a:off x="30480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03" name="Line 15"/>
          <p:cNvSpPr>
            <a:spLocks noChangeShapeType="1"/>
          </p:cNvSpPr>
          <p:nvPr/>
        </p:nvSpPr>
        <p:spPr bwMode="auto">
          <a:xfrm>
            <a:off x="33528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04" name="Line 16"/>
          <p:cNvSpPr>
            <a:spLocks noChangeShapeType="1"/>
          </p:cNvSpPr>
          <p:nvPr/>
        </p:nvSpPr>
        <p:spPr bwMode="auto">
          <a:xfrm>
            <a:off x="19812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05" name="Line 17"/>
          <p:cNvSpPr>
            <a:spLocks noChangeShapeType="1"/>
          </p:cNvSpPr>
          <p:nvPr/>
        </p:nvSpPr>
        <p:spPr bwMode="auto">
          <a:xfrm flipV="1">
            <a:off x="1676400" y="31242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06" name="Line 18"/>
          <p:cNvSpPr>
            <a:spLocks noChangeShapeType="1"/>
          </p:cNvSpPr>
          <p:nvPr/>
        </p:nvSpPr>
        <p:spPr bwMode="auto">
          <a:xfrm flipV="1">
            <a:off x="19812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07" name="Line 19"/>
          <p:cNvSpPr>
            <a:spLocks noChangeShapeType="1"/>
          </p:cNvSpPr>
          <p:nvPr/>
        </p:nvSpPr>
        <p:spPr bwMode="auto">
          <a:xfrm flipV="1">
            <a:off x="23622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08" name="Line 20"/>
          <p:cNvSpPr>
            <a:spLocks noChangeShapeType="1"/>
          </p:cNvSpPr>
          <p:nvPr/>
        </p:nvSpPr>
        <p:spPr bwMode="auto">
          <a:xfrm flipV="1">
            <a:off x="30480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09" name="Line 21"/>
          <p:cNvSpPr>
            <a:spLocks noChangeShapeType="1"/>
          </p:cNvSpPr>
          <p:nvPr/>
        </p:nvSpPr>
        <p:spPr bwMode="auto">
          <a:xfrm flipV="1">
            <a:off x="33528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10" name="Line 22"/>
          <p:cNvSpPr>
            <a:spLocks noChangeShapeType="1"/>
          </p:cNvSpPr>
          <p:nvPr/>
        </p:nvSpPr>
        <p:spPr bwMode="auto">
          <a:xfrm flipV="1">
            <a:off x="36576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11" name="Line 23"/>
          <p:cNvSpPr>
            <a:spLocks noChangeShapeType="1"/>
          </p:cNvSpPr>
          <p:nvPr/>
        </p:nvSpPr>
        <p:spPr bwMode="auto">
          <a:xfrm>
            <a:off x="1905000" y="3352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12" name="Line 24"/>
          <p:cNvSpPr>
            <a:spLocks noChangeShapeType="1"/>
          </p:cNvSpPr>
          <p:nvPr/>
        </p:nvSpPr>
        <p:spPr bwMode="auto">
          <a:xfrm>
            <a:off x="1676400" y="3581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13" name="Line 25"/>
          <p:cNvSpPr>
            <a:spLocks noChangeShapeType="1"/>
          </p:cNvSpPr>
          <p:nvPr/>
        </p:nvSpPr>
        <p:spPr bwMode="auto">
          <a:xfrm>
            <a:off x="36576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14" name="Line 26"/>
          <p:cNvSpPr>
            <a:spLocks noChangeShapeType="1"/>
          </p:cNvSpPr>
          <p:nvPr/>
        </p:nvSpPr>
        <p:spPr bwMode="auto">
          <a:xfrm>
            <a:off x="4419600" y="33528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15" name="Line 27"/>
          <p:cNvSpPr>
            <a:spLocks noChangeShapeType="1"/>
          </p:cNvSpPr>
          <p:nvPr/>
        </p:nvSpPr>
        <p:spPr bwMode="auto">
          <a:xfrm flipV="1">
            <a:off x="3962400" y="35052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16" name="Line 28"/>
          <p:cNvSpPr>
            <a:spLocks noChangeShapeType="1"/>
          </p:cNvSpPr>
          <p:nvPr/>
        </p:nvSpPr>
        <p:spPr bwMode="auto">
          <a:xfrm flipV="1">
            <a:off x="3962400" y="38862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17" name="Line 29"/>
          <p:cNvSpPr>
            <a:spLocks noChangeShapeType="1"/>
          </p:cNvSpPr>
          <p:nvPr/>
        </p:nvSpPr>
        <p:spPr bwMode="auto">
          <a:xfrm flipV="1">
            <a:off x="3962400" y="42672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18" name="Line 30"/>
          <p:cNvSpPr>
            <a:spLocks noChangeShapeType="1"/>
          </p:cNvSpPr>
          <p:nvPr/>
        </p:nvSpPr>
        <p:spPr bwMode="auto">
          <a:xfrm flipV="1">
            <a:off x="3962400" y="45720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19" name="Line 31"/>
          <p:cNvSpPr>
            <a:spLocks noChangeShapeType="1"/>
          </p:cNvSpPr>
          <p:nvPr/>
        </p:nvSpPr>
        <p:spPr bwMode="auto">
          <a:xfrm flipV="1">
            <a:off x="3962400" y="48768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20" name="Line 32"/>
          <p:cNvSpPr>
            <a:spLocks noChangeShapeType="1"/>
          </p:cNvSpPr>
          <p:nvPr/>
        </p:nvSpPr>
        <p:spPr bwMode="auto">
          <a:xfrm flipV="1">
            <a:off x="3962400" y="5105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21" name="Rectangle 33"/>
          <p:cNvSpPr>
            <a:spLocks noChangeArrowheads="1"/>
          </p:cNvSpPr>
          <p:nvPr/>
        </p:nvSpPr>
        <p:spPr bwMode="auto">
          <a:xfrm rot="16200000" flipH="1">
            <a:off x="348456" y="4528344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Product</a:t>
            </a:r>
          </a:p>
        </p:txBody>
      </p:sp>
      <p:sp>
        <p:nvSpPr>
          <p:cNvPr id="882722" name="Rectangle 34"/>
          <p:cNvSpPr>
            <a:spLocks noChangeArrowheads="1"/>
          </p:cNvSpPr>
          <p:nvPr/>
        </p:nvSpPr>
        <p:spPr bwMode="auto">
          <a:xfrm rot="18720000">
            <a:off x="686593" y="2971007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Region</a:t>
            </a:r>
          </a:p>
        </p:txBody>
      </p:sp>
      <p:sp>
        <p:nvSpPr>
          <p:cNvPr id="882723" name="Rectangle 35"/>
          <p:cNvSpPr>
            <a:spLocks noChangeArrowheads="1"/>
          </p:cNvSpPr>
          <p:nvPr/>
        </p:nvSpPr>
        <p:spPr bwMode="auto">
          <a:xfrm>
            <a:off x="2117725" y="6003925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Month</a:t>
            </a:r>
          </a:p>
        </p:txBody>
      </p:sp>
      <p:sp>
        <p:nvSpPr>
          <p:cNvPr id="882724" name="Line 36"/>
          <p:cNvSpPr>
            <a:spLocks noChangeShapeType="1"/>
          </p:cNvSpPr>
          <p:nvPr/>
        </p:nvSpPr>
        <p:spPr bwMode="auto">
          <a:xfrm>
            <a:off x="4267200" y="35814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25" name="Line 37"/>
          <p:cNvSpPr>
            <a:spLocks noChangeShapeType="1"/>
          </p:cNvSpPr>
          <p:nvPr/>
        </p:nvSpPr>
        <p:spPr bwMode="auto">
          <a:xfrm flipV="1">
            <a:off x="27432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26" name="Rectangle 38"/>
          <p:cNvSpPr>
            <a:spLocks noChangeArrowheads="1"/>
          </p:cNvSpPr>
          <p:nvPr/>
        </p:nvSpPr>
        <p:spPr bwMode="auto">
          <a:xfrm>
            <a:off x="4572000" y="2362200"/>
            <a:ext cx="4237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Dimensions: Product, Location, Time</a:t>
            </a:r>
          </a:p>
          <a:p>
            <a:pPr eaLnBrk="0" hangingPunct="0"/>
            <a:r>
              <a:rPr lang="en-US" sz="2000" b="1">
                <a:latin typeface="Times New Roman" pitchFamily="18" charset="0"/>
              </a:rPr>
              <a:t>Hierarchical summarization paths</a:t>
            </a:r>
          </a:p>
        </p:txBody>
      </p:sp>
      <p:sp>
        <p:nvSpPr>
          <p:cNvPr id="882727" name="Rectangle 39"/>
          <p:cNvSpPr>
            <a:spLocks noChangeArrowheads="1"/>
          </p:cNvSpPr>
          <p:nvPr/>
        </p:nvSpPr>
        <p:spPr bwMode="auto">
          <a:xfrm>
            <a:off x="5105400" y="3276600"/>
            <a:ext cx="3830638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Industry   Region         Year</a:t>
            </a:r>
          </a:p>
          <a:p>
            <a:pPr eaLnBrk="0" hangingPunct="0"/>
            <a:endParaRPr lang="en-US" sz="2000" b="1">
              <a:latin typeface="Times New Roman" pitchFamily="18" charset="0"/>
            </a:endParaRPr>
          </a:p>
          <a:p>
            <a:pPr eaLnBrk="0" hangingPunct="0"/>
            <a:r>
              <a:rPr lang="en-US" sz="2000" b="1">
                <a:latin typeface="Times New Roman" pitchFamily="18" charset="0"/>
              </a:rPr>
              <a:t>Category   Country  Quarter</a:t>
            </a:r>
          </a:p>
          <a:p>
            <a:pPr eaLnBrk="0" hangingPunct="0"/>
            <a:endParaRPr lang="en-US" sz="2000" b="1">
              <a:latin typeface="Times New Roman" pitchFamily="18" charset="0"/>
            </a:endParaRPr>
          </a:p>
          <a:p>
            <a:pPr eaLnBrk="0" hangingPunct="0"/>
            <a:r>
              <a:rPr lang="en-US" sz="2000" b="1">
                <a:latin typeface="Times New Roman" pitchFamily="18" charset="0"/>
              </a:rPr>
              <a:t>Product      City     Month    Week</a:t>
            </a:r>
          </a:p>
          <a:p>
            <a:pPr eaLnBrk="0" hangingPunct="0"/>
            <a:endParaRPr lang="en-US" sz="2000" b="1">
              <a:latin typeface="Times New Roman" pitchFamily="18" charset="0"/>
            </a:endParaRPr>
          </a:p>
          <a:p>
            <a:pPr eaLnBrk="0" hangingPunct="0"/>
            <a:r>
              <a:rPr lang="en-US" sz="2000" b="1">
                <a:latin typeface="Times New Roman" pitchFamily="18" charset="0"/>
              </a:rPr>
              <a:t>                   Office         Day</a:t>
            </a:r>
          </a:p>
        </p:txBody>
      </p:sp>
      <p:sp>
        <p:nvSpPr>
          <p:cNvPr id="882728" name="Line 40"/>
          <p:cNvSpPr>
            <a:spLocks noChangeShapeType="1"/>
          </p:cNvSpPr>
          <p:nvPr/>
        </p:nvSpPr>
        <p:spPr bwMode="auto">
          <a:xfrm>
            <a:off x="56388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29" name="Line 41"/>
          <p:cNvSpPr>
            <a:spLocks noChangeShapeType="1"/>
          </p:cNvSpPr>
          <p:nvPr/>
        </p:nvSpPr>
        <p:spPr bwMode="auto">
          <a:xfrm>
            <a:off x="67056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30" name="Line 42"/>
          <p:cNvSpPr>
            <a:spLocks noChangeShapeType="1"/>
          </p:cNvSpPr>
          <p:nvPr/>
        </p:nvSpPr>
        <p:spPr bwMode="auto">
          <a:xfrm>
            <a:off x="79248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31" name="Line 43"/>
          <p:cNvSpPr>
            <a:spLocks noChangeShapeType="1"/>
          </p:cNvSpPr>
          <p:nvPr/>
        </p:nvSpPr>
        <p:spPr bwMode="auto">
          <a:xfrm>
            <a:off x="5638800" y="4267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32" name="Line 44"/>
          <p:cNvSpPr>
            <a:spLocks noChangeShapeType="1"/>
          </p:cNvSpPr>
          <p:nvPr/>
        </p:nvSpPr>
        <p:spPr bwMode="auto">
          <a:xfrm>
            <a:off x="6705600" y="4267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33" name="Line 45"/>
          <p:cNvSpPr>
            <a:spLocks noChangeShapeType="1"/>
          </p:cNvSpPr>
          <p:nvPr/>
        </p:nvSpPr>
        <p:spPr bwMode="auto">
          <a:xfrm>
            <a:off x="6705600" y="4876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34" name="Line 46"/>
          <p:cNvSpPr>
            <a:spLocks noChangeShapeType="1"/>
          </p:cNvSpPr>
          <p:nvPr/>
        </p:nvSpPr>
        <p:spPr bwMode="auto">
          <a:xfrm flipH="1">
            <a:off x="7620000" y="4267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35" name="Line 47"/>
          <p:cNvSpPr>
            <a:spLocks noChangeShapeType="1"/>
          </p:cNvSpPr>
          <p:nvPr/>
        </p:nvSpPr>
        <p:spPr bwMode="auto">
          <a:xfrm>
            <a:off x="8077200" y="36576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36" name="Line 48"/>
          <p:cNvSpPr>
            <a:spLocks noChangeShapeType="1"/>
          </p:cNvSpPr>
          <p:nvPr/>
        </p:nvSpPr>
        <p:spPr bwMode="auto">
          <a:xfrm>
            <a:off x="7620000" y="4800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737" name="Line 49"/>
          <p:cNvSpPr>
            <a:spLocks noChangeShapeType="1"/>
          </p:cNvSpPr>
          <p:nvPr/>
        </p:nvSpPr>
        <p:spPr bwMode="auto">
          <a:xfrm flipH="1">
            <a:off x="8001000" y="4800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725" y="727075"/>
            <a:ext cx="7296150" cy="512763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Sample Data Cube</a:t>
            </a:r>
            <a:endParaRPr lang="en-US" sz="2800"/>
          </a:p>
        </p:txBody>
      </p:sp>
      <p:sp>
        <p:nvSpPr>
          <p:cNvPr id="883715" name="Rectangle 3"/>
          <p:cNvSpPr>
            <a:spLocks noChangeArrowheads="1"/>
          </p:cNvSpPr>
          <p:nvPr/>
        </p:nvSpPr>
        <p:spPr bwMode="auto">
          <a:xfrm>
            <a:off x="704850" y="6191250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buFont typeface="Monotype Sorts" pitchFamily="2" charset="2"/>
              <a:buNone/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883716" name="AutoShape 4"/>
          <p:cNvSpPr>
            <a:spLocks noChangeArrowheads="1"/>
          </p:cNvSpPr>
          <p:nvPr/>
        </p:nvSpPr>
        <p:spPr bwMode="auto">
          <a:xfrm>
            <a:off x="6378575" y="1485900"/>
            <a:ext cx="2403475" cy="657490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b="1">
                <a:latin typeface="Times New Roman" pitchFamily="18" charset="0"/>
              </a:rPr>
              <a:t>Total annual sales</a:t>
            </a:r>
          </a:p>
          <a:p>
            <a:pPr algn="ctr" eaLnBrk="0" hangingPunct="0"/>
            <a:r>
              <a:rPr lang="en-US" sz="2000" b="1">
                <a:latin typeface="Times New Roman" pitchFamily="18" charset="0"/>
              </a:rPr>
              <a:t>of  TV in U.S.A.</a:t>
            </a:r>
            <a:endParaRPr lang="en-US" sz="2400" b="1">
              <a:latin typeface="Times New Roman" pitchFamily="18" charset="0"/>
            </a:endParaRPr>
          </a:p>
        </p:txBody>
      </p:sp>
      <p:grpSp>
        <p:nvGrpSpPr>
          <p:cNvPr id="883717" name="Group 5"/>
          <p:cNvGrpSpPr>
            <a:grpSpLocks/>
          </p:cNvGrpSpPr>
          <p:nvPr/>
        </p:nvGrpSpPr>
        <p:grpSpPr bwMode="auto">
          <a:xfrm>
            <a:off x="762000" y="1600200"/>
            <a:ext cx="7127875" cy="4760913"/>
            <a:chOff x="444" y="1008"/>
            <a:chExt cx="4490" cy="2999"/>
          </a:xfrm>
        </p:grpSpPr>
        <p:sp>
          <p:nvSpPr>
            <p:cNvPr id="883718" name="Rectangle 6"/>
            <p:cNvSpPr>
              <a:spLocks noChangeArrowheads="1"/>
            </p:cNvSpPr>
            <p:nvPr/>
          </p:nvSpPr>
          <p:spPr bwMode="auto">
            <a:xfrm>
              <a:off x="2412" y="1008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Date</a:t>
              </a:r>
            </a:p>
          </p:txBody>
        </p:sp>
        <p:sp>
          <p:nvSpPr>
            <p:cNvPr id="883719" name="Rectangle 7"/>
            <p:cNvSpPr>
              <a:spLocks noChangeArrowheads="1"/>
            </p:cNvSpPr>
            <p:nvPr/>
          </p:nvSpPr>
          <p:spPr bwMode="auto">
            <a:xfrm rot="-2984941">
              <a:off x="276" y="1342"/>
              <a:ext cx="77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Product</a:t>
              </a:r>
            </a:p>
          </p:txBody>
        </p:sp>
        <p:sp>
          <p:nvSpPr>
            <p:cNvPr id="883720" name="Rectangle 8"/>
            <p:cNvSpPr>
              <a:spLocks noChangeArrowheads="1"/>
            </p:cNvSpPr>
            <p:nvPr/>
          </p:nvSpPr>
          <p:spPr bwMode="auto">
            <a:xfrm rot="-5400000">
              <a:off x="4378" y="2088"/>
              <a:ext cx="80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Country</a:t>
              </a:r>
            </a:p>
          </p:txBody>
        </p:sp>
        <p:grpSp>
          <p:nvGrpSpPr>
            <p:cNvPr id="883721" name="Group 9"/>
            <p:cNvGrpSpPr>
              <a:grpSpLocks/>
            </p:cNvGrpSpPr>
            <p:nvPr/>
          </p:nvGrpSpPr>
          <p:grpSpPr bwMode="auto">
            <a:xfrm>
              <a:off x="3604" y="3717"/>
              <a:ext cx="1330" cy="290"/>
              <a:chOff x="3508" y="3022"/>
              <a:chExt cx="1330" cy="290"/>
            </a:xfrm>
          </p:grpSpPr>
          <p:sp>
            <p:nvSpPr>
              <p:cNvPr id="883722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4" y="3022"/>
                <a:ext cx="984" cy="2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9525">
                      <a:noFill/>
                      <a:round/>
                      <a:headEnd/>
                      <a:tailEnd/>
                    </a:ln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FF9933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Impact"/>
                  </a:rPr>
                  <a:t>All, All, All</a:t>
                </a:r>
              </a:p>
            </p:txBody>
          </p:sp>
          <p:sp>
            <p:nvSpPr>
              <p:cNvPr id="883723" name="AutoShape 11"/>
              <p:cNvSpPr>
                <a:spLocks noChangeArrowheads="1"/>
              </p:cNvSpPr>
              <p:nvPr/>
            </p:nvSpPr>
            <p:spPr bwMode="auto">
              <a:xfrm flipH="1">
                <a:off x="3508" y="3060"/>
                <a:ext cx="209" cy="187"/>
              </a:xfrm>
              <a:prstGeom prst="rightArrow">
                <a:avLst>
                  <a:gd name="adj1" fmla="val 50000"/>
                  <a:gd name="adj2" fmla="val 55888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3724" name="AutoShape 12"/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5" name="AutoShape 13"/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6" name="AutoShape 14"/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7" name="AutoShape 15"/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8" name="AutoShape 16"/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9" name="AutoShape 17"/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0" name="AutoShape 18"/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1" name="AutoShape 19"/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2" name="AutoShape 20"/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3" name="Rectangle 21"/>
            <p:cNvSpPr>
              <a:spLocks noChangeArrowheads="1"/>
            </p:cNvSpPr>
            <p:nvPr/>
          </p:nvSpPr>
          <p:spPr bwMode="auto">
            <a:xfrm>
              <a:off x="444" y="1866"/>
              <a:ext cx="4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i="1">
                  <a:latin typeface="Arial" charset="0"/>
                </a:rPr>
                <a:t>sum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883734" name="Rectangle 22"/>
            <p:cNvSpPr>
              <a:spLocks noChangeArrowheads="1"/>
            </p:cNvSpPr>
            <p:nvPr/>
          </p:nvSpPr>
          <p:spPr bwMode="auto">
            <a:xfrm>
              <a:off x="3616" y="1206"/>
              <a:ext cx="4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i="1">
                  <a:latin typeface="Arial" charset="0"/>
                </a:rPr>
                <a:t>sum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883735" name="AutoShape 23"/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6" name="AutoShape 24"/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7" name="AutoShape 25"/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8" name="AutoShape 26"/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9" name="AutoShape 27"/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0" name="AutoShape 28"/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1" name="AutoShape 29"/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2" name="AutoShape 30"/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3" name="AutoShape 31"/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4" name="AutoShape 32"/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5" name="AutoShape 33"/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6" name="AutoShape 34"/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7" name="AutoShape 35"/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8" name="AutoShape 36"/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9" name="AutoShape 37"/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3750" name="Group 38"/>
            <p:cNvGrpSpPr>
              <a:grpSpLocks/>
            </p:cNvGrpSpPr>
            <p:nvPr/>
          </p:nvGrpSpPr>
          <p:grpSpPr bwMode="auto">
            <a:xfrm>
              <a:off x="823" y="1926"/>
              <a:ext cx="2768" cy="1937"/>
              <a:chOff x="1388" y="1937"/>
              <a:chExt cx="2026" cy="1310"/>
            </a:xfrm>
          </p:grpSpPr>
          <p:sp>
            <p:nvSpPr>
              <p:cNvPr id="883751" name="AutoShape 39"/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2" name="AutoShape 40"/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3" name="AutoShape 41"/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4" name="AutoShape 42"/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5" name="AutoShape 43"/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6" name="AutoShape 44"/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7" name="AutoShape 45"/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8" name="AutoShape 46"/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9" name="AutoShape 47"/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0" name="AutoShape 48"/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1" name="AutoShape 49"/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2" name="AutoShape 50"/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3" name="AutoShape 51"/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4" name="AutoShape 52"/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5" name="AutoShape 53"/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6" name="AutoShape 54"/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7" name="AutoShape 55"/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8" name="AutoShape 56"/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9" name="AutoShape 57"/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70" name="AutoShape 58"/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 b="1">
                  <a:latin typeface="Times New Roman" pitchFamily="18" charset="0"/>
                </a:endParaRPr>
              </a:p>
            </p:txBody>
          </p:sp>
        </p:grpSp>
        <p:sp>
          <p:nvSpPr>
            <p:cNvPr id="883771" name="Rectangle 59"/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1600" i="1">
                  <a:latin typeface="Arial" charset="0"/>
                </a:rPr>
                <a:t> </a:t>
              </a:r>
            </a:p>
          </p:txBody>
        </p:sp>
        <p:sp>
          <p:nvSpPr>
            <p:cNvPr id="883772" name="Text Box 60"/>
            <p:cNvSpPr txBox="1">
              <a:spLocks noChangeArrowheads="1"/>
            </p:cNvSpPr>
            <p:nvPr/>
          </p:nvSpPr>
          <p:spPr bwMode="auto">
            <a:xfrm>
              <a:off x="1103" y="1300"/>
              <a:ext cx="3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TV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3773" name="Text Box 61"/>
            <p:cNvSpPr txBox="1">
              <a:spLocks noChangeArrowheads="1"/>
            </p:cNvSpPr>
            <p:nvPr/>
          </p:nvSpPr>
          <p:spPr bwMode="auto">
            <a:xfrm>
              <a:off x="679" y="1669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VCR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3774" name="Text Box 62"/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PC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3775" name="Text Box 63"/>
            <p:cNvSpPr txBox="1">
              <a:spLocks noChangeArrowheads="1"/>
            </p:cNvSpPr>
            <p:nvPr/>
          </p:nvSpPr>
          <p:spPr bwMode="auto">
            <a:xfrm>
              <a:off x="1472" y="119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1Qtr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3776" name="Text Box 64"/>
            <p:cNvSpPr txBox="1">
              <a:spLocks noChangeArrowheads="1"/>
            </p:cNvSpPr>
            <p:nvPr/>
          </p:nvSpPr>
          <p:spPr bwMode="auto">
            <a:xfrm>
              <a:off x="2036" y="1185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2Qtr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3777" name="Text Box 65"/>
            <p:cNvSpPr txBox="1">
              <a:spLocks noChangeArrowheads="1"/>
            </p:cNvSpPr>
            <p:nvPr/>
          </p:nvSpPr>
          <p:spPr bwMode="auto">
            <a:xfrm>
              <a:off x="2528" y="1209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3Qtr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3778" name="Text Box 66"/>
            <p:cNvSpPr txBox="1">
              <a:spLocks noChangeArrowheads="1"/>
            </p:cNvSpPr>
            <p:nvPr/>
          </p:nvSpPr>
          <p:spPr bwMode="auto">
            <a:xfrm>
              <a:off x="3104" y="1221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4Qtr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3779" name="Text Box 67"/>
            <p:cNvSpPr txBox="1">
              <a:spLocks noChangeArrowheads="1"/>
            </p:cNvSpPr>
            <p:nvPr/>
          </p:nvSpPr>
          <p:spPr bwMode="auto">
            <a:xfrm>
              <a:off x="4085" y="1482"/>
              <a:ext cx="5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U.S.A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3780" name="Text Box 68"/>
            <p:cNvSpPr txBox="1">
              <a:spLocks noChangeArrowheads="1"/>
            </p:cNvSpPr>
            <p:nvPr/>
          </p:nvSpPr>
          <p:spPr bwMode="auto">
            <a:xfrm>
              <a:off x="4034" y="197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Canada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3781" name="Text Box 69"/>
            <p:cNvSpPr txBox="1">
              <a:spLocks noChangeArrowheads="1"/>
            </p:cNvSpPr>
            <p:nvPr/>
          </p:nvSpPr>
          <p:spPr bwMode="auto">
            <a:xfrm>
              <a:off x="4054" y="2394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Mexico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3782" name="Text Box 70"/>
            <p:cNvSpPr txBox="1">
              <a:spLocks noChangeArrowheads="1"/>
            </p:cNvSpPr>
            <p:nvPr/>
          </p:nvSpPr>
          <p:spPr bwMode="auto">
            <a:xfrm>
              <a:off x="4180" y="2874"/>
              <a:ext cx="3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</a:rPr>
                <a:t>sum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Cuboids Corresponding to the Cube</a:t>
            </a:r>
          </a:p>
        </p:txBody>
      </p:sp>
      <p:sp>
        <p:nvSpPr>
          <p:cNvPr id="889859" name="AutoShape 3"/>
          <p:cNvSpPr>
            <a:spLocks noChangeArrowheads="1"/>
          </p:cNvSpPr>
          <p:nvPr/>
        </p:nvSpPr>
        <p:spPr bwMode="auto">
          <a:xfrm>
            <a:off x="3352800" y="23622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60" name="AutoShape 4"/>
          <p:cNvSpPr>
            <a:spLocks noChangeArrowheads="1"/>
          </p:cNvSpPr>
          <p:nvPr/>
        </p:nvSpPr>
        <p:spPr bwMode="auto">
          <a:xfrm>
            <a:off x="2209800" y="31242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61" name="AutoShape 5"/>
          <p:cNvSpPr>
            <a:spLocks noChangeArrowheads="1"/>
          </p:cNvSpPr>
          <p:nvPr/>
        </p:nvSpPr>
        <p:spPr bwMode="auto">
          <a:xfrm>
            <a:off x="3505200" y="31242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62" name="AutoShape 6"/>
          <p:cNvSpPr>
            <a:spLocks noChangeArrowheads="1"/>
          </p:cNvSpPr>
          <p:nvPr/>
        </p:nvSpPr>
        <p:spPr bwMode="auto">
          <a:xfrm>
            <a:off x="4495800" y="31242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63" name="AutoShape 7"/>
          <p:cNvSpPr>
            <a:spLocks noChangeArrowheads="1"/>
          </p:cNvSpPr>
          <p:nvPr/>
        </p:nvSpPr>
        <p:spPr bwMode="auto">
          <a:xfrm>
            <a:off x="1905000" y="38862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64" name="AutoShape 8"/>
          <p:cNvSpPr>
            <a:spLocks noChangeArrowheads="1"/>
          </p:cNvSpPr>
          <p:nvPr/>
        </p:nvSpPr>
        <p:spPr bwMode="auto">
          <a:xfrm>
            <a:off x="5410200" y="39624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65" name="AutoShape 9"/>
          <p:cNvSpPr>
            <a:spLocks noChangeArrowheads="1"/>
          </p:cNvSpPr>
          <p:nvPr/>
        </p:nvSpPr>
        <p:spPr bwMode="auto">
          <a:xfrm>
            <a:off x="3048000" y="39624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66" name="AutoShape 10"/>
          <p:cNvSpPr>
            <a:spLocks noChangeArrowheads="1"/>
          </p:cNvSpPr>
          <p:nvPr/>
        </p:nvSpPr>
        <p:spPr bwMode="auto">
          <a:xfrm>
            <a:off x="3352800" y="48768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67" name="Text Box 11"/>
          <p:cNvSpPr txBox="1">
            <a:spLocks noChangeArrowheads="1"/>
          </p:cNvSpPr>
          <p:nvPr/>
        </p:nvSpPr>
        <p:spPr bwMode="auto">
          <a:xfrm>
            <a:off x="3184525" y="199548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all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 flipH="1">
            <a:off x="2286000" y="2438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3429000" y="2438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>
            <a:off x="3429000" y="2438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1" name="Line 15"/>
          <p:cNvSpPr>
            <a:spLocks noChangeShapeType="1"/>
          </p:cNvSpPr>
          <p:nvPr/>
        </p:nvSpPr>
        <p:spPr bwMode="auto">
          <a:xfrm flipH="1">
            <a:off x="1981200" y="3200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2" name="Line 16"/>
          <p:cNvSpPr>
            <a:spLocks noChangeShapeType="1"/>
          </p:cNvSpPr>
          <p:nvPr/>
        </p:nvSpPr>
        <p:spPr bwMode="auto">
          <a:xfrm flipH="1">
            <a:off x="1981200" y="32004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3" name="Line 17"/>
          <p:cNvSpPr>
            <a:spLocks noChangeShapeType="1"/>
          </p:cNvSpPr>
          <p:nvPr/>
        </p:nvSpPr>
        <p:spPr bwMode="auto">
          <a:xfrm>
            <a:off x="2286000" y="3200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4" name="Line 18"/>
          <p:cNvSpPr>
            <a:spLocks noChangeShapeType="1"/>
          </p:cNvSpPr>
          <p:nvPr/>
        </p:nvSpPr>
        <p:spPr bwMode="auto">
          <a:xfrm flipH="1">
            <a:off x="3124200" y="32004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5" name="Line 19"/>
          <p:cNvSpPr>
            <a:spLocks noChangeShapeType="1"/>
          </p:cNvSpPr>
          <p:nvPr/>
        </p:nvSpPr>
        <p:spPr bwMode="auto">
          <a:xfrm>
            <a:off x="3581400" y="32004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6" name="Line 20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7" name="Line 21"/>
          <p:cNvSpPr>
            <a:spLocks noChangeShapeType="1"/>
          </p:cNvSpPr>
          <p:nvPr/>
        </p:nvSpPr>
        <p:spPr bwMode="auto">
          <a:xfrm>
            <a:off x="1981200" y="39624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8" name="Line 22"/>
          <p:cNvSpPr>
            <a:spLocks noChangeShapeType="1"/>
          </p:cNvSpPr>
          <p:nvPr/>
        </p:nvSpPr>
        <p:spPr bwMode="auto">
          <a:xfrm>
            <a:off x="3124200" y="4038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9" name="Line 23"/>
          <p:cNvSpPr>
            <a:spLocks noChangeShapeType="1"/>
          </p:cNvSpPr>
          <p:nvPr/>
        </p:nvSpPr>
        <p:spPr bwMode="auto">
          <a:xfrm flipH="1">
            <a:off x="3429000" y="4038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80" name="Text Box 24"/>
          <p:cNvSpPr txBox="1">
            <a:spLocks noChangeArrowheads="1"/>
          </p:cNvSpPr>
          <p:nvPr/>
        </p:nvSpPr>
        <p:spPr bwMode="auto">
          <a:xfrm>
            <a:off x="1524000" y="2740025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latin typeface="Times New Roman" pitchFamily="18" charset="0"/>
                <a:ea typeface="宋体" pitchFamily="2" charset="-122"/>
              </a:rPr>
              <a:t>product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3032125" y="2757488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date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4403725" y="2681288"/>
            <a:ext cx="95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country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746125" y="3543300"/>
            <a:ext cx="132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latin typeface="Times New Roman" pitchFamily="18" charset="0"/>
                <a:ea typeface="宋体" pitchFamily="2" charset="-122"/>
              </a:rPr>
              <a:t>product,date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2727325" y="3543300"/>
            <a:ext cx="163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latin typeface="Times New Roman" pitchFamily="18" charset="0"/>
                <a:ea typeface="宋体" pitchFamily="2" charset="-122"/>
              </a:rPr>
              <a:t>product,country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5241925" y="35433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latin typeface="Times New Roman" pitchFamily="18" charset="0"/>
                <a:ea typeface="宋体" pitchFamily="2" charset="-122"/>
              </a:rPr>
              <a:t>date, country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2498725" y="4991100"/>
            <a:ext cx="219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latin typeface="Times New Roman" pitchFamily="18" charset="0"/>
                <a:ea typeface="宋体" pitchFamily="2" charset="-122"/>
              </a:rPr>
              <a:t>product, date, country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6553200" y="22860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latin typeface="Times New Roman" pitchFamily="18" charset="0"/>
                <a:ea typeface="宋体" pitchFamily="2" charset="-122"/>
              </a:rPr>
              <a:t>0-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D(apex) cuboid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6537325" y="2909888"/>
            <a:ext cx="1431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latin typeface="Times New Roman" pitchFamily="18" charset="0"/>
                <a:ea typeface="宋体" pitchFamily="2" charset="-122"/>
              </a:rPr>
              <a:t>1-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D cuboids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9889" name="Text Box 33"/>
          <p:cNvSpPr txBox="1">
            <a:spLocks noChangeArrowheads="1"/>
          </p:cNvSpPr>
          <p:nvPr/>
        </p:nvSpPr>
        <p:spPr bwMode="auto">
          <a:xfrm>
            <a:off x="6537325" y="3900488"/>
            <a:ext cx="1431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latin typeface="Times New Roman" pitchFamily="18" charset="0"/>
                <a:ea typeface="宋体" pitchFamily="2" charset="-122"/>
              </a:rPr>
              <a:t>2-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D cuboids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9890" name="Text Box 34"/>
          <p:cNvSpPr txBox="1">
            <a:spLocks noChangeArrowheads="1"/>
          </p:cNvSpPr>
          <p:nvPr/>
        </p:nvSpPr>
        <p:spPr bwMode="auto">
          <a:xfrm>
            <a:off x="6537325" y="4738688"/>
            <a:ext cx="1952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latin typeface="Times New Roman" pitchFamily="18" charset="0"/>
                <a:ea typeface="宋体" pitchFamily="2" charset="-122"/>
              </a:rPr>
              <a:t>3-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D(base) cuboid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239000" cy="8382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Typical OLAP Operations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77200" cy="4800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hlink"/>
                </a:solidFill>
              </a:rPr>
              <a:t>Roll up (drill-up):</a:t>
            </a:r>
            <a:r>
              <a:rPr lang="en-US" sz="2400" dirty="0"/>
              <a:t> summarize data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by climbing up hierarchy or by dimension reduction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hlink"/>
                </a:solidFill>
              </a:rPr>
              <a:t>Drill down (roll down):</a:t>
            </a:r>
            <a:r>
              <a:rPr lang="en-US" sz="2400" dirty="0"/>
              <a:t> reverse of roll-up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from higher level summary to lower level summary or detailed data, or introducing new dimensions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 4 (of  25)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Key Terms you must be able to use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If you have mastered this topic, you should be able to use the following terms correctly in your assignments and exams: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OLTP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OLAP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Data Cube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 Scheme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Snowflake schema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Fact constellations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Information processing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Analytical processing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67600" cy="9144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Data Warehousing and OLAP</a:t>
            </a:r>
          </a:p>
        </p:txBody>
      </p:sp>
      <p:sp>
        <p:nvSpPr>
          <p:cNvPr id="933891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8077200" cy="4495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70000"/>
              </a:lnSpc>
            </a:pPr>
            <a:r>
              <a:rPr lang="en-US" sz="2400" dirty="0"/>
              <a:t>What is a data warehouse? 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A multi-dimensional data model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chemeClr val="hlink"/>
                </a:solidFill>
              </a:rPr>
              <a:t>Data warehouse architecture</a:t>
            </a:r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086600" cy="6858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Data Warehouse Design Process 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229600" cy="4800600"/>
          </a:xfrm>
          <a:noFill/>
          <a:ln/>
        </p:spPr>
        <p:txBody>
          <a:bodyPr lIns="92075" tIns="46038" rIns="92075" bIns="46038"/>
          <a:lstStyle/>
          <a:p>
            <a:r>
              <a:rPr lang="en-US" sz="2000"/>
              <a:t>Top-down, bottom-up approaches or a combination of both</a:t>
            </a:r>
          </a:p>
          <a:p>
            <a:pPr lvl="1"/>
            <a:r>
              <a:rPr lang="en-US" sz="2000" u="sng"/>
              <a:t>Top-down</a:t>
            </a:r>
            <a:r>
              <a:rPr lang="en-US" sz="2000"/>
              <a:t>: Starts with overall design and planning (mature)</a:t>
            </a:r>
          </a:p>
          <a:p>
            <a:pPr lvl="1"/>
            <a:r>
              <a:rPr lang="en-US" sz="2000" u="sng"/>
              <a:t>Bottom-up</a:t>
            </a:r>
            <a:r>
              <a:rPr lang="en-US" sz="2000"/>
              <a:t>: Starts with experiments and prototypes (rapid)</a:t>
            </a:r>
          </a:p>
          <a:p>
            <a:r>
              <a:rPr lang="en-US" sz="2000"/>
              <a:t>From software engineering point of view</a:t>
            </a:r>
          </a:p>
          <a:p>
            <a:pPr lvl="1"/>
            <a:r>
              <a:rPr lang="en-US" sz="2000" u="sng"/>
              <a:t>Waterfal</a:t>
            </a:r>
            <a:r>
              <a:rPr lang="en-US" sz="2000"/>
              <a:t>l: structured and systematic analysis at each step before proceeding to the next</a:t>
            </a:r>
          </a:p>
          <a:p>
            <a:pPr lvl="1"/>
            <a:r>
              <a:rPr lang="en-US" sz="2000" u="sng"/>
              <a:t>Spiral</a:t>
            </a:r>
            <a:r>
              <a:rPr lang="en-US" sz="2000"/>
              <a:t>:  rapid generation of increasingly functional systems, short turn around time, quick turn around</a:t>
            </a:r>
          </a:p>
          <a:p>
            <a:r>
              <a:rPr lang="en-US" sz="2000"/>
              <a:t>Typical data warehouse design process</a:t>
            </a:r>
          </a:p>
          <a:p>
            <a:pPr lvl="1"/>
            <a:r>
              <a:rPr lang="en-US" sz="2000"/>
              <a:t>Choose a </a:t>
            </a:r>
            <a:r>
              <a:rPr lang="en-US" sz="2000">
                <a:solidFill>
                  <a:schemeClr val="folHlink"/>
                </a:solidFill>
              </a:rPr>
              <a:t>business process</a:t>
            </a:r>
            <a:r>
              <a:rPr lang="en-US" sz="2000"/>
              <a:t> to model, e.g., orders, invoices, etc.</a:t>
            </a:r>
          </a:p>
          <a:p>
            <a:pPr lvl="1"/>
            <a:r>
              <a:rPr lang="en-US" sz="2000"/>
              <a:t>Choose the </a:t>
            </a:r>
            <a:r>
              <a:rPr lang="en-US" sz="2000" i="1" u="sng">
                <a:solidFill>
                  <a:schemeClr val="folHlink"/>
                </a:solidFill>
              </a:rPr>
              <a:t>grain</a:t>
            </a:r>
            <a:r>
              <a:rPr lang="en-US" sz="2000">
                <a:solidFill>
                  <a:schemeClr val="folHlink"/>
                </a:solidFill>
              </a:rPr>
              <a:t> (</a:t>
            </a:r>
            <a:r>
              <a:rPr lang="en-US" sz="2000" i="1">
                <a:solidFill>
                  <a:schemeClr val="folHlink"/>
                </a:solidFill>
              </a:rPr>
              <a:t>atomic level of data</a:t>
            </a:r>
            <a:r>
              <a:rPr lang="en-US" sz="2000">
                <a:solidFill>
                  <a:schemeClr val="folHlink"/>
                </a:solidFill>
              </a:rPr>
              <a:t>)</a:t>
            </a:r>
            <a:r>
              <a:rPr lang="en-US" sz="2000"/>
              <a:t> of the business process</a:t>
            </a:r>
          </a:p>
          <a:p>
            <a:pPr lvl="1"/>
            <a:r>
              <a:rPr lang="en-US" sz="2000"/>
              <a:t>Choose the </a:t>
            </a:r>
            <a:r>
              <a:rPr lang="en-US" sz="2000">
                <a:solidFill>
                  <a:schemeClr val="folHlink"/>
                </a:solidFill>
              </a:rPr>
              <a:t>dimensions</a:t>
            </a:r>
            <a:r>
              <a:rPr lang="en-US" sz="2000"/>
              <a:t> that will apply to each fact table record</a:t>
            </a:r>
          </a:p>
          <a:p>
            <a:pPr lvl="1"/>
            <a:r>
              <a:rPr lang="en-US" sz="2000"/>
              <a:t>Choose the </a:t>
            </a:r>
            <a:r>
              <a:rPr lang="en-US" sz="2000">
                <a:solidFill>
                  <a:schemeClr val="folHlink"/>
                </a:solidFill>
              </a:rPr>
              <a:t>measure</a:t>
            </a:r>
            <a:r>
              <a:rPr lang="en-US" sz="2000"/>
              <a:t> that will populate each fact table record</a:t>
            </a:r>
          </a:p>
        </p:txBody>
      </p:sp>
    </p:spTree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AutoShape 2"/>
          <p:cNvSpPr>
            <a:spLocks noChangeArrowheads="1"/>
          </p:cNvSpPr>
          <p:nvPr/>
        </p:nvSpPr>
        <p:spPr bwMode="auto">
          <a:xfrm>
            <a:off x="3124200" y="2895600"/>
            <a:ext cx="2011363" cy="1600200"/>
          </a:xfrm>
          <a:prstGeom prst="flowChartMagneticDisk">
            <a:avLst/>
          </a:prstGeom>
          <a:solidFill>
            <a:srgbClr val="6666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1371600" y="457200"/>
            <a:ext cx="67818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eaLnBrk="0" hangingPunct="0"/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Multi-Tiered Architecture</a:t>
            </a:r>
            <a:endParaRPr 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11364" name="Rectangle 4"/>
          <p:cNvSpPr>
            <a:spLocks noChangeArrowheads="1"/>
          </p:cNvSpPr>
          <p:nvPr/>
        </p:nvSpPr>
        <p:spPr bwMode="auto">
          <a:xfrm>
            <a:off x="1295400" y="838200"/>
            <a:ext cx="6705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3352800" y="3429000"/>
            <a:ext cx="1554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Data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Warehouse</a:t>
            </a:r>
          </a:p>
        </p:txBody>
      </p:sp>
      <p:sp>
        <p:nvSpPr>
          <p:cNvPr id="911366" name="Oval 6"/>
          <p:cNvSpPr>
            <a:spLocks noChangeArrowheads="1"/>
          </p:cNvSpPr>
          <p:nvPr/>
        </p:nvSpPr>
        <p:spPr bwMode="auto">
          <a:xfrm>
            <a:off x="6781800" y="2057400"/>
            <a:ext cx="1968500" cy="3568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67" name="AutoShape 7"/>
          <p:cNvSpPr>
            <a:spLocks noChangeArrowheads="1"/>
          </p:cNvSpPr>
          <p:nvPr/>
        </p:nvSpPr>
        <p:spPr bwMode="auto">
          <a:xfrm>
            <a:off x="5492750" y="3206750"/>
            <a:ext cx="901700" cy="749300"/>
          </a:xfrm>
          <a:prstGeom prst="rightArrow">
            <a:avLst>
              <a:gd name="adj1" fmla="val 75009"/>
              <a:gd name="adj2" fmla="val 601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1368" name="Group 8"/>
          <p:cNvGrpSpPr>
            <a:grpSpLocks/>
          </p:cNvGrpSpPr>
          <p:nvPr/>
        </p:nvGrpSpPr>
        <p:grpSpPr bwMode="auto">
          <a:xfrm>
            <a:off x="1905000" y="2667000"/>
            <a:ext cx="1228725" cy="2197100"/>
            <a:chOff x="1238" y="1876"/>
            <a:chExt cx="774" cy="1384"/>
          </a:xfrm>
        </p:grpSpPr>
        <p:sp>
          <p:nvSpPr>
            <p:cNvPr id="911369" name="AutoShape 9"/>
            <p:cNvSpPr>
              <a:spLocks noChangeArrowheads="1"/>
            </p:cNvSpPr>
            <p:nvPr/>
          </p:nvSpPr>
          <p:spPr bwMode="auto">
            <a:xfrm>
              <a:off x="1252" y="1876"/>
              <a:ext cx="760" cy="1384"/>
            </a:xfrm>
            <a:prstGeom prst="rightArrow">
              <a:avLst>
                <a:gd name="adj1" fmla="val 75009"/>
                <a:gd name="adj2" fmla="val 5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370" name="Rectangle 10"/>
            <p:cNvSpPr>
              <a:spLocks noChangeArrowheads="1"/>
            </p:cNvSpPr>
            <p:nvPr/>
          </p:nvSpPr>
          <p:spPr bwMode="auto">
            <a:xfrm>
              <a:off x="1238" y="2193"/>
              <a:ext cx="724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Extract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Transform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Load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Refresh</a:t>
              </a:r>
            </a:p>
          </p:txBody>
        </p:sp>
      </p:grpSp>
      <p:sp>
        <p:nvSpPr>
          <p:cNvPr id="911371" name="Rectangle 11"/>
          <p:cNvSpPr>
            <a:spLocks noChangeArrowheads="1"/>
          </p:cNvSpPr>
          <p:nvPr/>
        </p:nvSpPr>
        <p:spPr bwMode="auto">
          <a:xfrm>
            <a:off x="4876800" y="6248400"/>
            <a:ext cx="1905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OLAP Engine</a:t>
            </a:r>
          </a:p>
        </p:txBody>
      </p:sp>
      <p:sp>
        <p:nvSpPr>
          <p:cNvPr id="911372" name="Rectangle 12"/>
          <p:cNvSpPr>
            <a:spLocks noChangeArrowheads="1"/>
          </p:cNvSpPr>
          <p:nvPr/>
        </p:nvSpPr>
        <p:spPr bwMode="auto">
          <a:xfrm>
            <a:off x="7086600" y="2743200"/>
            <a:ext cx="16970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Analysis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Query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Reports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Data mining</a:t>
            </a:r>
          </a:p>
        </p:txBody>
      </p:sp>
      <p:sp>
        <p:nvSpPr>
          <p:cNvPr id="911373" name="Rectangle 13"/>
          <p:cNvSpPr>
            <a:spLocks noChangeArrowheads="1"/>
          </p:cNvSpPr>
          <p:nvPr/>
        </p:nvSpPr>
        <p:spPr bwMode="auto">
          <a:xfrm>
            <a:off x="3733800" y="1676400"/>
            <a:ext cx="1143000" cy="9906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Monitor</a:t>
            </a:r>
          </a:p>
          <a:p>
            <a:pPr algn="ctr" eaLnBrk="0" hangingPunct="0"/>
            <a:r>
              <a:rPr lang="en-US" sz="2000">
                <a:latin typeface="Times New Roman" pitchFamily="18" charset="0"/>
              </a:rPr>
              <a:t>&amp;</a:t>
            </a:r>
          </a:p>
          <a:p>
            <a:pPr algn="ctr" eaLnBrk="0" hangingPunct="0"/>
            <a:r>
              <a:rPr lang="en-US" sz="2000">
                <a:latin typeface="Times New Roman" pitchFamily="18" charset="0"/>
              </a:rPr>
              <a:t>Integrator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911374" name="Group 14"/>
          <p:cNvGrpSpPr>
            <a:grpSpLocks/>
          </p:cNvGrpSpPr>
          <p:nvPr/>
        </p:nvGrpSpPr>
        <p:grpSpPr bwMode="auto">
          <a:xfrm>
            <a:off x="2209800" y="1676400"/>
            <a:ext cx="931863" cy="914400"/>
            <a:chOff x="288" y="1012"/>
            <a:chExt cx="769" cy="664"/>
          </a:xfrm>
        </p:grpSpPr>
        <p:sp>
          <p:nvSpPr>
            <p:cNvPr id="911375" name="Oval 15"/>
            <p:cNvSpPr>
              <a:spLocks noChangeArrowheads="1"/>
            </p:cNvSpPr>
            <p:nvPr/>
          </p:nvSpPr>
          <p:spPr bwMode="auto">
            <a:xfrm>
              <a:off x="292" y="1437"/>
              <a:ext cx="760" cy="239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376" name="Freeform 16"/>
            <p:cNvSpPr>
              <a:spLocks/>
            </p:cNvSpPr>
            <p:nvPr/>
          </p:nvSpPr>
          <p:spPr bwMode="auto">
            <a:xfrm>
              <a:off x="288" y="1159"/>
              <a:ext cx="769" cy="413"/>
            </a:xfrm>
            <a:custGeom>
              <a:avLst/>
              <a:gdLst/>
              <a:ahLst/>
              <a:cxnLst>
                <a:cxn ang="0">
                  <a:pos x="12" y="412"/>
                </a:cxn>
                <a:cxn ang="0">
                  <a:pos x="0" y="318"/>
                </a:cxn>
                <a:cxn ang="0">
                  <a:pos x="0" y="244"/>
                </a:cxn>
                <a:cxn ang="0">
                  <a:pos x="0" y="147"/>
                </a:cxn>
                <a:cxn ang="0">
                  <a:pos x="0" y="73"/>
                </a:cxn>
                <a:cxn ang="0">
                  <a:pos x="0" y="0"/>
                </a:cxn>
                <a:cxn ang="0">
                  <a:pos x="768" y="10"/>
                </a:cxn>
                <a:cxn ang="0">
                  <a:pos x="768" y="412"/>
                </a:cxn>
                <a:cxn ang="0">
                  <a:pos x="768" y="412"/>
                </a:cxn>
              </a:cxnLst>
              <a:rect l="0" t="0" r="r" b="b"/>
              <a:pathLst>
                <a:path w="769" h="413">
                  <a:moveTo>
                    <a:pt x="12" y="412"/>
                  </a:moveTo>
                  <a:lnTo>
                    <a:pt x="0" y="318"/>
                  </a:lnTo>
                  <a:lnTo>
                    <a:pt x="0" y="244"/>
                  </a:lnTo>
                  <a:lnTo>
                    <a:pt x="0" y="147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68" y="10"/>
                  </a:lnTo>
                  <a:lnTo>
                    <a:pt x="768" y="412"/>
                  </a:lnTo>
                  <a:lnTo>
                    <a:pt x="768" y="412"/>
                  </a:lnTo>
                </a:path>
              </a:pathLst>
            </a:custGeom>
            <a:solidFill>
              <a:srgbClr val="FCFEB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377" name="Oval 17"/>
            <p:cNvSpPr>
              <a:spLocks noChangeArrowheads="1"/>
            </p:cNvSpPr>
            <p:nvPr/>
          </p:nvSpPr>
          <p:spPr bwMode="auto">
            <a:xfrm>
              <a:off x="292" y="1012"/>
              <a:ext cx="760" cy="259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378" name="Rectangle 18"/>
          <p:cNvSpPr>
            <a:spLocks noChangeArrowheads="1"/>
          </p:cNvSpPr>
          <p:nvPr/>
        </p:nvSpPr>
        <p:spPr bwMode="auto">
          <a:xfrm>
            <a:off x="2286000" y="2057400"/>
            <a:ext cx="850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Metadata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11379" name="Line 19"/>
          <p:cNvSpPr>
            <a:spLocks noChangeShapeType="1"/>
          </p:cNvSpPr>
          <p:nvPr/>
        </p:nvSpPr>
        <p:spPr bwMode="auto">
          <a:xfrm>
            <a:off x="3124200" y="2133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80" name="Rectangle 20"/>
          <p:cNvSpPr>
            <a:spLocks noChangeArrowheads="1"/>
          </p:cNvSpPr>
          <p:nvPr/>
        </p:nvSpPr>
        <p:spPr bwMode="auto">
          <a:xfrm>
            <a:off x="152400" y="617220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Data Sources</a:t>
            </a:r>
          </a:p>
        </p:txBody>
      </p:sp>
      <p:sp>
        <p:nvSpPr>
          <p:cNvPr id="911381" name="Rectangle 21"/>
          <p:cNvSpPr>
            <a:spLocks noChangeArrowheads="1"/>
          </p:cNvSpPr>
          <p:nvPr/>
        </p:nvSpPr>
        <p:spPr bwMode="auto">
          <a:xfrm>
            <a:off x="6934200" y="6248400"/>
            <a:ext cx="2022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Front-End Tools</a:t>
            </a:r>
          </a:p>
        </p:txBody>
      </p:sp>
      <p:sp>
        <p:nvSpPr>
          <p:cNvPr id="911382" name="Rectangle 22"/>
          <p:cNvSpPr>
            <a:spLocks noChangeArrowheads="1"/>
          </p:cNvSpPr>
          <p:nvPr/>
        </p:nvSpPr>
        <p:spPr bwMode="auto">
          <a:xfrm>
            <a:off x="5470525" y="33369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Serve</a:t>
            </a:r>
          </a:p>
        </p:txBody>
      </p:sp>
      <p:sp>
        <p:nvSpPr>
          <p:cNvPr id="911383" name="AutoShape 23"/>
          <p:cNvSpPr>
            <a:spLocks noChangeArrowheads="1"/>
          </p:cNvSpPr>
          <p:nvPr/>
        </p:nvSpPr>
        <p:spPr bwMode="auto">
          <a:xfrm>
            <a:off x="5791200" y="2362200"/>
            <a:ext cx="755650" cy="679450"/>
          </a:xfrm>
          <a:prstGeom prst="cube">
            <a:avLst>
              <a:gd name="adj" fmla="val 24995"/>
            </a:avLst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84" name="AutoShape 24"/>
          <p:cNvSpPr>
            <a:spLocks noChangeArrowheads="1"/>
          </p:cNvSpPr>
          <p:nvPr/>
        </p:nvSpPr>
        <p:spPr bwMode="auto">
          <a:xfrm>
            <a:off x="5867400" y="4343400"/>
            <a:ext cx="679450" cy="679450"/>
          </a:xfrm>
          <a:prstGeom prst="cube">
            <a:avLst>
              <a:gd name="adj" fmla="val 24995"/>
            </a:avLst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85" name="AutoShape 25"/>
          <p:cNvSpPr>
            <a:spLocks noChangeArrowheads="1"/>
          </p:cNvSpPr>
          <p:nvPr/>
        </p:nvSpPr>
        <p:spPr bwMode="auto">
          <a:xfrm>
            <a:off x="32766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86" name="AutoShape 26"/>
          <p:cNvSpPr>
            <a:spLocks noChangeArrowheads="1"/>
          </p:cNvSpPr>
          <p:nvPr/>
        </p:nvSpPr>
        <p:spPr bwMode="auto">
          <a:xfrm>
            <a:off x="46482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87" name="AutoShape 27"/>
          <p:cNvSpPr>
            <a:spLocks noChangeArrowheads="1"/>
          </p:cNvSpPr>
          <p:nvPr/>
        </p:nvSpPr>
        <p:spPr bwMode="auto">
          <a:xfrm>
            <a:off x="39624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88" name="Rectangle 28"/>
          <p:cNvSpPr>
            <a:spLocks noChangeArrowheads="1"/>
          </p:cNvSpPr>
          <p:nvPr/>
        </p:nvSpPr>
        <p:spPr bwMode="auto">
          <a:xfrm>
            <a:off x="3657600" y="5562600"/>
            <a:ext cx="102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Data Marts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11389" name="Line 29"/>
          <p:cNvSpPr>
            <a:spLocks noChangeShapeType="1"/>
          </p:cNvSpPr>
          <p:nvPr/>
        </p:nvSpPr>
        <p:spPr bwMode="auto">
          <a:xfrm flipV="1">
            <a:off x="5029200" y="2743200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90" name="Line 30"/>
          <p:cNvSpPr>
            <a:spLocks noChangeShapeType="1"/>
          </p:cNvSpPr>
          <p:nvPr/>
        </p:nvSpPr>
        <p:spPr bwMode="auto">
          <a:xfrm flipV="1">
            <a:off x="5334000" y="48768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91" name="AutoShape 31"/>
          <p:cNvSpPr>
            <a:spLocks noChangeArrowheads="1"/>
          </p:cNvSpPr>
          <p:nvPr/>
        </p:nvSpPr>
        <p:spPr bwMode="auto">
          <a:xfrm>
            <a:off x="3048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392" name="AutoShape 32"/>
          <p:cNvSpPr>
            <a:spLocks noChangeArrowheads="1"/>
          </p:cNvSpPr>
          <p:nvPr/>
        </p:nvSpPr>
        <p:spPr bwMode="auto">
          <a:xfrm>
            <a:off x="3810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393" name="AutoShape 33"/>
          <p:cNvSpPr>
            <a:spLocks noChangeArrowheads="1"/>
          </p:cNvSpPr>
          <p:nvPr/>
        </p:nvSpPr>
        <p:spPr bwMode="auto">
          <a:xfrm>
            <a:off x="4572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11394" name="Group 34"/>
          <p:cNvGrpSpPr>
            <a:grpSpLocks/>
          </p:cNvGrpSpPr>
          <p:nvPr/>
        </p:nvGrpSpPr>
        <p:grpSpPr bwMode="auto">
          <a:xfrm>
            <a:off x="228600" y="1524000"/>
            <a:ext cx="1587500" cy="3879850"/>
            <a:chOff x="148" y="1440"/>
            <a:chExt cx="1000" cy="2444"/>
          </a:xfrm>
        </p:grpSpPr>
        <p:sp>
          <p:nvSpPr>
            <p:cNvPr id="911395" name="Oval 35"/>
            <p:cNvSpPr>
              <a:spLocks noChangeArrowheads="1"/>
            </p:cNvSpPr>
            <p:nvPr/>
          </p:nvSpPr>
          <p:spPr bwMode="auto">
            <a:xfrm>
              <a:off x="576" y="2256"/>
              <a:ext cx="472" cy="172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396" name="Oval 36"/>
            <p:cNvSpPr>
              <a:spLocks noChangeArrowheads="1"/>
            </p:cNvSpPr>
            <p:nvPr/>
          </p:nvSpPr>
          <p:spPr bwMode="auto">
            <a:xfrm>
              <a:off x="148" y="1440"/>
              <a:ext cx="1000" cy="24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397" name="Oval 37"/>
            <p:cNvSpPr>
              <a:spLocks noChangeArrowheads="1"/>
            </p:cNvSpPr>
            <p:nvPr/>
          </p:nvSpPr>
          <p:spPr bwMode="auto">
            <a:xfrm>
              <a:off x="240" y="2256"/>
              <a:ext cx="472" cy="172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398" name="Rectangle 38"/>
            <p:cNvSpPr>
              <a:spLocks noChangeArrowheads="1"/>
            </p:cNvSpPr>
            <p:nvPr/>
          </p:nvSpPr>
          <p:spPr bwMode="auto">
            <a:xfrm>
              <a:off x="240" y="2448"/>
              <a:ext cx="84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Operational</a:t>
              </a:r>
              <a:r>
                <a:rPr lang="en-US" sz="2400">
                  <a:latin typeface="Times New Roman" pitchFamily="18" charset="0"/>
                </a:rPr>
                <a:t> </a:t>
              </a:r>
            </a:p>
            <a:p>
              <a:pPr eaLnBrk="0" hangingPunct="0"/>
              <a:r>
                <a:rPr lang="en-US" sz="2400">
                  <a:latin typeface="Times New Roman" pitchFamily="18" charset="0"/>
                </a:rPr>
                <a:t>DBs</a:t>
              </a:r>
            </a:p>
          </p:txBody>
        </p:sp>
        <p:sp>
          <p:nvSpPr>
            <p:cNvPr id="911399" name="Rectangle 39"/>
            <p:cNvSpPr>
              <a:spLocks noChangeArrowheads="1"/>
            </p:cNvSpPr>
            <p:nvPr/>
          </p:nvSpPr>
          <p:spPr bwMode="auto">
            <a:xfrm>
              <a:off x="288" y="1776"/>
              <a:ext cx="6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other</a:t>
              </a:r>
              <a:endParaRPr lang="en-US" sz="2400">
                <a:latin typeface="Times New Roman" pitchFamily="18" charset="0"/>
              </a:endParaRPr>
            </a:p>
            <a:p>
              <a:pPr eaLnBrk="0" hangingPunct="0"/>
              <a:r>
                <a:rPr lang="en-US" sz="2400">
                  <a:latin typeface="Times New Roman" pitchFamily="18" charset="0"/>
                </a:rPr>
                <a:t>sources</a:t>
              </a:r>
            </a:p>
          </p:txBody>
        </p:sp>
        <p:sp>
          <p:nvSpPr>
            <p:cNvPr id="911400" name="AutoShape 40"/>
            <p:cNvSpPr>
              <a:spLocks noChangeArrowheads="1"/>
            </p:cNvSpPr>
            <p:nvPr/>
          </p:nvSpPr>
          <p:spPr bwMode="auto">
            <a:xfrm>
              <a:off x="365" y="3398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11401" name="AutoShape 41"/>
            <p:cNvSpPr>
              <a:spLocks noChangeArrowheads="1"/>
            </p:cNvSpPr>
            <p:nvPr/>
          </p:nvSpPr>
          <p:spPr bwMode="auto">
            <a:xfrm>
              <a:off x="461" y="3129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11402" name="AutoShape 42"/>
            <p:cNvSpPr>
              <a:spLocks noChangeArrowheads="1"/>
            </p:cNvSpPr>
            <p:nvPr/>
          </p:nvSpPr>
          <p:spPr bwMode="auto">
            <a:xfrm>
              <a:off x="615" y="2851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11403" name="Line 43"/>
          <p:cNvSpPr>
            <a:spLocks noChangeShapeType="1"/>
          </p:cNvSpPr>
          <p:nvPr/>
        </p:nvSpPr>
        <p:spPr bwMode="auto">
          <a:xfrm>
            <a:off x="1905000" y="15240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04" name="Line 44"/>
          <p:cNvSpPr>
            <a:spLocks noChangeShapeType="1"/>
          </p:cNvSpPr>
          <p:nvPr/>
        </p:nvSpPr>
        <p:spPr bwMode="auto">
          <a:xfrm>
            <a:off x="5410200" y="16002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05" name="Line 45"/>
          <p:cNvSpPr>
            <a:spLocks noChangeShapeType="1"/>
          </p:cNvSpPr>
          <p:nvPr/>
        </p:nvSpPr>
        <p:spPr bwMode="auto">
          <a:xfrm>
            <a:off x="6629400" y="16002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06" name="Text Box 46"/>
          <p:cNvSpPr txBox="1">
            <a:spLocks noChangeArrowheads="1"/>
          </p:cNvSpPr>
          <p:nvPr/>
        </p:nvSpPr>
        <p:spPr bwMode="auto">
          <a:xfrm>
            <a:off x="2590800" y="6248400"/>
            <a:ext cx="1581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Data Storage</a:t>
            </a:r>
          </a:p>
        </p:txBody>
      </p:sp>
      <p:sp>
        <p:nvSpPr>
          <p:cNvPr id="911407" name="AutoShape 47"/>
          <p:cNvSpPr>
            <a:spLocks/>
          </p:cNvSpPr>
          <p:nvPr/>
        </p:nvSpPr>
        <p:spPr bwMode="auto">
          <a:xfrm rot="5400000">
            <a:off x="952500" y="5219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08" name="AutoShape 48"/>
          <p:cNvSpPr>
            <a:spLocks/>
          </p:cNvSpPr>
          <p:nvPr/>
        </p:nvSpPr>
        <p:spPr bwMode="auto">
          <a:xfrm rot="5400000">
            <a:off x="3505200" y="4419600"/>
            <a:ext cx="152400" cy="32004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09" name="AutoShape 49"/>
          <p:cNvSpPr>
            <a:spLocks/>
          </p:cNvSpPr>
          <p:nvPr/>
        </p:nvSpPr>
        <p:spPr bwMode="auto">
          <a:xfrm rot="5400000">
            <a:off x="5981700" y="54483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10" name="AutoShape 50"/>
          <p:cNvSpPr>
            <a:spLocks/>
          </p:cNvSpPr>
          <p:nvPr/>
        </p:nvSpPr>
        <p:spPr bwMode="auto">
          <a:xfrm rot="5400000">
            <a:off x="7734300" y="49911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11" name="Rectangle 51"/>
          <p:cNvSpPr>
            <a:spLocks noChangeArrowheads="1"/>
          </p:cNvSpPr>
          <p:nvPr/>
        </p:nvSpPr>
        <p:spPr bwMode="auto">
          <a:xfrm>
            <a:off x="5334000" y="19050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OLAP Server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11412" name="Line 52"/>
          <p:cNvSpPr>
            <a:spLocks noChangeShapeType="1"/>
          </p:cNvSpPr>
          <p:nvPr/>
        </p:nvSpPr>
        <p:spPr bwMode="auto">
          <a:xfrm>
            <a:off x="3048000" y="25908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67818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Two Data Warehouse Models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91550" cy="481965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2400" dirty="0">
                <a:solidFill>
                  <a:schemeClr val="hlink"/>
                </a:solidFill>
              </a:rPr>
              <a:t>Enterprise warehouse</a:t>
            </a:r>
            <a:endParaRPr lang="en-US" sz="2400" dirty="0"/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2400" dirty="0"/>
              <a:t>collects all of the information about subjects spanning the entire organization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None/>
            </a:pPr>
            <a:endParaRPr lang="en-US" sz="2400" dirty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2400" dirty="0">
                <a:solidFill>
                  <a:schemeClr val="hlink"/>
                </a:solidFill>
              </a:rPr>
              <a:t>Data Mart</a:t>
            </a:r>
            <a:endParaRPr lang="en-US" sz="2400" dirty="0"/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2400" dirty="0"/>
              <a:t>a subset of corporate-wide data that is of value to a specific groups of users.  Its scope is confined to specific, selected groups, such as marketing data mart</a:t>
            </a:r>
          </a:p>
        </p:txBody>
      </p:sp>
    </p:spTree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7056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Data Warehouse Development: A Recommended Approach</a:t>
            </a:r>
          </a:p>
        </p:txBody>
      </p:sp>
      <p:sp>
        <p:nvSpPr>
          <p:cNvPr id="913411" name="Rectangle 3"/>
          <p:cNvSpPr>
            <a:spLocks noChangeArrowheads="1"/>
          </p:cNvSpPr>
          <p:nvPr/>
        </p:nvSpPr>
        <p:spPr bwMode="auto">
          <a:xfrm>
            <a:off x="609600" y="6019800"/>
            <a:ext cx="7772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12" name="Text Box 4"/>
          <p:cNvSpPr txBox="1">
            <a:spLocks noChangeArrowheads="1"/>
          </p:cNvSpPr>
          <p:nvPr/>
        </p:nvSpPr>
        <p:spPr bwMode="auto">
          <a:xfrm>
            <a:off x="1371600" y="6019800"/>
            <a:ext cx="635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</a:rPr>
              <a:t>Define a high-level corporate data model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1066800" y="38862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14" name="Text Box 6"/>
          <p:cNvSpPr txBox="1">
            <a:spLocks noChangeArrowheads="1"/>
          </p:cNvSpPr>
          <p:nvPr/>
        </p:nvSpPr>
        <p:spPr bwMode="auto">
          <a:xfrm>
            <a:off x="1219200" y="3886200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Data Mart</a:t>
            </a:r>
          </a:p>
        </p:txBody>
      </p:sp>
      <p:sp>
        <p:nvSpPr>
          <p:cNvPr id="913415" name="Line 7"/>
          <p:cNvSpPr>
            <a:spLocks noChangeShapeType="1"/>
          </p:cNvSpPr>
          <p:nvPr/>
        </p:nvSpPr>
        <p:spPr bwMode="auto">
          <a:xfrm>
            <a:off x="23622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16" name="Line 8"/>
          <p:cNvSpPr>
            <a:spLocks noChangeShapeType="1"/>
          </p:cNvSpPr>
          <p:nvPr/>
        </p:nvSpPr>
        <p:spPr bwMode="auto">
          <a:xfrm>
            <a:off x="2514600" y="41910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17" name="Rectangle 9"/>
          <p:cNvSpPr>
            <a:spLocks noChangeArrowheads="1"/>
          </p:cNvSpPr>
          <p:nvPr/>
        </p:nvSpPr>
        <p:spPr bwMode="auto">
          <a:xfrm>
            <a:off x="2971800" y="38862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18" name="Text Box 10"/>
          <p:cNvSpPr txBox="1">
            <a:spLocks noChangeArrowheads="1"/>
          </p:cNvSpPr>
          <p:nvPr/>
        </p:nvSpPr>
        <p:spPr bwMode="auto">
          <a:xfrm>
            <a:off x="3124200" y="3886200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Data Mart</a:t>
            </a:r>
          </a:p>
        </p:txBody>
      </p:sp>
      <p:sp>
        <p:nvSpPr>
          <p:cNvPr id="913419" name="Line 11"/>
          <p:cNvSpPr>
            <a:spLocks noChangeShapeType="1"/>
          </p:cNvSpPr>
          <p:nvPr/>
        </p:nvSpPr>
        <p:spPr bwMode="auto">
          <a:xfrm>
            <a:off x="42672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20" name="Line 12"/>
          <p:cNvSpPr>
            <a:spLocks noChangeShapeType="1"/>
          </p:cNvSpPr>
          <p:nvPr/>
        </p:nvSpPr>
        <p:spPr bwMode="auto">
          <a:xfrm>
            <a:off x="4419600" y="41910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21" name="Line 13"/>
          <p:cNvSpPr>
            <a:spLocks noChangeShapeType="1"/>
          </p:cNvSpPr>
          <p:nvPr/>
        </p:nvSpPr>
        <p:spPr bwMode="auto">
          <a:xfrm flipV="1">
            <a:off x="3505200" y="46482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22" name="Line 14"/>
          <p:cNvSpPr>
            <a:spLocks noChangeShapeType="1"/>
          </p:cNvSpPr>
          <p:nvPr/>
        </p:nvSpPr>
        <p:spPr bwMode="auto">
          <a:xfrm flipV="1">
            <a:off x="1676400" y="46482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23" name="Rectangle 15"/>
          <p:cNvSpPr>
            <a:spLocks noChangeArrowheads="1"/>
          </p:cNvSpPr>
          <p:nvPr/>
        </p:nvSpPr>
        <p:spPr bwMode="auto">
          <a:xfrm>
            <a:off x="1981200" y="2209800"/>
            <a:ext cx="1752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24" name="Rectangle 16"/>
          <p:cNvSpPr>
            <a:spLocks noChangeArrowheads="1"/>
          </p:cNvSpPr>
          <p:nvPr/>
        </p:nvSpPr>
        <p:spPr bwMode="auto">
          <a:xfrm>
            <a:off x="5486400" y="3657600"/>
            <a:ext cx="1981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25" name="Rectangle 17"/>
          <p:cNvSpPr>
            <a:spLocks noChangeArrowheads="1"/>
          </p:cNvSpPr>
          <p:nvPr/>
        </p:nvSpPr>
        <p:spPr bwMode="auto">
          <a:xfrm>
            <a:off x="5257800" y="1447800"/>
            <a:ext cx="2438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26" name="Line 18"/>
          <p:cNvSpPr>
            <a:spLocks noChangeShapeType="1"/>
          </p:cNvSpPr>
          <p:nvPr/>
        </p:nvSpPr>
        <p:spPr bwMode="auto">
          <a:xfrm>
            <a:off x="3733800" y="2667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27" name="Line 19"/>
          <p:cNvSpPr>
            <a:spLocks noChangeShapeType="1"/>
          </p:cNvSpPr>
          <p:nvPr/>
        </p:nvSpPr>
        <p:spPr bwMode="auto">
          <a:xfrm>
            <a:off x="4800600" y="26670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28" name="Line 20"/>
          <p:cNvSpPr>
            <a:spLocks noChangeShapeType="1"/>
          </p:cNvSpPr>
          <p:nvPr/>
        </p:nvSpPr>
        <p:spPr bwMode="auto">
          <a:xfrm>
            <a:off x="5105400" y="41910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29" name="Line 21"/>
          <p:cNvSpPr>
            <a:spLocks noChangeShapeType="1"/>
          </p:cNvSpPr>
          <p:nvPr/>
        </p:nvSpPr>
        <p:spPr bwMode="auto">
          <a:xfrm>
            <a:off x="51054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30" name="Line 22"/>
          <p:cNvSpPr>
            <a:spLocks noChangeShapeType="1"/>
          </p:cNvSpPr>
          <p:nvPr/>
        </p:nvSpPr>
        <p:spPr bwMode="auto">
          <a:xfrm flipV="1">
            <a:off x="1676400" y="3200400"/>
            <a:ext cx="1066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31" name="Line 23"/>
          <p:cNvSpPr>
            <a:spLocks noChangeShapeType="1"/>
          </p:cNvSpPr>
          <p:nvPr/>
        </p:nvSpPr>
        <p:spPr bwMode="auto">
          <a:xfrm flipV="1">
            <a:off x="3200400" y="1981200"/>
            <a:ext cx="2057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32" name="Line 24"/>
          <p:cNvSpPr>
            <a:spLocks noChangeShapeType="1"/>
          </p:cNvSpPr>
          <p:nvPr/>
        </p:nvSpPr>
        <p:spPr bwMode="auto">
          <a:xfrm flipH="1" flipV="1">
            <a:off x="2895600" y="3200400"/>
            <a:ext cx="762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33" name="Line 25"/>
          <p:cNvSpPr>
            <a:spLocks noChangeShapeType="1"/>
          </p:cNvSpPr>
          <p:nvPr/>
        </p:nvSpPr>
        <p:spPr bwMode="auto">
          <a:xfrm flipV="1">
            <a:off x="6477000" y="4953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34" name="Line 26"/>
          <p:cNvSpPr>
            <a:spLocks noChangeShapeType="1"/>
          </p:cNvSpPr>
          <p:nvPr/>
        </p:nvSpPr>
        <p:spPr bwMode="auto">
          <a:xfrm flipV="1">
            <a:off x="6400800" y="2667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3435" name="Text Box 27"/>
          <p:cNvSpPr txBox="1">
            <a:spLocks noChangeArrowheads="1"/>
          </p:cNvSpPr>
          <p:nvPr/>
        </p:nvSpPr>
        <p:spPr bwMode="auto">
          <a:xfrm>
            <a:off x="1981200" y="2209800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Distributed Data Marts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13436" name="Rectangle 28"/>
          <p:cNvSpPr>
            <a:spLocks noChangeArrowheads="1"/>
          </p:cNvSpPr>
          <p:nvPr/>
        </p:nvSpPr>
        <p:spPr bwMode="auto">
          <a:xfrm>
            <a:off x="5334000" y="1676400"/>
            <a:ext cx="236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Multi-Tier Data Warehouse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913437" name="Rectangle 29"/>
          <p:cNvSpPr>
            <a:spLocks noChangeArrowheads="1"/>
          </p:cNvSpPr>
          <p:nvPr/>
        </p:nvSpPr>
        <p:spPr bwMode="auto">
          <a:xfrm>
            <a:off x="5638800" y="3733800"/>
            <a:ext cx="1752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Enterprise Data Warehouse</a:t>
            </a:r>
          </a:p>
        </p:txBody>
      </p:sp>
      <p:sp>
        <p:nvSpPr>
          <p:cNvPr id="913438" name="Text Box 30"/>
          <p:cNvSpPr txBox="1">
            <a:spLocks noChangeArrowheads="1"/>
          </p:cNvSpPr>
          <p:nvPr/>
        </p:nvSpPr>
        <p:spPr bwMode="auto">
          <a:xfrm>
            <a:off x="3733800" y="53340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Model refinement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913439" name="Rectangle 31"/>
          <p:cNvSpPr>
            <a:spLocks noChangeArrowheads="1"/>
          </p:cNvSpPr>
          <p:nvPr/>
        </p:nvSpPr>
        <p:spPr bwMode="auto">
          <a:xfrm>
            <a:off x="1676400" y="5334000"/>
            <a:ext cx="193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imes New Roman" pitchFamily="18" charset="0"/>
              </a:rPr>
              <a:t>Model refinement</a:t>
            </a:r>
            <a:endParaRPr lang="en-US" sz="2000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Data Warehouse Usage</a:t>
            </a:r>
          </a:p>
        </p:txBody>
      </p:sp>
      <p:sp>
        <p:nvSpPr>
          <p:cNvPr id="868355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77200" cy="4800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000" dirty="0"/>
              <a:t>Three kinds of data warehouse applications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hlink"/>
                </a:solidFill>
              </a:rPr>
              <a:t>Information processing</a:t>
            </a:r>
            <a:endParaRPr lang="en-US" sz="2400" dirty="0">
              <a:solidFill>
                <a:schemeClr val="hlink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sz="2000" dirty="0"/>
              <a:t>supports querying, basic statistical analysis, and reporting using crosstabs, tables, charts and graphs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hlink"/>
                </a:solidFill>
              </a:rPr>
              <a:t>Analytical processing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multidimensional analysis of data warehouse data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supports basic OLAP operations, slice-dice, drilling, pivoting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hlink"/>
                </a:solidFill>
              </a:rPr>
              <a:t>Data mining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knowledge discovery from hidden patterns 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supports associations, constructing analytical models, performing classification and prediction, and presenting the mining results using visualization tools.</a:t>
            </a:r>
          </a:p>
        </p:txBody>
      </p:sp>
    </p:spTree>
  </p:cSld>
  <p:clrMapOvr>
    <a:masterClrMapping/>
  </p:clrMapOvr>
  <p:transition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600200"/>
          </a:xfrm>
        </p:spPr>
        <p:txBody>
          <a:bodyPr/>
          <a:lstStyle/>
          <a:p>
            <a:pPr algn="ctr">
              <a:buNone/>
            </a:pPr>
            <a:r>
              <a:rPr lang="en-US" sz="9600" dirty="0"/>
              <a:t>Q &amp; A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467600" cy="9144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Data Warehousing and OLAP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8077200" cy="4495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70000"/>
              </a:lnSpc>
            </a:pPr>
            <a:r>
              <a:rPr lang="en-US" sz="2400" dirty="0">
                <a:solidFill>
                  <a:srgbClr val="CC3300"/>
                </a:solidFill>
              </a:rPr>
              <a:t>What is a data warehouse? 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A multi-dimensional data model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Data warehouse architecture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7818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What is Data Warehouse?</a:t>
            </a:r>
            <a:endParaRPr lang="en-US" sz="3200" dirty="0"/>
          </a:p>
        </p:txBody>
      </p:sp>
      <p:sp>
        <p:nvSpPr>
          <p:cNvPr id="794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229600" cy="4800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/>
              <a:t>Defined in many different ways, but not strictly.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decision support database that is maintained </a:t>
            </a:r>
            <a:r>
              <a:rPr lang="en-US" sz="2400" dirty="0">
                <a:solidFill>
                  <a:schemeClr val="hlink"/>
                </a:solidFill>
              </a:rPr>
              <a:t>separately </a:t>
            </a:r>
            <a:r>
              <a:rPr lang="en-US" sz="2400" dirty="0"/>
              <a:t>from the organization’s operational database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Support </a:t>
            </a:r>
            <a:r>
              <a:rPr lang="en-US" sz="2400" dirty="0">
                <a:solidFill>
                  <a:schemeClr val="hlink"/>
                </a:solidFill>
              </a:rPr>
              <a:t>information processing</a:t>
            </a:r>
            <a:r>
              <a:rPr lang="en-US" sz="2400" dirty="0"/>
              <a:t> by providing a solid platform of consolidated, historical data for analysis.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157573"/>
                </a:solidFill>
              </a:rPr>
              <a:t>“A data warehouse is a</a:t>
            </a:r>
            <a:r>
              <a:rPr lang="en-US" sz="2400" dirty="0"/>
              <a:t> </a:t>
            </a:r>
            <a:r>
              <a:rPr lang="en-US" sz="2400" u="sng" dirty="0">
                <a:solidFill>
                  <a:schemeClr val="hlink"/>
                </a:solidFill>
              </a:rPr>
              <a:t>subject-oriented</a:t>
            </a:r>
            <a:r>
              <a:rPr lang="en-US" sz="2400" dirty="0"/>
              <a:t>,</a:t>
            </a:r>
            <a:r>
              <a:rPr lang="en-US" sz="2400" u="sng" dirty="0">
                <a:solidFill>
                  <a:schemeClr val="hlink"/>
                </a:solidFill>
              </a:rPr>
              <a:t> integrated</a:t>
            </a:r>
            <a:r>
              <a:rPr lang="en-US" sz="2400" dirty="0"/>
              <a:t>, </a:t>
            </a:r>
            <a:r>
              <a:rPr lang="en-US" sz="2400" u="sng" dirty="0">
                <a:solidFill>
                  <a:schemeClr val="hlink"/>
                </a:solidFill>
              </a:rPr>
              <a:t>time-variant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157573"/>
                </a:solidFill>
              </a:rPr>
              <a:t>and </a:t>
            </a:r>
            <a:r>
              <a:rPr lang="en-US" sz="2400" u="sng" dirty="0">
                <a:solidFill>
                  <a:schemeClr val="hlink"/>
                </a:solidFill>
              </a:rPr>
              <a:t>nonvolatile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157573"/>
                </a:solidFill>
              </a:rPr>
              <a:t>collection of data in support of management’s decision-making process.”—W. H. </a:t>
            </a:r>
            <a:r>
              <a:rPr lang="en-US" sz="2400" dirty="0" err="1">
                <a:solidFill>
                  <a:srgbClr val="157573"/>
                </a:solidFill>
              </a:rPr>
              <a:t>Inmon</a:t>
            </a:r>
            <a:endParaRPr lang="en-US" sz="2400" dirty="0">
              <a:solidFill>
                <a:srgbClr val="157573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Data warehousing: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process of constructing and using data warehouses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381000"/>
            <a:ext cx="704215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Data Warehouse—Subject-Oriented</a:t>
            </a:r>
            <a:endParaRPr lang="en-US" sz="3200" dirty="0"/>
          </a:p>
        </p:txBody>
      </p:sp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17713"/>
            <a:ext cx="8269288" cy="4114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sz="2400"/>
              <a:t>Organized around major subjects, such as </a:t>
            </a:r>
            <a:r>
              <a:rPr lang="en-US" sz="2400">
                <a:solidFill>
                  <a:schemeClr val="hlink"/>
                </a:solidFill>
              </a:rPr>
              <a:t>customer, product, sale</a:t>
            </a:r>
            <a:r>
              <a:rPr lang="en-US" sz="2400"/>
              <a:t>.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Focusing on the modeling and analysis of data for decision makers, not on daily operations or transaction processing.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Provide </a:t>
            </a:r>
            <a:r>
              <a:rPr lang="en-US" sz="2400" dirty="0">
                <a:solidFill>
                  <a:schemeClr val="hlink"/>
                </a:solidFill>
              </a:rPr>
              <a:t>a simple and concise</a:t>
            </a:r>
            <a:r>
              <a:rPr lang="en-US" sz="2400" dirty="0"/>
              <a:t> view around particular subject issues by </a:t>
            </a:r>
            <a:r>
              <a:rPr lang="en-US" sz="2400" dirty="0">
                <a:solidFill>
                  <a:schemeClr val="hlink"/>
                </a:solidFill>
              </a:rPr>
              <a:t>excluding data that are not useful in the decision support process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Data Warehouse—Integrated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077200" cy="464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/>
              <a:t>Constructed </a:t>
            </a:r>
            <a:r>
              <a:rPr lang="en-US" sz="2400" dirty="0">
                <a:solidFill>
                  <a:schemeClr val="accent2"/>
                </a:solidFill>
              </a:rPr>
              <a:t>by integrating multiple, heterogeneous data sources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relational databases, flat files, on-line transaction records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Data </a:t>
            </a:r>
            <a:r>
              <a:rPr lang="en-US" sz="2400" dirty="0">
                <a:solidFill>
                  <a:schemeClr val="accent2"/>
                </a:solidFill>
              </a:rPr>
              <a:t>cleaning and data integration techniques are applied.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Ensure consistency in naming conventions, encoding structures, attribute measures, etc. among different data sources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E.g., Hotel price: currency, tax, breakfast covered,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When data is moved to the warehouse, it is converted.  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Data Warehouse—Time Variant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382000" cy="4572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sz="2400" dirty="0"/>
              <a:t>The time horizon for the data warehouse is significantly </a:t>
            </a:r>
            <a:r>
              <a:rPr lang="en-US" sz="2400" dirty="0">
                <a:solidFill>
                  <a:schemeClr val="accent2"/>
                </a:solidFill>
              </a:rPr>
              <a:t>longer than that of operational systems</a:t>
            </a:r>
            <a:r>
              <a:rPr lang="en-US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Operational database: current value data.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Data warehouse data: provide information from a historical perspective (e.g., past 5-10 years)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Every key structure in the data warehouse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Contains an element of time, explicitly or implicitly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But the key of operational data may or may not contain “time element”.</a:t>
            </a:r>
          </a:p>
          <a:p>
            <a:pPr lvl="1">
              <a:lnSpc>
                <a:spcPct val="110000"/>
              </a:lnSpc>
            </a:pPr>
            <a:endParaRPr lang="en-US" sz="2200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Data Warehouse—Non-Volatile</a:t>
            </a:r>
          </a:p>
        </p:txBody>
      </p:sp>
      <p:sp>
        <p:nvSpPr>
          <p:cNvPr id="798723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153400" cy="4419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sz="2400"/>
              <a:t>A </a:t>
            </a:r>
            <a:r>
              <a:rPr lang="en-US" sz="2400">
                <a:solidFill>
                  <a:schemeClr val="hlink"/>
                </a:solidFill>
              </a:rPr>
              <a:t>physically separate store</a:t>
            </a:r>
            <a:r>
              <a:rPr lang="en-US" sz="2400"/>
              <a:t> of data transformed from the operational environment.</a:t>
            </a:r>
          </a:p>
          <a:p>
            <a:pPr>
              <a:lnSpc>
                <a:spcPct val="130000"/>
              </a:lnSpc>
            </a:pPr>
            <a:r>
              <a:rPr lang="en-US" sz="2400"/>
              <a:t>Operational </a:t>
            </a:r>
            <a:r>
              <a:rPr lang="en-US" sz="2400">
                <a:solidFill>
                  <a:schemeClr val="hlink"/>
                </a:solidFill>
              </a:rPr>
              <a:t>update of data does not occur</a:t>
            </a:r>
            <a:r>
              <a:rPr lang="en-US" sz="2400"/>
              <a:t> in the data warehouse environment.</a:t>
            </a:r>
          </a:p>
          <a:p>
            <a:pPr lvl="1">
              <a:lnSpc>
                <a:spcPct val="130000"/>
              </a:lnSpc>
            </a:pPr>
            <a:r>
              <a:rPr lang="en-US" sz="2400"/>
              <a:t>Does not require transaction processing, recovery, and concurrency control mechanisms</a:t>
            </a:r>
          </a:p>
          <a:p>
            <a:pPr lvl="1">
              <a:lnSpc>
                <a:spcPct val="130000"/>
              </a:lnSpc>
            </a:pPr>
            <a:r>
              <a:rPr lang="en-US" sz="2400"/>
              <a:t>Requires only two operations in data accessing: </a:t>
            </a:r>
          </a:p>
          <a:p>
            <a:pPr lvl="2">
              <a:lnSpc>
                <a:spcPct val="130000"/>
              </a:lnSpc>
            </a:pPr>
            <a:r>
              <a:rPr lang="en-US" i="1">
                <a:solidFill>
                  <a:schemeClr val="hlink"/>
                </a:solidFill>
              </a:rPr>
              <a:t>initial loading of data</a:t>
            </a:r>
            <a:r>
              <a:rPr lang="en-US"/>
              <a:t> and </a:t>
            </a:r>
            <a:r>
              <a:rPr lang="en-US" i="1">
                <a:solidFill>
                  <a:schemeClr val="hlink"/>
                </a:solidFill>
              </a:rPr>
              <a:t>access of data</a:t>
            </a:r>
            <a:r>
              <a:rPr lang="en-US"/>
              <a:t>.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APUtemplate-Level_M</Template>
  <TotalTime>88</TotalTime>
  <Pages>11</Pages>
  <Words>1972</Words>
  <Application>Microsoft Office PowerPoint</Application>
  <PresentationFormat>On-screen Show (4:3)</PresentationFormat>
  <Paragraphs>412</Paragraphs>
  <Slides>36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宋体</vt:lpstr>
      <vt:lpstr>Arial</vt:lpstr>
      <vt:lpstr>Calibri</vt:lpstr>
      <vt:lpstr>Impact</vt:lpstr>
      <vt:lpstr>Monotype Sorts</vt:lpstr>
      <vt:lpstr>Times New Roman</vt:lpstr>
      <vt:lpstr>Wingdings</vt:lpstr>
      <vt:lpstr>UCTI-Template-foundation-level</vt:lpstr>
      <vt:lpstr>Document</vt:lpstr>
      <vt:lpstr>Data Management CT051-3-M</vt:lpstr>
      <vt:lpstr>Learning Outcomes</vt:lpstr>
      <vt:lpstr>Key Terms you must be able to use</vt:lpstr>
      <vt:lpstr>Data Warehousing and OLAP</vt:lpstr>
      <vt:lpstr>What is Data Warehouse?</vt:lpstr>
      <vt:lpstr>Data Warehouse—Subject-Oriented</vt:lpstr>
      <vt:lpstr>Data Warehouse—Integrated</vt:lpstr>
      <vt:lpstr>Data Warehouse—Time Variant</vt:lpstr>
      <vt:lpstr>Data Warehouse—Non-Volatile</vt:lpstr>
      <vt:lpstr>How are organizations using the information from data warehouses ?</vt:lpstr>
      <vt:lpstr>OLTP vs. OLAP</vt:lpstr>
      <vt:lpstr>Why Separate Data Warehouse?</vt:lpstr>
      <vt:lpstr>Data Warehousing and OLAP</vt:lpstr>
      <vt:lpstr>A 2-D view of sales data for AllElectronics </vt:lpstr>
      <vt:lpstr>3-D view of sales data for AllElectronics</vt:lpstr>
      <vt:lpstr>4 – D View of sales data</vt:lpstr>
      <vt:lpstr>From Tables and Spreadsheets to Data Cubes</vt:lpstr>
      <vt:lpstr>Cube: A Lattice of Cuboids</vt:lpstr>
      <vt:lpstr>Conceptual Modeling of Data Warehouses</vt:lpstr>
      <vt:lpstr>Star schema</vt:lpstr>
      <vt:lpstr>Example of Star Schema</vt:lpstr>
      <vt:lpstr>Example of Snowflake Schema</vt:lpstr>
      <vt:lpstr>Example of Fact Constellation</vt:lpstr>
      <vt:lpstr>A Concept Hierarchy: Dimension (location)</vt:lpstr>
      <vt:lpstr>View of Warehouses and Hierarchies</vt:lpstr>
      <vt:lpstr>Multidimensional Data</vt:lpstr>
      <vt:lpstr>A Sample Data Cube</vt:lpstr>
      <vt:lpstr>Cuboids Corresponding to the Cube</vt:lpstr>
      <vt:lpstr>Typical OLAP Operations</vt:lpstr>
      <vt:lpstr>Data Warehousing and OLAP</vt:lpstr>
      <vt:lpstr>Data Warehouse Design Process </vt:lpstr>
      <vt:lpstr>PowerPoint Presentation</vt:lpstr>
      <vt:lpstr>Two Data Warehouse Models</vt:lpstr>
      <vt:lpstr>Data Warehouse Development: A Recommended Approach</vt:lpstr>
      <vt:lpstr>Data Warehouse Usage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CT051-3-M</dc:title>
  <dc:subject>MSc</dc:subject>
  <dc:creator>Manoj Jayabalan</dc:creator>
  <cp:lastModifiedBy>Dhason Padmakumar</cp:lastModifiedBy>
  <cp:revision>18</cp:revision>
  <cp:lastPrinted>1995-11-02T09:23:42Z</cp:lastPrinted>
  <dcterms:created xsi:type="dcterms:W3CDTF">2016-03-02T10:59:44Z</dcterms:created>
  <dcterms:modified xsi:type="dcterms:W3CDTF">2021-07-26T05:18:08Z</dcterms:modified>
</cp:coreProperties>
</file>